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1" d="100"/>
          <a:sy n="31" d="100"/>
        </p:scale>
        <p:origin x="91" y="7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43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10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36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184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630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73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93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71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9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03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910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78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01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47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91684" cy="114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543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На сайте всемирной организации, которую часто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вспоминают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в </a:t>
            </a:r>
            <a:r>
              <a:rPr lang="ru-RU" sz="5700" dirty="0">
                <a:latin typeface="Corbel" panose="020B0503020204020204" pitchFamily="34" charset="0"/>
              </a:rPr>
              <a:t>2020 году, отмечают, что крепкое ОНО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повышает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производительность </a:t>
            </a:r>
            <a:r>
              <a:rPr lang="ru-RU" sz="5700" dirty="0">
                <a:latin typeface="Corbel" panose="020B0503020204020204" pitchFamily="34" charset="0"/>
              </a:rPr>
              <a:t>труда. Есть и обратная связь: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занятость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сохраняет </a:t>
            </a:r>
            <a:r>
              <a:rPr lang="ru-RU" sz="5700" dirty="0">
                <a:latin typeface="Corbel" panose="020B0503020204020204" pitchFamily="34" charset="0"/>
              </a:rPr>
              <a:t>физическое и психическое ОНО.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Что </a:t>
            </a:r>
            <a:r>
              <a:rPr lang="ru-RU" sz="5700" b="1" dirty="0">
                <a:latin typeface="Corbel" panose="020B0503020204020204" pitchFamily="34" charset="0"/>
              </a:rPr>
              <a:t>мы </a:t>
            </a:r>
            <a:r>
              <a:rPr lang="ru-RU" sz="5700" b="1" dirty="0" smtClean="0">
                <a:latin typeface="Corbel" panose="020B0503020204020204" pitchFamily="34" charset="0"/>
              </a:rPr>
              <a:t>заменили?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Site-</a:t>
            </a:r>
            <a:r>
              <a:rPr lang="en-US" sz="5700" dirty="0" err="1" smtClean="0">
                <a:latin typeface="Corbel" panose="020B0503020204020204" pitchFamily="34" charset="0"/>
              </a:rPr>
              <a:t>ul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organizației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mondiale</a:t>
            </a:r>
            <a:r>
              <a:rPr lang="en-US" sz="5700" dirty="0">
                <a:latin typeface="Corbel" panose="020B0503020204020204" pitchFamily="34" charset="0"/>
              </a:rPr>
              <a:t>, des </a:t>
            </a:r>
            <a:r>
              <a:rPr lang="en-US" sz="5700" dirty="0" err="1">
                <a:latin typeface="Corbel" panose="020B0503020204020204" pitchFamily="34" charset="0"/>
              </a:rPr>
              <a:t>menționate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anul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2020,</a:t>
            </a: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remarcă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faptul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că</a:t>
            </a:r>
            <a:r>
              <a:rPr lang="en-US" sz="5700" dirty="0">
                <a:latin typeface="Corbel" panose="020B0503020204020204" pitchFamily="34" charset="0"/>
              </a:rPr>
              <a:t> ALFA </a:t>
            </a:r>
            <a:r>
              <a:rPr lang="en-US" sz="5700" dirty="0" err="1">
                <a:latin typeface="Corbel" panose="020B0503020204020204" pitchFamily="34" charset="0"/>
              </a:rPr>
              <a:t>bună</a:t>
            </a:r>
            <a:r>
              <a:rPr lang="en-US" sz="5700" dirty="0">
                <a:latin typeface="Corbel" panose="020B0503020204020204" pitchFamily="34" charset="0"/>
              </a:rPr>
              <a:t> duce la </a:t>
            </a:r>
            <a:r>
              <a:rPr lang="en-US" sz="5700" dirty="0" err="1">
                <a:latin typeface="Corbel" panose="020B0503020204020204" pitchFamily="34" charset="0"/>
              </a:rPr>
              <a:t>ridicarea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nivelului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productivitate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dirty="0" err="1">
                <a:latin typeface="Corbel" panose="020B0503020204020204" pitchFamily="34" charset="0"/>
              </a:rPr>
              <a:t>Există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și</a:t>
            </a:r>
            <a:r>
              <a:rPr lang="en-US" sz="5700" dirty="0">
                <a:latin typeface="Corbel" panose="020B0503020204020204" pitchFamily="34" charset="0"/>
              </a:rPr>
              <a:t> o </a:t>
            </a:r>
            <a:r>
              <a:rPr lang="en-US" sz="5700" dirty="0" err="1">
                <a:latin typeface="Corbel" panose="020B0503020204020204" pitchFamily="34" charset="0"/>
              </a:rPr>
              <a:t>legătură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inversă</a:t>
            </a:r>
            <a:r>
              <a:rPr lang="en-US" sz="5700" dirty="0">
                <a:latin typeface="Corbel" panose="020B0503020204020204" pitchFamily="34" charset="0"/>
              </a:rPr>
              <a:t>: </a:t>
            </a:r>
            <a:r>
              <a:rPr lang="en-US" sz="5700" dirty="0" err="1">
                <a:latin typeface="Corbel" panose="020B0503020204020204" pitchFamily="34" charset="0"/>
              </a:rPr>
              <a:t>munca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ajută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la</a:t>
            </a: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menținerea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ALFEI </a:t>
            </a:r>
            <a:r>
              <a:rPr lang="en-US" sz="5700" dirty="0" err="1">
                <a:latin typeface="Corbel" panose="020B0503020204020204" pitchFamily="34" charset="0"/>
              </a:rPr>
              <a:t>fizice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și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mentale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b="1" dirty="0">
                <a:latin typeface="Corbel" panose="020B0503020204020204" pitchFamily="34" charset="0"/>
              </a:rPr>
              <a:t>Ce </a:t>
            </a:r>
            <a:r>
              <a:rPr lang="en-US" sz="5700" b="1" dirty="0" err="1">
                <a:latin typeface="Corbel" panose="020B0503020204020204" pitchFamily="34" charset="0"/>
              </a:rPr>
              <a:t>este</a:t>
            </a:r>
            <a:r>
              <a:rPr lang="en-US" sz="5700" b="1" dirty="0">
                <a:latin typeface="Corbel" panose="020B0503020204020204" pitchFamily="34" charset="0"/>
              </a:rPr>
              <a:t> ALFA?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281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4706"/>
            <a:ext cx="985492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Здоровье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Sănătatea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HRC-right-to-health-870x48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830432"/>
            <a:ext cx="10008870" cy="56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8" y="2266072"/>
            <a:ext cx="19495921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dirty="0">
                <a:latin typeface="Corbel" panose="020B0503020204020204" pitchFamily="34" charset="0"/>
              </a:rPr>
              <a:t>Работник металлургического комбината </a:t>
            </a:r>
            <a:r>
              <a:rPr lang="ru-RU" sz="6300" dirty="0" smtClean="0">
                <a:latin typeface="Corbel" panose="020B0503020204020204" pitchFamily="34" charset="0"/>
              </a:rPr>
              <a:t>главной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причиной </a:t>
            </a:r>
            <a:r>
              <a:rPr lang="ru-RU" sz="6300" dirty="0">
                <a:latin typeface="Corbel" panose="020B0503020204020204" pitchFamily="34" charset="0"/>
              </a:rPr>
              <a:t>своего большого стажа и хорошего здоровья 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назвал </a:t>
            </a:r>
            <a:r>
              <a:rPr lang="ru-RU" sz="6300" dirty="0">
                <a:latin typeface="Corbel" panose="020B0503020204020204" pitchFamily="34" charset="0"/>
              </a:rPr>
              <a:t>соблюдение правил техники безопасности,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ведь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smtClean="0">
                <a:latin typeface="Corbel" panose="020B0503020204020204" pitchFamily="34" charset="0"/>
              </a:rPr>
              <a:t>они </a:t>
            </a:r>
            <a:r>
              <a:rPr lang="ru-RU" sz="6300" dirty="0">
                <a:latin typeface="Corbel" panose="020B0503020204020204" pitchFamily="34" charset="0"/>
              </a:rPr>
              <a:t>написаны… </a:t>
            </a:r>
            <a:r>
              <a:rPr lang="ru-RU" sz="6300" b="1" dirty="0" smtClean="0">
                <a:latin typeface="Corbel" panose="020B0503020204020204" pitchFamily="34" charset="0"/>
              </a:rPr>
              <a:t>Чем?</a:t>
            </a:r>
            <a:endParaRPr lang="en-US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Un </a:t>
            </a:r>
            <a:r>
              <a:rPr lang="en-US" sz="6300" dirty="0" err="1">
                <a:latin typeface="Corbel" panose="020B0503020204020204" pitchFamily="34" charset="0"/>
              </a:rPr>
              <a:t>angajat</a:t>
            </a:r>
            <a:r>
              <a:rPr lang="en-US" sz="6300" dirty="0">
                <a:latin typeface="Corbel" panose="020B0503020204020204" pitchFamily="34" charset="0"/>
              </a:rPr>
              <a:t> al </a:t>
            </a:r>
            <a:r>
              <a:rPr lang="en-US" sz="6300" dirty="0" err="1">
                <a:latin typeface="Corbel" panose="020B0503020204020204" pitchFamily="34" charset="0"/>
              </a:rPr>
              <a:t>unei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uzine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metalurgice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afirmă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că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respectarea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regulilor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>
                <a:latin typeface="Corbel" panose="020B0503020204020204" pitchFamily="34" charset="0"/>
              </a:rPr>
              <a:t>de </a:t>
            </a:r>
            <a:r>
              <a:rPr lang="en-US" sz="6300" dirty="0" err="1">
                <a:latin typeface="Corbel" panose="020B0503020204020204" pitchFamily="34" charset="0"/>
              </a:rPr>
              <a:t>siguranță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smtClean="0">
                <a:latin typeface="Corbel" panose="020B0503020204020204" pitchFamily="34" charset="0"/>
              </a:rPr>
              <a:t>e</a:t>
            </a:r>
            <a:r>
              <a:rPr lang="ro-MD" sz="6300" dirty="0" smtClean="0">
                <a:latin typeface="Corbel" panose="020B0503020204020204" pitchFamily="34" charset="0"/>
              </a:rPr>
              <a:t>ste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motivul</a:t>
            </a:r>
            <a:r>
              <a:rPr lang="en-US" sz="6300" dirty="0">
                <a:latin typeface="Corbel" panose="020B0503020204020204" pitchFamily="34" charset="0"/>
              </a:rPr>
              <a:t> de </a:t>
            </a:r>
            <a:r>
              <a:rPr lang="en-US" sz="6300" dirty="0" err="1">
                <a:latin typeface="Corbel" panose="020B0503020204020204" pitchFamily="34" charset="0"/>
              </a:rPr>
              <a:t>bază</a:t>
            </a:r>
            <a:r>
              <a:rPr lang="en-US" sz="6300" dirty="0">
                <a:latin typeface="Corbel" panose="020B0503020204020204" pitchFamily="34" charset="0"/>
              </a:rPr>
              <a:t> al </a:t>
            </a:r>
            <a:r>
              <a:rPr lang="en-US" sz="6300" dirty="0" err="1">
                <a:latin typeface="Corbel" panose="020B0503020204020204" pitchFamily="34" charset="0"/>
              </a:rPr>
              <a:t>sănătății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smtClean="0">
                <a:latin typeface="Corbel" panose="020B0503020204020204" pitchFamily="34" charset="0"/>
              </a:rPr>
              <a:t>sale</a:t>
            </a: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bune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en-US" sz="6300" dirty="0" err="1">
                <a:latin typeface="Corbel" panose="020B0503020204020204" pitchFamily="34" charset="0"/>
              </a:rPr>
              <a:t>Angajatul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remarcă</a:t>
            </a:r>
            <a:r>
              <a:rPr lang="en-US" sz="6300" dirty="0">
                <a:latin typeface="Corbel" panose="020B0503020204020204" pitchFamily="34" charset="0"/>
              </a:rPr>
              <a:t>, </a:t>
            </a:r>
            <a:r>
              <a:rPr lang="en-US" sz="6300" dirty="0" err="1">
                <a:latin typeface="Corbel" panose="020B0503020204020204" pitchFamily="34" charset="0"/>
              </a:rPr>
              <a:t>că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aceste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reguli</a:t>
            </a:r>
            <a:r>
              <a:rPr lang="en-US" sz="6300" dirty="0">
                <a:latin typeface="Corbel" panose="020B0503020204020204" pitchFamily="34" charset="0"/>
              </a:rPr>
              <a:t> au </a:t>
            </a:r>
            <a:r>
              <a:rPr lang="en-US" sz="6300" dirty="0" err="1">
                <a:latin typeface="Corbel" panose="020B0503020204020204" pitchFamily="34" charset="0"/>
              </a:rPr>
              <a:t>fost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scrise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endParaRPr lang="x-none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cu…</a:t>
            </a:r>
            <a:r>
              <a:rPr lang="x-none" sz="6300" dirty="0" smtClean="0">
                <a:latin typeface="Corbel" panose="020B0503020204020204" pitchFamily="34" charset="0"/>
              </a:rPr>
              <a:t> </a:t>
            </a:r>
            <a:r>
              <a:rPr lang="en-US" sz="6300" b="1" dirty="0" smtClean="0">
                <a:latin typeface="Corbel" panose="020B0503020204020204" pitchFamily="34" charset="0"/>
              </a:rPr>
              <a:t>Ce? </a:t>
            </a:r>
            <a:endParaRPr lang="ru-RU" sz="6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671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4706"/>
            <a:ext cx="985492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Кровью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Sânge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depositphotos_5095139-stock-photo-shiny-drop-of-blood-isolat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05" y="1782365"/>
            <a:ext cx="6538020" cy="81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2892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>
                <a:latin typeface="Corbel" panose="020B0503020204020204" pitchFamily="34" charset="0"/>
              </a:rPr>
              <a:t>«ОНО» – название этой картины 1902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года.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Затронув </a:t>
            </a:r>
            <a:r>
              <a:rPr lang="ru-RU" sz="4700" dirty="0">
                <a:latin typeface="Corbel" panose="020B0503020204020204" pitchFamily="34" charset="0"/>
              </a:rPr>
              <a:t>тему </a:t>
            </a:r>
            <a:r>
              <a:rPr lang="ru-RU" sz="4700" dirty="0" smtClean="0">
                <a:latin typeface="Corbel" panose="020B0503020204020204" pitchFamily="34" charset="0"/>
              </a:rPr>
              <a:t>важности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образования</a:t>
            </a:r>
            <a:r>
              <a:rPr lang="ru-RU" sz="4700" dirty="0">
                <a:latin typeface="Corbel" panose="020B0503020204020204" pitchFamily="34" charset="0"/>
              </a:rPr>
              <a:t>, </a:t>
            </a:r>
            <a:r>
              <a:rPr lang="ru-RU" sz="4700" dirty="0" smtClean="0">
                <a:latin typeface="Corbel" panose="020B0503020204020204" pitchFamily="34" charset="0"/>
              </a:rPr>
              <a:t>исполнительный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директор </a:t>
            </a:r>
            <a:r>
              <a:rPr lang="ru-RU" sz="4700" dirty="0">
                <a:latin typeface="Corbel" panose="020B0503020204020204" pitchFamily="34" charset="0"/>
              </a:rPr>
              <a:t>ЮНИСЕФ </a:t>
            </a:r>
            <a:r>
              <a:rPr lang="ru-RU" sz="4700" dirty="0" smtClean="0">
                <a:latin typeface="Corbel" panose="020B0503020204020204" pitchFamily="34" charset="0"/>
              </a:rPr>
              <a:t>Генриетта Фор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отметила</a:t>
            </a:r>
            <a:r>
              <a:rPr lang="ru-RU" sz="4700" dirty="0">
                <a:latin typeface="Corbel" panose="020B0503020204020204" pitchFamily="34" charset="0"/>
              </a:rPr>
              <a:t>, что молодёжь </a:t>
            </a:r>
            <a:r>
              <a:rPr lang="ru-RU" sz="4700" dirty="0" smtClean="0">
                <a:latin typeface="Corbel" panose="020B0503020204020204" pitchFamily="34" charset="0"/>
              </a:rPr>
              <a:t>составляет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примерно </a:t>
            </a:r>
            <a:r>
              <a:rPr lang="ru-RU" sz="4700" dirty="0">
                <a:latin typeface="Corbel" panose="020B0503020204020204" pitchFamily="34" charset="0"/>
              </a:rPr>
              <a:t>25% населения, </a:t>
            </a:r>
            <a:r>
              <a:rPr lang="ru-RU" sz="4700" dirty="0" smtClean="0">
                <a:latin typeface="Corbel" panose="020B0503020204020204" pitchFamily="34" charset="0"/>
              </a:rPr>
              <a:t>но </a:t>
            </a:r>
            <a:r>
              <a:rPr lang="ru-RU" sz="4700" dirty="0">
                <a:latin typeface="Corbel" panose="020B0503020204020204" pitchFamily="34" charset="0"/>
              </a:rPr>
              <a:t>это 100%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нашего </a:t>
            </a:r>
            <a:r>
              <a:rPr lang="ru-RU" sz="4700" dirty="0">
                <a:latin typeface="Corbel" panose="020B0503020204020204" pitchFamily="34" charset="0"/>
              </a:rPr>
              <a:t>ЕГО. </a:t>
            </a:r>
            <a:r>
              <a:rPr lang="ru-RU" sz="4700" b="1" dirty="0">
                <a:latin typeface="Corbel" panose="020B0503020204020204" pitchFamily="34" charset="0"/>
              </a:rPr>
              <a:t>Назовите </a:t>
            </a:r>
            <a:r>
              <a:rPr lang="ru-RU" sz="4700" b="1" dirty="0" smtClean="0">
                <a:latin typeface="Corbel" panose="020B0503020204020204" pitchFamily="34" charset="0"/>
              </a:rPr>
              <a:t>ЕГО.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pPr fontAlgn="base"/>
            <a:endParaRPr lang="x-none" sz="3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Acest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tablou</a:t>
            </a:r>
            <a:r>
              <a:rPr lang="en-US" sz="4700" dirty="0">
                <a:latin typeface="Corbel" panose="020B0503020204020204" pitchFamily="34" charset="0"/>
              </a:rPr>
              <a:t> din </a:t>
            </a:r>
            <a:r>
              <a:rPr lang="ro-MD" sz="4700" smtClean="0">
                <a:latin typeface="Corbel" panose="020B0503020204020204" pitchFamily="34" charset="0"/>
              </a:rPr>
              <a:t>anul </a:t>
            </a:r>
            <a:r>
              <a:rPr lang="en-US" sz="4700" smtClean="0">
                <a:latin typeface="Corbel" panose="020B0503020204020204" pitchFamily="34" charset="0"/>
              </a:rPr>
              <a:t>1902 </a:t>
            </a:r>
            <a:r>
              <a:rPr lang="en-US" sz="4700" dirty="0">
                <a:latin typeface="Corbel" panose="020B0503020204020204" pitchFamily="34" charset="0"/>
              </a:rPr>
              <a:t>se </a:t>
            </a:r>
            <a:r>
              <a:rPr lang="en-US" sz="4700" dirty="0" err="1">
                <a:latin typeface="Corbel" panose="020B0503020204020204" pitchFamily="34" charset="0"/>
              </a:rPr>
              <a:t>numește</a:t>
            </a:r>
            <a:r>
              <a:rPr lang="en-US" sz="4700" dirty="0">
                <a:latin typeface="Corbel" panose="020B0503020204020204" pitchFamily="34" charset="0"/>
              </a:rPr>
              <a:t> ”EL”. </a:t>
            </a:r>
            <a:r>
              <a:rPr lang="en-US" sz="4700" dirty="0" err="1" smtClean="0">
                <a:latin typeface="Corbel" panose="020B0503020204020204" pitchFamily="34" charset="0"/>
              </a:rPr>
              <a:t>Discutând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despre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importanța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educației</a:t>
            </a:r>
            <a:r>
              <a:rPr lang="en-US" sz="4700" dirty="0" smtClean="0">
                <a:latin typeface="Corbel" panose="020B0503020204020204" pitchFamily="34" charset="0"/>
              </a:rPr>
              <a:t>,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directorul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executiv</a:t>
            </a:r>
            <a:r>
              <a:rPr lang="en-US" sz="4700" dirty="0">
                <a:latin typeface="Corbel" panose="020B0503020204020204" pitchFamily="34" charset="0"/>
              </a:rPr>
              <a:t> al UNICEF, Henrietta Fore, </a:t>
            </a:r>
            <a:r>
              <a:rPr lang="en-US" sz="4700" dirty="0" smtClean="0">
                <a:latin typeface="Corbel" panose="020B0503020204020204" pitchFamily="34" charset="0"/>
              </a:rPr>
              <a:t>a </a:t>
            </a:r>
            <a:r>
              <a:rPr lang="en-US" sz="4700" dirty="0" err="1">
                <a:latin typeface="Corbel" panose="020B0503020204020204" pitchFamily="34" charset="0"/>
              </a:rPr>
              <a:t>menționat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tinerii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reprezintă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circa </a:t>
            </a:r>
            <a:r>
              <a:rPr lang="en-US" sz="4700" dirty="0">
                <a:latin typeface="Corbel" panose="020B0503020204020204" pitchFamily="34" charset="0"/>
              </a:rPr>
              <a:t>25% din </a:t>
            </a:r>
            <a:r>
              <a:rPr lang="en-US" sz="4700" dirty="0" err="1">
                <a:latin typeface="Corbel" panose="020B0503020204020204" pitchFamily="34" charset="0"/>
              </a:rPr>
              <a:t>totalul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populației</a:t>
            </a:r>
            <a:r>
              <a:rPr lang="en-US" sz="4700" dirty="0">
                <a:latin typeface="Corbel" panose="020B0503020204020204" pitchFamily="34" charset="0"/>
              </a:rPr>
              <a:t>, </a:t>
            </a:r>
            <a:r>
              <a:rPr lang="en-US" sz="4700" dirty="0" err="1">
                <a:latin typeface="Corbel" panose="020B0503020204020204" pitchFamily="34" charset="0"/>
              </a:rPr>
              <a:t>dar</a:t>
            </a:r>
            <a:r>
              <a:rPr lang="en-US" sz="4700" dirty="0">
                <a:latin typeface="Corbel" panose="020B0503020204020204" pitchFamily="34" charset="0"/>
              </a:rPr>
              <a:t> 100% din EL. </a:t>
            </a:r>
            <a:r>
              <a:rPr lang="en-US" sz="4700" b="1" dirty="0" err="1">
                <a:latin typeface="Corbel" panose="020B0503020204020204" pitchFamily="34" charset="0"/>
              </a:rPr>
              <a:t>Numiți</a:t>
            </a:r>
            <a:r>
              <a:rPr lang="en-US" sz="4700" b="1" dirty="0">
                <a:latin typeface="Corbel" panose="020B0503020204020204" pitchFamily="34" charset="0"/>
              </a:rPr>
              <a:t>-L!  </a:t>
            </a:r>
            <a:endParaRPr lang="ru-RU" sz="4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83" y="1234789"/>
            <a:ext cx="9333868" cy="60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44150" y="3854705"/>
            <a:ext cx="972919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Будущее</a:t>
            </a:r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6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6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Viitorul</a:t>
            </a:r>
            <a:endParaRPr lang="ru-RU" sz="6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tomorrowland-scal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8" y="2540341"/>
            <a:ext cx="9994363" cy="62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7066"/>
            <a:ext cx="20104100" cy="1247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744"/>
            <a:ext cx="20104100" cy="11305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543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3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r>
              <a:rPr lang="ru-RU" sz="5300" b="1" dirty="0" smtClean="0">
                <a:latin typeface="Corbel" panose="020B0503020204020204" pitchFamily="34" charset="0"/>
              </a:rPr>
              <a:t>только</a:t>
            </a:r>
            <a:r>
              <a:rPr lang="x-none" sz="5300" b="1" dirty="0" smtClean="0">
                <a:latin typeface="Corbel" panose="020B0503020204020204" pitchFamily="34" charset="0"/>
              </a:rPr>
              <a:t> </a:t>
            </a:r>
            <a:r>
              <a:rPr lang="ru-RU" sz="5300" b="1" dirty="0" smtClean="0">
                <a:latin typeface="Corbel" panose="020B0503020204020204" pitchFamily="34" charset="0"/>
              </a:rPr>
              <a:t>гласные.</a:t>
            </a:r>
            <a:endParaRPr lang="en-US" sz="5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е и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ru-RU" sz="5300" dirty="0" smtClean="0">
                <a:latin typeface="Corbel" panose="020B0503020204020204" pitchFamily="34" charset="0"/>
              </a:rPr>
              <a:t>а </a:t>
            </a:r>
            <a:r>
              <a:rPr lang="ru-RU" sz="5300" dirty="0">
                <a:latin typeface="Corbel" panose="020B0503020204020204" pitchFamily="34" charset="0"/>
              </a:rPr>
              <a:t>о – Для работы ею нужно </a:t>
            </a:r>
            <a:r>
              <a:rPr lang="ru-RU" sz="5300" dirty="0" smtClean="0">
                <a:latin typeface="Corbel" panose="020B0503020204020204" pitchFamily="34" charset="0"/>
              </a:rPr>
              <a:t>овладеть.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у </a:t>
            </a:r>
            <a:r>
              <a:rPr lang="ru-RU" sz="5300" dirty="0">
                <a:latin typeface="Corbel" panose="020B0503020204020204" pitchFamily="34" charset="0"/>
              </a:rPr>
              <a:t>и </a:t>
            </a:r>
            <a:r>
              <a:rPr lang="ru-RU" sz="5300" dirty="0" err="1">
                <a:latin typeface="Corbel" panose="020B0503020204020204" pitchFamily="34" charset="0"/>
              </a:rPr>
              <a:t>и</a:t>
            </a:r>
            <a:r>
              <a:rPr lang="ru-RU" sz="5300" dirty="0">
                <a:latin typeface="Corbel" panose="020B0503020204020204" pitchFamily="34" charset="0"/>
              </a:rPr>
              <a:t> – Помогает не проспать работу. 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а </a:t>
            </a:r>
            <a:r>
              <a:rPr lang="ru-RU" sz="5300" dirty="0">
                <a:latin typeface="Corbel" panose="020B0503020204020204" pitchFamily="34" charset="0"/>
              </a:rPr>
              <a:t>ё – </a:t>
            </a:r>
            <a:r>
              <a:rPr lang="ru-RU" sz="5300" dirty="0" smtClean="0">
                <a:latin typeface="Corbel" panose="020B0503020204020204" pitchFamily="34" charset="0"/>
              </a:rPr>
              <a:t>Соучредитель, </a:t>
            </a:r>
            <a:r>
              <a:rPr lang="ru-RU" sz="5300" dirty="0">
                <a:latin typeface="Corbel" panose="020B0503020204020204" pitchFamily="34" charset="0"/>
              </a:rPr>
              <a:t>напарник. </a:t>
            </a:r>
            <a:endParaRPr lang="en-US" sz="5300" dirty="0">
              <a:latin typeface="Corbel" panose="020B0503020204020204" pitchFamily="34" charset="0"/>
            </a:endParaRPr>
          </a:p>
          <a:p>
            <a:pPr fontAlgn="base"/>
            <a:endParaRPr lang="x-none" sz="3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5300" b="1" dirty="0" smtClean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cuvintele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în</a:t>
            </a:r>
            <a:r>
              <a:rPr lang="en-US" sz="5300" b="1" dirty="0">
                <a:latin typeface="Corbel" panose="020B0503020204020204" pitchFamily="34" charset="0"/>
              </a:rPr>
              <a:t> care au </a:t>
            </a:r>
            <a:r>
              <a:rPr lang="en-US" sz="5300" b="1" dirty="0" err="1">
                <a:latin typeface="Corbel" panose="020B0503020204020204" pitchFamily="34" charset="0"/>
              </a:rPr>
              <a:t>fost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omise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toate</a:t>
            </a:r>
            <a:r>
              <a:rPr lang="en-US" sz="5300" b="1" dirty="0">
                <a:latin typeface="Corbel" panose="020B0503020204020204" pitchFamily="34" charset="0"/>
              </a:rPr>
              <a:t> </a:t>
            </a:r>
            <a:r>
              <a:rPr lang="en-US" sz="5300" b="1" dirty="0" err="1">
                <a:latin typeface="Corbel" panose="020B0503020204020204" pitchFamily="34" charset="0"/>
              </a:rPr>
              <a:t>consoanele</a:t>
            </a:r>
            <a:r>
              <a:rPr lang="en-US" sz="5300" b="1" dirty="0">
                <a:latin typeface="Corbel" panose="020B0503020204020204" pitchFamily="34" charset="0"/>
              </a:rPr>
              <a:t>.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smtClean="0">
                <a:latin typeface="Corbel" panose="020B0503020204020204" pitchFamily="34" charset="0"/>
              </a:rPr>
              <a:t>e </a:t>
            </a:r>
            <a:r>
              <a:rPr lang="en-US" sz="5300" dirty="0" err="1" smtClean="0">
                <a:latin typeface="Corbel" panose="020B0503020204020204" pitchFamily="34" charset="0"/>
              </a:rPr>
              <a:t>i</a:t>
            </a:r>
            <a:r>
              <a:rPr lang="x-none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smtClean="0">
                <a:latin typeface="Corbel" panose="020B0503020204020204" pitchFamily="34" charset="0"/>
              </a:rPr>
              <a:t>a </a:t>
            </a:r>
            <a:r>
              <a:rPr lang="en-US" sz="5300" dirty="0" err="1">
                <a:latin typeface="Corbel" panose="020B0503020204020204" pitchFamily="34" charset="0"/>
              </a:rPr>
              <a:t>i</a:t>
            </a:r>
            <a:r>
              <a:rPr lang="en-US" sz="5300" dirty="0">
                <a:latin typeface="Corbel" panose="020B0503020204020204" pitchFamily="34" charset="0"/>
              </a:rPr>
              <a:t> a e – </a:t>
            </a:r>
            <a:r>
              <a:rPr lang="en-US" sz="5300" dirty="0" err="1">
                <a:latin typeface="Corbel" panose="020B0503020204020204" pitchFamily="34" charset="0"/>
              </a:rPr>
              <a:t>Ramură</a:t>
            </a:r>
            <a:r>
              <a:rPr lang="en-US" sz="5300" dirty="0">
                <a:latin typeface="Corbel" panose="020B0503020204020204" pitchFamily="34" charset="0"/>
              </a:rPr>
              <a:t> a </a:t>
            </a:r>
            <a:r>
              <a:rPr lang="en-US" sz="5300" dirty="0" err="1">
                <a:latin typeface="Corbel" panose="020B0503020204020204" pitchFamily="34" charset="0"/>
              </a:rPr>
              <a:t>științei</a:t>
            </a:r>
            <a:r>
              <a:rPr lang="en-US" sz="5300" dirty="0">
                <a:latin typeface="Corbel" panose="020B0503020204020204" pitchFamily="34" charset="0"/>
              </a:rPr>
              <a:t>, a </a:t>
            </a:r>
            <a:r>
              <a:rPr lang="en-US" sz="5300" dirty="0" err="1">
                <a:latin typeface="Corbel" panose="020B0503020204020204" pitchFamily="34" charset="0"/>
              </a:rPr>
              <a:t>tehnicii</a:t>
            </a:r>
            <a:r>
              <a:rPr lang="en-US" sz="5300" dirty="0">
                <a:latin typeface="Corbel" panose="020B0503020204020204" pitchFamily="34" charset="0"/>
              </a:rPr>
              <a:t>, a </a:t>
            </a:r>
            <a:r>
              <a:rPr lang="en-US" sz="5300" dirty="0" err="1">
                <a:latin typeface="Corbel" panose="020B0503020204020204" pitchFamily="34" charset="0"/>
              </a:rPr>
              <a:t>artei</a:t>
            </a:r>
            <a:r>
              <a:rPr lang="en-US" sz="5300" dirty="0">
                <a:latin typeface="Corbel" panose="020B0503020204020204" pitchFamily="34" charset="0"/>
              </a:rPr>
              <a:t> etc. din </a:t>
            </a:r>
            <a:r>
              <a:rPr lang="en-US" sz="5300" dirty="0" err="1">
                <a:latin typeface="Corbel" panose="020B0503020204020204" pitchFamily="34" charset="0"/>
              </a:rPr>
              <a:t>studiul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și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smtClean="0">
                <a:latin typeface="Corbel" panose="020B0503020204020204" pitchFamily="34" charset="0"/>
              </a:rPr>
              <a:t>din</a:t>
            </a:r>
          </a:p>
          <a:p>
            <a:pPr fontAlgn="base"/>
            <a:r>
              <a:rPr lang="x-none" sz="5300" dirty="0" smtClean="0">
                <a:latin typeface="Corbel" panose="020B0503020204020204" pitchFamily="34" charset="0"/>
              </a:rPr>
              <a:t>				    </a:t>
            </a:r>
            <a:r>
              <a:rPr lang="en-US" sz="5300" dirty="0" err="1" smtClean="0">
                <a:latin typeface="Corbel" panose="020B0503020204020204" pitchFamily="34" charset="0"/>
              </a:rPr>
              <a:t>aplicarea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căreia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cineva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își</a:t>
            </a:r>
            <a:r>
              <a:rPr lang="en-US" sz="5300" dirty="0">
                <a:latin typeface="Corbel" panose="020B0503020204020204" pitchFamily="34" charset="0"/>
              </a:rPr>
              <a:t> face o </a:t>
            </a:r>
            <a:r>
              <a:rPr lang="en-US" sz="5300" dirty="0" err="1" smtClean="0">
                <a:latin typeface="Corbel" panose="020B0503020204020204" pitchFamily="34" charset="0"/>
              </a:rPr>
              <a:t>profesie</a:t>
            </a:r>
            <a:r>
              <a:rPr lang="en-US" sz="53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5300" dirty="0" smtClean="0">
                <a:latin typeface="Corbel" panose="020B0503020204020204" pitchFamily="34" charset="0"/>
              </a:rPr>
              <a:t>e </a:t>
            </a:r>
            <a:r>
              <a:rPr lang="en-US" sz="5300" dirty="0" err="1">
                <a:latin typeface="Corbel" panose="020B0503020204020204" pitchFamily="34" charset="0"/>
              </a:rPr>
              <a:t>e</a:t>
            </a:r>
            <a:r>
              <a:rPr lang="en-US" sz="5300" dirty="0">
                <a:latin typeface="Corbel" panose="020B0503020204020204" pitchFamily="34" charset="0"/>
              </a:rPr>
              <a:t> ă o – </a:t>
            </a:r>
            <a:r>
              <a:rPr lang="en-US" sz="5300" dirty="0" err="1">
                <a:latin typeface="Corbel" panose="020B0503020204020204" pitchFamily="34" charset="0"/>
              </a:rPr>
              <a:t>Te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ajută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să</a:t>
            </a:r>
            <a:r>
              <a:rPr lang="en-US" sz="5300" dirty="0">
                <a:latin typeface="Corbel" panose="020B0503020204020204" pitchFamily="34" charset="0"/>
              </a:rPr>
              <a:t> nu </a:t>
            </a:r>
            <a:r>
              <a:rPr lang="en-US" sz="5300" dirty="0" err="1">
                <a:latin typeface="Corbel" panose="020B0503020204020204" pitchFamily="34" charset="0"/>
              </a:rPr>
              <a:t>întârzii</a:t>
            </a:r>
            <a:r>
              <a:rPr lang="en-US" sz="5300" dirty="0">
                <a:latin typeface="Corbel" panose="020B0503020204020204" pitchFamily="34" charset="0"/>
              </a:rPr>
              <a:t> la </a:t>
            </a:r>
            <a:r>
              <a:rPr lang="en-US" sz="5300" dirty="0" err="1">
                <a:latin typeface="Corbel" panose="020B0503020204020204" pitchFamily="34" charset="0"/>
              </a:rPr>
              <a:t>lucru</a:t>
            </a:r>
            <a:r>
              <a:rPr lang="en-US" sz="5300" dirty="0">
                <a:latin typeface="Corbel" panose="020B0503020204020204" pitchFamily="34" charset="0"/>
              </a:rPr>
              <a:t>. 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smtClean="0">
                <a:latin typeface="Corbel" panose="020B0503020204020204" pitchFamily="34" charset="0"/>
              </a:rPr>
              <a:t>a </a:t>
            </a:r>
            <a:r>
              <a:rPr lang="en-US" sz="5300" dirty="0">
                <a:latin typeface="Corbel" panose="020B0503020204020204" pitchFamily="34" charset="0"/>
              </a:rPr>
              <a:t>e </a:t>
            </a:r>
            <a:r>
              <a:rPr lang="en-US" sz="5300" dirty="0" err="1">
                <a:latin typeface="Corbel" panose="020B0503020204020204" pitchFamily="34" charset="0"/>
              </a:rPr>
              <a:t>e</a:t>
            </a:r>
            <a:r>
              <a:rPr lang="en-US" sz="5300" dirty="0">
                <a:latin typeface="Corbel" panose="020B0503020204020204" pitchFamily="34" charset="0"/>
              </a:rPr>
              <a:t> – Co-</a:t>
            </a:r>
            <a:r>
              <a:rPr lang="en-US" sz="5300" dirty="0" err="1">
                <a:latin typeface="Corbel" panose="020B0503020204020204" pitchFamily="34" charset="0"/>
              </a:rPr>
              <a:t>fondator</a:t>
            </a:r>
            <a:r>
              <a:rPr lang="en-US" sz="5300" dirty="0">
                <a:latin typeface="Corbel" panose="020B0503020204020204" pitchFamily="34" charset="0"/>
              </a:rPr>
              <a:t>. </a:t>
            </a:r>
            <a:endParaRPr lang="ru-RU" sz="5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112360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29514" y="3854707"/>
            <a:ext cx="9854926" cy="377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Специальность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Specialitate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  <a:endParaRPr lang="x-none" sz="37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37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r>
              <a:rPr lang="ru-RU" sz="37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</a:p>
          <a:p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Будильник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Deșteptător</a:t>
            </a:r>
            <a:r>
              <a:rPr lang="en-US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37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x-none" sz="3700" b="1" dirty="0">
                <a:solidFill>
                  <a:schemeClr val="bg1"/>
                </a:solidFill>
                <a:latin typeface="Corbel" panose="020B0503020204020204" pitchFamily="34" charset="0"/>
              </a:rPr>
              <a:t>	 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</a:p>
          <a:p>
            <a:r>
              <a:rPr lang="x-none" sz="37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Партнёр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Partener</a:t>
            </a:r>
            <a:r>
              <a:rPr lang="en-US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7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3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endParaRPr lang="ru-RU" sz="37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smtClean="0">
                <a:solidFill>
                  <a:srgbClr val="FFFFFF"/>
                </a:solidFill>
              </a:rPr>
              <a:t>1	 </a:t>
            </a:r>
            <a:r>
              <a:rPr lang="ru-RU" sz="4800" smtClean="0">
                <a:solidFill>
                  <a:srgbClr val="002E6D"/>
                </a:solidFill>
              </a:rPr>
              <a:t>ОТВЕТ/</a:t>
            </a:r>
            <a:r>
              <a:rPr lang="en-US" sz="480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103597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ОТВЕТA/RĂSPUNSURI – 3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Alarm_Clocks_20101107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30" y="1773236"/>
            <a:ext cx="6066255" cy="80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543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Больше или меньше половины </a:t>
            </a:r>
            <a:r>
              <a:rPr lang="ru-RU" sz="7200" b="1" dirty="0" smtClean="0">
                <a:latin typeface="Corbel" panose="020B0503020204020204" pitchFamily="34" charset="0"/>
              </a:rPr>
              <a:t>населения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бедных </a:t>
            </a:r>
            <a:r>
              <a:rPr lang="ru-RU" sz="7200" b="1" dirty="0">
                <a:latin typeface="Corbel" panose="020B0503020204020204" pitchFamily="34" charset="0"/>
              </a:rPr>
              <a:t>стран занято сельским хозяйстве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Mai </a:t>
            </a:r>
            <a:r>
              <a:rPr lang="en-US" sz="7200" b="1" dirty="0" err="1">
                <a:latin typeface="Corbel" panose="020B0503020204020204" pitchFamily="34" charset="0"/>
              </a:rPr>
              <a:t>mult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mai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puțin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jumătate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din</a:t>
            </a:r>
          </a:p>
          <a:p>
            <a:pPr fontAlgn="base"/>
            <a:r>
              <a:rPr lang="en-US" sz="7200" b="1" dirty="0" err="1">
                <a:latin typeface="Corbel" panose="020B0503020204020204" pitchFamily="34" charset="0"/>
              </a:rPr>
              <a:t>p</a:t>
            </a:r>
            <a:r>
              <a:rPr lang="en-US" sz="7200" b="1" dirty="0" err="1" smtClean="0">
                <a:latin typeface="Corbel" panose="020B0503020204020204" pitchFamily="34" charset="0"/>
              </a:rPr>
              <a:t>opulația</a:t>
            </a:r>
            <a:r>
              <a:rPr lang="en-US" sz="7200" b="1" dirty="0" smtClean="0">
                <a:latin typeface="Corbel" panose="020B0503020204020204" pitchFamily="34" charset="0"/>
              </a:rPr>
              <a:t> din </a:t>
            </a:r>
            <a:r>
              <a:rPr lang="en-US" sz="7200" b="1" dirty="0" err="1">
                <a:latin typeface="Corbel" panose="020B0503020204020204" pitchFamily="34" charset="0"/>
              </a:rPr>
              <a:t>țările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curs de </a:t>
            </a:r>
            <a:r>
              <a:rPr lang="en-US" sz="7200" b="1" dirty="0" err="1">
                <a:latin typeface="Corbel" panose="020B0503020204020204" pitchFamily="34" charset="0"/>
              </a:rPr>
              <a:t>dezvoltare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este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angajată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agricultură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429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4706"/>
            <a:ext cx="985492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Больше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Mai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mult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page1w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6" y="2800349"/>
            <a:ext cx="10004634" cy="57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70" cy="776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b="1" dirty="0">
                <a:latin typeface="Corbel" panose="020B0503020204020204" pitchFamily="34" charset="0"/>
              </a:rPr>
              <a:t>Верите ли вы, что в </a:t>
            </a:r>
            <a:r>
              <a:rPr lang="en-US" sz="6500" b="1" dirty="0">
                <a:latin typeface="Corbel" panose="020B0503020204020204" pitchFamily="34" charset="0"/>
              </a:rPr>
              <a:t>XVI </a:t>
            </a:r>
            <a:r>
              <a:rPr lang="ru-RU" sz="6500" b="1" dirty="0">
                <a:latin typeface="Corbel" panose="020B0503020204020204" pitchFamily="34" charset="0"/>
              </a:rPr>
              <a:t>веке в Англии не </a:t>
            </a:r>
            <a:r>
              <a:rPr lang="ru-RU" sz="6500" b="1" dirty="0" smtClean="0">
                <a:latin typeface="Corbel" panose="020B0503020204020204" pitchFamily="34" charset="0"/>
              </a:rPr>
              <a:t>делали</a:t>
            </a:r>
            <a:r>
              <a:rPr lang="x-none" sz="65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различий </a:t>
            </a:r>
            <a:r>
              <a:rPr lang="ru-RU" sz="6500" b="1" dirty="0">
                <a:latin typeface="Corbel" panose="020B0503020204020204" pitchFamily="34" charset="0"/>
              </a:rPr>
              <a:t>между бродягами и безработными, </a:t>
            </a:r>
            <a:endParaRPr lang="x-none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называя И</a:t>
            </a:r>
            <a:r>
              <a:rPr lang="x-none" sz="6500" b="1" dirty="0" smtClean="0">
                <a:latin typeface="Corbel" panose="020B0503020204020204" pitchFamily="34" charset="0"/>
              </a:rPr>
              <a:t> </a:t>
            </a:r>
            <a:r>
              <a:rPr lang="ru-RU" sz="6500" b="1" dirty="0" smtClean="0">
                <a:latin typeface="Corbel" panose="020B0503020204020204" pitchFamily="34" charset="0"/>
              </a:rPr>
              <a:t>тех</a:t>
            </a:r>
            <a:r>
              <a:rPr lang="ru-RU" sz="6500" b="1" dirty="0">
                <a:latin typeface="Corbel" panose="020B0503020204020204" pitchFamily="34" charset="0"/>
              </a:rPr>
              <a:t>, и других постоянными </a:t>
            </a:r>
            <a:endParaRPr lang="x-none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попрошайками?</a:t>
            </a:r>
            <a:endParaRPr lang="en-US" sz="6500" b="1" dirty="0">
              <a:latin typeface="Corbel" panose="020B0503020204020204" pitchFamily="34" charset="0"/>
            </a:endParaRPr>
          </a:p>
          <a:p>
            <a:pPr fontAlgn="base"/>
            <a:endParaRPr lang="en-US" sz="3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b="1" dirty="0" smtClean="0">
                <a:latin typeface="Corbel" panose="020B0503020204020204" pitchFamily="34" charset="0"/>
              </a:rPr>
              <a:t>E </a:t>
            </a:r>
            <a:r>
              <a:rPr lang="en-US" sz="6500" b="1" dirty="0" err="1" smtClean="0">
                <a:latin typeface="Corbel" panose="020B0503020204020204" pitchFamily="34" charset="0"/>
              </a:rPr>
              <a:t>adevărat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sau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fals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că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în</a:t>
            </a:r>
            <a:r>
              <a:rPr lang="en-US" sz="6500" b="1" dirty="0" smtClean="0">
                <a:latin typeface="Corbel" panose="020B0503020204020204" pitchFamily="34" charset="0"/>
              </a:rPr>
              <a:t> Anglia </a:t>
            </a:r>
            <a:r>
              <a:rPr lang="en-US" sz="6500" b="1" dirty="0" err="1" smtClean="0">
                <a:latin typeface="Corbel" panose="020B0503020204020204" pitchFamily="34" charset="0"/>
              </a:rPr>
              <a:t>secolului</a:t>
            </a:r>
            <a:r>
              <a:rPr lang="en-US" sz="6500" b="1" dirty="0" smtClean="0">
                <a:latin typeface="Corbel" panose="020B0503020204020204" pitchFamily="34" charset="0"/>
              </a:rPr>
              <a:t> XVI </a:t>
            </a:r>
            <a:endParaRPr lang="x-none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b="1" dirty="0" err="1" smtClean="0">
                <a:latin typeface="Corbel" panose="020B0503020204020204" pitchFamily="34" charset="0"/>
              </a:rPr>
              <a:t>vagabonzii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și</a:t>
            </a:r>
            <a:r>
              <a:rPr lang="x-none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șomerii</a:t>
            </a:r>
            <a:r>
              <a:rPr lang="en-US" sz="6500" b="1" dirty="0" smtClean="0">
                <a:latin typeface="Corbel" panose="020B0503020204020204" pitchFamily="34" charset="0"/>
              </a:rPr>
              <a:t> nu </a:t>
            </a:r>
            <a:r>
              <a:rPr lang="en-US" sz="6500" b="1" dirty="0" err="1" smtClean="0">
                <a:latin typeface="Corbel" panose="020B0503020204020204" pitchFamily="34" charset="0"/>
              </a:rPr>
              <a:t>erau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diferențiați</a:t>
            </a:r>
            <a:r>
              <a:rPr lang="en-US" sz="6500" b="1" dirty="0" smtClean="0">
                <a:latin typeface="Corbel" panose="020B0503020204020204" pitchFamily="34" charset="0"/>
              </a:rPr>
              <a:t>, </a:t>
            </a:r>
            <a:r>
              <a:rPr lang="en-US" sz="6500" b="1" dirty="0" err="1" smtClean="0">
                <a:latin typeface="Corbel" panose="020B0503020204020204" pitchFamily="34" charset="0"/>
              </a:rPr>
              <a:t>ambele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endParaRPr lang="x-none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b="1" dirty="0" err="1" smtClean="0">
                <a:latin typeface="Corbel" panose="020B0503020204020204" pitchFamily="34" charset="0"/>
              </a:rPr>
              <a:t>categorii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fiind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numite</a:t>
            </a:r>
            <a:r>
              <a:rPr lang="x-none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cerșetori</a:t>
            </a:r>
            <a:r>
              <a:rPr lang="en-US" sz="6500" b="1" dirty="0" smtClean="0">
                <a:latin typeface="Corbel" panose="020B0503020204020204" pitchFamily="34" charset="0"/>
              </a:rPr>
              <a:t>?</a:t>
            </a:r>
            <a:endParaRPr lang="en-US" sz="65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11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4706"/>
            <a:ext cx="985492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255px-Twis-0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48" y="1929066"/>
            <a:ext cx="5982540" cy="762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Одним из подпунктов экономического развития </a:t>
            </a:r>
            <a:r>
              <a:rPr lang="ru-RU" sz="5700" dirty="0" smtClean="0">
                <a:latin typeface="Corbel" panose="020B0503020204020204" pitchFamily="34" charset="0"/>
              </a:rPr>
              <a:t>и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достойной </a:t>
            </a:r>
            <a:r>
              <a:rPr lang="ru-RU" sz="5700" dirty="0">
                <a:latin typeface="Corbel" panose="020B0503020204020204" pitchFamily="34" charset="0"/>
              </a:rPr>
              <a:t>работы для всех является </a:t>
            </a:r>
            <a:r>
              <a:rPr lang="ru-RU" sz="5700" dirty="0" smtClean="0">
                <a:latin typeface="Corbel" panose="020B0503020204020204" pitchFamily="34" charset="0"/>
              </a:rPr>
              <a:t>искоренение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принудительного </a:t>
            </a:r>
            <a:r>
              <a:rPr lang="ru-RU" sz="5700" dirty="0">
                <a:latin typeface="Corbel" panose="020B0503020204020204" pitchFamily="34" charset="0"/>
              </a:rPr>
              <a:t>труда. Чтобы продемонстрировать это,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автор </a:t>
            </a:r>
            <a:r>
              <a:rPr lang="ru-RU" sz="5700" dirty="0">
                <a:latin typeface="Corbel" panose="020B0503020204020204" pitchFamily="34" charset="0"/>
              </a:rPr>
              <a:t>нарисовал руки, разрывающие…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Закончите словом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ru-RU" sz="5700" b="1" dirty="0" smtClean="0">
                <a:latin typeface="Corbel" panose="020B0503020204020204" pitchFamily="34" charset="0"/>
              </a:rPr>
              <a:t>из </a:t>
            </a:r>
            <a:r>
              <a:rPr lang="ru-RU" sz="5700" b="1" dirty="0">
                <a:latin typeface="Corbel" panose="020B0503020204020204" pitchFamily="34" charset="0"/>
              </a:rPr>
              <a:t>4 </a:t>
            </a:r>
            <a:r>
              <a:rPr lang="ru-RU" sz="5700" b="1" dirty="0" smtClean="0">
                <a:latin typeface="Corbel" panose="020B0503020204020204" pitchFamily="34" charset="0"/>
              </a:rPr>
              <a:t>букв?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Eradicarea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muncii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forțate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e</a:t>
            </a:r>
            <a:r>
              <a:rPr lang="ro-MD" sz="5700" dirty="0" smtClean="0">
                <a:latin typeface="Corbel" panose="020B0503020204020204" pitchFamily="34" charset="0"/>
              </a:rPr>
              <a:t>ste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unul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dintre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elementele</a:t>
            </a:r>
            <a:r>
              <a:rPr lang="en-US" sz="5700" dirty="0">
                <a:latin typeface="Corbel" panose="020B0503020204020204" pitchFamily="34" charset="0"/>
              </a:rPr>
              <a:t> de </a:t>
            </a:r>
            <a:r>
              <a:rPr lang="en-US" sz="5700" dirty="0" err="1" smtClean="0">
                <a:latin typeface="Corbel" panose="020B0503020204020204" pitchFamily="34" charset="0"/>
              </a:rPr>
              <a:t>bază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pentru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dezvoltarea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economică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și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pentru</a:t>
            </a:r>
            <a:r>
              <a:rPr lang="en-US" sz="5700" dirty="0">
                <a:latin typeface="Corbel" panose="020B0503020204020204" pitchFamily="34" charset="0"/>
              </a:rPr>
              <a:t> o </a:t>
            </a:r>
            <a:r>
              <a:rPr lang="en-US" sz="5700" dirty="0" err="1">
                <a:latin typeface="Corbel" panose="020B0503020204020204" pitchFamily="34" charset="0"/>
              </a:rPr>
              <a:t>muncă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decentă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pentru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toți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dirty="0" err="1">
                <a:latin typeface="Corbel" panose="020B0503020204020204" pitchFamily="34" charset="0"/>
              </a:rPr>
              <a:t>Pentru</a:t>
            </a:r>
            <a:r>
              <a:rPr lang="en-US" sz="5700" dirty="0">
                <a:latin typeface="Corbel" panose="020B0503020204020204" pitchFamily="34" charset="0"/>
              </a:rPr>
              <a:t> a </a:t>
            </a:r>
            <a:r>
              <a:rPr lang="en-US" sz="5700" dirty="0" err="1">
                <a:latin typeface="Corbel" panose="020B0503020204020204" pitchFamily="34" charset="0"/>
              </a:rPr>
              <a:t>demonstra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acest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fapt</a:t>
            </a:r>
            <a:r>
              <a:rPr lang="en-US" sz="5700" dirty="0">
                <a:latin typeface="Corbel" panose="020B0503020204020204" pitchFamily="34" charset="0"/>
              </a:rPr>
              <a:t>, un </a:t>
            </a:r>
            <a:r>
              <a:rPr lang="en-US" sz="5700" dirty="0" err="1">
                <a:latin typeface="Corbel" panose="020B0503020204020204" pitchFamily="34" charset="0"/>
              </a:rPr>
              <a:t>pictor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a</a:t>
            </a: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desenat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două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mâini</a:t>
            </a:r>
            <a:r>
              <a:rPr lang="en-US" sz="5700" dirty="0">
                <a:latin typeface="Corbel" panose="020B0503020204020204" pitchFamily="34" charset="0"/>
              </a:rPr>
              <a:t> care </a:t>
            </a:r>
            <a:r>
              <a:rPr lang="en-US" sz="5700" dirty="0" err="1">
                <a:latin typeface="Corbel" panose="020B0503020204020204" pitchFamily="34" charset="0"/>
              </a:rPr>
              <a:t>rup</a:t>
            </a:r>
            <a:r>
              <a:rPr lang="en-US" sz="5700" dirty="0">
                <a:latin typeface="Corbel" panose="020B0503020204020204" pitchFamily="34" charset="0"/>
              </a:rPr>
              <a:t>… </a:t>
            </a:r>
            <a:r>
              <a:rPr lang="en-US" sz="5700" b="1" dirty="0">
                <a:latin typeface="Corbel" panose="020B0503020204020204" pitchFamily="34" charset="0"/>
              </a:rPr>
              <a:t>Ce? 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56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4706"/>
            <a:ext cx="9854926" cy="377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Цепь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Un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lanț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02" y="1121610"/>
            <a:ext cx="10396398" cy="8024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two-male-hands-holding-a-rusty-metal-chain_116441-392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3" y="2647862"/>
            <a:ext cx="9880600" cy="618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571</Words>
  <Application>Microsoft Office PowerPoint</Application>
  <PresentationFormat>Произвольный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409</cp:revision>
  <dcterms:modified xsi:type="dcterms:W3CDTF">2021-01-06T15:41:38Z</dcterms:modified>
</cp:coreProperties>
</file>