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6" r:id="rId4"/>
    <p:sldId id="258" r:id="rId5"/>
    <p:sldId id="259" r:id="rId6"/>
    <p:sldId id="273" r:id="rId7"/>
    <p:sldId id="261" r:id="rId8"/>
    <p:sldId id="260" r:id="rId9"/>
    <p:sldId id="263" r:id="rId10"/>
    <p:sldId id="264" r:id="rId11"/>
    <p:sldId id="265" r:id="rId12"/>
    <p:sldId id="266" r:id="rId13"/>
    <p:sldId id="267" r:id="rId14"/>
    <p:sldId id="268" r:id="rId15"/>
    <p:sldId id="274" r:id="rId16"/>
    <p:sldId id="272" r:id="rId17"/>
    <p:sldId id="269" r:id="rId18"/>
    <p:sldId id="270" r:id="rId19"/>
    <p:sldId id="271" r:id="rId20"/>
    <p:sldId id="262" r:id="rId21"/>
    <p:sldId id="275" r:id="rId22"/>
    <p:sldId id="257" r:id="rId23"/>
    <p:sldId id="277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5C7B"/>
    <a:srgbClr val="618D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11.wmf"/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6.wmf"/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23.wmf"/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3312189_16-p-sinie-treugolniki-fon-19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2" cy="662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 userDrawn="1"/>
        </p:nvSpPr>
        <p:spPr>
          <a:xfrm>
            <a:off x="441472" y="979806"/>
            <a:ext cx="16979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класс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59557" y="404664"/>
            <a:ext cx="38363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ГЕОМЕТРИЯ</a:t>
            </a:r>
            <a:endParaRPr lang="ru-RU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2915815" y="4653136"/>
            <a:ext cx="60592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ТРЕУГОЛЬНИКИ</a:t>
            </a:r>
            <a:endParaRPr lang="ru-RU" sz="5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5160095" y="5818038"/>
            <a:ext cx="38728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b="1" dirty="0" err="1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b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М.Н.</a:t>
            </a:r>
            <a:endParaRPr lang="ru-RU" b="1" dirty="0" smtClean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b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МБОУ СОШ 256 ГО ЗАТО Фокино</a:t>
            </a:r>
            <a:endParaRPr lang="ru-RU" b="1" dirty="0" smtClean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b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Приморский край</a:t>
            </a:r>
            <a:endParaRPr lang="ru-RU" b="1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Группа 11"/>
          <p:cNvGrpSpPr/>
          <p:nvPr userDrawn="1"/>
        </p:nvGrpSpPr>
        <p:grpSpPr>
          <a:xfrm flipH="1">
            <a:off x="269833" y="3140968"/>
            <a:ext cx="2242114" cy="3541694"/>
            <a:chOff x="179512" y="267796"/>
            <a:chExt cx="4033565" cy="6054826"/>
          </a:xfrm>
        </p:grpSpPr>
        <p:sp>
          <p:nvSpPr>
            <p:cNvPr id="13" name="Овал 12"/>
            <p:cNvSpPr/>
            <p:nvPr userDrawn="1"/>
          </p:nvSpPr>
          <p:spPr>
            <a:xfrm>
              <a:off x="971600" y="1628800"/>
              <a:ext cx="1944216" cy="21602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 userDrawn="1"/>
          </p:nvSpPr>
          <p:spPr>
            <a:xfrm>
              <a:off x="733047" y="564662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/>
            <p:cNvSpPr/>
            <p:nvPr userDrawn="1"/>
          </p:nvSpPr>
          <p:spPr>
            <a:xfrm>
              <a:off x="2555776" y="558684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6" name="Picture 2" descr="https://i.ytimg.com/vi/H-8BAaF7S0I/maxresdefault.jpg"/>
            <p:cNvPicPr>
              <a:picLocks noChangeAspect="1" noChangeArrowheads="1"/>
            </p:cNvPicPr>
            <p:nvPr userDrawn="1"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016" r="31511"/>
            <a:stretch>
              <a:fillRect/>
            </a:stretch>
          </p:blipFill>
          <p:spPr bwMode="auto">
            <a:xfrm>
              <a:off x="179512" y="267796"/>
              <a:ext cx="4033565" cy="6054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DDD131-73DE-42B6-BAE1-209A3D40B5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F08658-22C9-4A05-A6D2-3159074AB1C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DDD131-73DE-42B6-BAE1-209A3D40B5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F08658-22C9-4A05-A6D2-3159074AB1C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DDD131-73DE-42B6-BAE1-209A3D40B5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F08658-22C9-4A05-A6D2-3159074AB1C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DDD131-73DE-42B6-BAE1-209A3D40B5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F08658-22C9-4A05-A6D2-3159074AB1C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79512" y="332656"/>
            <a:ext cx="8784976" cy="136815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95936" y="1808019"/>
            <a:ext cx="3867600" cy="4824536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7412043" y="3756568"/>
            <a:ext cx="1656184" cy="2636912"/>
            <a:chOff x="179512" y="267796"/>
            <a:chExt cx="4033565" cy="6054826"/>
          </a:xfrm>
        </p:grpSpPr>
        <p:sp>
          <p:nvSpPr>
            <p:cNvPr id="10" name="Овал 9"/>
            <p:cNvSpPr/>
            <p:nvPr userDrawn="1"/>
          </p:nvSpPr>
          <p:spPr>
            <a:xfrm>
              <a:off x="971600" y="1628800"/>
              <a:ext cx="1944216" cy="21602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 userDrawn="1"/>
          </p:nvSpPr>
          <p:spPr>
            <a:xfrm>
              <a:off x="733047" y="564662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 userDrawn="1"/>
          </p:nvSpPr>
          <p:spPr>
            <a:xfrm>
              <a:off x="2555776" y="558684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3" name="Picture 2" descr="https://i.ytimg.com/vi/H-8BAaF7S0I/maxresdefault.jpg"/>
            <p:cNvPicPr>
              <a:picLocks noChangeAspect="1" noChangeArrowheads="1"/>
            </p:cNvPicPr>
            <p:nvPr userDrawn="1"/>
          </p:nvPicPr>
          <p:blipFill rotWithShape="1"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016" r="31511"/>
            <a:stretch>
              <a:fillRect/>
            </a:stretch>
          </p:blipFill>
          <p:spPr bwMode="auto">
            <a:xfrm>
              <a:off x="179512" y="267796"/>
              <a:ext cx="4033565" cy="6054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8" name="Равнобедренный треугольник 17"/>
          <p:cNvSpPr/>
          <p:nvPr userDrawn="1"/>
        </p:nvSpPr>
        <p:spPr>
          <a:xfrm>
            <a:off x="1641149" y="4437112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/>
          <p:cNvSpPr/>
          <p:nvPr userDrawn="1"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Равнобедренный треугольник 19"/>
          <p:cNvSpPr/>
          <p:nvPr userDrawn="1"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 userDrawn="1"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Равнобедренный треугольник 1"/>
          <p:cNvSpPr/>
          <p:nvPr userDrawn="1"/>
        </p:nvSpPr>
        <p:spPr>
          <a:xfrm rot="10800000">
            <a:off x="7927772" y="1808019"/>
            <a:ext cx="1036716" cy="715420"/>
          </a:xfrm>
          <a:prstGeom prst="triangle">
            <a:avLst/>
          </a:prstGeom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179512" y="332656"/>
            <a:ext cx="8784976" cy="136815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575556" y="2132856"/>
            <a:ext cx="7992888" cy="792088"/>
          </a:xfrm>
          <a:prstGeom prst="rect">
            <a:avLst/>
          </a:prstGeom>
          <a:solidFill>
            <a:schemeClr val="bg1"/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575556" y="3072537"/>
            <a:ext cx="7992888" cy="792088"/>
          </a:xfrm>
          <a:prstGeom prst="rect">
            <a:avLst/>
          </a:prstGeom>
          <a:solidFill>
            <a:schemeClr val="bg1"/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75556" y="4020450"/>
            <a:ext cx="7992888" cy="792088"/>
          </a:xfrm>
          <a:prstGeom prst="rect">
            <a:avLst/>
          </a:prstGeom>
          <a:solidFill>
            <a:schemeClr val="bg1"/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575556" y="4961247"/>
            <a:ext cx="7992888" cy="792088"/>
          </a:xfrm>
          <a:prstGeom prst="rect">
            <a:avLst/>
          </a:prstGeom>
          <a:solidFill>
            <a:schemeClr val="bg1"/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 userDrawn="1"/>
        </p:nvSpPr>
        <p:spPr>
          <a:xfrm rot="10800000">
            <a:off x="8050086" y="1343098"/>
            <a:ext cx="1036716" cy="715420"/>
          </a:xfrm>
          <a:prstGeom prst="triangle">
            <a:avLst/>
          </a:prstGeom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 rot="5400000">
            <a:off x="3949658" y="1250758"/>
            <a:ext cx="3816424" cy="5292588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7412043" y="3756568"/>
            <a:ext cx="1656184" cy="2636912"/>
            <a:chOff x="179512" y="267796"/>
            <a:chExt cx="4033565" cy="6054826"/>
          </a:xfrm>
        </p:grpSpPr>
        <p:sp>
          <p:nvSpPr>
            <p:cNvPr id="10" name="Овал 9"/>
            <p:cNvSpPr/>
            <p:nvPr userDrawn="1"/>
          </p:nvSpPr>
          <p:spPr>
            <a:xfrm>
              <a:off x="971600" y="1628800"/>
              <a:ext cx="1944216" cy="21602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 userDrawn="1"/>
          </p:nvSpPr>
          <p:spPr>
            <a:xfrm>
              <a:off x="733047" y="564662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 userDrawn="1"/>
          </p:nvSpPr>
          <p:spPr>
            <a:xfrm>
              <a:off x="2555776" y="558684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3" name="Picture 2" descr="https://i.ytimg.com/vi/H-8BAaF7S0I/maxresdefault.jpg"/>
            <p:cNvPicPr>
              <a:picLocks noChangeAspect="1" noChangeArrowheads="1"/>
            </p:cNvPicPr>
            <p:nvPr userDrawn="1"/>
          </p:nvPicPr>
          <p:blipFill rotWithShape="1"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016" r="31511"/>
            <a:stretch>
              <a:fillRect/>
            </a:stretch>
          </p:blipFill>
          <p:spPr bwMode="auto">
            <a:xfrm>
              <a:off x="179512" y="267796"/>
              <a:ext cx="4033565" cy="6054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Прямоугольник 13"/>
          <p:cNvSpPr/>
          <p:nvPr userDrawn="1"/>
        </p:nvSpPr>
        <p:spPr>
          <a:xfrm>
            <a:off x="179512" y="332656"/>
            <a:ext cx="8784976" cy="136815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авнобедренный треугольник 14"/>
          <p:cNvSpPr/>
          <p:nvPr userDrawn="1"/>
        </p:nvSpPr>
        <p:spPr>
          <a:xfrm>
            <a:off x="1641149" y="4437112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Равнобедренный треугольник 15"/>
          <p:cNvSpPr/>
          <p:nvPr userDrawn="1"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Равнобедренный треугольник 16"/>
          <p:cNvSpPr/>
          <p:nvPr userDrawn="1"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 userDrawn="1"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/>
          <p:cNvSpPr/>
          <p:nvPr userDrawn="1"/>
        </p:nvSpPr>
        <p:spPr>
          <a:xfrm rot="10800000">
            <a:off x="7927772" y="1808019"/>
            <a:ext cx="1036716" cy="715420"/>
          </a:xfrm>
          <a:prstGeom prst="triangle">
            <a:avLst/>
          </a:prstGeom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95936" y="2564904"/>
            <a:ext cx="4608512" cy="72008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" name="Группа 13"/>
          <p:cNvGrpSpPr/>
          <p:nvPr userDrawn="1"/>
        </p:nvGrpSpPr>
        <p:grpSpPr>
          <a:xfrm flipH="1">
            <a:off x="269833" y="3140968"/>
            <a:ext cx="2242114" cy="3541694"/>
            <a:chOff x="179512" y="267796"/>
            <a:chExt cx="4033565" cy="6054826"/>
          </a:xfrm>
        </p:grpSpPr>
        <p:sp>
          <p:nvSpPr>
            <p:cNvPr id="15" name="Овал 14"/>
            <p:cNvSpPr/>
            <p:nvPr userDrawn="1"/>
          </p:nvSpPr>
          <p:spPr>
            <a:xfrm>
              <a:off x="971600" y="1628800"/>
              <a:ext cx="1944216" cy="21602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Овал 15"/>
            <p:cNvSpPr/>
            <p:nvPr userDrawn="1"/>
          </p:nvSpPr>
          <p:spPr>
            <a:xfrm>
              <a:off x="733047" y="564662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 userDrawn="1"/>
          </p:nvSpPr>
          <p:spPr>
            <a:xfrm>
              <a:off x="2555776" y="558684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Picture 2" descr="https://i.ytimg.com/vi/H-8BAaF7S0I/maxresdefault.jpg"/>
            <p:cNvPicPr>
              <a:picLocks noChangeAspect="1" noChangeArrowheads="1"/>
            </p:cNvPicPr>
            <p:nvPr userDrawn="1"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016" r="31511"/>
            <a:stretch>
              <a:fillRect/>
            </a:stretch>
          </p:blipFill>
          <p:spPr bwMode="auto">
            <a:xfrm>
              <a:off x="179512" y="267796"/>
              <a:ext cx="4033565" cy="6054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179512" y="332656"/>
            <a:ext cx="8784976" cy="136815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Равнобедренный треугольник 2"/>
          <p:cNvSpPr/>
          <p:nvPr userDrawn="1"/>
        </p:nvSpPr>
        <p:spPr>
          <a:xfrm rot="10800000">
            <a:off x="7927772" y="1808019"/>
            <a:ext cx="1036716" cy="715420"/>
          </a:xfrm>
          <a:prstGeom prst="triangle">
            <a:avLst/>
          </a:prstGeom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 rot="5400000">
            <a:off x="3949658" y="1250758"/>
            <a:ext cx="3816424" cy="5292588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7412043" y="3756568"/>
            <a:ext cx="1656184" cy="2636912"/>
            <a:chOff x="179512" y="267796"/>
            <a:chExt cx="4033565" cy="6054826"/>
          </a:xfrm>
        </p:grpSpPr>
        <p:sp>
          <p:nvSpPr>
            <p:cNvPr id="10" name="Овал 9"/>
            <p:cNvSpPr/>
            <p:nvPr userDrawn="1"/>
          </p:nvSpPr>
          <p:spPr>
            <a:xfrm>
              <a:off x="971600" y="1628800"/>
              <a:ext cx="1944216" cy="21602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 userDrawn="1"/>
          </p:nvSpPr>
          <p:spPr>
            <a:xfrm>
              <a:off x="733047" y="564662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 userDrawn="1"/>
          </p:nvSpPr>
          <p:spPr>
            <a:xfrm>
              <a:off x="2555776" y="558684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3" name="Picture 2" descr="https://i.ytimg.com/vi/H-8BAaF7S0I/maxresdefault.jpg"/>
            <p:cNvPicPr>
              <a:picLocks noChangeAspect="1" noChangeArrowheads="1"/>
            </p:cNvPicPr>
            <p:nvPr userDrawn="1"/>
          </p:nvPicPr>
          <p:blipFill rotWithShape="1"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016" r="31511"/>
            <a:stretch>
              <a:fillRect/>
            </a:stretch>
          </p:blipFill>
          <p:spPr bwMode="auto">
            <a:xfrm>
              <a:off x="179512" y="267796"/>
              <a:ext cx="4033565" cy="6054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Прямоугольник 13"/>
          <p:cNvSpPr/>
          <p:nvPr userDrawn="1"/>
        </p:nvSpPr>
        <p:spPr>
          <a:xfrm>
            <a:off x="179512" y="332656"/>
            <a:ext cx="8784976" cy="136815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23528" y="2778487"/>
            <a:ext cx="3384376" cy="792088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23528" y="3718168"/>
            <a:ext cx="3384376" cy="792088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323528" y="4666081"/>
            <a:ext cx="3384376" cy="792088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323528" y="5606878"/>
            <a:ext cx="3384376" cy="792088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/>
          <p:cNvSpPr/>
          <p:nvPr userDrawn="1"/>
        </p:nvSpPr>
        <p:spPr>
          <a:xfrm rot="10800000">
            <a:off x="7927772" y="1808019"/>
            <a:ext cx="1036716" cy="715420"/>
          </a:xfrm>
          <a:prstGeom prst="triangle">
            <a:avLst/>
          </a:prstGeom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 rot="5400000">
            <a:off x="2217602" y="-481298"/>
            <a:ext cx="4752528" cy="7820596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7412043" y="3756568"/>
            <a:ext cx="1656184" cy="2636912"/>
            <a:chOff x="179512" y="267796"/>
            <a:chExt cx="4033565" cy="6054826"/>
          </a:xfrm>
        </p:grpSpPr>
        <p:sp>
          <p:nvSpPr>
            <p:cNvPr id="5" name="Овал 4"/>
            <p:cNvSpPr/>
            <p:nvPr userDrawn="1"/>
          </p:nvSpPr>
          <p:spPr>
            <a:xfrm>
              <a:off x="971600" y="1628800"/>
              <a:ext cx="1944216" cy="21602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/>
            <p:cNvSpPr/>
            <p:nvPr userDrawn="1"/>
          </p:nvSpPr>
          <p:spPr>
            <a:xfrm>
              <a:off x="733047" y="564662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Овал 6"/>
            <p:cNvSpPr/>
            <p:nvPr userDrawn="1"/>
          </p:nvSpPr>
          <p:spPr>
            <a:xfrm>
              <a:off x="2555776" y="558684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8" name="Picture 2" descr="https://i.ytimg.com/vi/H-8BAaF7S0I/maxresdefault.jpg"/>
            <p:cNvPicPr>
              <a:picLocks noChangeAspect="1" noChangeArrowheads="1"/>
            </p:cNvPicPr>
            <p:nvPr userDrawn="1"/>
          </p:nvPicPr>
          <p:blipFill rotWithShape="1"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016" r="31511"/>
            <a:stretch>
              <a:fillRect/>
            </a:stretch>
          </p:blipFill>
          <p:spPr bwMode="auto">
            <a:xfrm>
              <a:off x="179512" y="267796"/>
              <a:ext cx="4033565" cy="6054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" name="Прямоугольник 8"/>
          <p:cNvSpPr/>
          <p:nvPr userDrawn="1"/>
        </p:nvSpPr>
        <p:spPr>
          <a:xfrm>
            <a:off x="1043608" y="692696"/>
            <a:ext cx="4608512" cy="72008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Треугольники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DDD131-73DE-42B6-BAE1-209A3D40B52E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F08658-22C9-4A05-A6D2-3159074AB1C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image" Target="../media/image1.jpeg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3312189_16-p-sinie-treugolniki-fon-19.jp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2" cy="662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16.wmf"/><Relationship Id="rId8" Type="http://schemas.openxmlformats.org/officeDocument/2006/relationships/oleObject" Target="../embeddings/oleObject8.bin"/><Relationship Id="rId7" Type="http://schemas.openxmlformats.org/officeDocument/2006/relationships/image" Target="../media/image15.wmf"/><Relationship Id="rId6" Type="http://schemas.openxmlformats.org/officeDocument/2006/relationships/oleObject" Target="../embeddings/oleObject7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6.bin"/><Relationship Id="rId3" Type="http://schemas.openxmlformats.org/officeDocument/2006/relationships/image" Target="../media/image13.wmf"/><Relationship Id="rId2" Type="http://schemas.openxmlformats.org/officeDocument/2006/relationships/oleObject" Target="../embeddings/oleObject5.bin"/><Relationship Id="rId12" Type="http://schemas.openxmlformats.org/officeDocument/2006/relationships/vmlDrawing" Target="../drawings/vmlDrawing2.vml"/><Relationship Id="rId11" Type="http://schemas.openxmlformats.org/officeDocument/2006/relationships/slideLayout" Target="../slideLayouts/slideLayout7.xml"/><Relationship Id="rId10" Type="http://schemas.openxmlformats.org/officeDocument/2006/relationships/slide" Target="slide2.xml"/><Relationship Id="rId1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18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19.jpeg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image" Target="../media/image24.jpeg"/><Relationship Id="rId8" Type="http://schemas.openxmlformats.org/officeDocument/2006/relationships/image" Target="../media/image23.wmf"/><Relationship Id="rId7" Type="http://schemas.openxmlformats.org/officeDocument/2006/relationships/oleObject" Target="../embeddings/oleObject12.bin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1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20.wmf"/><Relationship Id="rId12" Type="http://schemas.openxmlformats.org/officeDocument/2006/relationships/vmlDrawing" Target="../drawings/vmlDrawing3.vml"/><Relationship Id="rId11" Type="http://schemas.openxmlformats.org/officeDocument/2006/relationships/slideLayout" Target="../slideLayouts/slideLayout7.xml"/><Relationship Id="rId10" Type="http://schemas.openxmlformats.org/officeDocument/2006/relationships/slide" Target="slide2.xml"/><Relationship Id="rId1" Type="http://schemas.openxmlformats.org/officeDocument/2006/relationships/oleObject" Target="../embeddings/oleObject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" Target="slide2.xml"/><Relationship Id="rId1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11.xml"/><Relationship Id="rId8" Type="http://schemas.openxmlformats.org/officeDocument/2006/relationships/slide" Target="slide10.xml"/><Relationship Id="rId7" Type="http://schemas.openxmlformats.org/officeDocument/2006/relationships/slide" Target="slide9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Relationship Id="rId3" Type="http://schemas.openxmlformats.org/officeDocument/2006/relationships/slide" Target="slide5.xml"/><Relationship Id="rId2" Type="http://schemas.openxmlformats.org/officeDocument/2006/relationships/slide" Target="slide4.xml"/><Relationship Id="rId19" Type="http://schemas.openxmlformats.org/officeDocument/2006/relationships/slideLayout" Target="../slideLayouts/slideLayout8.xml"/><Relationship Id="rId18" Type="http://schemas.openxmlformats.org/officeDocument/2006/relationships/slide" Target="slide20.xml"/><Relationship Id="rId17" Type="http://schemas.openxmlformats.org/officeDocument/2006/relationships/slide" Target="slide19.xml"/><Relationship Id="rId16" Type="http://schemas.openxmlformats.org/officeDocument/2006/relationships/slide" Target="slide18.xml"/><Relationship Id="rId15" Type="http://schemas.openxmlformats.org/officeDocument/2006/relationships/slide" Target="slide17.xml"/><Relationship Id="rId14" Type="http://schemas.openxmlformats.org/officeDocument/2006/relationships/slide" Target="slide16.xml"/><Relationship Id="rId13" Type="http://schemas.openxmlformats.org/officeDocument/2006/relationships/slide" Target="slide15.xml"/><Relationship Id="rId12" Type="http://schemas.openxmlformats.org/officeDocument/2006/relationships/slide" Target="slide14.xml"/><Relationship Id="rId11" Type="http://schemas.openxmlformats.org/officeDocument/2006/relationships/slide" Target="slide13.xml"/><Relationship Id="rId10" Type="http://schemas.openxmlformats.org/officeDocument/2006/relationships/slide" Target="slide12.xml"/><Relationship Id="rId1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26.jpeg"/></Relationships>
</file>

<file path=ppt/slides/_rels/slide2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5.xml"/><Relationship Id="rId3" Type="http://schemas.openxmlformats.org/officeDocument/2006/relationships/hyperlink" Target="https://resh.edu.ru/uploads/lesson_extract/7297/20200821153441/OEBPS/objects/c_geom_7_15_1/87bdee56-0a51-4469-8f14-ebeb4930b885.jpeg" TargetMode="External"/><Relationship Id="rId2" Type="http://schemas.openxmlformats.org/officeDocument/2006/relationships/hyperlink" Target="https://catherineasquithgallery.com/uploads/posts/2021-02/1613312189_16-p-sinie-treugolniki-fon-19.jpg" TargetMode="External"/><Relationship Id="rId1" Type="http://schemas.openxmlformats.org/officeDocument/2006/relationships/hyperlink" Target="https://i.ytimg.com/vi/H-8BAaF7S0I/maxresdefault.jpg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" Target="slide2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" Target="slide2.xml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.wmf"/><Relationship Id="rId8" Type="http://schemas.openxmlformats.org/officeDocument/2006/relationships/oleObject" Target="../embeddings/oleObject4.bin"/><Relationship Id="rId7" Type="http://schemas.openxmlformats.org/officeDocument/2006/relationships/image" Target="../media/image10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2" Type="http://schemas.openxmlformats.org/officeDocument/2006/relationships/vmlDrawing" Target="../drawings/vmlDrawing1.vml"/><Relationship Id="rId11" Type="http://schemas.openxmlformats.org/officeDocument/2006/relationships/slideLayout" Target="../slideLayouts/slideLayout7.xml"/><Relationship Id="rId10" Type="http://schemas.openxmlformats.org/officeDocument/2006/relationships/slide" Target="slide2.xml"/><Relationship Id="rId1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04460" y="5589270"/>
            <a:ext cx="3875405" cy="1181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2"/>
          <p:cNvSpPr/>
          <p:nvPr/>
        </p:nvSpPr>
        <p:spPr>
          <a:xfrm>
            <a:off x="4226272" y="2499760"/>
            <a:ext cx="2995712" cy="3384376"/>
          </a:xfrm>
          <a:prstGeom prst="triangle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/>
          <p:cNvSpPr/>
          <p:nvPr/>
        </p:nvSpPr>
        <p:spPr>
          <a:xfrm>
            <a:off x="4235089" y="2518581"/>
            <a:ext cx="2995712" cy="3384376"/>
          </a:xfrm>
          <a:prstGeom prst="triangle">
            <a:avLst/>
          </a:prstGeom>
          <a:noFill/>
          <a:ln w="539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127269" y="3535884"/>
            <a:ext cx="1240150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 ед.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55576" y="4509120"/>
            <a:ext cx="1187903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ед.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87246" y="5516867"/>
            <a:ext cx="1253940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ед.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321469"/>
            <a:ext cx="896206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Вычислите, чему равен периметр равнобедренного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MOD, если известно, что его основание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два раза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меньше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боковой стороны.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55576" y="2484872"/>
            <a:ext cx="1221071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ед.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5521839" y="1863442"/>
            <a:ext cx="2650562" cy="1211206"/>
          </a:xfrm>
          <a:prstGeom prst="triangle">
            <a:avLst>
              <a:gd name="adj" fmla="val 68010"/>
            </a:avLst>
          </a:prstGeom>
          <a:solidFill>
            <a:srgbClr val="3D5C7B"/>
          </a:solidFill>
          <a:ln w="50800">
            <a:solidFill>
              <a:srgbClr val="618D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6126001" y="2475893"/>
            <a:ext cx="1784481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 = 35 </a:t>
            </a:r>
            <a:r>
              <a:rPr lang="ru-RU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60273" y="2038095"/>
            <a:ext cx="45878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31347" y="5881401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18242" y="589637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20386" y="588413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1634096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Равнобедренный треугольник 19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Управляющая кнопка: далее 24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Управляющая кнопка: домой 25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9" grpId="0" animBg="1"/>
      <p:bldP spid="22" grpId="0" animBg="1"/>
      <p:bldP spid="6" grpId="0" animBg="1"/>
      <p:bldP spid="6" grpId="1" animBg="1"/>
      <p:bldP spid="7" grpId="0" animBg="1"/>
      <p:bldP spid="7" grpId="1" animBg="1"/>
      <p:bldP spid="5" grpId="0" animBg="1"/>
      <p:bldP spid="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7" descr="https://testua.ru/images/test-treug-7kl8.jpg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685279">
            <a:off x="3784057" y="2905000"/>
            <a:ext cx="4497183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990645" y="2132856"/>
            <a:ext cx="393056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92138" y="5818188"/>
          <a:ext cx="2849562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6" name="Формула" r:id="rId2" imgW="25603200" imgH="3352800" progId="Equation.3">
                  <p:embed/>
                </p:oleObj>
              </mc:Choice>
              <mc:Fallback>
                <p:oleObj name="Формула" r:id="rId2" imgW="25603200" imgH="3352800" progId="Equation.3">
                  <p:embed/>
                  <p:pic>
                    <p:nvPicPr>
                      <p:cNvPr id="0" name="Изображение 2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38" y="5818188"/>
                        <a:ext cx="2849562" cy="3667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06413" y="3914775"/>
          <a:ext cx="301783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7" name="Формула" r:id="rId4" imgW="27127200" imgH="3657600" progId="Equation.3">
                  <p:embed/>
                </p:oleObj>
              </mc:Choice>
              <mc:Fallback>
                <p:oleObj name="Формула" r:id="rId4" imgW="27127200" imgH="3657600" progId="Equation.3">
                  <p:embed/>
                  <p:pic>
                    <p:nvPicPr>
                      <p:cNvPr id="0" name="Изображение 2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3" y="3914775"/>
                        <a:ext cx="3017837" cy="4000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73088" y="3001963"/>
          <a:ext cx="2884487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" name="Формула" r:id="rId6" imgW="25908000" imgH="3352800" progId="Equation.3">
                  <p:embed/>
                </p:oleObj>
              </mc:Choice>
              <mc:Fallback>
                <p:oleObj name="Формула" r:id="rId6" imgW="25908000" imgH="3352800" progId="Equation.3">
                  <p:embed/>
                  <p:pic>
                    <p:nvPicPr>
                      <p:cNvPr id="0" name="Изображение 2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8" y="3001963"/>
                        <a:ext cx="2884487" cy="3667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972" y="476672"/>
            <a:ext cx="579120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Какое название имеет отрезок EK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данном треугольнике?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676275" y="4795838"/>
          <a:ext cx="2671589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" name="Формула" r:id="rId8" imgW="24079200" imgH="4876800" progId="Equation.3">
                  <p:embed/>
                </p:oleObj>
              </mc:Choice>
              <mc:Fallback>
                <p:oleObj name="Формула" r:id="rId8" imgW="24079200" imgH="4876800" progId="Equation.3">
                  <p:embed/>
                  <p:pic>
                    <p:nvPicPr>
                      <p:cNvPr id="0" name="Изображение 2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275" y="4795838"/>
                        <a:ext cx="2671589" cy="533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 rot="19857780">
            <a:off x="5925772" y="3919441"/>
            <a:ext cx="1331640" cy="2855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6382442" y="384680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2778487"/>
            <a:ext cx="3384376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3718168"/>
            <a:ext cx="3384376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5606878"/>
            <a:ext cx="3384376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омой 19">
            <a:hlinkClick r:id="rId10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ntr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5" grpId="0" animBg="1"/>
      <p:bldP spid="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testua.ru/images/test-treug-7kl9.jpg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739298">
            <a:off x="2840625" y="3206651"/>
            <a:ext cx="4643603" cy="2918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755576" y="4509120"/>
            <a:ext cx="1187903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89028" y="3501008"/>
            <a:ext cx="1138368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99399" y="2499760"/>
            <a:ext cx="1144080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972" y="321470"/>
            <a:ext cx="843269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треугольнике ABC проведены три биссектрисы,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пересекаются в точке O. ∠BAC=48°,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∠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CBA=62°. Вычислите градусную меру угла AOC.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89028" y="5517232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121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34487" y="2038095"/>
            <a:ext cx="38985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317614" y="5758121"/>
            <a:ext cx="38985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 rot="12976267" flipV="1">
            <a:off x="3781411" y="3442654"/>
            <a:ext cx="2376264" cy="896846"/>
          </a:xfrm>
          <a:prstGeom prst="triangle">
            <a:avLst>
              <a:gd name="adj" fmla="val 56704"/>
            </a:avLst>
          </a:prstGeom>
          <a:solidFill>
            <a:srgbClr val="3D5C7B"/>
          </a:solidFill>
          <a:ln w="50800">
            <a:solidFill>
              <a:srgbClr val="618D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174365" y="3461572"/>
            <a:ext cx="1116632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121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7039775" y="5892080"/>
            <a:ext cx="457200" cy="457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6983886" y="5758121"/>
            <a:ext cx="4475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5718356" y="4578277"/>
            <a:ext cx="457200" cy="457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695552" y="4634587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5323525" y="4509120"/>
            <a:ext cx="447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7812360" y="1450520"/>
            <a:ext cx="129614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омой 27">
            <a:hlinkClick r:id="rId2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22" grpId="0" animBg="1"/>
      <p:bldP spid="7" grpId="0" animBg="1"/>
      <p:bldP spid="7" grpId="1" animBg="1"/>
      <p:bldP spid="6" grpId="0" animBg="1"/>
      <p:bldP spid="6" grpId="1" animBg="1"/>
      <p:bldP spid="5" grpId="0" animBg="1"/>
      <p:bldP spid="5" grpId="1" animBg="1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/>
          <p:cNvCxnSpPr>
            <a:stCxn id="3" idx="0"/>
            <a:endCxn id="3" idx="3"/>
          </p:cNvCxnSpPr>
          <p:nvPr/>
        </p:nvCxnSpPr>
        <p:spPr>
          <a:xfrm>
            <a:off x="5724128" y="2499760"/>
            <a:ext cx="0" cy="33843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Равнобедренный треугольник 2"/>
          <p:cNvSpPr/>
          <p:nvPr/>
        </p:nvSpPr>
        <p:spPr>
          <a:xfrm>
            <a:off x="4226272" y="2499760"/>
            <a:ext cx="2995712" cy="3384376"/>
          </a:xfrm>
          <a:prstGeom prst="triangle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127269" y="3535884"/>
            <a:ext cx="1240150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55576" y="4509120"/>
            <a:ext cx="1187903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87246" y="5516867"/>
            <a:ext cx="1253940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321469"/>
            <a:ext cx="848225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основанию равнобедренного треугольника AKB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биссектриса AM.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 длину KA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известно, что основание KB равно 8 см.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55576" y="2484872"/>
            <a:ext cx="1221071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29203" y="2038095"/>
            <a:ext cx="38985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r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31347" y="5881401"/>
            <a:ext cx="39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18242" y="589637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94738" y="5884136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H="1">
            <a:off x="6462209" y="4149080"/>
            <a:ext cx="108014" cy="2880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860032" y="4149080"/>
            <a:ext cx="144016" cy="28515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Дуга 15"/>
          <p:cNvSpPr/>
          <p:nvPr/>
        </p:nvSpPr>
        <p:spPr>
          <a:xfrm rot="9484945">
            <a:off x="5266926" y="2506725"/>
            <a:ext cx="914400" cy="914400"/>
          </a:xfrm>
          <a:prstGeom prst="arc">
            <a:avLst>
              <a:gd name="adj1" fmla="val 17343662"/>
              <a:gd name="adj2" fmla="val 20288102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Дуга 27"/>
          <p:cNvSpPr/>
          <p:nvPr/>
        </p:nvSpPr>
        <p:spPr>
          <a:xfrm rot="6530767">
            <a:off x="5266928" y="2506724"/>
            <a:ext cx="914400" cy="914400"/>
          </a:xfrm>
          <a:prstGeom prst="arc">
            <a:avLst>
              <a:gd name="adj1" fmla="val 17343662"/>
              <a:gd name="adj2" fmla="val 20288102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6516216" y="5419736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4260979" y="5078111"/>
            <a:ext cx="2138163" cy="787850"/>
            <a:chOff x="7818718" y="2369110"/>
            <a:chExt cx="2138163" cy="787850"/>
          </a:xfrm>
        </p:grpSpPr>
        <p:sp>
          <p:nvSpPr>
            <p:cNvPr id="22" name="Равнобедренный треугольник 21"/>
            <p:cNvSpPr/>
            <p:nvPr/>
          </p:nvSpPr>
          <p:spPr>
            <a:xfrm>
              <a:off x="7818718" y="2369110"/>
              <a:ext cx="2009866" cy="756970"/>
            </a:xfrm>
            <a:prstGeom prst="triangle">
              <a:avLst>
                <a:gd name="adj" fmla="val 68010"/>
              </a:avLst>
            </a:prstGeom>
            <a:solidFill>
              <a:srgbClr val="3D5C7B"/>
            </a:solidFill>
            <a:ln w="50800">
              <a:solidFill>
                <a:srgbClr val="618D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8172400" y="2515752"/>
              <a:ext cx="1784481" cy="64120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 см</a:t>
              </a:r>
              <a:endPara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Равнобедренный треугольник 6"/>
          <p:cNvSpPr/>
          <p:nvPr/>
        </p:nvSpPr>
        <p:spPr>
          <a:xfrm>
            <a:off x="1634096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0" name="Прямая соединительная линия 29"/>
          <p:cNvCxnSpPr>
            <a:endCxn id="24" idx="0"/>
          </p:cNvCxnSpPr>
          <p:nvPr/>
        </p:nvCxnSpPr>
        <p:spPr>
          <a:xfrm flipH="1">
            <a:off x="4227875" y="2539699"/>
            <a:ext cx="1496253" cy="3341702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Равнобедренный треугольник 30"/>
          <p:cNvSpPr/>
          <p:nvPr/>
        </p:nvSpPr>
        <p:spPr>
          <a:xfrm>
            <a:off x="7812360" y="1450520"/>
            <a:ext cx="129614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Управляющая кнопка: далее 31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Управляющая кнопка: домой 32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16129 -0.47639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56" y="-23819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333778"/>
            <a:ext cx="912698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Периметр равнобедренного треугольника равен 37 см.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меньше боковой стороны на 5 см.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основание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этого треугольника.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99399" y="249976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6847" y="450912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78923" y="5510025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4016483" y="1822810"/>
            <a:ext cx="3486746" cy="4081703"/>
            <a:chOff x="4016483" y="1822810"/>
            <a:chExt cx="3486746" cy="4081703"/>
          </a:xfrm>
        </p:grpSpPr>
        <p:sp>
          <p:nvSpPr>
            <p:cNvPr id="4" name="Равнобедренный треугольник 3"/>
            <p:cNvSpPr/>
            <p:nvPr/>
          </p:nvSpPr>
          <p:spPr>
            <a:xfrm>
              <a:off x="4283968" y="2165940"/>
              <a:ext cx="3015520" cy="3334534"/>
            </a:xfrm>
            <a:prstGeom prst="triangle">
              <a:avLst>
                <a:gd name="adj" fmla="val 49926"/>
              </a:avLst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016483" y="5431400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85220" y="1822810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113379" y="5442848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2178923" y="3501008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сведения 15">
            <a:hlinkClick r:id="" action="ppaction://noaction" highlightClick="1"/>
          </p:cNvPr>
          <p:cNvSpPr/>
          <p:nvPr/>
        </p:nvSpPr>
        <p:spPr>
          <a:xfrm>
            <a:off x="7224993" y="1901627"/>
            <a:ext cx="521208" cy="526468"/>
          </a:xfrm>
          <a:prstGeom prst="actionButtonInformation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 w="95250"/>
            <a:bevelB w="952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6588904" y="357870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24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04012" y="3528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24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00060" y="5492621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- 5</a:t>
            </a:r>
            <a:endParaRPr lang="ru-RU" sz="24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13497" y="4278527"/>
            <a:ext cx="1356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 = 37см</a:t>
            </a:r>
            <a:endParaRPr lang="ru-RU" sz="24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Выноска со стрелкой вверх 21"/>
          <p:cNvSpPr/>
          <p:nvPr/>
        </p:nvSpPr>
        <p:spPr>
          <a:xfrm>
            <a:off x="3854410" y="5577792"/>
            <a:ext cx="859116" cy="630546"/>
          </a:xfrm>
          <a:prstGeom prst="upArrowCallout">
            <a:avLst>
              <a:gd name="adj1" fmla="val 25000"/>
              <a:gd name="adj2" fmla="val 18949"/>
              <a:gd name="adj3" fmla="val 16899"/>
              <a:gd name="adj4" fmla="val 53528"/>
            </a:avLst>
          </a:prstGeom>
          <a:solidFill>
            <a:srgbClr val="3D5C7B"/>
          </a:solidFill>
          <a:ln w="44450">
            <a:solidFill>
              <a:srgbClr val="618D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</a:t>
            </a:r>
            <a:endParaRPr lang="ru-RU" sz="24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7884368" y="1450520"/>
            <a:ext cx="110872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1635383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далее 23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Управляющая кнопка: домой 24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6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6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44444E-6 L 0.32292 -0.00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46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2" grpId="0" animBg="1"/>
      <p:bldP spid="22" grpId="1" animBg="1"/>
      <p:bldP spid="11" grpId="0" animBg="1"/>
      <p:bldP spid="11" grpId="1" animBg="1"/>
      <p:bldP spid="14" grpId="0" animBg="1"/>
      <p:bldP spid="14" grpId="1" animBg="1"/>
      <p:bldP spid="13" grpId="0" animBg="1"/>
      <p:bldP spid="13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548679"/>
            <a:ext cx="744165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Какого признака равенства прямоугольных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треугольников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существует?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5556" y="2132856"/>
            <a:ext cx="7992888" cy="792088"/>
          </a:xfrm>
          <a:prstGeom prst="rect">
            <a:avLst/>
          </a:prstGeom>
          <a:solidFill>
            <a:schemeClr val="bg1"/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двум катетам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5556" y="3072537"/>
            <a:ext cx="7992888" cy="792088"/>
          </a:xfrm>
          <a:prstGeom prst="rect">
            <a:avLst/>
          </a:prstGeom>
          <a:solidFill>
            <a:schemeClr val="bg1"/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гипотенузе и острому углу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5556" y="4020450"/>
            <a:ext cx="7992888" cy="792088"/>
          </a:xfrm>
          <a:prstGeom prst="rect">
            <a:avLst/>
          </a:prstGeom>
          <a:solidFill>
            <a:schemeClr val="bg1"/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катету и прилежащему углу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5556" y="4961247"/>
            <a:ext cx="7992888" cy="792088"/>
          </a:xfrm>
          <a:prstGeom prst="rect">
            <a:avLst/>
          </a:prstGeom>
          <a:solidFill>
            <a:schemeClr val="bg1"/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двум углам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4716" y="2152707"/>
            <a:ext cx="7983728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84716" y="3072537"/>
            <a:ext cx="7983728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75556" y="4020450"/>
            <a:ext cx="7992888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7923740" y="1011708"/>
            <a:ext cx="129614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домой 11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ntr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799399" y="249976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133º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Равнобедренный треугольник 12"/>
          <p:cNvSpPr/>
          <p:nvPr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99399" y="4509120"/>
            <a:ext cx="1144080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23728" y="5510025"/>
            <a:ext cx="1171827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9671" y="322402"/>
            <a:ext cx="901221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 представлен параллелограмм KMPN, </a:t>
            </a:r>
            <a:endParaRPr lang="en-US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состоящий из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треугольников. ∠KMO=63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°,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∠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ONK=57°. </a:t>
            </a:r>
            <a:endParaRPr lang="en-US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градусную меру угла PNK.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78923" y="3501008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4" name="Группа 23"/>
          <p:cNvGrpSpPr/>
          <p:nvPr/>
        </p:nvGrpSpPr>
        <p:grpSpPr>
          <a:xfrm>
            <a:off x="3945646" y="1943354"/>
            <a:ext cx="3518852" cy="3828510"/>
            <a:chOff x="3945646" y="1943354"/>
            <a:chExt cx="3518852" cy="3828510"/>
          </a:xfrm>
        </p:grpSpPr>
        <p:pic>
          <p:nvPicPr>
            <p:cNvPr id="5122" name="Picture 2" descr="https://testua.ru/images/test-treug-7kl13.jpg"/>
            <p:cNvPicPr>
              <a:picLocks noChangeAspect="1" noChangeArrowheads="1"/>
            </p:cNvPicPr>
            <p:nvPr/>
          </p:nvPicPr>
          <p:blipFill rotWithShape="1">
            <a:blip r:embed="rId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757" t="12912" r="6214" b="9721"/>
            <a:stretch>
              <a:fillRect/>
            </a:stretch>
          </p:blipFill>
          <p:spPr bwMode="auto">
            <a:xfrm rot="4431563">
              <a:off x="3834040" y="2737259"/>
              <a:ext cx="3828510" cy="2240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3945646" y="1966429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300192" y="1966427"/>
              <a:ext cx="4587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746132" y="5300985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092280" y="5273250"/>
              <a:ext cx="3722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Равнобедренный треугольник 20"/>
            <p:cNvSpPr/>
            <p:nvPr/>
          </p:nvSpPr>
          <p:spPr>
            <a:xfrm rot="3774516">
              <a:off x="5721430" y="2228847"/>
              <a:ext cx="677987" cy="682112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Равнобедренный треугольник 24"/>
            <p:cNvSpPr/>
            <p:nvPr/>
          </p:nvSpPr>
          <p:spPr>
            <a:xfrm rot="10800000">
              <a:off x="4927711" y="4509119"/>
              <a:ext cx="451806" cy="641206"/>
            </a:xfrm>
            <a:prstGeom prst="triangle">
              <a:avLst>
                <a:gd name="adj" fmla="val 7023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5706760" y="2369652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56900" y="4456527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57º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Равнобедренный треугольник 13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1635383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Равнобедренный треугольник 28"/>
          <p:cNvSpPr/>
          <p:nvPr/>
        </p:nvSpPr>
        <p:spPr>
          <a:xfrm rot="14949022" flipV="1">
            <a:off x="5464171" y="4822136"/>
            <a:ext cx="1000534" cy="1475257"/>
          </a:xfrm>
          <a:prstGeom prst="triangle">
            <a:avLst>
              <a:gd name="adj" fmla="val 21767"/>
            </a:avLst>
          </a:prstGeom>
          <a:solidFill>
            <a:srgbClr val="3D5C7B"/>
          </a:solidFill>
          <a:ln w="50800">
            <a:solidFill>
              <a:srgbClr val="618D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 rot="20257098">
            <a:off x="5233632" y="5489426"/>
            <a:ext cx="1116632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0º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Дуга 30"/>
          <p:cNvSpPr/>
          <p:nvPr/>
        </p:nvSpPr>
        <p:spPr>
          <a:xfrm>
            <a:off x="4795712" y="4995694"/>
            <a:ext cx="603161" cy="610581"/>
          </a:xfrm>
          <a:prstGeom prst="arc">
            <a:avLst>
              <a:gd name="adj1" fmla="val 15342696"/>
              <a:gd name="adj2" fmla="val 249885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5255407" y="4625804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7812360" y="1450520"/>
            <a:ext cx="129614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Управляющая кнопка: домой 33">
            <a:hlinkClick r:id="rId2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5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1" grpId="0" animBg="1"/>
      <p:bldP spid="11" grpId="1" animBg="1"/>
      <p:bldP spid="29" grpId="0" animBg="1"/>
      <p:bldP spid="3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testua.ru/images/test-treug-7kl14.jpg"/>
          <p:cNvPicPr>
            <a:picLocks noChangeAspect="1" noChangeArrowheads="1"/>
          </p:cNvPicPr>
          <p:nvPr/>
        </p:nvPicPr>
        <p:blipFill rotWithShape="1"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1" t="14438" r="6881" b="12045"/>
          <a:stretch>
            <a:fillRect/>
          </a:stretch>
        </p:blipFill>
        <p:spPr bwMode="auto">
          <a:xfrm rot="5400000">
            <a:off x="3719542" y="2968152"/>
            <a:ext cx="4120528" cy="2382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799399" y="249976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5576" y="4509120"/>
            <a:ext cx="1187903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23728" y="5510025"/>
            <a:ext cx="1171827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9671" y="322402"/>
            <a:ext cx="741119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Треугольники ABD и CBD равнобедренные. </a:t>
            </a:r>
            <a:endParaRPr lang="en-US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∠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ABD=44°, AB=BC. </a:t>
            </a:r>
            <a:endParaRPr lang="en-US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Какова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градусная мера угла CDA?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78923" y="3501008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00340" y="598895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19609" y="389999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3334" y="3911383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89956" y="1830025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Равнобедренный треугольник 28"/>
          <p:cNvSpPr/>
          <p:nvPr/>
        </p:nvSpPr>
        <p:spPr>
          <a:xfrm rot="20492044" flipV="1">
            <a:off x="4216689" y="2770985"/>
            <a:ext cx="1000534" cy="1255112"/>
          </a:xfrm>
          <a:prstGeom prst="triangle">
            <a:avLst>
              <a:gd name="adj" fmla="val 21767"/>
            </a:avLst>
          </a:prstGeom>
          <a:solidFill>
            <a:srgbClr val="3D5C7B"/>
          </a:solidFill>
          <a:ln w="50800">
            <a:solidFill>
              <a:srgbClr val="618D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 rot="20542636">
            <a:off x="3965269" y="2709551"/>
            <a:ext cx="1116632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Дуга 30"/>
          <p:cNvSpPr/>
          <p:nvPr/>
        </p:nvSpPr>
        <p:spPr>
          <a:xfrm rot="2866743">
            <a:off x="4286854" y="3836925"/>
            <a:ext cx="603161" cy="610581"/>
          </a:xfrm>
          <a:prstGeom prst="arc">
            <a:avLst>
              <a:gd name="adj1" fmla="val 15342696"/>
              <a:gd name="adj2" fmla="val 249885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4822255" y="360760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56176" y="3536742"/>
            <a:ext cx="288032" cy="4231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6084168" y="3623573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1635383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7812360" y="1450520"/>
            <a:ext cx="129614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правляющая кнопка: домой 23">
            <a:hlinkClick r:id="rId2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5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29" grpId="0" animBg="1"/>
      <p:bldP spid="32" grpId="0"/>
      <p:bldP spid="11" grpId="0" animBg="1"/>
      <p:bldP spid="11" grpId="1" animBg="1"/>
      <p:bldP spid="14" grpId="0" animBg="1"/>
      <p:bldP spid="14" grpId="1" animBg="1"/>
      <p:bldP spid="13" grpId="0" animBg="1"/>
      <p:bldP spid="13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352425" y="2935288"/>
          <a:ext cx="3325813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Формула" r:id="rId1" imgW="29870400" imgH="4572000" progId="Equation.3">
                  <p:embed/>
                </p:oleObj>
              </mc:Choice>
              <mc:Fallback>
                <p:oleObj name="Формула" r:id="rId1" imgW="29870400" imgH="4572000" progId="Equation.3">
                  <p:embed/>
                  <p:pic>
                    <p:nvPicPr>
                      <p:cNvPr id="0" name="Изображение 3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" y="2935288"/>
                        <a:ext cx="3325813" cy="5000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384175" y="4800600"/>
          <a:ext cx="325437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Формула" r:id="rId3" imgW="29260800" imgH="4572000" progId="Equation.3">
                  <p:embed/>
                </p:oleObj>
              </mc:Choice>
              <mc:Fallback>
                <p:oleObj name="Формула" r:id="rId3" imgW="29260800" imgH="4572000" progId="Equation.3">
                  <p:embed/>
                  <p:pic>
                    <p:nvPicPr>
                      <p:cNvPr id="0" name="Изображение 3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175" y="4800600"/>
                        <a:ext cx="3254375" cy="5000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371475" y="5784850"/>
          <a:ext cx="3290888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Формула" r:id="rId5" imgW="29565600" imgH="3962400" progId="Equation.3">
                  <p:embed/>
                </p:oleObj>
              </mc:Choice>
              <mc:Fallback>
                <p:oleObj name="Формула" r:id="rId5" imgW="29565600" imgH="3962400" progId="Equation.3">
                  <p:embed/>
                  <p:pic>
                    <p:nvPicPr>
                      <p:cNvPr id="0" name="Изображение 3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" y="5784850"/>
                        <a:ext cx="3290888" cy="4333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23528" y="5606878"/>
            <a:ext cx="3384376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30400" y="4653136"/>
            <a:ext cx="3384376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2778487"/>
            <a:ext cx="3384376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15783" y="321264"/>
            <a:ext cx="767056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Какой признак можно использовать </a:t>
            </a:r>
            <a:endParaRPr lang="en-US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доказательства равенства треугольников </a:t>
            </a:r>
            <a:endParaRPr lang="en-US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рисунке?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476250" y="3863975"/>
          <a:ext cx="3078163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Формула" r:id="rId7" imgW="28346400" imgH="4572000" progId="Equation.3">
                  <p:embed/>
                </p:oleObj>
              </mc:Choice>
              <mc:Fallback>
                <p:oleObj name="Формула" r:id="rId7" imgW="28346400" imgH="4572000" progId="Equation.3">
                  <p:embed/>
                  <p:pic>
                    <p:nvPicPr>
                      <p:cNvPr id="0" name="Изображение 3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3863975"/>
                        <a:ext cx="3078163" cy="5000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4" name="Picture 2" descr="https://testua.ru/images/test-treug-7kl15.jpg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578" y="2600823"/>
            <a:ext cx="4039701" cy="2340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Равнобедренный треугольник 17"/>
          <p:cNvSpPr/>
          <p:nvPr/>
        </p:nvSpPr>
        <p:spPr>
          <a:xfrm>
            <a:off x="7812360" y="1450520"/>
            <a:ext cx="129614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домой 12">
            <a:hlinkClick r:id="rId10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ntr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3" grpId="0" animBg="1"/>
      <p:bldP spid="3" grpId="1" animBg="1"/>
      <p:bldP spid="2" grpId="0" animBg="1"/>
      <p:bldP spid="2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5783" y="548680"/>
            <a:ext cx="786048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 представлена пара треугольников.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чему равен неизвестный угол.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3779911" y="2275861"/>
            <a:ext cx="3708225" cy="2710805"/>
            <a:chOff x="3779912" y="2420888"/>
            <a:chExt cx="3708225" cy="2710805"/>
          </a:xfrm>
        </p:grpSpPr>
        <p:pic>
          <p:nvPicPr>
            <p:cNvPr id="4098" name="Picture 2" descr="https://testua.ru/images/test-treug-7kl17.jpg"/>
            <p:cNvPicPr>
              <a:picLocks noChangeAspect="1" noChangeArrowheads="1"/>
            </p:cNvPicPr>
            <p:nvPr/>
          </p:nvPicPr>
          <p:blipFill>
            <a:blip r:embed="rId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420888"/>
              <a:ext cx="3708225" cy="27108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Овал 2"/>
            <p:cNvSpPr/>
            <p:nvPr/>
          </p:nvSpPr>
          <p:spPr>
            <a:xfrm>
              <a:off x="4427984" y="4437112"/>
              <a:ext cx="576064" cy="4572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Овал 4"/>
            <p:cNvSpPr/>
            <p:nvPr/>
          </p:nvSpPr>
          <p:spPr>
            <a:xfrm>
              <a:off x="6588224" y="4532179"/>
              <a:ext cx="288032" cy="2670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393299" y="4228296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78000" y="4343357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55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5510" y="3501008"/>
            <a:ext cx="1203668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97200" y="2482944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23728" y="5516867"/>
            <a:ext cx="11819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89120" y="4509120"/>
            <a:ext cx="112471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Равнобедренный треугольник 12"/>
          <p:cNvSpPr/>
          <p:nvPr/>
        </p:nvSpPr>
        <p:spPr>
          <a:xfrm rot="10800000">
            <a:off x="275396" y="2411350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авнобедренный треугольник 14"/>
          <p:cNvSpPr/>
          <p:nvPr/>
        </p:nvSpPr>
        <p:spPr>
          <a:xfrm>
            <a:off x="1634096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Равнобедренный треугольник 15"/>
          <p:cNvSpPr/>
          <p:nvPr/>
        </p:nvSpPr>
        <p:spPr>
          <a:xfrm rot="5400000" flipV="1">
            <a:off x="5888717" y="4440684"/>
            <a:ext cx="911964" cy="1529167"/>
          </a:xfrm>
          <a:prstGeom prst="triangle">
            <a:avLst>
              <a:gd name="adj" fmla="val 67230"/>
            </a:avLst>
          </a:prstGeom>
          <a:solidFill>
            <a:srgbClr val="3D5C7B"/>
          </a:solidFill>
          <a:ln w="50800">
            <a:solidFill>
              <a:srgbClr val="618D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 rot="725661">
            <a:off x="6173923" y="4959604"/>
            <a:ext cx="1116632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55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7812360" y="1450520"/>
            <a:ext cx="129614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омой 19">
            <a:hlinkClick r:id="rId2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5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7" grpId="0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Управляющая кнопка: сведения 21">
            <a:hlinkClick r:id="" action="ppaction://hlinkshowjump?jump=lastslide" highlightClick="1"/>
          </p:cNvPr>
          <p:cNvSpPr/>
          <p:nvPr/>
        </p:nvSpPr>
        <p:spPr>
          <a:xfrm>
            <a:off x="7434231" y="6460565"/>
            <a:ext cx="734008" cy="317075"/>
          </a:xfrm>
          <a:prstGeom prst="actionButtonInformation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Управляющая кнопка: настраиваемая 1">
            <a:hlinkClick r:id="rId1" action="ppaction://hlinksldjump" highlightClick="1"/>
          </p:cNvPr>
          <p:cNvSpPr/>
          <p:nvPr/>
        </p:nvSpPr>
        <p:spPr>
          <a:xfrm>
            <a:off x="1060344" y="1997420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настраиваемая 2">
            <a:hlinkClick r:id="rId2" action="ppaction://hlinksldjump" highlightClick="1"/>
          </p:cNvPr>
          <p:cNvSpPr/>
          <p:nvPr/>
        </p:nvSpPr>
        <p:spPr>
          <a:xfrm>
            <a:off x="2195736" y="1997420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настраиваемая 3">
            <a:hlinkClick r:id="rId3" action="ppaction://hlinksldjump" highlightClick="1"/>
          </p:cNvPr>
          <p:cNvSpPr/>
          <p:nvPr/>
        </p:nvSpPr>
        <p:spPr>
          <a:xfrm>
            <a:off x="3324256" y="1997420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настраиваемая 4">
            <a:hlinkClick r:id="rId4" action="ppaction://hlinksldjump" highlightClick="1"/>
          </p:cNvPr>
          <p:cNvSpPr/>
          <p:nvPr/>
        </p:nvSpPr>
        <p:spPr>
          <a:xfrm>
            <a:off x="4459648" y="1997420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rId5" action="ppaction://hlinksldjump" highlightClick="1"/>
          </p:cNvPr>
          <p:cNvSpPr/>
          <p:nvPr/>
        </p:nvSpPr>
        <p:spPr>
          <a:xfrm>
            <a:off x="5613584" y="1997420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настраиваемая 6">
            <a:hlinkClick r:id="rId6" action="ppaction://hlinksldjump" highlightClick="1"/>
          </p:cNvPr>
          <p:cNvSpPr/>
          <p:nvPr/>
        </p:nvSpPr>
        <p:spPr>
          <a:xfrm>
            <a:off x="6748976" y="1997420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настраиваемая 7">
            <a:hlinkClick r:id="rId7" action="ppaction://hlinksldjump" highlightClick="1"/>
          </p:cNvPr>
          <p:cNvSpPr/>
          <p:nvPr/>
        </p:nvSpPr>
        <p:spPr>
          <a:xfrm>
            <a:off x="1060344" y="2653876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настраиваемая 8">
            <a:hlinkClick r:id="rId8" action="ppaction://hlinksldjump" highlightClick="1"/>
          </p:cNvPr>
          <p:cNvSpPr/>
          <p:nvPr/>
        </p:nvSpPr>
        <p:spPr>
          <a:xfrm>
            <a:off x="2195736" y="2653876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rId9" action="ppaction://hlinksldjump" highlightClick="1"/>
          </p:cNvPr>
          <p:cNvSpPr/>
          <p:nvPr/>
        </p:nvSpPr>
        <p:spPr>
          <a:xfrm>
            <a:off x="3324256" y="2653876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настраиваемая 10">
            <a:hlinkClick r:id="rId10" action="ppaction://hlinksldjump" highlightClick="1"/>
          </p:cNvPr>
          <p:cNvSpPr/>
          <p:nvPr/>
        </p:nvSpPr>
        <p:spPr>
          <a:xfrm>
            <a:off x="4459648" y="2653876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настраиваемая 11">
            <a:hlinkClick r:id="rId11" action="ppaction://hlinksldjump" highlightClick="1"/>
          </p:cNvPr>
          <p:cNvSpPr/>
          <p:nvPr/>
        </p:nvSpPr>
        <p:spPr>
          <a:xfrm>
            <a:off x="5613584" y="2653876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rId12" action="ppaction://hlinksldjump" highlightClick="1"/>
          </p:cNvPr>
          <p:cNvSpPr/>
          <p:nvPr/>
        </p:nvSpPr>
        <p:spPr>
          <a:xfrm>
            <a:off x="6748976" y="2653876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настраиваемая 13">
            <a:hlinkClick r:id="rId13" action="ppaction://hlinksldjump" highlightClick="1"/>
          </p:cNvPr>
          <p:cNvSpPr/>
          <p:nvPr/>
        </p:nvSpPr>
        <p:spPr>
          <a:xfrm>
            <a:off x="1060344" y="3293564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настраиваемая 14">
            <a:hlinkClick r:id="rId14" action="ppaction://hlinksldjump" highlightClick="1"/>
          </p:cNvPr>
          <p:cNvSpPr/>
          <p:nvPr/>
        </p:nvSpPr>
        <p:spPr>
          <a:xfrm>
            <a:off x="2195736" y="3293564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настраиваемая 15">
            <a:hlinkClick r:id="rId15" action="ppaction://hlinksldjump" highlightClick="1"/>
          </p:cNvPr>
          <p:cNvSpPr/>
          <p:nvPr/>
        </p:nvSpPr>
        <p:spPr>
          <a:xfrm>
            <a:off x="3324256" y="3293564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Управляющая кнопка: настраиваемая 16">
            <a:hlinkClick r:id="rId16" action="ppaction://hlinksldjump" highlightClick="1"/>
          </p:cNvPr>
          <p:cNvSpPr/>
          <p:nvPr/>
        </p:nvSpPr>
        <p:spPr>
          <a:xfrm>
            <a:off x="4459648" y="3293564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настраиваемая 17">
            <a:hlinkClick r:id="rId17" action="ppaction://hlinksldjump" highlightClick="1"/>
          </p:cNvPr>
          <p:cNvSpPr/>
          <p:nvPr/>
        </p:nvSpPr>
        <p:spPr>
          <a:xfrm>
            <a:off x="5613584" y="3293564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настраиваемая 18">
            <a:hlinkClick r:id="rId18" action="ppaction://hlinksldjump" highlightClick="1"/>
          </p:cNvPr>
          <p:cNvSpPr/>
          <p:nvPr/>
        </p:nvSpPr>
        <p:spPr>
          <a:xfrm>
            <a:off x="6748976" y="3293564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endshow" highlightClick="1"/>
          </p:cNvPr>
          <p:cNvSpPr/>
          <p:nvPr/>
        </p:nvSpPr>
        <p:spPr>
          <a:xfrm rot="5400000">
            <a:off x="8494998" y="6248950"/>
            <a:ext cx="317075" cy="720080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s://resh.edu.ru/uploads/lesson_extract/7297/20200821153441/OEBPS/objects/c_geom_7_15_1/87bdee56-0a51-4469-8f14-ebeb4930b885.jpeg"/>
          <p:cNvPicPr>
            <a:picLocks noChangeAspect="1" noChangeArrowheads="1"/>
          </p:cNvPicPr>
          <p:nvPr/>
        </p:nvPicPr>
        <p:blipFill rotWithShape="1"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83" r="12625"/>
          <a:stretch>
            <a:fillRect/>
          </a:stretch>
        </p:blipFill>
        <p:spPr bwMode="auto">
          <a:xfrm>
            <a:off x="4085422" y="2186500"/>
            <a:ext cx="3164058" cy="3401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15783" y="321264"/>
            <a:ext cx="828900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 CD = AB, O – центр окружности.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Точки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B, C, D лежат на окружности.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CD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17 см, CO = 15 см. Найдите периметр ∆AOB.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7812360" y="1450520"/>
            <a:ext cx="129614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34191" y="2245877"/>
            <a:ext cx="38985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6876256" y="2736830"/>
            <a:ext cx="298256" cy="52024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808643" y="279540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 rot="880666">
            <a:off x="6994492" y="4149079"/>
            <a:ext cx="360040" cy="6562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6876256" y="425910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013852" y="2036184"/>
            <a:ext cx="360040" cy="52871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940152" y="212712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55576" y="4509120"/>
            <a:ext cx="1187903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89028" y="3501008"/>
            <a:ext cx="1138368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99399" y="2499760"/>
            <a:ext cx="1144080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89028" y="5517232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Равнобедренный треугольник 16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Равнобедренный треугольник 15"/>
          <p:cNvSpPr/>
          <p:nvPr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далее 18">
            <a:hlinkClick r:id="" action="ppaction://noaction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омой 19">
            <a:hlinkClick r:id="rId2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8" grpId="1" animBg="1"/>
      <p:bldP spid="16" grpId="0" animBg="1"/>
      <p:bldP spid="16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51920" y="4132068"/>
            <a:ext cx="1916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Весёлый мальчик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851920" y="3762736"/>
            <a:ext cx="145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слайдов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837056" y="4501400"/>
            <a:ext cx="1422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Окружность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826847" y="450912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10764" y="3501008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99399" y="249976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972" y="321470"/>
            <a:ext cx="841057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прямоугольном треугольнике EBK проведены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две биссектрисы – EM, BN. Чему равна градусная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мера ∠BAE?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189028" y="5517232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4068900" y="2480566"/>
            <a:ext cx="3694711" cy="3818935"/>
            <a:chOff x="4068900" y="2480566"/>
            <a:chExt cx="3694711" cy="3818935"/>
          </a:xfrm>
        </p:grpSpPr>
        <p:pic>
          <p:nvPicPr>
            <p:cNvPr id="5122" name="Picture 2" descr="https://testua.ru/images/test-treug-7kl1.jpg"/>
            <p:cNvPicPr>
              <a:picLocks noChangeAspect="1" noChangeArrowheads="1"/>
            </p:cNvPicPr>
            <p:nvPr/>
          </p:nvPicPr>
          <p:blipFill>
            <a:blip r:embed="rId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68900" y="2492896"/>
              <a:ext cx="3694711" cy="37444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5039562" y="4892507"/>
              <a:ext cx="38985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ru-RU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211408" y="2480566"/>
              <a:ext cx="38985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ru-RU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148764" y="5837836"/>
              <a:ext cx="447571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122689" y="4151290"/>
              <a:ext cx="40748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122689" y="5758121"/>
              <a:ext cx="38985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695552" y="5837836"/>
              <a:ext cx="45878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" name="Равнобедренный треугольник 21"/>
          <p:cNvSpPr/>
          <p:nvPr/>
        </p:nvSpPr>
        <p:spPr>
          <a:xfrm rot="18967925">
            <a:off x="4814848" y="3119006"/>
            <a:ext cx="2376264" cy="1004680"/>
          </a:xfrm>
          <a:prstGeom prst="triangle">
            <a:avLst>
              <a:gd name="adj" fmla="val 56704"/>
            </a:avLst>
          </a:prstGeom>
          <a:solidFill>
            <a:srgbClr val="3D5C7B"/>
          </a:solidFill>
          <a:ln w="50800">
            <a:solidFill>
              <a:srgbClr val="618D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724128" y="3140968"/>
            <a:ext cx="1116632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135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Равнобедренный треугольник 23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домой 13">
            <a:hlinkClick r:id="rId2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5" grpId="0" animBg="1"/>
      <p:bldP spid="5" grpId="1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799399" y="249976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22c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6847" y="450912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78923" y="5510025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1635383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972" y="321470"/>
            <a:ext cx="867275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FNT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относятся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 к другу </a:t>
            </a:r>
            <a:endParaRPr lang="en-US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6:7:11. Вычислите длину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большей стороны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условии, что его периметр равен 72 см.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8145388" y="856998"/>
            <a:ext cx="315044" cy="273676"/>
          </a:xfrm>
          <a:prstGeom prst="triangle">
            <a:avLst/>
          </a:prstGeom>
          <a:noFill/>
          <a:ln w="412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Группа 7"/>
          <p:cNvGrpSpPr/>
          <p:nvPr/>
        </p:nvGrpSpPr>
        <p:grpSpPr>
          <a:xfrm>
            <a:off x="4016483" y="2053643"/>
            <a:ext cx="3469114" cy="3133166"/>
            <a:chOff x="4016483" y="2053643"/>
            <a:chExt cx="3469114" cy="3133166"/>
          </a:xfrm>
        </p:grpSpPr>
        <p:sp>
          <p:nvSpPr>
            <p:cNvPr id="4" name="Равнобедренный треугольник 3"/>
            <p:cNvSpPr/>
            <p:nvPr/>
          </p:nvSpPr>
          <p:spPr>
            <a:xfrm>
              <a:off x="4283968" y="2492896"/>
              <a:ext cx="3024336" cy="2232248"/>
            </a:xfrm>
            <a:prstGeom prst="triangle">
              <a:avLst>
                <a:gd name="adj" fmla="val 35413"/>
              </a:avLst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016483" y="4725144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153044" y="2053643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113379" y="4685782"/>
              <a:ext cx="3722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2178923" y="3501008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сведения 15">
            <a:hlinkClick r:id="" action="ppaction://noaction" highlightClick="1"/>
          </p:cNvPr>
          <p:cNvSpPr/>
          <p:nvPr/>
        </p:nvSpPr>
        <p:spPr>
          <a:xfrm>
            <a:off x="7224993" y="1901627"/>
            <a:ext cx="521208" cy="526468"/>
          </a:xfrm>
          <a:prstGeom prst="actionButtonInformation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 w="95250"/>
            <a:bevelB w="952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6228184" y="31473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7х</a:t>
            </a:r>
            <a:endParaRPr lang="ru-RU" sz="24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06333" y="31473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24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81466" y="4685781"/>
            <a:ext cx="629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11х</a:t>
            </a:r>
            <a:endParaRPr lang="ru-RU" sz="24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04048" y="3816862"/>
            <a:ext cx="1356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 = 77см</a:t>
            </a:r>
            <a:endParaRPr lang="ru-RU" sz="24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Выноска со стрелкой вверх 21"/>
          <p:cNvSpPr/>
          <p:nvPr/>
        </p:nvSpPr>
        <p:spPr>
          <a:xfrm>
            <a:off x="3854410" y="4791439"/>
            <a:ext cx="859116" cy="630546"/>
          </a:xfrm>
          <a:prstGeom prst="upArrowCallout">
            <a:avLst>
              <a:gd name="adj1" fmla="val 25000"/>
              <a:gd name="adj2" fmla="val 18949"/>
              <a:gd name="adj3" fmla="val 16899"/>
              <a:gd name="adj4" fmla="val 53528"/>
            </a:avLst>
          </a:prstGeom>
          <a:solidFill>
            <a:srgbClr val="3D5C7B"/>
          </a:solidFill>
          <a:ln w="44450">
            <a:solidFill>
              <a:srgbClr val="618D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33см</a:t>
            </a:r>
            <a:endParaRPr lang="ru-RU" sz="24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далее 23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Управляющая кнопка: домой 24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6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6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44444E-6 L 0.32292 -0.00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46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4" grpId="0" animBg="1"/>
      <p:bldP spid="14" grpId="1" animBg="1"/>
      <p:bldP spid="13" grpId="0" animBg="1"/>
      <p:bldP spid="13" grpId="1" animBg="1"/>
      <p:bldP spid="17" grpId="0"/>
      <p:bldP spid="18" grpId="0"/>
      <p:bldP spid="19" grpId="0"/>
      <p:bldP spid="20" grpId="0"/>
      <p:bldP spid="22" grpId="0" animBg="1"/>
      <p:bldP spid="2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971" y="548680"/>
            <a:ext cx="82904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вариант ответа.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Медиана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проведена в треугольнике под номером: 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 descr="https://testua.ru/images/test-treug-7kl10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" t="19265" r="75121" b="13297"/>
          <a:stretch>
            <a:fillRect/>
          </a:stretch>
        </p:blipFill>
        <p:spPr bwMode="auto">
          <a:xfrm>
            <a:off x="1043608" y="1931269"/>
            <a:ext cx="3096344" cy="1991600"/>
          </a:xfrm>
          <a:prstGeom prst="rect">
            <a:avLst/>
          </a:prstGeom>
          <a:noFill/>
          <a:ln w="44450">
            <a:solidFill>
              <a:srgbClr val="3D5C7B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669152" y="2016680"/>
            <a:ext cx="405651" cy="3319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https://testua.ru/images/test-treug-7kl10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70" t="21286" r="50660" b="11276"/>
          <a:stretch>
            <a:fillRect/>
          </a:stretch>
        </p:blipFill>
        <p:spPr bwMode="auto">
          <a:xfrm>
            <a:off x="4932040" y="1910693"/>
            <a:ext cx="3096344" cy="1991600"/>
          </a:xfrm>
          <a:prstGeom prst="rect">
            <a:avLst/>
          </a:prstGeom>
          <a:noFill/>
          <a:ln w="44450">
            <a:solidFill>
              <a:srgbClr val="3D5C7B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testua.ru/images/test-treug-7kl10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18438" r="26430" b="14124"/>
          <a:stretch>
            <a:fillRect/>
          </a:stretch>
        </p:blipFill>
        <p:spPr bwMode="auto">
          <a:xfrm>
            <a:off x="1028760" y="4358965"/>
            <a:ext cx="3096344" cy="1991600"/>
          </a:xfrm>
          <a:prstGeom prst="rect">
            <a:avLst/>
          </a:prstGeom>
          <a:noFill/>
          <a:ln w="44450">
            <a:solidFill>
              <a:srgbClr val="3D5C7B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testua.ru/images/test-treug-7kl10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917" t="23018" r="1513" b="9544"/>
          <a:stretch>
            <a:fillRect/>
          </a:stretch>
        </p:blipFill>
        <p:spPr bwMode="auto">
          <a:xfrm>
            <a:off x="4932040" y="4358965"/>
            <a:ext cx="3096344" cy="1991600"/>
          </a:xfrm>
          <a:prstGeom prst="rect">
            <a:avLst/>
          </a:prstGeom>
          <a:noFill/>
          <a:ln w="44450">
            <a:solidFill>
              <a:srgbClr val="3D5C7B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1019036" y="1901287"/>
            <a:ext cx="3115792" cy="2012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3736249" y="437465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4048" y="195184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04048" y="437465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912592" y="4334965"/>
            <a:ext cx="3115792" cy="2012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024160" y="4334965"/>
            <a:ext cx="3115792" cy="2012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Равнобедренный треугольник 15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омой 17">
            <a:hlinkClick r:id="rId2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1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2" grpId="0" animBg="1"/>
      <p:bldP spid="12" grpId="1" animBg="1"/>
      <p:bldP spid="11" grpId="0" animBg="1"/>
      <p:bldP spid="1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210764" y="3501008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826847" y="450912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89028" y="5516867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1634096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972" y="321470"/>
            <a:ext cx="737971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 KEB –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равнобедренный,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нём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медиана DK. ∠BKD=38°.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градусную меру угла EKB.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60015" y="2484872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 rot="1726267">
            <a:off x="5843377" y="2197231"/>
            <a:ext cx="1758352" cy="866529"/>
          </a:xfrm>
          <a:prstGeom prst="triangle">
            <a:avLst>
              <a:gd name="adj" fmla="val 68010"/>
            </a:avLst>
          </a:prstGeom>
          <a:solidFill>
            <a:srgbClr val="3D5C7B"/>
          </a:solidFill>
          <a:ln w="50800">
            <a:solidFill>
              <a:srgbClr val="618D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 rot="1836555">
            <a:off x="6241627" y="2499761"/>
            <a:ext cx="1116632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76º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29203" y="2004967"/>
            <a:ext cx="38985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r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31347" y="5881401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12747" y="588413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>
            <a:stCxn id="3" idx="0"/>
            <a:endCxn id="27" idx="3"/>
          </p:cNvCxnSpPr>
          <p:nvPr/>
        </p:nvCxnSpPr>
        <p:spPr>
          <a:xfrm flipH="1">
            <a:off x="5682855" y="2499760"/>
            <a:ext cx="41273" cy="364140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275371" y="5910329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4226272" y="2499760"/>
            <a:ext cx="2995712" cy="3384376"/>
          </a:xfrm>
          <a:prstGeom prst="triangle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омой 19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22" grpId="0" animBg="1"/>
      <p:bldP spid="5" grpId="0" animBg="1"/>
      <p:bldP spid="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95972" y="321470"/>
            <a:ext cx="874861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вариант ответа,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 расположена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треугольников, равенство которых доказать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нельзя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1005076" y="4167352"/>
            <a:ext cx="3186332" cy="1962598"/>
            <a:chOff x="1005076" y="4167352"/>
            <a:chExt cx="3186332" cy="1962598"/>
          </a:xfrm>
        </p:grpSpPr>
        <p:pic>
          <p:nvPicPr>
            <p:cNvPr id="4" name="Picture 2" descr="https://testua.ru/images/test-treug-7kl3.jpg"/>
            <p:cNvPicPr>
              <a:picLocks noChangeAspect="1" noChangeArrowheads="1"/>
            </p:cNvPicPr>
            <p:nvPr/>
          </p:nvPicPr>
          <p:blipFill rotWithShape="1"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183" t="21313" r="51053" b="20121"/>
            <a:stretch>
              <a:fillRect/>
            </a:stretch>
          </p:blipFill>
          <p:spPr bwMode="auto">
            <a:xfrm>
              <a:off x="1005076" y="4167352"/>
              <a:ext cx="3186332" cy="1962598"/>
            </a:xfrm>
            <a:prstGeom prst="rect">
              <a:avLst/>
            </a:prstGeom>
            <a:noFill/>
            <a:ln w="50800">
              <a:solidFill>
                <a:schemeClr val="tx2">
                  <a:lumMod val="75000"/>
                </a:schemeClr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037382" y="5651109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ru-RU" sz="2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1001636" y="1935104"/>
            <a:ext cx="3186332" cy="1962598"/>
            <a:chOff x="1001636" y="1935104"/>
            <a:chExt cx="3186332" cy="1962598"/>
          </a:xfrm>
        </p:grpSpPr>
        <p:pic>
          <p:nvPicPr>
            <p:cNvPr id="1026" name="Picture 2" descr="https://testua.ru/images/test-treug-7kl3.jpg"/>
            <p:cNvPicPr>
              <a:picLocks noChangeAspect="1" noChangeArrowheads="1"/>
            </p:cNvPicPr>
            <p:nvPr/>
          </p:nvPicPr>
          <p:blipFill rotWithShape="1"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51" t="20717" r="75585" b="20717"/>
            <a:stretch>
              <a:fillRect/>
            </a:stretch>
          </p:blipFill>
          <p:spPr bwMode="auto">
            <a:xfrm>
              <a:off x="1001636" y="1935104"/>
              <a:ext cx="3186332" cy="1962598"/>
            </a:xfrm>
            <a:prstGeom prst="rect">
              <a:avLst/>
            </a:prstGeom>
            <a:noFill/>
            <a:ln w="50800">
              <a:solidFill>
                <a:schemeClr val="tx2">
                  <a:lumMod val="75000"/>
                </a:schemeClr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1037382" y="3436037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ru-RU" sz="2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Прямоугольник 9"/>
          <p:cNvSpPr/>
          <p:nvPr/>
        </p:nvSpPr>
        <p:spPr>
          <a:xfrm>
            <a:off x="1005076" y="1916848"/>
            <a:ext cx="3189772" cy="19625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" name="Группа 11"/>
          <p:cNvGrpSpPr/>
          <p:nvPr/>
        </p:nvGrpSpPr>
        <p:grpSpPr>
          <a:xfrm>
            <a:off x="4989972" y="1935104"/>
            <a:ext cx="3186332" cy="1962598"/>
            <a:chOff x="5076056" y="1935104"/>
            <a:chExt cx="3186332" cy="1962598"/>
          </a:xfrm>
        </p:grpSpPr>
        <p:pic>
          <p:nvPicPr>
            <p:cNvPr id="5" name="Picture 2" descr="https://testua.ru/images/test-treug-7kl3.jpg"/>
            <p:cNvPicPr>
              <a:picLocks noChangeAspect="1" noChangeArrowheads="1"/>
            </p:cNvPicPr>
            <p:nvPr/>
          </p:nvPicPr>
          <p:blipFill rotWithShape="1"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1587" t="19780" r="26649" b="21653"/>
            <a:stretch>
              <a:fillRect/>
            </a:stretch>
          </p:blipFill>
          <p:spPr bwMode="auto">
            <a:xfrm>
              <a:off x="5076056" y="1935104"/>
              <a:ext cx="3186332" cy="1962598"/>
            </a:xfrm>
            <a:prstGeom prst="rect">
              <a:avLst/>
            </a:prstGeom>
            <a:noFill/>
            <a:ln w="50800">
              <a:solidFill>
                <a:schemeClr val="tx2">
                  <a:lumMod val="75000"/>
                </a:schemeClr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TextBox 14"/>
            <p:cNvSpPr txBox="1"/>
            <p:nvPr/>
          </p:nvSpPr>
          <p:spPr>
            <a:xfrm>
              <a:off x="7900874" y="3417781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ru-RU" sz="2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4989988" y="1916848"/>
            <a:ext cx="3189772" cy="19625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13"/>
          <p:cNvGrpSpPr/>
          <p:nvPr/>
        </p:nvGrpSpPr>
        <p:grpSpPr>
          <a:xfrm>
            <a:off x="4989972" y="4167352"/>
            <a:ext cx="3186332" cy="1962598"/>
            <a:chOff x="5076056" y="4167352"/>
            <a:chExt cx="3186332" cy="1962598"/>
          </a:xfrm>
        </p:grpSpPr>
        <p:pic>
          <p:nvPicPr>
            <p:cNvPr id="6" name="Picture 2" descr="https://testua.ru/images/test-treug-7kl3.jpg"/>
            <p:cNvPicPr>
              <a:picLocks noChangeAspect="1" noChangeArrowheads="1"/>
            </p:cNvPicPr>
            <p:nvPr/>
          </p:nvPicPr>
          <p:blipFill rotWithShape="1"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5475" t="19694" r="2761" b="21740"/>
            <a:stretch>
              <a:fillRect/>
            </a:stretch>
          </p:blipFill>
          <p:spPr bwMode="auto">
            <a:xfrm>
              <a:off x="5076056" y="4167352"/>
              <a:ext cx="3186332" cy="1962598"/>
            </a:xfrm>
            <a:prstGeom prst="rect">
              <a:avLst/>
            </a:prstGeom>
            <a:noFill/>
            <a:ln w="50800">
              <a:solidFill>
                <a:schemeClr val="tx2">
                  <a:lumMod val="75000"/>
                </a:schemeClr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TextBox 16"/>
            <p:cNvSpPr txBox="1"/>
            <p:nvPr/>
          </p:nvSpPr>
          <p:spPr>
            <a:xfrm>
              <a:off x="7899272" y="5668285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ru-RU" sz="2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4989988" y="4167352"/>
            <a:ext cx="3189772" cy="19625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омой 19">
            <a:hlinkClick r:id="rId2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9" grpId="0" animBg="1"/>
      <p:bldP spid="9" grpId="1" animBg="1"/>
      <p:bldP spid="2" grpId="0" animBg="1"/>
      <p:bldP spid="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Равнобедренный треугольник 17"/>
          <p:cNvSpPr/>
          <p:nvPr/>
        </p:nvSpPr>
        <p:spPr>
          <a:xfrm rot="7957752">
            <a:off x="4257310" y="3573199"/>
            <a:ext cx="2303444" cy="857812"/>
          </a:xfrm>
          <a:prstGeom prst="triangle">
            <a:avLst>
              <a:gd name="adj" fmla="val 15858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Равнобедренный треугольник 19"/>
          <p:cNvSpPr/>
          <p:nvPr/>
        </p:nvSpPr>
        <p:spPr>
          <a:xfrm rot="11178716">
            <a:off x="5874645" y="2959092"/>
            <a:ext cx="1955305" cy="786706"/>
          </a:xfrm>
          <a:prstGeom prst="triangle">
            <a:avLst>
              <a:gd name="adj" fmla="val 77273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" name="Группа 11"/>
          <p:cNvGrpSpPr/>
          <p:nvPr/>
        </p:nvGrpSpPr>
        <p:grpSpPr>
          <a:xfrm>
            <a:off x="3830821" y="1957855"/>
            <a:ext cx="4515405" cy="3816168"/>
            <a:chOff x="3830821" y="1957855"/>
            <a:chExt cx="4515405" cy="3816168"/>
          </a:xfrm>
        </p:grpSpPr>
        <p:pic>
          <p:nvPicPr>
            <p:cNvPr id="1026" name="Picture 2" descr="https://testua.ru/images/test-treug-7kl5.jpg"/>
            <p:cNvPicPr>
              <a:picLocks noChangeAspect="1" noChangeArrowheads="1"/>
            </p:cNvPicPr>
            <p:nvPr/>
          </p:nvPicPr>
          <p:blipFill rotWithShape="1">
            <a:blip r:embed="rId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126" t="5345" r="8456" b="8059"/>
            <a:stretch>
              <a:fillRect/>
            </a:stretch>
          </p:blipFill>
          <p:spPr bwMode="auto">
            <a:xfrm rot="8008563">
              <a:off x="4265006" y="2626912"/>
              <a:ext cx="3816168" cy="2478054"/>
            </a:xfrm>
            <a:prstGeom prst="rect">
              <a:avLst/>
            </a:prstGeom>
            <a:noFill/>
          </p:spPr>
        </p:pic>
        <p:sp>
          <p:nvSpPr>
            <p:cNvPr id="8" name="TextBox 7"/>
            <p:cNvSpPr txBox="1"/>
            <p:nvPr/>
          </p:nvSpPr>
          <p:spPr>
            <a:xfrm>
              <a:off x="5620660" y="2316822"/>
              <a:ext cx="40748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956376" y="2724864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173090" y="4831292"/>
              <a:ext cx="38985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sz="24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830821" y="4435248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6414299" y="3649479"/>
              <a:ext cx="360040" cy="46473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210557" y="3652547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73075" y="5735638"/>
          <a:ext cx="30876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" name="Формула" r:id="rId2" imgW="27736800" imgH="4876800" progId="Equation.3">
                  <p:embed/>
                </p:oleObj>
              </mc:Choice>
              <mc:Fallback>
                <p:oleObj name="Формула" r:id="rId2" imgW="27736800" imgH="48768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75" y="5735638"/>
                        <a:ext cx="3087688" cy="533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06413" y="3848100"/>
          <a:ext cx="30194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" name="Формула" r:id="rId4" imgW="27127200" imgH="4876800" progId="Equation.3">
                  <p:embed/>
                </p:oleObj>
              </mc:Choice>
              <mc:Fallback>
                <p:oleObj name="Формула" r:id="rId4" imgW="27127200" imgH="48768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3" y="3848100"/>
                        <a:ext cx="3019425" cy="533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22288" y="2919413"/>
          <a:ext cx="29860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Формула" r:id="rId6" imgW="26822400" imgH="4876800" progId="Equation.3">
                  <p:embed/>
                </p:oleObj>
              </mc:Choice>
              <mc:Fallback>
                <p:oleObj name="Формула" r:id="rId6" imgW="26822400" imgH="48768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8" y="2919413"/>
                        <a:ext cx="2986087" cy="533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972" y="476672"/>
            <a:ext cx="668849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Укажите, какие из треугольников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равны между собой на этом рисунке: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2778487"/>
            <a:ext cx="3384376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3718168"/>
            <a:ext cx="3384376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5606878"/>
            <a:ext cx="3384376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455613" y="4795838"/>
          <a:ext cx="31210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3" name="Формула" r:id="rId8" imgW="28041600" imgH="4876800" progId="Equation.3">
                  <p:embed/>
                </p:oleObj>
              </mc:Choice>
              <mc:Fallback>
                <p:oleObj name="Формула" r:id="rId8" imgW="28041600" imgH="48768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4795838"/>
                        <a:ext cx="3121025" cy="533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Равнобедренный треугольник 20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Управляющая кнопка: домой 22">
            <a:hlinkClick r:id="rId10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ntr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" grpId="0" animBg="1"/>
      <p:bldP spid="2" grpId="1" animBg="1"/>
      <p:bldP spid="3" grpId="0" animBg="1"/>
      <p:bldP spid="3" grpId="1" animBg="1"/>
      <p:bldP spid="5" grpId="0" animBg="1"/>
      <p:bldP spid="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210764" y="3501008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97200" y="2482944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89028" y="5516867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972" y="548680"/>
            <a:ext cx="498014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неизвестный угол,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исходя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данных на рисунке.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89120" y="450912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 rot="18310244">
            <a:off x="3695020" y="1821563"/>
            <a:ext cx="1113719" cy="1378994"/>
          </a:xfrm>
          <a:prstGeom prst="triangle">
            <a:avLst>
              <a:gd name="adj" fmla="val 15527"/>
            </a:avLst>
          </a:prstGeom>
          <a:solidFill>
            <a:srgbClr val="3D5C7B"/>
          </a:solidFill>
          <a:ln w="50800">
            <a:solidFill>
              <a:srgbClr val="618D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891584" y="2375317"/>
            <a:ext cx="1116632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105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842398" y="200496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46288" y="5912750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80101" y="2023207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4505068" y="2466632"/>
            <a:ext cx="2575034" cy="357526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432222" y="591275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>
            <a:off x="275396" y="2411350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араллелограмм 3"/>
          <p:cNvSpPr/>
          <p:nvPr/>
        </p:nvSpPr>
        <p:spPr>
          <a:xfrm>
            <a:off x="4499992" y="2429428"/>
            <a:ext cx="2591549" cy="3612473"/>
          </a:xfrm>
          <a:prstGeom prst="parallelogram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4716016" y="3933056"/>
            <a:ext cx="330124" cy="7200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678092" y="4082400"/>
            <a:ext cx="330124" cy="7200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6657010" y="4046396"/>
            <a:ext cx="330124" cy="7200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619086" y="4195740"/>
            <a:ext cx="330124" cy="7200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6012158" y="2285412"/>
            <a:ext cx="108014" cy="2880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5395051" y="5897885"/>
            <a:ext cx="108014" cy="2880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692505" y="5596628"/>
            <a:ext cx="747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105º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69195" y="2403534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1634096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Управляющая кнопка: далее 34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Управляющая кнопка: домой 35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22" grpId="0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2338</Words>
  <Application>WPS Presentation</Application>
  <PresentationFormat>Экран (4:3)</PresentationFormat>
  <Paragraphs>428</Paragraphs>
  <Slides>22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12</vt:i4>
      </vt:variant>
      <vt:variant>
        <vt:lpstr>幻灯片标题</vt:lpstr>
      </vt:variant>
      <vt:variant>
        <vt:i4>22</vt:i4>
      </vt:variant>
    </vt:vector>
  </HeadingPairs>
  <TitlesOfParts>
    <vt:vector size="42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KarMaN</dc:creator>
  <cp:lastModifiedBy>Людмила Мороз</cp:lastModifiedBy>
  <cp:revision>61</cp:revision>
  <dcterms:created xsi:type="dcterms:W3CDTF">2021-11-25T01:49:00Z</dcterms:created>
  <dcterms:modified xsi:type="dcterms:W3CDTF">2024-11-02T15:09:11Z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3D0FB2CF2A9E44B6924C0374C1715918_12</vt:lpwstr>
  </property>
  <property fmtid="{D5CDD505-2E9C-101B-9397-08002B2CF9AE}" pid="3" name="KSOProductBuildVer">
    <vt:lpwstr>1049-12.2.0.18607</vt:lpwstr>
  </property>
</Properties>
</file>