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59" r:id="rId5"/>
    <p:sldId id="261" r:id="rId6"/>
    <p:sldId id="260" r:id="rId7"/>
    <p:sldId id="262" r:id="rId8"/>
    <p:sldId id="265" r:id="rId9"/>
    <p:sldId id="267" r:id="rId10"/>
    <p:sldId id="268" r:id="rId11"/>
    <p:sldId id="266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72" y="15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BF2455-FA6A-401A-9BBF-3F6F08BFA27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C124AB-3DF8-41E3-B581-5CE99F33DD3B}">
      <dgm:prSet/>
      <dgm:spPr/>
      <dgm:t>
        <a:bodyPr/>
        <a:lstStyle/>
        <a:p>
          <a:pPr algn="ctr" rtl="0"/>
          <a:r>
            <a: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Подростков объединяет желание стать взрослым</a:t>
          </a:r>
          <a:endParaRPr lang="ru-RU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CD156D-ACE5-49CF-BB42-6BA9E928352B}" type="parTrans" cxnId="{AD7BD114-596B-4CBC-8F53-BB8A301B6002}">
      <dgm:prSet/>
      <dgm:spPr/>
      <dgm:t>
        <a:bodyPr/>
        <a:lstStyle/>
        <a:p>
          <a:endParaRPr lang="ru-RU"/>
        </a:p>
      </dgm:t>
    </dgm:pt>
    <dgm:pt modelId="{F30EDC04-F3E4-4216-910F-AF8E3559A79F}" type="sibTrans" cxnId="{AD7BD114-596B-4CBC-8F53-BB8A301B6002}">
      <dgm:prSet/>
      <dgm:spPr/>
      <dgm:t>
        <a:bodyPr/>
        <a:lstStyle/>
        <a:p>
          <a:endParaRPr lang="ru-RU"/>
        </a:p>
      </dgm:t>
    </dgm:pt>
    <dgm:pt modelId="{5E864F22-C71D-4B93-A782-BAE29BE6FAF9}" type="pres">
      <dgm:prSet presAssocID="{0DBF2455-FA6A-401A-9BBF-3F6F08BFA2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3E6B24-3FF9-4836-AB19-611E0845577D}" type="pres">
      <dgm:prSet presAssocID="{C8C124AB-3DF8-41E3-B581-5CE99F33DD3B}" presName="parentText" presStyleLbl="node1" presStyleIdx="0" presStyleCnt="1" custAng="20298904" custScaleY="101548" custLinFactNeighborX="-18143" custLinFactNeighborY="105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7BD114-596B-4CBC-8F53-BB8A301B6002}" srcId="{0DBF2455-FA6A-401A-9BBF-3F6F08BFA27B}" destId="{C8C124AB-3DF8-41E3-B581-5CE99F33DD3B}" srcOrd="0" destOrd="0" parTransId="{9FCD156D-ACE5-49CF-BB42-6BA9E928352B}" sibTransId="{F30EDC04-F3E4-4216-910F-AF8E3559A79F}"/>
    <dgm:cxn modelId="{5F917311-3B7E-48B4-A177-06844AA652C2}" type="presOf" srcId="{0DBF2455-FA6A-401A-9BBF-3F6F08BFA27B}" destId="{5E864F22-C71D-4B93-A782-BAE29BE6FAF9}" srcOrd="0" destOrd="0" presId="urn:microsoft.com/office/officeart/2005/8/layout/vList2"/>
    <dgm:cxn modelId="{8710F072-A5B5-4E79-A43E-9028BCC5A31C}" type="presOf" srcId="{C8C124AB-3DF8-41E3-B581-5CE99F33DD3B}" destId="{493E6B24-3FF9-4836-AB19-611E0845577D}" srcOrd="0" destOrd="0" presId="urn:microsoft.com/office/officeart/2005/8/layout/vList2"/>
    <dgm:cxn modelId="{49684260-72B0-4511-A47D-F561AE4FF608}" type="presParOf" srcId="{5E864F22-C71D-4B93-A782-BAE29BE6FAF9}" destId="{493E6B24-3FF9-4836-AB19-611E0845577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3E6B24-3FF9-4836-AB19-611E0845577D}">
      <dsp:nvSpPr>
        <dsp:cNvPr id="0" name=""/>
        <dsp:cNvSpPr/>
      </dsp:nvSpPr>
      <dsp:spPr>
        <a:xfrm rot="20298904">
          <a:off x="0" y="336254"/>
          <a:ext cx="3940232" cy="16039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Подростков объединяет желание стать взрослым</a:t>
          </a:r>
          <a:endParaRPr lang="ru-RU" sz="3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8298" y="414552"/>
        <a:ext cx="3783636" cy="1447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043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309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22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74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941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46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402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71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96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41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92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7BEEF-8FD0-45E0-8885-9025D380E88E}" type="datetimeFigureOut">
              <a:rPr lang="ru-RU" smtClean="0"/>
              <a:t>12.04.2017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ECD1D-D048-47D9-9ACF-FA1268410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51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0453" y="831273"/>
            <a:ext cx="5418513" cy="3823854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значит быть подростком?</a:t>
            </a:r>
            <a:endParaRPr lang="ru-RU" sz="6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79" y="298263"/>
            <a:ext cx="5833774" cy="5853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4172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Подростковый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 принято считать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трудным.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Согласны ли вы с этим? </a:t>
            </a:r>
          </a:p>
        </p:txBody>
      </p:sp>
      <p:pic>
        <p:nvPicPr>
          <p:cNvPr id="7170" name="Picture 2" descr="http://images.gofreedownload.net/2/youth-963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92940"/>
            <a:ext cx="5040670" cy="49650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://uhta-school.ucoz.com/ado-skate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92940"/>
            <a:ext cx="4232564" cy="4418796"/>
          </a:xfrm>
          <a:prstGeom prst="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val="398076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27" y="415636"/>
            <a:ext cx="10515600" cy="1325563"/>
          </a:xfr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Подростковый возраст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трудным, потому что: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http://images.gofreedownload.net/2/youth-963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476" y="0"/>
            <a:ext cx="2506477" cy="24688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7931" y="2156835"/>
            <a:ext cx="1199406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происходят резкие изменения в организме ребёнка: тело подростка претерпевает резкие изменения: формируется взрослый скелет,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перестраивается вся эндокринная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система,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возрастает потребность 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сне и пище;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подросток зачастую не понимает, что с ним происходит, и начинает испытывать комплексы по поводу собственной внешности </a:t>
            </a:r>
          </a:p>
        </p:txBody>
      </p:sp>
    </p:spTree>
    <p:extLst>
      <p:ext uri="{BB962C8B-B14F-4D97-AF65-F5344CB8AC3E}">
        <p14:creationId xmlns:p14="http://schemas.microsoft.com/office/powerpoint/2010/main" val="377449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27" y="415636"/>
            <a:ext cx="10515600" cy="1325563"/>
          </a:xfr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Подростковый возраст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трудным, потому что: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http://images.gofreedownload.net/2/youth-963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476" y="0"/>
            <a:ext cx="2506477" cy="24688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7931" y="1918186"/>
            <a:ext cx="1199406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новый образ может не нравиться, а новые ощущения − пугать;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появляется потребность в общении с противоположным полом, но в силу своей неопытности подростки ещё не знают, как правильно это делать;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из-за возникающих перемен у многих подростков появляется повышенная эмоциональная возбудимость;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происходит переосмысление личностного опыта, подросток стремится определить свои место и роль в обществе других людей;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появляются вопросы, связанные с выбором профессии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32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1698" y="132369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юности: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2029" y="1614055"/>
            <a:ext cx="11454938" cy="3990109"/>
          </a:xfr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0000" lnSpcReduction="20000"/>
          </a:bodyPr>
          <a:lstStyle/>
          <a:p>
            <a:pPr marL="0" lvl="0">
              <a:lnSpc>
                <a:spcPct val="170000"/>
              </a:lnSpc>
            </a:pPr>
            <a:r>
              <a:rPr lang="ru-RU" sz="4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</a:t>
            </a:r>
            <a:r>
              <a:rPr lang="ru-RU" sz="4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трудовой деятельности;</a:t>
            </a:r>
          </a:p>
          <a:p>
            <a:pPr marL="0" lvl="0">
              <a:lnSpc>
                <a:spcPct val="170000"/>
              </a:lnSpc>
            </a:pPr>
            <a:r>
              <a:rPr lang="ru-RU" sz="4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вступлению в брак и к семейной жизни;</a:t>
            </a:r>
          </a:p>
          <a:p>
            <a:pPr marL="0" lvl="0">
              <a:lnSpc>
                <a:spcPct val="170000"/>
              </a:lnSpc>
            </a:pPr>
            <a:r>
              <a:rPr lang="ru-RU" sz="4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желания нести ответственность за себя и </a:t>
            </a:r>
            <a:r>
              <a:rPr lang="ru-RU" sz="4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общество</a:t>
            </a:r>
            <a:r>
              <a:rPr lang="ru-RU" sz="4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lvl="0">
              <a:lnSpc>
                <a:spcPct val="170000"/>
              </a:lnSpc>
            </a:pPr>
            <a:r>
              <a:rPr lang="ru-RU" sz="4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обретение системы ценностей и этических принципов, которыми можно руководствоваться в </a:t>
            </a:r>
            <a:r>
              <a:rPr lang="ru-RU" sz="4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жизни</a:t>
            </a:r>
            <a:endParaRPr lang="ru-RU" sz="4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1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1698" y="132369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юности: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2633" y="1263535"/>
            <a:ext cx="11571316" cy="4778491"/>
          </a:xfrm>
        </p:spPr>
        <p:txBody>
          <a:bodyPr>
            <a:normAutofit fontScale="77500" lnSpcReduction="20000"/>
          </a:bodyPr>
          <a:lstStyle/>
          <a:p>
            <a:pPr marL="0" lvl="0">
              <a:lnSpc>
                <a:spcPct val="170000"/>
              </a:lnSpc>
            </a:pPr>
            <a:r>
              <a:rPr lang="ru-RU" sz="3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своей внешности и умение эффективно вла­деть телом;</a:t>
            </a:r>
          </a:p>
          <a:p>
            <a:pPr marL="0" lvl="0">
              <a:lnSpc>
                <a:spcPct val="170000"/>
              </a:lnSpc>
            </a:pPr>
            <a:r>
              <a:rPr lang="ru-RU" sz="3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новых, более зрелых отношений со свер­стниками </a:t>
            </a:r>
            <a:r>
              <a:rPr lang="ru-RU" sz="3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своего </a:t>
            </a:r>
            <a:r>
              <a:rPr lang="ru-RU" sz="3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противоположного пола;</a:t>
            </a:r>
          </a:p>
          <a:p>
            <a:pPr marL="0" lvl="0">
              <a:lnSpc>
                <a:spcPct val="170000"/>
              </a:lnSpc>
            </a:pPr>
            <a:r>
              <a:rPr lang="ru-RU" sz="3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мужской или женской роли;</a:t>
            </a:r>
          </a:p>
          <a:p>
            <a:pPr marL="0" lvl="0">
              <a:lnSpc>
                <a:spcPct val="170000"/>
              </a:lnSpc>
            </a:pPr>
            <a:r>
              <a:rPr lang="ru-RU" sz="3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эмоциональной независимости от родите­лей и других </a:t>
            </a:r>
            <a:r>
              <a:rPr lang="ru-RU" sz="3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взрослых</a:t>
            </a:r>
            <a:endParaRPr lang="ru-RU" sz="3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05498" y="5395695"/>
            <a:ext cx="75645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Роберт </a:t>
            </a:r>
            <a:r>
              <a:rPr lang="ru-RU" sz="2800" b="1" i="1" dirty="0" err="1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Хэвигхерст</a:t>
            </a:r>
            <a:r>
              <a:rPr lang="ru-RU" sz="2800" b="1" i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американский психолог. </a:t>
            </a:r>
          </a:p>
          <a:p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2800" b="1" i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нига «Задачи развития и образования</a:t>
            </a:r>
            <a:r>
              <a:rPr lang="ru-RU" b="1" i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2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0453" y="831273"/>
            <a:ext cx="5418513" cy="3823854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значит быть подростком?</a:t>
            </a:r>
            <a:endParaRPr lang="ru-RU" sz="6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79" y="298263"/>
            <a:ext cx="5833774" cy="5853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0747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wiy.ru/wp-content/uploads/2016/02/paul_ripke-menyayas_mestami_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58" y="1130531"/>
            <a:ext cx="9163950" cy="572746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30532" y="207201"/>
            <a:ext cx="10540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– взрослые или дети?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96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Подростковый возраст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564" y="1690688"/>
            <a:ext cx="7640782" cy="4508673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ачало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подросткового возраста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приходится на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10−12 лет;</a:t>
            </a:r>
          </a:p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аканчивается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всех по-разному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 16, 17 или даже в 18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раницы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подросткового возраста </a:t>
            </a:r>
            <a:endParaRPr lang="en-US" sz="32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устанавливаются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чётко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каждого подростка они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st4.cannypic.com/thumbs/17/174283_632_canny_pic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60" r="26233"/>
          <a:stretch/>
        </p:blipFill>
        <p:spPr bwMode="auto">
          <a:xfrm>
            <a:off x="8462357" y="1491529"/>
            <a:ext cx="2709950" cy="497101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856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demiart.ru/tutorials/2/red-haired-boy/fi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364" y="1143000"/>
            <a:ext cx="5715000" cy="5715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uhta-school.ucoz.com/ado-skate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28" y="1688812"/>
            <a:ext cx="4762500" cy="4972050"/>
          </a:xfrm>
          <a:prstGeom prst="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Box 3"/>
          <p:cNvSpPr txBox="1"/>
          <p:nvPr/>
        </p:nvSpPr>
        <p:spPr>
          <a:xfrm>
            <a:off x="665018" y="0"/>
            <a:ext cx="73318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подросток отличается от ребёнка?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01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demiart.ru/tutorials/2/red-haired-boy/fin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810" y="1650818"/>
            <a:ext cx="1956263" cy="19562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uhta-school.ucoz.com/ado-skate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8174" y="1842815"/>
            <a:ext cx="1429790" cy="1492701"/>
          </a:xfrm>
          <a:prstGeom prst="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Box 3"/>
          <p:cNvSpPr txBox="1"/>
          <p:nvPr/>
        </p:nvSpPr>
        <p:spPr>
          <a:xfrm>
            <a:off x="936569" y="303933"/>
            <a:ext cx="112554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подросток отличается от ребёнка?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8779" y="1073374"/>
            <a:ext cx="105571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подросток в отличие от ребёнка более развит физически;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одросток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более самостоятелен;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 способен сам принимать решение;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 выбирает себе одежду и её стиль;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многие вещи имеет собственную точку зрения;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больше внимания подросток начинает уделять своей внешности;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одростка интересуют темы общения, дружбы, влюблённости, выбора профессии.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ебёнок об этих вещах всерьёз не задумывается.</a:t>
            </a:r>
          </a:p>
        </p:txBody>
      </p:sp>
    </p:spTree>
    <p:extLst>
      <p:ext uri="{BB962C8B-B14F-4D97-AF65-F5344CB8AC3E}">
        <p14:creationId xmlns:p14="http://schemas.microsoft.com/office/powerpoint/2010/main" val="79900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4.cannypic.com/thumbs/17/174283_632_canny_p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37" y="1272464"/>
            <a:ext cx="7964658" cy="5041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12916" y="349134"/>
            <a:ext cx="99420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объединяет подростков?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948080222"/>
              </p:ext>
            </p:extLst>
          </p:nvPr>
        </p:nvGraphicFramePr>
        <p:xfrm>
          <a:off x="7852170" y="2240565"/>
          <a:ext cx="3940232" cy="1943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9377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7404" y="182879"/>
            <a:ext cx="130932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Что отличает подростка от взрослого?</a:t>
            </a:r>
          </a:p>
        </p:txBody>
      </p:sp>
      <p:pic>
        <p:nvPicPr>
          <p:cNvPr id="5" name="Picture 6" descr="http://uhta-school.ucoz.com/ado-skate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30" y="1372928"/>
            <a:ext cx="4762500" cy="4972050"/>
          </a:xfrm>
          <a:prstGeom prst="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5122" name="Picture 2" descr="http://www.parentsweb.ru/images/uploads/11.13/uchimsya_risovat_chelove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999" y="1845424"/>
            <a:ext cx="4615932" cy="461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37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://uhta-school.ucoz.com/ado-skate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8317" y="1336839"/>
            <a:ext cx="1845427" cy="1926626"/>
          </a:xfrm>
          <a:prstGeom prst="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Box 3"/>
          <p:cNvSpPr txBox="1"/>
          <p:nvPr/>
        </p:nvSpPr>
        <p:spPr>
          <a:xfrm>
            <a:off x="936569" y="303933"/>
            <a:ext cx="112554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отличает подростка от взрослого?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ttp://www.parentsweb.ru/images/uploads/11.13/uchimsya_risovat_chelove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3191" y="3526930"/>
            <a:ext cx="2135680" cy="21356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9752" y="1135963"/>
            <a:ext cx="10191403" cy="5734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взрослые люди в отличие от подростка развиты физически, процесс роста остановлен;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взрослые люди имеют реальный жизненный опыт, обладают профессиональными знаниями;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взрослый человек несёт ответственность не только за себя, но и за других людей;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подростка степень ответственности только формируется;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взрослые люди менее свободны в своих поступках, так как их поведение контролируется моральными, этическими, правовыми и прочими нормами взрослой жизни и законами общества; 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взрослый человек вполне самостоятелен, он может принимать решения и менять свой образ жизни (подросток такой самостоятельности лишён – во многом он зависит от взрослых)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25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://uhta-school.ucoz.com/ado-skate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262" y="3458094"/>
            <a:ext cx="2876687" cy="3003261"/>
          </a:xfrm>
          <a:prstGeom prst="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5122" name="Picture 2" descr="http://www.parentsweb.ru/images/uploads/11.13/uchimsya_risovat_chelove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616" y="3275214"/>
            <a:ext cx="3582785" cy="3582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81149" y="173171"/>
            <a:ext cx="10956175" cy="1583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3200" b="1" i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 подростки стремятся быть взрослыми?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3200" b="1" i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Что привлекает их во взрослой жизни?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82683" y="1684049"/>
            <a:ext cx="99531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3200" b="1" i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 взрослые и подростки по-разному оценивают плюсы взрослой жизни</a:t>
            </a:r>
            <a:r>
              <a:rPr lang="ru-RU" sz="3200" b="1" i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3200" b="1" i="1" dirty="0">
              <a:solidFill>
                <a:schemeClr val="tx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21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514</Words>
  <Application>Microsoft Office PowerPoint</Application>
  <PresentationFormat>Широкоэкранный</PresentationFormat>
  <Paragraphs>54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Тема Office</vt:lpstr>
      <vt:lpstr>Что значит быть подростком?</vt:lpstr>
      <vt:lpstr>Презентация PowerPoint</vt:lpstr>
      <vt:lpstr>Подростковый возраст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Подростковый возраст принято считать трудным. Согласны ли вы с этим? </vt:lpstr>
      <vt:lpstr> Подростковый возраст считается трудным, потому что: </vt:lpstr>
      <vt:lpstr> Подростковый возраст считается трудным, потому что: </vt:lpstr>
      <vt:lpstr>Задачи развития юности: </vt:lpstr>
      <vt:lpstr>Задачи развития юности: </vt:lpstr>
      <vt:lpstr>Что значит быть подростком?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Тесёлкина Светлана Владимировна</dc:creator>
  <cp:lastModifiedBy>Ирина В. Гусенко</cp:lastModifiedBy>
  <cp:revision>20</cp:revision>
  <dcterms:created xsi:type="dcterms:W3CDTF">2017-01-19T09:58:22Z</dcterms:created>
  <dcterms:modified xsi:type="dcterms:W3CDTF">2017-04-12T08:30:13Z</dcterms:modified>
</cp:coreProperties>
</file>