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16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8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4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90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94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41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03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87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53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4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8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4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8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8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7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0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03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Вклад математиков в развитие теории комплексных чисел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Доклад</a:t>
            </a:r>
            <a:r>
              <a:rPr sz="2400" dirty="0"/>
              <a:t> </a:t>
            </a:r>
            <a:r>
              <a:rPr sz="2400" dirty="0" err="1"/>
              <a:t>по</a:t>
            </a:r>
            <a:r>
              <a:rPr sz="2400" dirty="0"/>
              <a:t> </a:t>
            </a:r>
            <a:r>
              <a:rPr sz="2400" dirty="0" err="1"/>
              <a:t>теме</a:t>
            </a:r>
            <a:r>
              <a:rPr sz="2400" dirty="0"/>
              <a:t>:</a:t>
            </a:r>
          </a:p>
          <a:p>
            <a:r>
              <a:rPr sz="2400" dirty="0" err="1"/>
              <a:t>Вклад</a:t>
            </a:r>
            <a:r>
              <a:rPr sz="2400" dirty="0"/>
              <a:t> </a:t>
            </a:r>
            <a:r>
              <a:rPr sz="2400" dirty="0" err="1"/>
              <a:t>математиков</a:t>
            </a:r>
            <a:r>
              <a:rPr sz="2400" dirty="0"/>
              <a:t> в </a:t>
            </a:r>
            <a:r>
              <a:rPr sz="2400" dirty="0" err="1"/>
              <a:t>развитие</a:t>
            </a:r>
            <a:r>
              <a:rPr sz="2400" dirty="0"/>
              <a:t> </a:t>
            </a:r>
            <a:r>
              <a:rPr sz="2400" dirty="0" err="1"/>
              <a:t>теории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endParaRPr sz="2400" dirty="0"/>
          </a:p>
          <a:p>
            <a:endParaRPr sz="2400" dirty="0"/>
          </a:p>
          <a:p>
            <a:r>
              <a:rPr sz="2400" dirty="0" err="1"/>
              <a:t>Подготовил</a:t>
            </a:r>
            <a:r>
              <a:rPr sz="2400" dirty="0"/>
              <a:t>(а): </a:t>
            </a:r>
            <a:r>
              <a:rPr lang="ru-RU" sz="2400" dirty="0" err="1"/>
              <a:t>Жардан</a:t>
            </a:r>
            <a:r>
              <a:rPr lang="ru-RU" sz="2400" dirty="0"/>
              <a:t> </a:t>
            </a:r>
            <a:r>
              <a:rPr lang="ru-RU" sz="2400" dirty="0" err="1"/>
              <a:t>Алескей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Введение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656475"/>
          </a:xfrm>
        </p:spPr>
        <p:txBody>
          <a:bodyPr>
            <a:normAutofit/>
          </a:bodyPr>
          <a:lstStyle/>
          <a:p>
            <a:r>
              <a:rPr sz="2400" dirty="0" err="1"/>
              <a:t>Комплексные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— </a:t>
            </a:r>
            <a:r>
              <a:rPr sz="2400" dirty="0" err="1"/>
              <a:t>это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вида</a:t>
            </a:r>
            <a:r>
              <a:rPr sz="2400" dirty="0"/>
              <a:t> a + bi, </a:t>
            </a:r>
            <a:r>
              <a:rPr sz="2400" dirty="0" err="1"/>
              <a:t>где</a:t>
            </a:r>
            <a:r>
              <a:rPr sz="2400" dirty="0"/>
              <a:t> a и b — </a:t>
            </a:r>
            <a:r>
              <a:rPr sz="2400" dirty="0" err="1"/>
              <a:t>действительные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, а </a:t>
            </a:r>
            <a:r>
              <a:rPr sz="2400" dirty="0" err="1"/>
              <a:t>i</a:t>
            </a:r>
            <a:r>
              <a:rPr sz="2400" dirty="0"/>
              <a:t> — </a:t>
            </a:r>
            <a:r>
              <a:rPr sz="2400" dirty="0" err="1"/>
              <a:t>мнимая</a:t>
            </a:r>
            <a:r>
              <a:rPr sz="2400" dirty="0"/>
              <a:t> </a:t>
            </a:r>
            <a:r>
              <a:rPr sz="2400" dirty="0" err="1"/>
              <a:t>единица</a:t>
            </a:r>
            <a:r>
              <a:rPr sz="2400" dirty="0"/>
              <a:t>, </a:t>
            </a:r>
            <a:r>
              <a:rPr sz="2400" dirty="0" err="1"/>
              <a:t>такая</a:t>
            </a:r>
            <a:r>
              <a:rPr sz="2400" dirty="0"/>
              <a:t> </a:t>
            </a:r>
            <a:r>
              <a:rPr sz="2400" dirty="0" err="1"/>
              <a:t>что</a:t>
            </a:r>
            <a:r>
              <a:rPr sz="2400" dirty="0"/>
              <a:t> i² = −1.</a:t>
            </a:r>
          </a:p>
          <a:p>
            <a:r>
              <a:rPr sz="2400" dirty="0" err="1"/>
              <a:t>Они</a:t>
            </a:r>
            <a:r>
              <a:rPr sz="2400" dirty="0"/>
              <a:t> </a:t>
            </a:r>
            <a:r>
              <a:rPr sz="2400" dirty="0" err="1"/>
              <a:t>возникли</a:t>
            </a:r>
            <a:r>
              <a:rPr sz="2400" dirty="0"/>
              <a:t> </a:t>
            </a:r>
            <a:r>
              <a:rPr sz="2400" dirty="0" err="1"/>
              <a:t>при</a:t>
            </a:r>
            <a:r>
              <a:rPr sz="2400" dirty="0"/>
              <a:t> </a:t>
            </a:r>
            <a:r>
              <a:rPr sz="2400" dirty="0" err="1"/>
              <a:t>решении</a:t>
            </a:r>
            <a:r>
              <a:rPr sz="2400" dirty="0"/>
              <a:t> </a:t>
            </a:r>
            <a:r>
              <a:rPr sz="2400" dirty="0" err="1"/>
              <a:t>уравнений</a:t>
            </a:r>
            <a:r>
              <a:rPr sz="2400" dirty="0"/>
              <a:t>, </a:t>
            </a:r>
            <a:r>
              <a:rPr sz="2400" dirty="0" err="1"/>
              <a:t>не</a:t>
            </a:r>
            <a:r>
              <a:rPr sz="2400" dirty="0"/>
              <a:t> </a:t>
            </a:r>
            <a:r>
              <a:rPr sz="2400" dirty="0" err="1"/>
              <a:t>имеющих</a:t>
            </a:r>
            <a:r>
              <a:rPr sz="2400" dirty="0"/>
              <a:t> </a:t>
            </a:r>
            <a:r>
              <a:rPr sz="2400" dirty="0" err="1"/>
              <a:t>решений</a:t>
            </a:r>
            <a:r>
              <a:rPr sz="2400" dirty="0"/>
              <a:t> в </a:t>
            </a:r>
            <a:r>
              <a:rPr sz="2400" dirty="0" err="1"/>
              <a:t>множестве</a:t>
            </a:r>
            <a:r>
              <a:rPr sz="2400" dirty="0"/>
              <a:t> </a:t>
            </a:r>
            <a:r>
              <a:rPr sz="2400" dirty="0" err="1"/>
              <a:t>действительных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.</a:t>
            </a:r>
          </a:p>
          <a:p>
            <a:r>
              <a:rPr sz="2400" dirty="0" err="1"/>
              <a:t>Долгое</a:t>
            </a:r>
            <a:r>
              <a:rPr sz="2400" dirty="0"/>
              <a:t> </a:t>
            </a:r>
            <a:r>
              <a:rPr sz="2400" dirty="0" err="1"/>
              <a:t>время</a:t>
            </a:r>
            <a:r>
              <a:rPr sz="2400" dirty="0"/>
              <a:t> </a:t>
            </a:r>
            <a:r>
              <a:rPr sz="2400" dirty="0" err="1"/>
              <a:t>комплексные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считались</a:t>
            </a:r>
            <a:r>
              <a:rPr sz="2400" dirty="0"/>
              <a:t> </a:t>
            </a:r>
            <a:r>
              <a:rPr sz="2400" dirty="0" err="1"/>
              <a:t>нереальными</a:t>
            </a:r>
            <a:r>
              <a:rPr sz="2400" dirty="0"/>
              <a:t> и </a:t>
            </a:r>
            <a:r>
              <a:rPr sz="2400" dirty="0" err="1"/>
              <a:t>не</a:t>
            </a:r>
            <a:r>
              <a:rPr sz="2400" dirty="0"/>
              <a:t> </a:t>
            </a:r>
            <a:r>
              <a:rPr sz="2400" dirty="0" err="1"/>
              <a:t>принимались</a:t>
            </a:r>
            <a:r>
              <a:rPr sz="2400" dirty="0"/>
              <a:t> </a:t>
            </a:r>
            <a:r>
              <a:rPr sz="2400" dirty="0" err="1"/>
              <a:t>всерьёз</a:t>
            </a:r>
            <a:r>
              <a:rPr sz="2400" dirty="0"/>
              <a:t>. </a:t>
            </a:r>
            <a:r>
              <a:rPr sz="2400" dirty="0" err="1"/>
              <a:t>Но</a:t>
            </a:r>
            <a:r>
              <a:rPr sz="2400" dirty="0"/>
              <a:t> </a:t>
            </a:r>
            <a:r>
              <a:rPr sz="2400" dirty="0" err="1"/>
              <a:t>со</a:t>
            </a:r>
            <a:r>
              <a:rPr sz="2400" dirty="0"/>
              <a:t> </a:t>
            </a:r>
            <a:r>
              <a:rPr sz="2400" dirty="0" err="1"/>
              <a:t>временем</a:t>
            </a:r>
            <a:r>
              <a:rPr sz="2400" dirty="0"/>
              <a:t> </a:t>
            </a:r>
            <a:r>
              <a:rPr sz="2400" dirty="0" err="1"/>
              <a:t>стали</a:t>
            </a:r>
            <a:r>
              <a:rPr sz="2400" dirty="0"/>
              <a:t> </a:t>
            </a:r>
            <a:r>
              <a:rPr sz="2400" dirty="0" err="1"/>
              <a:t>важным</a:t>
            </a:r>
            <a:r>
              <a:rPr sz="2400" dirty="0"/>
              <a:t> </a:t>
            </a:r>
            <a:r>
              <a:rPr sz="2400" dirty="0" err="1"/>
              <a:t>инструментом</a:t>
            </a:r>
            <a:r>
              <a:rPr sz="2400" dirty="0"/>
              <a:t> в </a:t>
            </a:r>
            <a:r>
              <a:rPr sz="2400" dirty="0" err="1"/>
              <a:t>математике</a:t>
            </a:r>
            <a:r>
              <a:rPr sz="2400" dirty="0"/>
              <a:t>, </a:t>
            </a:r>
            <a:r>
              <a:rPr sz="2400" dirty="0" err="1"/>
              <a:t>физике</a:t>
            </a:r>
            <a:r>
              <a:rPr sz="2400" dirty="0"/>
              <a:t>, </a:t>
            </a:r>
            <a:r>
              <a:rPr sz="2400" dirty="0" err="1"/>
              <a:t>инженерии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Никколо Тарталья (1500–1557)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703976"/>
          </a:xfrm>
        </p:spPr>
        <p:txBody>
          <a:bodyPr>
            <a:normAutofit/>
          </a:bodyPr>
          <a:lstStyle/>
          <a:p>
            <a:r>
              <a:rPr sz="2400" dirty="0"/>
              <a:t>• </a:t>
            </a:r>
            <a:r>
              <a:rPr sz="2400" dirty="0" err="1"/>
              <a:t>Итальянский</a:t>
            </a:r>
            <a:r>
              <a:rPr sz="2400" dirty="0"/>
              <a:t> </a:t>
            </a:r>
            <a:r>
              <a:rPr sz="2400" dirty="0" err="1"/>
              <a:t>математик</a:t>
            </a:r>
            <a:r>
              <a:rPr sz="2400" dirty="0"/>
              <a:t> и </a:t>
            </a:r>
            <a:r>
              <a:rPr sz="2400" dirty="0" err="1"/>
              <a:t>инженер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Один</a:t>
            </a:r>
            <a:r>
              <a:rPr sz="2400" dirty="0"/>
              <a:t> </a:t>
            </a:r>
            <a:r>
              <a:rPr sz="2400" dirty="0" err="1"/>
              <a:t>из</a:t>
            </a:r>
            <a:r>
              <a:rPr sz="2400" dirty="0"/>
              <a:t> </a:t>
            </a:r>
            <a:r>
              <a:rPr sz="2400" dirty="0" err="1"/>
              <a:t>первых</a:t>
            </a:r>
            <a:r>
              <a:rPr sz="2400" dirty="0"/>
              <a:t>, </a:t>
            </a:r>
            <a:r>
              <a:rPr sz="2400" dirty="0" err="1"/>
              <a:t>кто</a:t>
            </a:r>
            <a:r>
              <a:rPr sz="2400" dirty="0"/>
              <a:t> </a:t>
            </a:r>
            <a:r>
              <a:rPr sz="2400" dirty="0" err="1"/>
              <a:t>занимался</a:t>
            </a:r>
            <a:r>
              <a:rPr sz="2400" dirty="0"/>
              <a:t> </a:t>
            </a:r>
            <a:r>
              <a:rPr sz="2400" dirty="0" err="1"/>
              <a:t>решением</a:t>
            </a:r>
            <a:r>
              <a:rPr sz="2400" dirty="0"/>
              <a:t> </a:t>
            </a:r>
            <a:r>
              <a:rPr sz="2400" dirty="0" err="1"/>
              <a:t>кубических</a:t>
            </a:r>
            <a:r>
              <a:rPr sz="2400" dirty="0"/>
              <a:t> </a:t>
            </a:r>
            <a:r>
              <a:rPr sz="2400" dirty="0" err="1"/>
              <a:t>уравнений</a:t>
            </a:r>
            <a:r>
              <a:rPr sz="2400" dirty="0"/>
              <a:t>.</a:t>
            </a:r>
          </a:p>
          <a:p>
            <a:r>
              <a:rPr sz="2400" dirty="0"/>
              <a:t>• В </a:t>
            </a:r>
            <a:r>
              <a:rPr sz="2400" dirty="0" err="1"/>
              <a:t>процессе</a:t>
            </a:r>
            <a:r>
              <a:rPr sz="2400" dirty="0"/>
              <a:t> </a:t>
            </a:r>
            <a:r>
              <a:rPr sz="2400" dirty="0" err="1"/>
              <a:t>решения</a:t>
            </a:r>
            <a:r>
              <a:rPr sz="2400" dirty="0"/>
              <a:t> </a:t>
            </a:r>
            <a:r>
              <a:rPr sz="2400" dirty="0" err="1"/>
              <a:t>таких</a:t>
            </a:r>
            <a:r>
              <a:rPr sz="2400" dirty="0"/>
              <a:t> </a:t>
            </a:r>
            <a:r>
              <a:rPr sz="2400" dirty="0" err="1"/>
              <a:t>уравнений</a:t>
            </a:r>
            <a:r>
              <a:rPr sz="2400" dirty="0"/>
              <a:t> </a:t>
            </a:r>
            <a:r>
              <a:rPr sz="2400" dirty="0" err="1"/>
              <a:t>возникали</a:t>
            </a:r>
            <a:r>
              <a:rPr sz="2400" dirty="0"/>
              <a:t> </a:t>
            </a:r>
            <a:r>
              <a:rPr sz="2400" dirty="0" err="1"/>
              <a:t>мнимые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, </a:t>
            </a:r>
            <a:r>
              <a:rPr sz="2400" dirty="0" err="1"/>
              <a:t>например</a:t>
            </a:r>
            <a:r>
              <a:rPr sz="2400" dirty="0"/>
              <a:t>, √−121.</a:t>
            </a:r>
          </a:p>
          <a:p>
            <a:r>
              <a:rPr sz="2400" dirty="0"/>
              <a:t>• </a:t>
            </a:r>
            <a:r>
              <a:rPr sz="2400" dirty="0" err="1"/>
              <a:t>Хотя</a:t>
            </a:r>
            <a:r>
              <a:rPr sz="2400" dirty="0"/>
              <a:t> </a:t>
            </a:r>
            <a:r>
              <a:rPr sz="2400" dirty="0" err="1"/>
              <a:t>он</a:t>
            </a:r>
            <a:r>
              <a:rPr sz="2400" dirty="0"/>
              <a:t> </a:t>
            </a:r>
            <a:r>
              <a:rPr sz="2400" dirty="0" err="1"/>
              <a:t>не</a:t>
            </a:r>
            <a:r>
              <a:rPr sz="2400" dirty="0"/>
              <a:t> </a:t>
            </a:r>
            <a:r>
              <a:rPr sz="2400" dirty="0" err="1"/>
              <a:t>признал</a:t>
            </a:r>
            <a:r>
              <a:rPr sz="2400" dirty="0"/>
              <a:t> </a:t>
            </a:r>
            <a:r>
              <a:rPr sz="2400" dirty="0" err="1"/>
              <a:t>мнимые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как</a:t>
            </a:r>
            <a:r>
              <a:rPr sz="2400" dirty="0"/>
              <a:t> </a:t>
            </a:r>
            <a:r>
              <a:rPr sz="2400" dirty="0" err="1"/>
              <a:t>самостоятельные</a:t>
            </a:r>
            <a:r>
              <a:rPr sz="2400" dirty="0"/>
              <a:t> </a:t>
            </a:r>
            <a:r>
              <a:rPr sz="2400" dirty="0" err="1"/>
              <a:t>объекты</a:t>
            </a:r>
            <a:r>
              <a:rPr sz="2400" dirty="0"/>
              <a:t>, </a:t>
            </a:r>
            <a:r>
              <a:rPr sz="2400" dirty="0" err="1"/>
              <a:t>его</a:t>
            </a:r>
            <a:r>
              <a:rPr sz="2400" dirty="0"/>
              <a:t> </a:t>
            </a:r>
            <a:r>
              <a:rPr sz="2400" dirty="0" err="1"/>
              <a:t>работа</a:t>
            </a:r>
            <a:r>
              <a:rPr sz="2400" dirty="0"/>
              <a:t> </a:t>
            </a:r>
            <a:r>
              <a:rPr sz="2400" dirty="0" err="1"/>
              <a:t>заложила</a:t>
            </a:r>
            <a:r>
              <a:rPr sz="2400" dirty="0"/>
              <a:t> </a:t>
            </a:r>
            <a:r>
              <a:rPr sz="2400" dirty="0" err="1"/>
              <a:t>основу</a:t>
            </a:r>
            <a:r>
              <a:rPr sz="2400" dirty="0"/>
              <a:t> </a:t>
            </a:r>
            <a:r>
              <a:rPr sz="2400" dirty="0" err="1"/>
              <a:t>для</a:t>
            </a:r>
            <a:r>
              <a:rPr sz="2400" dirty="0"/>
              <a:t> </a:t>
            </a:r>
            <a:r>
              <a:rPr sz="2400" dirty="0" err="1"/>
              <a:t>дальнейшего</a:t>
            </a:r>
            <a:r>
              <a:rPr sz="2400" dirty="0"/>
              <a:t> </a:t>
            </a:r>
            <a:r>
              <a:rPr sz="2400" dirty="0" err="1"/>
              <a:t>развития</a:t>
            </a:r>
            <a:r>
              <a:rPr sz="2400" dirty="0"/>
              <a:t> </a:t>
            </a:r>
            <a:r>
              <a:rPr sz="2400" dirty="0" err="1"/>
              <a:t>комплексного</a:t>
            </a:r>
            <a:r>
              <a:rPr sz="2400" dirty="0"/>
              <a:t> </a:t>
            </a:r>
            <a:r>
              <a:rPr sz="2400" dirty="0" err="1"/>
              <a:t>анализа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Абрахам де Муавр (1667–1754)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787103"/>
          </a:xfrm>
        </p:spPr>
        <p:txBody>
          <a:bodyPr>
            <a:normAutofit/>
          </a:bodyPr>
          <a:lstStyle/>
          <a:p>
            <a:r>
              <a:rPr sz="2400" dirty="0"/>
              <a:t>• </a:t>
            </a:r>
            <a:r>
              <a:rPr sz="2400" dirty="0" err="1"/>
              <a:t>Французский</a:t>
            </a:r>
            <a:r>
              <a:rPr sz="2400" dirty="0"/>
              <a:t> </a:t>
            </a:r>
            <a:r>
              <a:rPr sz="2400" dirty="0" err="1"/>
              <a:t>математик</a:t>
            </a:r>
            <a:r>
              <a:rPr sz="2400" dirty="0"/>
              <a:t>, </a:t>
            </a:r>
            <a:r>
              <a:rPr sz="2400" dirty="0" err="1"/>
              <a:t>работавший</a:t>
            </a:r>
            <a:r>
              <a:rPr sz="2400" dirty="0"/>
              <a:t> в </a:t>
            </a:r>
            <a:r>
              <a:rPr sz="2400" dirty="0" err="1"/>
              <a:t>Англии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Известен</a:t>
            </a:r>
            <a:r>
              <a:rPr sz="2400" dirty="0"/>
              <a:t> </a:t>
            </a:r>
            <a:r>
              <a:rPr sz="2400" dirty="0" err="1"/>
              <a:t>формулой</a:t>
            </a:r>
            <a:r>
              <a:rPr sz="2400" dirty="0"/>
              <a:t>: (cos x + </a:t>
            </a:r>
            <a:r>
              <a:rPr sz="2400" dirty="0" err="1"/>
              <a:t>i·sin</a:t>
            </a:r>
            <a:r>
              <a:rPr sz="2400" dirty="0"/>
              <a:t> x)^n = cos(</a:t>
            </a:r>
            <a:r>
              <a:rPr sz="2400" dirty="0" err="1"/>
              <a:t>nx</a:t>
            </a:r>
            <a:r>
              <a:rPr sz="2400" dirty="0"/>
              <a:t>) + </a:t>
            </a:r>
            <a:r>
              <a:rPr sz="2400" dirty="0" err="1"/>
              <a:t>i·sin</a:t>
            </a:r>
            <a:r>
              <a:rPr sz="2400" dirty="0"/>
              <a:t>(</a:t>
            </a:r>
            <a:r>
              <a:rPr sz="2400" dirty="0" err="1"/>
              <a:t>nx</a:t>
            </a:r>
            <a:r>
              <a:rPr sz="2400" dirty="0"/>
              <a:t>).</a:t>
            </a:r>
          </a:p>
          <a:p>
            <a:r>
              <a:rPr sz="2400" dirty="0"/>
              <a:t>• </a:t>
            </a:r>
            <a:r>
              <a:rPr sz="2400" dirty="0" err="1"/>
              <a:t>Формула</a:t>
            </a:r>
            <a:r>
              <a:rPr sz="2400" dirty="0"/>
              <a:t> </a:t>
            </a:r>
            <a:r>
              <a:rPr sz="2400" dirty="0" err="1"/>
              <a:t>Муавра</a:t>
            </a:r>
            <a:r>
              <a:rPr sz="2400" dirty="0"/>
              <a:t> </a:t>
            </a:r>
            <a:r>
              <a:rPr sz="2400" dirty="0" err="1"/>
              <a:t>сыграла</a:t>
            </a:r>
            <a:r>
              <a:rPr sz="2400" dirty="0"/>
              <a:t> </a:t>
            </a:r>
            <a:r>
              <a:rPr sz="2400" dirty="0" err="1"/>
              <a:t>ключевую</a:t>
            </a:r>
            <a:r>
              <a:rPr sz="2400" dirty="0"/>
              <a:t> </a:t>
            </a:r>
            <a:r>
              <a:rPr sz="2400" dirty="0" err="1"/>
              <a:t>роль</a:t>
            </a:r>
            <a:r>
              <a:rPr sz="2400" dirty="0"/>
              <a:t> в </a:t>
            </a:r>
            <a:r>
              <a:rPr sz="2400" dirty="0" err="1"/>
              <a:t>развитии</a:t>
            </a:r>
            <a:r>
              <a:rPr sz="2400" dirty="0"/>
              <a:t> </a:t>
            </a:r>
            <a:r>
              <a:rPr sz="2400" dirty="0" err="1"/>
              <a:t>теории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, </a:t>
            </a:r>
            <a:r>
              <a:rPr sz="2400" dirty="0" err="1"/>
              <a:t>особенно</a:t>
            </a:r>
            <a:r>
              <a:rPr sz="2400" dirty="0"/>
              <a:t> в </a:t>
            </a:r>
            <a:r>
              <a:rPr sz="2400" dirty="0" err="1"/>
              <a:t>связи</a:t>
            </a:r>
            <a:r>
              <a:rPr sz="2400" dirty="0"/>
              <a:t> с </a:t>
            </a:r>
            <a:r>
              <a:rPr sz="2400" dirty="0" err="1"/>
              <a:t>тригонометрией</a:t>
            </a:r>
            <a:r>
              <a:rPr sz="2400" dirty="0"/>
              <a:t> и </a:t>
            </a:r>
            <a:r>
              <a:rPr sz="2400" dirty="0" err="1"/>
              <a:t>корнями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Писал</a:t>
            </a:r>
            <a:r>
              <a:rPr sz="2400" dirty="0"/>
              <a:t> о </a:t>
            </a:r>
            <a:r>
              <a:rPr sz="2400" dirty="0" err="1"/>
              <a:t>вероятностях</a:t>
            </a:r>
            <a:r>
              <a:rPr sz="2400" dirty="0"/>
              <a:t>, </a:t>
            </a:r>
            <a:r>
              <a:rPr sz="2400" dirty="0" err="1"/>
              <a:t>тригонометрии</a:t>
            </a:r>
            <a:r>
              <a:rPr sz="2400" dirty="0"/>
              <a:t> и </a:t>
            </a:r>
            <a:r>
              <a:rPr sz="2400" dirty="0" err="1"/>
              <a:t>мнимых</a:t>
            </a:r>
            <a:r>
              <a:rPr sz="2400" dirty="0"/>
              <a:t> </a:t>
            </a:r>
            <a:r>
              <a:rPr sz="2400" dirty="0" err="1"/>
              <a:t>числах</a:t>
            </a:r>
            <a:r>
              <a:rPr sz="2400" dirty="0"/>
              <a:t> в </a:t>
            </a:r>
            <a:r>
              <a:rPr sz="2400" dirty="0" err="1"/>
              <a:t>работах</a:t>
            </a:r>
            <a:r>
              <a:rPr sz="2400" dirty="0"/>
              <a:t> </a:t>
            </a:r>
            <a:r>
              <a:rPr sz="2400" dirty="0" err="1"/>
              <a:t>конца</a:t>
            </a:r>
            <a:r>
              <a:rPr sz="2400" dirty="0"/>
              <a:t> XVII – </a:t>
            </a:r>
            <a:r>
              <a:rPr sz="2400" dirty="0" err="1"/>
              <a:t>начала</a:t>
            </a:r>
            <a:r>
              <a:rPr sz="2400" dirty="0"/>
              <a:t> XVIII </a:t>
            </a:r>
            <a:r>
              <a:rPr sz="2400" dirty="0" err="1"/>
              <a:t>века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Леонард Эйлер (1707–1783)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977108"/>
          </a:xfrm>
        </p:spPr>
        <p:txBody>
          <a:bodyPr>
            <a:normAutofit/>
          </a:bodyPr>
          <a:lstStyle/>
          <a:p>
            <a:r>
              <a:rPr sz="2400" dirty="0"/>
              <a:t>• </a:t>
            </a:r>
            <a:r>
              <a:rPr sz="2400" dirty="0" err="1"/>
              <a:t>Один</a:t>
            </a:r>
            <a:r>
              <a:rPr sz="2400" dirty="0"/>
              <a:t> </a:t>
            </a:r>
            <a:r>
              <a:rPr sz="2400" dirty="0" err="1"/>
              <a:t>из</a:t>
            </a:r>
            <a:r>
              <a:rPr sz="2400" dirty="0"/>
              <a:t> </a:t>
            </a:r>
            <a:r>
              <a:rPr sz="2400" dirty="0" err="1"/>
              <a:t>величайших</a:t>
            </a:r>
            <a:r>
              <a:rPr sz="2400" dirty="0"/>
              <a:t> </a:t>
            </a:r>
            <a:r>
              <a:rPr sz="2400" dirty="0" err="1"/>
              <a:t>математиков</a:t>
            </a:r>
            <a:r>
              <a:rPr sz="2400" dirty="0"/>
              <a:t> </a:t>
            </a:r>
            <a:r>
              <a:rPr sz="2400" dirty="0" err="1"/>
              <a:t>всех</a:t>
            </a:r>
            <a:r>
              <a:rPr sz="2400" dirty="0"/>
              <a:t> </a:t>
            </a:r>
            <a:r>
              <a:rPr sz="2400" dirty="0" err="1"/>
              <a:t>времён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Ввёл</a:t>
            </a:r>
            <a:r>
              <a:rPr sz="2400" dirty="0"/>
              <a:t> </a:t>
            </a:r>
            <a:r>
              <a:rPr sz="2400" dirty="0" err="1"/>
              <a:t>обозначение</a:t>
            </a:r>
            <a:r>
              <a:rPr sz="2400" dirty="0"/>
              <a:t> </a:t>
            </a:r>
            <a:r>
              <a:rPr sz="2400" dirty="0" err="1"/>
              <a:t>i</a:t>
            </a:r>
            <a:r>
              <a:rPr sz="2400" dirty="0"/>
              <a:t> </a:t>
            </a:r>
            <a:r>
              <a:rPr sz="2400" dirty="0" err="1"/>
              <a:t>для</a:t>
            </a:r>
            <a:r>
              <a:rPr sz="2400" dirty="0"/>
              <a:t> √−1 и </a:t>
            </a:r>
            <a:r>
              <a:rPr sz="2400" dirty="0" err="1"/>
              <a:t>систематически</a:t>
            </a:r>
            <a:r>
              <a:rPr sz="2400" dirty="0"/>
              <a:t> </a:t>
            </a:r>
            <a:r>
              <a:rPr sz="2400" dirty="0" err="1"/>
              <a:t>использовал</a:t>
            </a:r>
            <a:r>
              <a:rPr sz="2400" dirty="0"/>
              <a:t> </a:t>
            </a:r>
            <a:r>
              <a:rPr sz="2400" dirty="0" err="1"/>
              <a:t>его</a:t>
            </a:r>
            <a:r>
              <a:rPr sz="2400" dirty="0"/>
              <a:t> в </a:t>
            </a:r>
            <a:r>
              <a:rPr sz="2400" dirty="0" err="1"/>
              <a:t>расчетах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Формула</a:t>
            </a:r>
            <a:r>
              <a:rPr sz="2400" dirty="0"/>
              <a:t> </a:t>
            </a:r>
            <a:r>
              <a:rPr sz="2400" dirty="0" err="1"/>
              <a:t>Эйлера</a:t>
            </a:r>
            <a:r>
              <a:rPr sz="2400" dirty="0"/>
              <a:t>: e^(ix) = cos x + </a:t>
            </a:r>
            <a:r>
              <a:rPr sz="2400" dirty="0" err="1"/>
              <a:t>i·sin</a:t>
            </a:r>
            <a:r>
              <a:rPr sz="2400" dirty="0"/>
              <a:t> x </a:t>
            </a:r>
            <a:r>
              <a:rPr sz="2400" dirty="0" err="1"/>
              <a:t>объединяет</a:t>
            </a:r>
            <a:r>
              <a:rPr sz="2400" dirty="0"/>
              <a:t> </a:t>
            </a:r>
            <a:r>
              <a:rPr sz="2400" dirty="0" err="1"/>
              <a:t>экспоненту</a:t>
            </a:r>
            <a:r>
              <a:rPr sz="2400" dirty="0"/>
              <a:t>, </a:t>
            </a:r>
            <a:r>
              <a:rPr sz="2400" dirty="0" err="1"/>
              <a:t>тригонометрию</a:t>
            </a:r>
            <a:r>
              <a:rPr sz="2400" dirty="0"/>
              <a:t> и </a:t>
            </a:r>
            <a:r>
              <a:rPr sz="2400" dirty="0" err="1"/>
              <a:t>мнимые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Сделал</a:t>
            </a:r>
            <a:r>
              <a:rPr sz="2400" dirty="0"/>
              <a:t> </a:t>
            </a:r>
            <a:r>
              <a:rPr sz="2400" dirty="0" err="1"/>
              <a:t>комплексные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частью</a:t>
            </a:r>
            <a:r>
              <a:rPr sz="2400" dirty="0"/>
              <a:t> </a:t>
            </a:r>
            <a:r>
              <a:rPr sz="2400" dirty="0" err="1"/>
              <a:t>математического</a:t>
            </a:r>
            <a:r>
              <a:rPr sz="2400" dirty="0"/>
              <a:t> </a:t>
            </a:r>
            <a:r>
              <a:rPr sz="2400" dirty="0" err="1"/>
              <a:t>анализа</a:t>
            </a:r>
            <a:r>
              <a:rPr sz="2400" dirty="0"/>
              <a:t> и </a:t>
            </a:r>
            <a:r>
              <a:rPr sz="2400" dirty="0" err="1"/>
              <a:t>теории</a:t>
            </a:r>
            <a:r>
              <a:rPr sz="2400" dirty="0"/>
              <a:t> </a:t>
            </a:r>
            <a:r>
              <a:rPr sz="2400" dirty="0" err="1"/>
              <a:t>функций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Карл Фридрих Гаусс (1777–1855)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846480"/>
          </a:xfrm>
        </p:spPr>
        <p:txBody>
          <a:bodyPr>
            <a:normAutofit/>
          </a:bodyPr>
          <a:lstStyle/>
          <a:p>
            <a:r>
              <a:rPr sz="2400" dirty="0"/>
              <a:t>• </a:t>
            </a:r>
            <a:r>
              <a:rPr sz="2400" dirty="0" err="1"/>
              <a:t>Немецкий</a:t>
            </a:r>
            <a:r>
              <a:rPr sz="2400" dirty="0"/>
              <a:t> </a:t>
            </a:r>
            <a:r>
              <a:rPr sz="2400" dirty="0" err="1"/>
              <a:t>математик</a:t>
            </a:r>
            <a:r>
              <a:rPr sz="2400" dirty="0"/>
              <a:t>, </a:t>
            </a:r>
            <a:r>
              <a:rPr sz="2400" dirty="0" err="1"/>
              <a:t>окончательно</a:t>
            </a:r>
            <a:r>
              <a:rPr sz="2400" dirty="0"/>
              <a:t> </a:t>
            </a:r>
            <a:r>
              <a:rPr sz="2400" dirty="0" err="1"/>
              <a:t>утвердивший</a:t>
            </a:r>
            <a:r>
              <a:rPr sz="2400" dirty="0"/>
              <a:t> </a:t>
            </a:r>
            <a:r>
              <a:rPr sz="2400" dirty="0" err="1"/>
              <a:t>статус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 </a:t>
            </a:r>
            <a:r>
              <a:rPr sz="2400" dirty="0" err="1"/>
              <a:t>как</a:t>
            </a:r>
            <a:r>
              <a:rPr sz="2400" dirty="0"/>
              <a:t> </a:t>
            </a:r>
            <a:r>
              <a:rPr sz="2400" dirty="0" err="1"/>
              <a:t>математического</a:t>
            </a:r>
            <a:r>
              <a:rPr sz="2400" dirty="0"/>
              <a:t> </a:t>
            </a:r>
            <a:r>
              <a:rPr sz="2400" dirty="0" err="1"/>
              <a:t>объекта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Представил</a:t>
            </a:r>
            <a:r>
              <a:rPr sz="2400" dirty="0"/>
              <a:t> </a:t>
            </a:r>
            <a:r>
              <a:rPr sz="2400" dirty="0" err="1"/>
              <a:t>комплексные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как</a:t>
            </a:r>
            <a:r>
              <a:rPr sz="2400" dirty="0"/>
              <a:t> </a:t>
            </a:r>
            <a:r>
              <a:rPr sz="2400" dirty="0" err="1"/>
              <a:t>точки</a:t>
            </a:r>
            <a:r>
              <a:rPr sz="2400" dirty="0"/>
              <a:t> </a:t>
            </a:r>
            <a:r>
              <a:rPr sz="2400" dirty="0" err="1"/>
              <a:t>на</a:t>
            </a:r>
            <a:r>
              <a:rPr sz="2400" dirty="0"/>
              <a:t> </a:t>
            </a:r>
            <a:r>
              <a:rPr sz="2400" dirty="0" err="1"/>
              <a:t>плоскости</a:t>
            </a:r>
            <a:r>
              <a:rPr sz="2400" dirty="0"/>
              <a:t>: </a:t>
            </a:r>
            <a:r>
              <a:rPr sz="2400" dirty="0" err="1"/>
              <a:t>действительная</a:t>
            </a:r>
            <a:r>
              <a:rPr sz="2400" dirty="0"/>
              <a:t> </a:t>
            </a:r>
            <a:r>
              <a:rPr sz="2400" dirty="0" err="1"/>
              <a:t>часть</a:t>
            </a:r>
            <a:r>
              <a:rPr sz="2400" dirty="0"/>
              <a:t> — </a:t>
            </a:r>
            <a:r>
              <a:rPr sz="2400" dirty="0" err="1"/>
              <a:t>по</a:t>
            </a:r>
            <a:r>
              <a:rPr sz="2400" dirty="0"/>
              <a:t> </a:t>
            </a:r>
            <a:r>
              <a:rPr sz="2400" dirty="0" err="1"/>
              <a:t>горизонтали</a:t>
            </a:r>
            <a:r>
              <a:rPr sz="2400" dirty="0"/>
              <a:t>, </a:t>
            </a:r>
            <a:r>
              <a:rPr sz="2400" dirty="0" err="1"/>
              <a:t>мнимая</a:t>
            </a:r>
            <a:r>
              <a:rPr sz="2400" dirty="0"/>
              <a:t> — </a:t>
            </a:r>
            <a:r>
              <a:rPr sz="2400" dirty="0" err="1"/>
              <a:t>по</a:t>
            </a:r>
            <a:r>
              <a:rPr sz="2400" dirty="0"/>
              <a:t> </a:t>
            </a:r>
            <a:r>
              <a:rPr sz="2400" dirty="0" err="1"/>
              <a:t>вертикали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Гауссова</a:t>
            </a:r>
            <a:r>
              <a:rPr sz="2400" dirty="0"/>
              <a:t> </a:t>
            </a:r>
            <a:r>
              <a:rPr sz="2400" dirty="0" err="1"/>
              <a:t>плоскость</a:t>
            </a:r>
            <a:r>
              <a:rPr sz="2400" dirty="0"/>
              <a:t> </a:t>
            </a:r>
            <a:r>
              <a:rPr sz="2400" dirty="0" err="1"/>
              <a:t>используется</a:t>
            </a:r>
            <a:r>
              <a:rPr sz="2400" dirty="0"/>
              <a:t> </a:t>
            </a:r>
            <a:r>
              <a:rPr sz="2400" dirty="0" err="1"/>
              <a:t>до</a:t>
            </a:r>
            <a:r>
              <a:rPr sz="2400" dirty="0"/>
              <a:t> </a:t>
            </a:r>
            <a:r>
              <a:rPr sz="2400" dirty="0" err="1"/>
              <a:t>сих</a:t>
            </a:r>
            <a:r>
              <a:rPr sz="2400" dirty="0"/>
              <a:t> </a:t>
            </a:r>
            <a:r>
              <a:rPr sz="2400" dirty="0" err="1"/>
              <a:t>пор</a:t>
            </a:r>
            <a:r>
              <a:rPr sz="2400" dirty="0"/>
              <a:t> в </a:t>
            </a:r>
            <a:r>
              <a:rPr sz="2400" dirty="0" err="1"/>
              <a:t>визуализации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Доказал</a:t>
            </a:r>
            <a:r>
              <a:rPr sz="2400" dirty="0"/>
              <a:t> </a:t>
            </a:r>
            <a:r>
              <a:rPr sz="2400" dirty="0" err="1"/>
              <a:t>фундаментальную</a:t>
            </a:r>
            <a:r>
              <a:rPr sz="2400" dirty="0"/>
              <a:t> </a:t>
            </a:r>
            <a:r>
              <a:rPr sz="2400" dirty="0" err="1"/>
              <a:t>теорему</a:t>
            </a:r>
            <a:r>
              <a:rPr sz="2400" dirty="0"/>
              <a:t> </a:t>
            </a:r>
            <a:r>
              <a:rPr sz="2400" dirty="0" err="1"/>
              <a:t>алгебры</a:t>
            </a:r>
            <a:r>
              <a:rPr sz="2400" dirty="0"/>
              <a:t>: </a:t>
            </a:r>
            <a:r>
              <a:rPr sz="2400" dirty="0" err="1"/>
              <a:t>любое</a:t>
            </a:r>
            <a:r>
              <a:rPr sz="2400" dirty="0"/>
              <a:t> </a:t>
            </a:r>
            <a:r>
              <a:rPr sz="2400" dirty="0" err="1"/>
              <a:t>многочленное</a:t>
            </a:r>
            <a:r>
              <a:rPr sz="2400" dirty="0"/>
              <a:t> </a:t>
            </a:r>
            <a:r>
              <a:rPr sz="2400" dirty="0" err="1"/>
              <a:t>уравнение</a:t>
            </a:r>
            <a:r>
              <a:rPr sz="2400" dirty="0"/>
              <a:t> </a:t>
            </a:r>
            <a:r>
              <a:rPr sz="2400" dirty="0" err="1"/>
              <a:t>имеет</a:t>
            </a:r>
            <a:r>
              <a:rPr sz="2400" dirty="0"/>
              <a:t> </a:t>
            </a:r>
            <a:r>
              <a:rPr sz="2400" dirty="0" err="1"/>
              <a:t>хотя</a:t>
            </a:r>
            <a:r>
              <a:rPr sz="2400" dirty="0"/>
              <a:t> </a:t>
            </a:r>
            <a:r>
              <a:rPr sz="2400" dirty="0" err="1"/>
              <a:t>бы</a:t>
            </a:r>
            <a:r>
              <a:rPr sz="2400" dirty="0"/>
              <a:t> </a:t>
            </a:r>
            <a:r>
              <a:rPr sz="2400" dirty="0" err="1"/>
              <a:t>один</a:t>
            </a:r>
            <a:r>
              <a:rPr sz="2400" dirty="0"/>
              <a:t> </a:t>
            </a:r>
            <a:r>
              <a:rPr sz="2400" dirty="0" err="1"/>
              <a:t>комплексный</a:t>
            </a:r>
            <a:r>
              <a:rPr sz="2400" dirty="0"/>
              <a:t> </a:t>
            </a:r>
            <a:r>
              <a:rPr sz="2400" dirty="0" err="1"/>
              <a:t>корень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Уильям Гамильтон (1805–1865)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941482"/>
          </a:xfrm>
        </p:spPr>
        <p:txBody>
          <a:bodyPr>
            <a:normAutofit/>
          </a:bodyPr>
          <a:lstStyle/>
          <a:p>
            <a:r>
              <a:rPr sz="2400" dirty="0"/>
              <a:t>• </a:t>
            </a:r>
            <a:r>
              <a:rPr sz="2400" dirty="0" err="1"/>
              <a:t>Ирландский</a:t>
            </a:r>
            <a:r>
              <a:rPr sz="2400" dirty="0"/>
              <a:t> </a:t>
            </a:r>
            <a:r>
              <a:rPr sz="2400" dirty="0" err="1"/>
              <a:t>математик</a:t>
            </a:r>
            <a:r>
              <a:rPr sz="2400" dirty="0"/>
              <a:t>, </a:t>
            </a:r>
            <a:r>
              <a:rPr sz="2400" dirty="0" err="1"/>
              <a:t>открывший</a:t>
            </a:r>
            <a:r>
              <a:rPr sz="2400" dirty="0"/>
              <a:t> </a:t>
            </a:r>
            <a:r>
              <a:rPr sz="2400" dirty="0" err="1"/>
              <a:t>кватернионы</a:t>
            </a:r>
            <a:r>
              <a:rPr sz="2400" dirty="0"/>
              <a:t> — </a:t>
            </a:r>
            <a:r>
              <a:rPr sz="2400" dirty="0" err="1"/>
              <a:t>числа</a:t>
            </a:r>
            <a:r>
              <a:rPr sz="2400" dirty="0"/>
              <a:t> с </a:t>
            </a:r>
            <a:r>
              <a:rPr sz="2400" dirty="0" err="1"/>
              <a:t>одной</a:t>
            </a:r>
            <a:r>
              <a:rPr sz="2400" dirty="0"/>
              <a:t> </a:t>
            </a:r>
            <a:r>
              <a:rPr sz="2400" dirty="0" err="1"/>
              <a:t>действительной</a:t>
            </a:r>
            <a:r>
              <a:rPr sz="2400" dirty="0"/>
              <a:t> и </a:t>
            </a:r>
            <a:r>
              <a:rPr sz="2400" dirty="0" err="1"/>
              <a:t>тремя</a:t>
            </a:r>
            <a:r>
              <a:rPr sz="2400" dirty="0"/>
              <a:t> </a:t>
            </a:r>
            <a:r>
              <a:rPr sz="2400" dirty="0" err="1"/>
              <a:t>мнимыми</a:t>
            </a:r>
            <a:r>
              <a:rPr sz="2400" dirty="0"/>
              <a:t> </a:t>
            </a:r>
            <a:r>
              <a:rPr sz="2400" dirty="0" err="1"/>
              <a:t>компонентами</a:t>
            </a:r>
            <a:r>
              <a:rPr sz="2400" dirty="0"/>
              <a:t> (</a:t>
            </a:r>
            <a:r>
              <a:rPr sz="2400" dirty="0" err="1"/>
              <a:t>i</a:t>
            </a:r>
            <a:r>
              <a:rPr sz="2400" dirty="0"/>
              <a:t>, j, k).</a:t>
            </a:r>
          </a:p>
          <a:p>
            <a:r>
              <a:rPr sz="2400" dirty="0"/>
              <a:t>• </a:t>
            </a:r>
            <a:r>
              <a:rPr sz="2400" dirty="0" err="1"/>
              <a:t>Это</a:t>
            </a:r>
            <a:r>
              <a:rPr sz="2400" dirty="0"/>
              <a:t> </a:t>
            </a:r>
            <a:r>
              <a:rPr sz="2400" dirty="0" err="1"/>
              <a:t>расширение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 в </a:t>
            </a:r>
            <a:r>
              <a:rPr sz="2400" dirty="0" err="1"/>
              <a:t>трёх</a:t>
            </a:r>
            <a:r>
              <a:rPr sz="2400" dirty="0"/>
              <a:t> </a:t>
            </a:r>
            <a:r>
              <a:rPr sz="2400" dirty="0" err="1"/>
              <a:t>измерениях</a:t>
            </a:r>
            <a:r>
              <a:rPr sz="2400" dirty="0"/>
              <a:t>, </a:t>
            </a:r>
            <a:r>
              <a:rPr sz="2400" dirty="0" err="1"/>
              <a:t>полезное</a:t>
            </a:r>
            <a:r>
              <a:rPr sz="2400" dirty="0"/>
              <a:t> </a:t>
            </a:r>
            <a:r>
              <a:rPr sz="2400" dirty="0" err="1"/>
              <a:t>для</a:t>
            </a:r>
            <a:r>
              <a:rPr sz="2400" dirty="0"/>
              <a:t> </a:t>
            </a:r>
            <a:r>
              <a:rPr sz="2400" dirty="0" err="1"/>
              <a:t>описания</a:t>
            </a:r>
            <a:r>
              <a:rPr sz="2400" dirty="0"/>
              <a:t> </a:t>
            </a:r>
            <a:r>
              <a:rPr sz="2400" dirty="0" err="1"/>
              <a:t>вращений</a:t>
            </a:r>
            <a:r>
              <a:rPr sz="2400" dirty="0"/>
              <a:t> в </a:t>
            </a:r>
            <a:r>
              <a:rPr sz="2400" dirty="0" err="1"/>
              <a:t>пространстве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Формула</a:t>
            </a:r>
            <a:r>
              <a:rPr sz="2400" dirty="0"/>
              <a:t>: i² = j² = k² = </a:t>
            </a:r>
            <a:r>
              <a:rPr sz="2400" dirty="0" err="1"/>
              <a:t>ijk</a:t>
            </a:r>
            <a:r>
              <a:rPr sz="2400" dirty="0"/>
              <a:t> = −1.</a:t>
            </a:r>
          </a:p>
          <a:p>
            <a:r>
              <a:rPr sz="2400" dirty="0"/>
              <a:t>• </a:t>
            </a:r>
            <a:r>
              <a:rPr sz="2400" dirty="0" err="1"/>
              <a:t>Кватернионы</a:t>
            </a:r>
            <a:r>
              <a:rPr sz="2400" dirty="0"/>
              <a:t> </a:t>
            </a:r>
            <a:r>
              <a:rPr sz="2400" dirty="0" err="1"/>
              <a:t>применяются</a:t>
            </a:r>
            <a:r>
              <a:rPr sz="2400" dirty="0"/>
              <a:t> в 3D-графике, </a:t>
            </a:r>
            <a:r>
              <a:rPr sz="2400" dirty="0" err="1"/>
              <a:t>физике</a:t>
            </a:r>
            <a:r>
              <a:rPr sz="2400" dirty="0"/>
              <a:t>, </a:t>
            </a:r>
            <a:r>
              <a:rPr sz="2400" dirty="0" err="1"/>
              <a:t>робототехнике</a:t>
            </a:r>
            <a:r>
              <a:rPr sz="2400" dirty="0"/>
              <a:t> и </a:t>
            </a:r>
            <a:r>
              <a:rPr sz="2400" dirty="0" err="1"/>
              <a:t>навигации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751477"/>
          </a:xfrm>
        </p:spPr>
        <p:txBody>
          <a:bodyPr>
            <a:normAutofit/>
          </a:bodyPr>
          <a:lstStyle/>
          <a:p>
            <a:r>
              <a:rPr sz="2400" dirty="0"/>
              <a:t>• </a:t>
            </a:r>
            <a:r>
              <a:rPr sz="2400" dirty="0" err="1"/>
              <a:t>Развитие</a:t>
            </a:r>
            <a:r>
              <a:rPr sz="2400" dirty="0"/>
              <a:t> </a:t>
            </a:r>
            <a:r>
              <a:rPr sz="2400" dirty="0" err="1"/>
              <a:t>теории</a:t>
            </a:r>
            <a:r>
              <a:rPr sz="2400" dirty="0"/>
              <a:t> </a:t>
            </a:r>
            <a:r>
              <a:rPr sz="2400" dirty="0" err="1"/>
              <a:t>комплексных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 </a:t>
            </a:r>
            <a:r>
              <a:rPr sz="2400" dirty="0" err="1"/>
              <a:t>заняло</a:t>
            </a:r>
            <a:r>
              <a:rPr sz="2400" dirty="0"/>
              <a:t> </a:t>
            </a:r>
            <a:r>
              <a:rPr sz="2400" dirty="0" err="1"/>
              <a:t>несколько</a:t>
            </a:r>
            <a:r>
              <a:rPr sz="2400" dirty="0"/>
              <a:t> </a:t>
            </a:r>
            <a:r>
              <a:rPr sz="2400" dirty="0" err="1"/>
              <a:t>столетий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Каждый</a:t>
            </a:r>
            <a:r>
              <a:rPr sz="2400" dirty="0"/>
              <a:t> </a:t>
            </a:r>
            <a:r>
              <a:rPr sz="2400" dirty="0" err="1"/>
              <a:t>из</a:t>
            </a:r>
            <a:r>
              <a:rPr sz="2400" dirty="0"/>
              <a:t> </a:t>
            </a:r>
            <a:r>
              <a:rPr sz="2400" dirty="0" err="1"/>
              <a:t>математиков</a:t>
            </a:r>
            <a:r>
              <a:rPr sz="2400" dirty="0"/>
              <a:t> </a:t>
            </a:r>
            <a:r>
              <a:rPr sz="2400" dirty="0" err="1"/>
              <a:t>сыграл</a:t>
            </a:r>
            <a:r>
              <a:rPr sz="2400" dirty="0"/>
              <a:t> </a:t>
            </a:r>
            <a:r>
              <a:rPr sz="2400" dirty="0" err="1"/>
              <a:t>свою</a:t>
            </a:r>
            <a:r>
              <a:rPr sz="2400" dirty="0"/>
              <a:t> </a:t>
            </a:r>
            <a:r>
              <a:rPr sz="2400" dirty="0" err="1"/>
              <a:t>роль</a:t>
            </a:r>
            <a:r>
              <a:rPr sz="2400" dirty="0"/>
              <a:t>: </a:t>
            </a:r>
            <a:r>
              <a:rPr sz="2400" dirty="0" err="1"/>
              <a:t>от</a:t>
            </a:r>
            <a:r>
              <a:rPr sz="2400" dirty="0"/>
              <a:t> </a:t>
            </a:r>
            <a:r>
              <a:rPr sz="2400" dirty="0" err="1"/>
              <a:t>интуитивных</a:t>
            </a:r>
            <a:r>
              <a:rPr sz="2400" dirty="0"/>
              <a:t> </a:t>
            </a:r>
            <a:r>
              <a:rPr sz="2400" dirty="0" err="1"/>
              <a:t>решений</a:t>
            </a:r>
            <a:r>
              <a:rPr sz="2400" dirty="0"/>
              <a:t> </a:t>
            </a:r>
            <a:r>
              <a:rPr sz="2400" dirty="0" err="1"/>
              <a:t>до</a:t>
            </a:r>
            <a:r>
              <a:rPr sz="2400" dirty="0"/>
              <a:t> </a:t>
            </a:r>
            <a:r>
              <a:rPr sz="2400" dirty="0" err="1"/>
              <a:t>строгого</a:t>
            </a:r>
            <a:r>
              <a:rPr sz="2400" dirty="0"/>
              <a:t> </a:t>
            </a:r>
            <a:r>
              <a:rPr sz="2400" dirty="0" err="1"/>
              <a:t>теоретического</a:t>
            </a:r>
            <a:r>
              <a:rPr sz="2400" dirty="0"/>
              <a:t> </a:t>
            </a:r>
            <a:r>
              <a:rPr sz="2400" dirty="0" err="1"/>
              <a:t>обоснования</a:t>
            </a:r>
            <a:r>
              <a:rPr sz="2400" dirty="0"/>
              <a:t>.</a:t>
            </a:r>
          </a:p>
          <a:p>
            <a:r>
              <a:rPr sz="2400" dirty="0"/>
              <a:t>• </a:t>
            </a:r>
            <a:r>
              <a:rPr sz="2400" dirty="0" err="1"/>
              <a:t>Сегодня</a:t>
            </a:r>
            <a:r>
              <a:rPr sz="2400" dirty="0"/>
              <a:t> </a:t>
            </a:r>
            <a:r>
              <a:rPr sz="2400" dirty="0" err="1"/>
              <a:t>комплексные</a:t>
            </a:r>
            <a:r>
              <a:rPr sz="2400" dirty="0"/>
              <a:t> </a:t>
            </a:r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применяются</a:t>
            </a:r>
            <a:r>
              <a:rPr sz="2400" dirty="0"/>
              <a:t> в </a:t>
            </a:r>
            <a:r>
              <a:rPr sz="2400" dirty="0" err="1"/>
              <a:t>математике</a:t>
            </a:r>
            <a:r>
              <a:rPr sz="2400" dirty="0"/>
              <a:t>, </a:t>
            </a:r>
            <a:r>
              <a:rPr sz="2400" dirty="0" err="1"/>
              <a:t>электронике</a:t>
            </a:r>
            <a:r>
              <a:rPr sz="2400" dirty="0"/>
              <a:t>, </a:t>
            </a:r>
            <a:r>
              <a:rPr sz="2400" dirty="0" err="1"/>
              <a:t>квантовой</a:t>
            </a:r>
            <a:r>
              <a:rPr sz="2400" dirty="0"/>
              <a:t> </a:t>
            </a:r>
            <a:r>
              <a:rPr sz="2400" dirty="0" err="1"/>
              <a:t>физике</a:t>
            </a:r>
            <a:r>
              <a:rPr sz="2400" dirty="0"/>
              <a:t> и </a:t>
            </a:r>
            <a:r>
              <a:rPr sz="2400" dirty="0" err="1"/>
              <a:t>других</a:t>
            </a:r>
            <a:r>
              <a:rPr sz="2400" dirty="0"/>
              <a:t> </a:t>
            </a:r>
            <a:r>
              <a:rPr sz="2400" dirty="0" err="1"/>
              <a:t>науках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ланец">
  <a:themeElements>
    <a:clrScheme name="Сланец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Сланец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анец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Сланец</Template>
  <TotalTime>5</TotalTime>
  <Words>472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Calisto MT</vt:lpstr>
      <vt:lpstr>Wingdings 2</vt:lpstr>
      <vt:lpstr>Сланец</vt:lpstr>
      <vt:lpstr>Вклад математиков в развитие теории комплексных чисел</vt:lpstr>
      <vt:lpstr>Введение</vt:lpstr>
      <vt:lpstr>Никколо Тарталья (1500–1557)</vt:lpstr>
      <vt:lpstr>Абрахам де Муавр (1667–1754)</vt:lpstr>
      <vt:lpstr>Леонард Эйлер (1707–1783)</vt:lpstr>
      <vt:lpstr>Карл Фридрих Гаусс (1777–1855)</vt:lpstr>
      <vt:lpstr>Уильям Гамильтон (1805–1865)</vt:lpstr>
      <vt:lpstr>Заключение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Вклад математиков в развитие теории комплексных чисел</dc:title>
  <dc:subject/>
  <dc:creator/>
  <cp:keywords/>
  <dc:description>generated using python-pptx</dc:description>
  <cp:lastModifiedBy>Mr Datcik</cp:lastModifiedBy>
  <cp:revision>2</cp:revision>
  <dcterms:created xsi:type="dcterms:W3CDTF">2013-01-27T09:14:16Z</dcterms:created>
  <dcterms:modified xsi:type="dcterms:W3CDTF">2025-05-11T21:25:07Z</dcterms:modified>
  <cp:category/>
</cp:coreProperties>
</file>