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4097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774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754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3262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15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6796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762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699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960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436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62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287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1891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9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30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325502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 err="1">
                <a:latin typeface="Corbel" panose="020B0503020204020204" pitchFamily="34" charset="0"/>
              </a:rPr>
              <a:t>Бик</a:t>
            </a:r>
            <a:r>
              <a:rPr lang="ru-RU" sz="5400" dirty="0">
                <a:latin typeface="Corbel" panose="020B0503020204020204" pitchFamily="34" charset="0"/>
              </a:rPr>
              <a:t> </a:t>
            </a:r>
            <a:r>
              <a:rPr lang="ru-RU" sz="5400" dirty="0" err="1">
                <a:latin typeface="Corbel" panose="020B0503020204020204" pitchFamily="34" charset="0"/>
              </a:rPr>
              <a:t>Амбон</a:t>
            </a:r>
            <a:r>
              <a:rPr lang="ru-RU" sz="5400" dirty="0">
                <a:latin typeface="Corbel" panose="020B0503020204020204" pitchFamily="34" charset="0"/>
              </a:rPr>
              <a:t> – традиционный 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индонезийский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десерт</a:t>
            </a:r>
            <a:r>
              <a:rPr lang="ru-RU" sz="5400" dirty="0">
                <a:latin typeface="Corbel" panose="020B0503020204020204" pitchFamily="34" charset="0"/>
              </a:rPr>
              <a:t>. </a:t>
            </a: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Для </a:t>
            </a:r>
            <a:r>
              <a:rPr lang="ru-RU" sz="5400" dirty="0">
                <a:latin typeface="Corbel" panose="020B0503020204020204" pitchFamily="34" charset="0"/>
              </a:rPr>
              <a:t>его приготовления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нужны </a:t>
            </a:r>
            <a:r>
              <a:rPr lang="ru-RU" sz="5400" dirty="0">
                <a:latin typeface="Corbel" panose="020B0503020204020204" pitchFamily="34" charset="0"/>
              </a:rPr>
              <a:t>мука, </a:t>
            </a:r>
            <a:r>
              <a:rPr lang="ru-RU" sz="5400" dirty="0" smtClean="0">
                <a:latin typeface="Corbel" panose="020B0503020204020204" pitchFamily="34" charset="0"/>
              </a:rPr>
              <a:t>яйца,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сахар</a:t>
            </a:r>
            <a:r>
              <a:rPr lang="ru-RU" sz="5400" dirty="0">
                <a:latin typeface="Corbel" panose="020B0503020204020204" pitchFamily="34" charset="0"/>
              </a:rPr>
              <a:t>, дрожжи и молоко. </a:t>
            </a:r>
            <a:r>
              <a:rPr lang="ru-RU" sz="5400" b="1" dirty="0" smtClean="0">
                <a:latin typeface="Corbel" panose="020B0503020204020204" pitchFamily="34" charset="0"/>
              </a:rPr>
              <a:t>Какое?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1. Коровье.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2</a:t>
            </a:r>
            <a:r>
              <a:rPr lang="ru-RU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Кокосовое.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3</a:t>
            </a:r>
            <a:r>
              <a:rPr lang="ru-RU" sz="5400" dirty="0">
                <a:latin typeface="Corbel" panose="020B0503020204020204" pitchFamily="34" charset="0"/>
              </a:rPr>
              <a:t>. Козье.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4</a:t>
            </a:r>
            <a:r>
              <a:rPr lang="ru-RU" sz="5400" dirty="0">
                <a:latin typeface="Corbel" panose="020B0503020204020204" pitchFamily="34" charset="0"/>
              </a:rPr>
              <a:t>. Слонов.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744" y="1427914"/>
            <a:ext cx="9697356" cy="77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2. Кокосовое.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65" y="2472230"/>
            <a:ext cx="7240800" cy="72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7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После географических открытий растение попало </a:t>
            </a:r>
            <a:r>
              <a:rPr lang="ru-RU" sz="6000" dirty="0" smtClean="0">
                <a:latin typeface="Corbel" panose="020B0503020204020204" pitchFamily="34" charset="0"/>
              </a:rPr>
              <a:t>в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Европу</a:t>
            </a:r>
            <a:r>
              <a:rPr lang="ru-RU" sz="6000" dirty="0">
                <a:latin typeface="Corbel" panose="020B0503020204020204" pitchFamily="34" charset="0"/>
              </a:rPr>
              <a:t>, но там его считали ядовитым и </a:t>
            </a:r>
            <a:r>
              <a:rPr lang="ru-RU" sz="6000" dirty="0" smtClean="0">
                <a:latin typeface="Corbel" panose="020B0503020204020204" pitchFamily="34" charset="0"/>
              </a:rPr>
              <a:t>непригодным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для </a:t>
            </a:r>
            <a:r>
              <a:rPr lang="ru-RU" sz="6000" dirty="0">
                <a:latin typeface="Corbel" panose="020B0503020204020204" pitchFamily="34" charset="0"/>
              </a:rPr>
              <a:t>еды. Дело в том, что употребляли ягоды, а </a:t>
            </a:r>
            <a:r>
              <a:rPr lang="ru-RU" sz="6000" dirty="0" smtClean="0">
                <a:latin typeface="Corbel" panose="020B0503020204020204" pitchFamily="34" charset="0"/>
              </a:rPr>
              <a:t>не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привычную </a:t>
            </a:r>
            <a:r>
              <a:rPr lang="ru-RU" sz="6000" dirty="0">
                <a:latin typeface="Corbel" panose="020B0503020204020204" pitchFamily="34" charset="0"/>
              </a:rPr>
              <a:t>для нас часть. </a:t>
            </a:r>
            <a:r>
              <a:rPr lang="ru-RU" sz="6000" b="1" dirty="0">
                <a:latin typeface="Corbel" panose="020B0503020204020204" pitchFamily="34" charset="0"/>
              </a:rPr>
              <a:t>Что это за растение? </a:t>
            </a:r>
            <a:r>
              <a:rPr lang="ru-RU" sz="6000" dirty="0">
                <a:latin typeface="Corbel" panose="020B0503020204020204" pitchFamily="34" charset="0"/>
              </a:rPr>
              <a:t/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1. Огурцы. 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2. Ананасы. 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3. Картофель.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4. Редиска. 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3. Картофель.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9" y="2550575"/>
            <a:ext cx="8826232" cy="70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Корову </a:t>
            </a:r>
            <a:r>
              <a:rPr lang="ru-RU" sz="6000" dirty="0">
                <a:latin typeface="Corbel" panose="020B0503020204020204" pitchFamily="34" charset="0"/>
              </a:rPr>
              <a:t>по кличке </a:t>
            </a:r>
            <a:r>
              <a:rPr lang="ru-RU" sz="6000" dirty="0" err="1">
                <a:latin typeface="Corbel" panose="020B0503020204020204" pitchFamily="34" charset="0"/>
              </a:rPr>
              <a:t>Ubre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r>
              <a:rPr lang="ru-RU" sz="6000" dirty="0" err="1">
                <a:latin typeface="Corbel" panose="020B0503020204020204" pitchFamily="34" charset="0"/>
              </a:rPr>
              <a:t>Blanca</a:t>
            </a:r>
            <a:r>
              <a:rPr lang="ru-RU" sz="6000" dirty="0">
                <a:latin typeface="Corbel" panose="020B0503020204020204" pitchFamily="34" charset="0"/>
              </a:rPr>
              <a:t> (Белое вымя) вывели </a:t>
            </a:r>
            <a:r>
              <a:rPr lang="ru-RU" sz="6000" dirty="0" smtClean="0">
                <a:latin typeface="Corbel" panose="020B0503020204020204" pitchFamily="34" charset="0"/>
              </a:rPr>
              <a:t>при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скрещивании </a:t>
            </a:r>
            <a:r>
              <a:rPr lang="ru-RU" sz="6000" dirty="0">
                <a:latin typeface="Corbel" panose="020B0503020204020204" pitchFamily="34" charset="0"/>
              </a:rPr>
              <a:t>мясной и молочной пород. Она </a:t>
            </a:r>
            <a:r>
              <a:rPr lang="ru-RU" sz="6000" dirty="0" smtClean="0">
                <a:latin typeface="Corbel" panose="020B0503020204020204" pitchFamily="34" charset="0"/>
              </a:rPr>
              <a:t>была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настолько </a:t>
            </a:r>
            <a:r>
              <a:rPr lang="ru-RU" sz="6000" dirty="0">
                <a:latin typeface="Corbel" panose="020B0503020204020204" pitchFamily="34" charset="0"/>
              </a:rPr>
              <a:t>дорога хозяину, что он поставил </a:t>
            </a:r>
            <a:r>
              <a:rPr lang="ru-RU" sz="6000" dirty="0" smtClean="0">
                <a:latin typeface="Corbel" panose="020B0503020204020204" pitchFamily="34" charset="0"/>
              </a:rPr>
              <a:t>ей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памятник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r>
              <a:rPr lang="ru-RU" sz="6000" b="1" dirty="0" smtClean="0">
                <a:latin typeface="Corbel" panose="020B0503020204020204" pitchFamily="34" charset="0"/>
              </a:rPr>
              <a:t>Из </a:t>
            </a:r>
            <a:r>
              <a:rPr lang="ru-RU" sz="6000" b="1" dirty="0">
                <a:latin typeface="Corbel" panose="020B0503020204020204" pitchFamily="34" charset="0"/>
              </a:rPr>
              <a:t>чего?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1. Бронзы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2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r>
              <a:rPr lang="ru-RU" sz="6000" dirty="0" smtClean="0">
                <a:latin typeface="Corbel" panose="020B0503020204020204" pitchFamily="34" charset="0"/>
              </a:rPr>
              <a:t>Мрамора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3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r>
              <a:rPr lang="ru-RU" sz="6000" dirty="0" smtClean="0">
                <a:latin typeface="Corbel" panose="020B0503020204020204" pitchFamily="34" charset="0"/>
              </a:rPr>
              <a:t>Гранита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4</a:t>
            </a:r>
            <a:r>
              <a:rPr lang="ru-RU" sz="6000" dirty="0">
                <a:latin typeface="Corbel" panose="020B0503020204020204" pitchFamily="34" charset="0"/>
              </a:rPr>
              <a:t>. Воска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2. Мрамора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3" t="16212" r="17699" b="4764"/>
          <a:stretch/>
        </p:blipFill>
        <p:spPr>
          <a:xfrm>
            <a:off x="1245631" y="2895500"/>
            <a:ext cx="7924303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>
                <a:latin typeface="Corbel" panose="020B0503020204020204" pitchFamily="34" charset="0"/>
              </a:rPr>
              <a:t>Первые фейерверки появились в Китае. Главный </a:t>
            </a:r>
            <a:r>
              <a:rPr lang="ru-RU" sz="5400" dirty="0" smtClean="0">
                <a:latin typeface="Corbel" panose="020B0503020204020204" pitchFamily="34" charset="0"/>
              </a:rPr>
              <a:t>ингредиент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фейерверков </a:t>
            </a:r>
            <a:r>
              <a:rPr lang="ru-RU" sz="5400" dirty="0">
                <a:latin typeface="Corbel" panose="020B0503020204020204" pitchFamily="34" charset="0"/>
              </a:rPr>
              <a:t>– часть важнейшей в мире </a:t>
            </a:r>
            <a:r>
              <a:rPr lang="ru-RU" sz="5400" dirty="0" err="1" smtClean="0">
                <a:latin typeface="Corbel" panose="020B0503020204020204" pitchFamily="34" charset="0"/>
              </a:rPr>
              <a:t>сельхозкультуры</a:t>
            </a:r>
            <a:r>
              <a:rPr lang="ru-RU" sz="5400" dirty="0" smtClean="0">
                <a:latin typeface="Corbel" panose="020B0503020204020204" pitchFamily="34" charset="0"/>
              </a:rPr>
              <a:t>,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неурожай </a:t>
            </a:r>
            <a:r>
              <a:rPr lang="ru-RU" sz="5400" dirty="0">
                <a:latin typeface="Corbel" panose="020B0503020204020204" pitchFamily="34" charset="0"/>
              </a:rPr>
              <a:t>которой может </a:t>
            </a:r>
            <a:r>
              <a:rPr lang="ru-RU" sz="5400" dirty="0" smtClean="0">
                <a:latin typeface="Corbel" panose="020B0503020204020204" pitchFamily="34" charset="0"/>
              </a:rPr>
              <a:t>спровоцировать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продовольственную </a:t>
            </a:r>
            <a:r>
              <a:rPr lang="ru-RU" sz="5400" dirty="0">
                <a:latin typeface="Corbel" panose="020B0503020204020204" pitchFamily="34" charset="0"/>
              </a:rPr>
              <a:t>катастрофу для половины </a:t>
            </a:r>
            <a:r>
              <a:rPr lang="ru-RU" sz="5400" dirty="0" smtClean="0">
                <a:latin typeface="Corbel" panose="020B0503020204020204" pitchFamily="34" charset="0"/>
              </a:rPr>
              <a:t>населения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Земли</a:t>
            </a:r>
            <a:r>
              <a:rPr lang="ru-RU" sz="5400" dirty="0">
                <a:latin typeface="Corbel" panose="020B0503020204020204" pitchFamily="34" charset="0"/>
              </a:rPr>
              <a:t>. </a:t>
            </a:r>
            <a:r>
              <a:rPr lang="ru-RU" sz="5400" b="1" dirty="0" smtClean="0">
                <a:latin typeface="Corbel" panose="020B0503020204020204" pitchFamily="34" charset="0"/>
              </a:rPr>
              <a:t>Назовите </a:t>
            </a:r>
            <a:r>
              <a:rPr lang="ru-RU" sz="5400" b="1" dirty="0">
                <a:latin typeface="Corbel" panose="020B0503020204020204" pitchFamily="34" charset="0"/>
              </a:rPr>
              <a:t>ингредиент. 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1. Порох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2</a:t>
            </a:r>
            <a:r>
              <a:rPr lang="ru-RU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Соя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3</a:t>
            </a:r>
            <a:r>
              <a:rPr lang="ru-RU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Мука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4</a:t>
            </a:r>
            <a:r>
              <a:rPr lang="ru-RU" sz="5400" dirty="0">
                <a:latin typeface="Corbel" panose="020B0503020204020204" pitchFamily="34" charset="0"/>
              </a:rPr>
              <a:t>. Рис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4. Рис</a:t>
            </a:r>
            <a:endParaRPr lang="ru-RU" sz="9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92" y="2689871"/>
            <a:ext cx="6997436" cy="699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" y="10194164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292193" y="2038686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Если его видно, значит, еда на месте, но </a:t>
            </a:r>
            <a:r>
              <a:rPr lang="ru-RU" sz="6600" dirty="0" smtClean="0">
                <a:latin typeface="Corbel" panose="020B0503020204020204" pitchFamily="34" charset="0"/>
              </a:rPr>
              <a:t>тебе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нечего </a:t>
            </a:r>
            <a:r>
              <a:rPr lang="ru-RU" sz="6600" dirty="0">
                <a:latin typeface="Corbel" panose="020B0503020204020204" pitchFamily="34" charset="0"/>
              </a:rPr>
              <a:t>будет есть. Если он пропал, то еду </a:t>
            </a:r>
            <a:r>
              <a:rPr lang="ru-RU" sz="6600" dirty="0" smtClean="0">
                <a:latin typeface="Corbel" panose="020B0503020204020204" pitchFamily="34" charset="0"/>
              </a:rPr>
              <a:t>кто-то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съел</a:t>
            </a:r>
            <a:r>
              <a:rPr lang="ru-RU" sz="6600" dirty="0">
                <a:latin typeface="Corbel" panose="020B0503020204020204" pitchFamily="34" charset="0"/>
              </a:rPr>
              <a:t>, но и тебе будет что есть.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О </a:t>
            </a:r>
            <a:r>
              <a:rPr lang="ru-RU" sz="6600" b="1" dirty="0">
                <a:latin typeface="Corbel" panose="020B0503020204020204" pitchFamily="34" charset="0"/>
              </a:rPr>
              <a:t>чём </a:t>
            </a:r>
            <a:r>
              <a:rPr lang="ru-RU" sz="6600" b="1" dirty="0" smtClean="0">
                <a:latin typeface="Corbel" panose="020B0503020204020204" pitchFamily="34" charset="0"/>
              </a:rPr>
              <a:t>речь?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1. Капкан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2</a:t>
            </a:r>
            <a:r>
              <a:rPr lang="ru-RU" sz="6600" dirty="0">
                <a:latin typeface="Corbel" panose="020B0503020204020204" pitchFamily="34" charset="0"/>
              </a:rPr>
              <a:t>. </a:t>
            </a:r>
            <a:r>
              <a:rPr lang="ru-RU" sz="6600" dirty="0" smtClean="0">
                <a:latin typeface="Corbel" panose="020B0503020204020204" pitchFamily="34" charset="0"/>
              </a:rPr>
              <a:t>Шампур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3</a:t>
            </a:r>
            <a:r>
              <a:rPr lang="ru-RU" sz="6600" dirty="0">
                <a:latin typeface="Corbel" panose="020B0503020204020204" pitchFamily="34" charset="0"/>
              </a:rPr>
              <a:t>. </a:t>
            </a:r>
            <a:r>
              <a:rPr lang="ru-RU" sz="6600" dirty="0" smtClean="0">
                <a:latin typeface="Corbel" panose="020B0503020204020204" pitchFamily="34" charset="0"/>
              </a:rPr>
              <a:t>Повар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4</a:t>
            </a:r>
            <a:r>
              <a:rPr lang="ru-RU" sz="6600" dirty="0">
                <a:latin typeface="Corbel" panose="020B0503020204020204" pitchFamily="34" charset="0"/>
              </a:rPr>
              <a:t>. Поплавок</a:t>
            </a:r>
          </a:p>
          <a:p>
            <a:r>
              <a:rPr lang="ru-RU" sz="6600" dirty="0">
                <a:latin typeface="Corbel" panose="020B0503020204020204" pitchFamily="34" charset="0"/>
              </a:rPr>
              <a:t/>
            </a:r>
            <a:br>
              <a:rPr lang="ru-RU" sz="6600" dirty="0">
                <a:latin typeface="Corbel" panose="020B0503020204020204" pitchFamily="34" charset="0"/>
              </a:rPr>
            </a:b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2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4. Поплавок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5" y="2883043"/>
            <a:ext cx="9052250" cy="67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i="1" dirty="0">
                <a:latin typeface="Corbel" panose="020B0503020204020204" pitchFamily="34" charset="0"/>
              </a:rPr>
              <a:t>Внимание! В этом вопросе может быть больше </a:t>
            </a:r>
            <a:r>
              <a:rPr lang="ru-RU" sz="5400" i="1" dirty="0" smtClean="0">
                <a:latin typeface="Corbel" panose="020B0503020204020204" pitchFamily="34" charset="0"/>
              </a:rPr>
              <a:t>правильных</a:t>
            </a:r>
            <a:endParaRPr lang="en-US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вариантов </a:t>
            </a:r>
            <a:r>
              <a:rPr lang="ru-RU" sz="5400" i="1" dirty="0">
                <a:latin typeface="Corbel" panose="020B0503020204020204" pitchFamily="34" charset="0"/>
              </a:rPr>
              <a:t>ответа, или не быть их вовсе. Если </a:t>
            </a:r>
            <a:r>
              <a:rPr lang="ru-RU" sz="5400" i="1" dirty="0" smtClean="0">
                <a:latin typeface="Corbel" panose="020B0503020204020204" pitchFamily="34" charset="0"/>
              </a:rPr>
              <a:t>вариантов</a:t>
            </a:r>
            <a:endParaRPr lang="en-US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больше </a:t>
            </a:r>
            <a:r>
              <a:rPr lang="ru-RU" sz="5400" i="1" dirty="0">
                <a:latin typeface="Corbel" panose="020B0503020204020204" pitchFamily="34" charset="0"/>
              </a:rPr>
              <a:t>одного, выберите все </a:t>
            </a:r>
            <a:r>
              <a:rPr lang="ru-RU" sz="5400" i="1" dirty="0" smtClean="0">
                <a:latin typeface="Corbel" panose="020B0503020204020204" pitchFamily="34" charset="0"/>
              </a:rPr>
              <a:t>правильные.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С </a:t>
            </a:r>
            <a:r>
              <a:rPr lang="ru-RU" sz="5400" dirty="0">
                <a:latin typeface="Corbel" panose="020B0503020204020204" pitchFamily="34" charset="0"/>
              </a:rPr>
              <a:t>середины XIX века в Западной Европе сократились </a:t>
            </a:r>
            <a:r>
              <a:rPr lang="ru-RU" sz="5400" dirty="0" smtClean="0">
                <a:latin typeface="Corbel" panose="020B0503020204020204" pitchFamily="34" charset="0"/>
              </a:rPr>
              <a:t>случаи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массового </a:t>
            </a:r>
            <a:r>
              <a:rPr lang="ru-RU" sz="5400" dirty="0">
                <a:latin typeface="Corbel" panose="020B0503020204020204" pitchFamily="34" charset="0"/>
              </a:rPr>
              <a:t>голода. </a:t>
            </a:r>
            <a:r>
              <a:rPr lang="ru-RU" sz="5400" b="1" dirty="0">
                <a:latin typeface="Corbel" panose="020B0503020204020204" pitchFamily="34" charset="0"/>
              </a:rPr>
              <a:t>Почему? 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1. Развились </a:t>
            </a:r>
            <a:r>
              <a:rPr lang="ru-RU" sz="5400" dirty="0">
                <a:latin typeface="Corbel" panose="020B0503020204020204" pitchFamily="34" charset="0"/>
              </a:rPr>
              <a:t>пути сообщения.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2</a:t>
            </a:r>
            <a:r>
              <a:rPr lang="ru-RU" sz="5400" dirty="0">
                <a:latin typeface="Corbel" panose="020B0503020204020204" pitchFamily="34" charset="0"/>
              </a:rPr>
              <a:t>. Возрос уровень дохода </a:t>
            </a:r>
            <a:r>
              <a:rPr lang="ru-RU" sz="5400" dirty="0" smtClean="0">
                <a:latin typeface="Corbel" panose="020B0503020204020204" pitchFamily="34" charset="0"/>
              </a:rPr>
              <a:t>населения.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3</a:t>
            </a:r>
            <a:r>
              <a:rPr lang="ru-RU" sz="5400" dirty="0">
                <a:latin typeface="Corbel" panose="020B0503020204020204" pitchFamily="34" charset="0"/>
              </a:rPr>
              <a:t>. Развилась торговля между странами.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4</a:t>
            </a:r>
            <a:r>
              <a:rPr lang="ru-RU" sz="5400" dirty="0">
                <a:latin typeface="Corbel" panose="020B0503020204020204" pitchFamily="34" charset="0"/>
              </a:rPr>
              <a:t>. В моду вошло вегетарианство. 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1,2,3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8" y="2800778"/>
            <a:ext cx="9560355" cy="636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2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i="1" dirty="0">
                <a:latin typeface="Corbel" panose="020B0503020204020204" pitchFamily="34" charset="0"/>
              </a:rPr>
              <a:t>Внимание! В этом вопросе может быть больше </a:t>
            </a:r>
            <a:r>
              <a:rPr lang="ru-RU" sz="5400" i="1" dirty="0" smtClean="0">
                <a:latin typeface="Corbel" panose="020B0503020204020204" pitchFamily="34" charset="0"/>
              </a:rPr>
              <a:t>правильных</a:t>
            </a:r>
            <a:endParaRPr lang="en-US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вариантов </a:t>
            </a:r>
            <a:r>
              <a:rPr lang="ru-RU" sz="5400" i="1" dirty="0">
                <a:latin typeface="Corbel" panose="020B0503020204020204" pitchFamily="34" charset="0"/>
              </a:rPr>
              <a:t>ответа, или не быть их вовсе. Если </a:t>
            </a:r>
            <a:r>
              <a:rPr lang="ru-RU" sz="5400" i="1" dirty="0" smtClean="0">
                <a:latin typeface="Corbel" panose="020B0503020204020204" pitchFamily="34" charset="0"/>
              </a:rPr>
              <a:t>вариантов</a:t>
            </a:r>
            <a:endParaRPr lang="en-US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больше </a:t>
            </a:r>
            <a:r>
              <a:rPr lang="ru-RU" sz="5400" i="1" dirty="0">
                <a:latin typeface="Corbel" panose="020B0503020204020204" pitchFamily="34" charset="0"/>
              </a:rPr>
              <a:t>одного, выберите все </a:t>
            </a:r>
            <a:r>
              <a:rPr lang="ru-RU" sz="5400" i="1" dirty="0" smtClean="0">
                <a:latin typeface="Corbel" panose="020B0503020204020204" pitchFamily="34" charset="0"/>
              </a:rPr>
              <a:t>правильные.</a:t>
            </a:r>
            <a:endParaRPr lang="en-US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Что </a:t>
            </a:r>
            <a:r>
              <a:rPr lang="ru-RU" sz="5400" b="1" dirty="0">
                <a:latin typeface="Corbel" panose="020B0503020204020204" pitchFamily="34" charset="0"/>
              </a:rPr>
              <a:t>из этого угрожает продовольственной безопасности?</a:t>
            </a:r>
            <a:r>
              <a:rPr lang="ru-RU" sz="5400" dirty="0">
                <a:latin typeface="Corbel" panose="020B0503020204020204" pitchFamily="34" charset="0"/>
              </a:rPr>
              <a:t>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1. Зависимость </a:t>
            </a:r>
            <a:r>
              <a:rPr lang="ru-RU" sz="5400" dirty="0">
                <a:latin typeface="Corbel" panose="020B0503020204020204" pitchFamily="34" charset="0"/>
              </a:rPr>
              <a:t>от ископаемого топлива.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2</a:t>
            </a:r>
            <a:r>
              <a:rPr lang="ru-RU" sz="5400" dirty="0">
                <a:latin typeface="Corbel" panose="020B0503020204020204" pitchFamily="34" charset="0"/>
              </a:rPr>
              <a:t>. Сговор производителей о повышение цен.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3</a:t>
            </a:r>
            <a:r>
              <a:rPr lang="ru-RU" sz="5400" dirty="0">
                <a:latin typeface="Corbel" panose="020B0503020204020204" pitchFamily="34" charset="0"/>
              </a:rPr>
              <a:t>. Рост </a:t>
            </a:r>
            <a:r>
              <a:rPr lang="ru-RU" sz="5400" dirty="0" smtClean="0">
                <a:latin typeface="Corbel" panose="020B0503020204020204" pitchFamily="34" charset="0"/>
              </a:rPr>
              <a:t>населения.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4</a:t>
            </a:r>
            <a:r>
              <a:rPr lang="ru-RU" sz="5400" dirty="0">
                <a:latin typeface="Corbel" panose="020B0503020204020204" pitchFamily="34" charset="0"/>
              </a:rPr>
              <a:t>. Сокращение обрабатываемых земель.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1,2,3,4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9" y="2867137"/>
            <a:ext cx="942022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402</Words>
  <Application>Microsoft Office PowerPoint</Application>
  <PresentationFormat>Произвольный</PresentationFormat>
  <Paragraphs>92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387</cp:revision>
  <dcterms:modified xsi:type="dcterms:W3CDTF">2020-12-25T13:48:31Z</dcterms:modified>
</cp:coreProperties>
</file>