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8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>
        <p:scale>
          <a:sx n="40" d="100"/>
          <a:sy n="40" d="100"/>
        </p:scale>
        <p:origin x="1286" y="5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4624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4648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290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45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812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399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766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487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9165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960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1837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79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6347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249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597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5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«запустило» глобальное </a:t>
            </a:r>
            <a:r>
              <a:rPr lang="ru-RU" sz="7200" b="1" dirty="0" smtClean="0">
                <a:latin typeface="Corbel" panose="020B0503020204020204" pitchFamily="34" charset="0"/>
              </a:rPr>
              <a:t>потепление?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a ”</a:t>
            </a:r>
            <a:r>
              <a:rPr lang="en-US" sz="7200" b="1" dirty="0" err="1">
                <a:latin typeface="Corbel" panose="020B0503020204020204" pitchFamily="34" charset="0"/>
              </a:rPr>
              <a:t>declanșat</a:t>
            </a:r>
            <a:r>
              <a:rPr lang="en-US" sz="7200" b="1" dirty="0">
                <a:latin typeface="Corbel" panose="020B0503020204020204" pitchFamily="34" charset="0"/>
              </a:rPr>
              <a:t>” </a:t>
            </a:r>
            <a:r>
              <a:rPr lang="en-US" sz="7200" b="1" dirty="0" err="1">
                <a:latin typeface="Corbel" panose="020B0503020204020204" pitchFamily="34" charset="0"/>
              </a:rPr>
              <a:t>încălzirea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globală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Промышленная революция / </a:t>
            </a:r>
            <a:r>
              <a:rPr lang="en-US" sz="7200" dirty="0" err="1" smtClean="0">
                <a:latin typeface="Corbel" panose="020B0503020204020204" pitchFamily="34" charset="0"/>
              </a:rPr>
              <a:t>Revoluția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    </a:t>
            </a:r>
            <a:r>
              <a:rPr lang="en-US" sz="7200" dirty="0" err="1" smtClean="0">
                <a:latin typeface="Corbel" panose="020B0503020204020204" pitchFamily="34" charset="0"/>
              </a:rPr>
              <a:t>industrială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2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Рычаг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/</a:t>
            </a:r>
            <a:r>
              <a:rPr lang="en-US" sz="7200" dirty="0" smtClean="0">
                <a:latin typeface="Corbel" panose="020B0503020204020204" pitchFamily="34" charset="0"/>
              </a:rPr>
              <a:t> O </a:t>
            </a:r>
            <a:r>
              <a:rPr lang="en-US" sz="7200" dirty="0" err="1" smtClean="0">
                <a:latin typeface="Corbel" panose="020B0503020204020204" pitchFamily="34" charset="0"/>
              </a:rPr>
              <a:t>pârghie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3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ru-RU" sz="7200" dirty="0">
                <a:latin typeface="Corbel" panose="020B0503020204020204" pitchFamily="34" charset="0"/>
              </a:rPr>
              <a:t>Вырубка </a:t>
            </a:r>
            <a:r>
              <a:rPr lang="ru-RU" sz="7200" dirty="0" smtClean="0">
                <a:latin typeface="Corbel" panose="020B0503020204020204" pitchFamily="34" charset="0"/>
              </a:rPr>
              <a:t>лесов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/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Deforestarea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4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ru-RU" sz="7200" dirty="0">
                <a:latin typeface="Corbel" panose="020B0503020204020204" pitchFamily="34" charset="0"/>
              </a:rPr>
              <a:t>Извержение </a:t>
            </a:r>
            <a:r>
              <a:rPr lang="ru-RU" sz="7200" dirty="0" smtClean="0">
                <a:latin typeface="Corbel" panose="020B0503020204020204" pitchFamily="34" charset="0"/>
              </a:rPr>
              <a:t>вулканов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/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Erupția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vulcanilor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436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100" dirty="0">
                <a:latin typeface="Corbel" panose="020B0503020204020204" pitchFamily="34" charset="0"/>
              </a:rPr>
              <a:t>В </a:t>
            </a:r>
            <a:r>
              <a:rPr lang="en-US" sz="5100" dirty="0">
                <a:latin typeface="Corbel" panose="020B0503020204020204" pitchFamily="34" charset="0"/>
              </a:rPr>
              <a:t>Google Play </a:t>
            </a:r>
            <a:r>
              <a:rPr lang="ru-RU" sz="5100" dirty="0">
                <a:latin typeface="Corbel" panose="020B0503020204020204" pitchFamily="34" charset="0"/>
              </a:rPr>
              <a:t>и </a:t>
            </a:r>
            <a:r>
              <a:rPr lang="en-US" sz="5100" dirty="0">
                <a:latin typeface="Corbel" panose="020B0503020204020204" pitchFamily="34" charset="0"/>
              </a:rPr>
              <a:t>App Store </a:t>
            </a:r>
            <a:r>
              <a:rPr lang="ru-RU" sz="5100" dirty="0">
                <a:latin typeface="Corbel" panose="020B0503020204020204" pitchFamily="34" charset="0"/>
              </a:rPr>
              <a:t>есть игра, часть собранных средств </a:t>
            </a:r>
            <a:r>
              <a:rPr lang="ru-RU" sz="5100" dirty="0" smtClean="0">
                <a:latin typeface="Corbel" panose="020B0503020204020204" pitchFamily="34" charset="0"/>
              </a:rPr>
              <a:t>от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которой </a:t>
            </a:r>
            <a:r>
              <a:rPr lang="ru-RU" sz="5100" dirty="0">
                <a:latin typeface="Corbel" panose="020B0503020204020204" pitchFamily="34" charset="0"/>
              </a:rPr>
              <a:t>идёт на борьбу с изменениям климата. 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b="1" dirty="0" smtClean="0">
                <a:latin typeface="Corbel" panose="020B0503020204020204" pitchFamily="34" charset="0"/>
              </a:rPr>
              <a:t>Игра </a:t>
            </a:r>
            <a:r>
              <a:rPr lang="ru-RU" sz="5100" b="1" dirty="0">
                <a:latin typeface="Corbel" panose="020B0503020204020204" pitchFamily="34" charset="0"/>
              </a:rPr>
              <a:t>называется </a:t>
            </a:r>
            <a:r>
              <a:rPr lang="ru-RU" sz="5100" b="1" dirty="0" smtClean="0">
                <a:latin typeface="Corbel" panose="020B0503020204020204" pitchFamily="34" charset="0"/>
              </a:rPr>
              <a:t>«</a:t>
            </a:r>
            <a:r>
              <a:rPr lang="ru-RU" sz="5100" b="1" dirty="0">
                <a:latin typeface="Corbel" panose="020B0503020204020204" pitchFamily="34" charset="0"/>
              </a:rPr>
              <a:t>Посади...» </a:t>
            </a:r>
            <a:endParaRPr lang="en-US" sz="5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100" dirty="0" err="1" smtClean="0">
                <a:latin typeface="Corbel" panose="020B0503020204020204" pitchFamily="34" charset="0"/>
              </a:rPr>
              <a:t>În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>
                <a:latin typeface="Corbel" panose="020B0503020204020204" pitchFamily="34" charset="0"/>
              </a:rPr>
              <a:t>Google Play </a:t>
            </a:r>
            <a:r>
              <a:rPr lang="en-US" sz="5100" dirty="0" err="1">
                <a:latin typeface="Corbel" panose="020B0503020204020204" pitchFamily="34" charset="0"/>
              </a:rPr>
              <a:t>și</a:t>
            </a:r>
            <a:r>
              <a:rPr lang="en-US" sz="5100" dirty="0">
                <a:latin typeface="Corbel" panose="020B0503020204020204" pitchFamily="34" charset="0"/>
              </a:rPr>
              <a:t> App Store </a:t>
            </a:r>
            <a:r>
              <a:rPr lang="en-US" sz="5100" dirty="0" err="1">
                <a:latin typeface="Corbel" panose="020B0503020204020204" pitchFamily="34" charset="0"/>
              </a:rPr>
              <a:t>poate</a:t>
            </a:r>
            <a:r>
              <a:rPr lang="en-US" sz="5100" dirty="0">
                <a:latin typeface="Corbel" panose="020B0503020204020204" pitchFamily="34" charset="0"/>
              </a:rPr>
              <a:t> fi </a:t>
            </a:r>
            <a:r>
              <a:rPr lang="en-US" sz="5100" dirty="0" err="1">
                <a:latin typeface="Corbel" panose="020B0503020204020204" pitchFamily="34" charset="0"/>
              </a:rPr>
              <a:t>descărcat</a:t>
            </a:r>
            <a:r>
              <a:rPr lang="en-US" sz="5100" dirty="0">
                <a:latin typeface="Corbel" panose="020B0503020204020204" pitchFamily="34" charset="0"/>
              </a:rPr>
              <a:t> un </a:t>
            </a:r>
            <a:r>
              <a:rPr lang="en-US" sz="5100" dirty="0" err="1">
                <a:latin typeface="Corbel" panose="020B0503020204020204" pitchFamily="34" charset="0"/>
              </a:rPr>
              <a:t>joc</a:t>
            </a:r>
            <a:r>
              <a:rPr lang="en-US" sz="5100" dirty="0">
                <a:latin typeface="Corbel" panose="020B0503020204020204" pitchFamily="34" charset="0"/>
              </a:rPr>
              <a:t>, </a:t>
            </a:r>
            <a:r>
              <a:rPr lang="en-US" sz="5100" dirty="0" err="1">
                <a:latin typeface="Corbel" panose="020B0503020204020204" pitchFamily="34" charset="0"/>
              </a:rPr>
              <a:t>banii</a:t>
            </a:r>
            <a:r>
              <a:rPr lang="en-US" sz="5100" dirty="0">
                <a:latin typeface="Corbel" panose="020B0503020204020204" pitchFamily="34" charset="0"/>
              </a:rPr>
              <a:t> din 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100" dirty="0" err="1" smtClean="0">
                <a:latin typeface="Corbel" panose="020B0503020204020204" pitchFamily="34" charset="0"/>
              </a:rPr>
              <a:t>comercializarea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căruia</a:t>
            </a:r>
            <a:r>
              <a:rPr lang="en-US" sz="5100" dirty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merg</a:t>
            </a:r>
            <a:r>
              <a:rPr lang="en-US" sz="5100" dirty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spre</a:t>
            </a:r>
            <a:r>
              <a:rPr lang="en-US" sz="5100" dirty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lupta</a:t>
            </a:r>
            <a:r>
              <a:rPr lang="en-US" sz="5100" dirty="0">
                <a:latin typeface="Corbel" panose="020B0503020204020204" pitchFamily="34" charset="0"/>
              </a:rPr>
              <a:t> cu </a:t>
            </a:r>
            <a:r>
              <a:rPr lang="en-US" sz="5100" dirty="0" err="1">
                <a:latin typeface="Corbel" panose="020B0503020204020204" pitchFamily="34" charset="0"/>
              </a:rPr>
              <a:t>schimbările</a:t>
            </a:r>
            <a:r>
              <a:rPr lang="en-US" sz="5100" dirty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climatice</a:t>
            </a:r>
            <a:r>
              <a:rPr lang="en-US" sz="5100" dirty="0">
                <a:latin typeface="Corbel" panose="020B0503020204020204" pitchFamily="34" charset="0"/>
              </a:rPr>
              <a:t>. 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100" b="1" dirty="0" err="1" smtClean="0">
                <a:latin typeface="Corbel" panose="020B0503020204020204" pitchFamily="34" charset="0"/>
              </a:rPr>
              <a:t>Acest</a:t>
            </a:r>
            <a:r>
              <a:rPr lang="en-US" sz="5100" b="1" dirty="0" smtClean="0">
                <a:latin typeface="Corbel" panose="020B0503020204020204" pitchFamily="34" charset="0"/>
              </a:rPr>
              <a:t> </a:t>
            </a:r>
            <a:r>
              <a:rPr lang="en-US" sz="5100" b="1" dirty="0" err="1" smtClean="0">
                <a:latin typeface="Corbel" panose="020B0503020204020204" pitchFamily="34" charset="0"/>
              </a:rPr>
              <a:t>joc</a:t>
            </a:r>
            <a:r>
              <a:rPr lang="en-US" sz="5100" b="1" dirty="0">
                <a:latin typeface="Corbel" panose="020B0503020204020204" pitchFamily="34" charset="0"/>
              </a:rPr>
              <a:t> </a:t>
            </a:r>
            <a:r>
              <a:rPr lang="en-US" sz="5100" b="1" dirty="0" smtClean="0">
                <a:latin typeface="Corbel" panose="020B0503020204020204" pitchFamily="34" charset="0"/>
              </a:rPr>
              <a:t>se </a:t>
            </a:r>
            <a:r>
              <a:rPr lang="en-US" sz="5100" b="1" dirty="0" err="1">
                <a:latin typeface="Corbel" panose="020B0503020204020204" pitchFamily="34" charset="0"/>
              </a:rPr>
              <a:t>numește</a:t>
            </a:r>
            <a:r>
              <a:rPr lang="en-US" sz="5100" b="1" dirty="0">
                <a:latin typeface="Corbel" panose="020B0503020204020204" pitchFamily="34" charset="0"/>
              </a:rPr>
              <a:t> ”</a:t>
            </a:r>
            <a:r>
              <a:rPr lang="en-US" sz="5100" b="1" dirty="0" err="1">
                <a:latin typeface="Corbel" panose="020B0503020204020204" pitchFamily="34" charset="0"/>
              </a:rPr>
              <a:t>Sădește</a:t>
            </a:r>
            <a:r>
              <a:rPr lang="en-US" sz="5100" b="1" dirty="0">
                <a:latin typeface="Corbel" panose="020B0503020204020204" pitchFamily="34" charset="0"/>
              </a:rPr>
              <a:t>… </a:t>
            </a:r>
            <a:r>
              <a:rPr lang="en-US" sz="5100" b="1" dirty="0" smtClean="0">
                <a:latin typeface="Corbel" panose="020B0503020204020204" pitchFamily="34" charset="0"/>
              </a:rPr>
              <a:t>”</a:t>
            </a:r>
          </a:p>
          <a:p>
            <a:pPr fontAlgn="base"/>
            <a:r>
              <a:rPr lang="en-US" sz="5100" dirty="0" smtClean="0">
                <a:latin typeface="Corbel" panose="020B0503020204020204" pitchFamily="34" charset="0"/>
              </a:rPr>
              <a:t>1. </a:t>
            </a:r>
            <a:r>
              <a:rPr lang="ru-RU" sz="5100" dirty="0" smtClean="0">
                <a:latin typeface="Corbel" panose="020B0503020204020204" pitchFamily="34" charset="0"/>
              </a:rPr>
              <a:t>Лес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ru-RU" sz="5100" dirty="0" smtClean="0">
                <a:latin typeface="Corbel" panose="020B0503020204020204" pitchFamily="34" charset="0"/>
              </a:rPr>
              <a:t>/</a:t>
            </a:r>
            <a:r>
              <a:rPr lang="en-US" sz="5100" dirty="0" smtClean="0">
                <a:latin typeface="Corbel" panose="020B0503020204020204" pitchFamily="34" charset="0"/>
              </a:rPr>
              <a:t> o </a:t>
            </a:r>
            <a:r>
              <a:rPr lang="en-US" sz="5100" dirty="0" err="1" smtClean="0">
                <a:latin typeface="Corbel" panose="020B0503020204020204" pitchFamily="34" charset="0"/>
              </a:rPr>
              <a:t>pădure</a:t>
            </a:r>
            <a:endParaRPr lang="en-US" sz="5100" dirty="0">
              <a:latin typeface="Corbel" panose="020B0503020204020204" pitchFamily="34" charset="0"/>
            </a:endParaRPr>
          </a:p>
          <a:p>
            <a:pPr fontAlgn="base"/>
            <a:r>
              <a:rPr lang="en-US" sz="5100" dirty="0" smtClean="0">
                <a:latin typeface="Corbel" panose="020B0503020204020204" pitchFamily="34" charset="0"/>
              </a:rPr>
              <a:t>2</a:t>
            </a:r>
            <a:r>
              <a:rPr lang="en-US" sz="5100" dirty="0">
                <a:latin typeface="Corbel" panose="020B0503020204020204" pitchFamily="34" charset="0"/>
              </a:rPr>
              <a:t>. </a:t>
            </a:r>
            <a:r>
              <a:rPr lang="ru-RU" sz="5100" dirty="0" smtClean="0">
                <a:latin typeface="Corbel" panose="020B0503020204020204" pitchFamily="34" charset="0"/>
              </a:rPr>
              <a:t>Преступника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ru-RU" sz="5100" dirty="0" smtClean="0">
                <a:latin typeface="Corbel" panose="020B0503020204020204" pitchFamily="34" charset="0"/>
              </a:rPr>
              <a:t>/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 err="1" smtClean="0">
                <a:latin typeface="Corbel" panose="020B0503020204020204" pitchFamily="34" charset="0"/>
              </a:rPr>
              <a:t>infractorul</a:t>
            </a:r>
            <a:endParaRPr lang="en-US" sz="5100" dirty="0">
              <a:latin typeface="Corbel" panose="020B0503020204020204" pitchFamily="34" charset="0"/>
            </a:endParaRPr>
          </a:p>
          <a:p>
            <a:pPr fontAlgn="base"/>
            <a:r>
              <a:rPr lang="en-US" sz="5100" dirty="0" smtClean="0">
                <a:latin typeface="Corbel" panose="020B0503020204020204" pitchFamily="34" charset="0"/>
              </a:rPr>
              <a:t>3</a:t>
            </a:r>
            <a:r>
              <a:rPr lang="en-US" sz="5100" dirty="0">
                <a:latin typeface="Corbel" panose="020B0503020204020204" pitchFamily="34" charset="0"/>
              </a:rPr>
              <a:t>. </a:t>
            </a:r>
            <a:r>
              <a:rPr lang="ru-RU" sz="5100" dirty="0" smtClean="0">
                <a:latin typeface="Corbel" panose="020B0503020204020204" pitchFamily="34" charset="0"/>
              </a:rPr>
              <a:t>Зрение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ru-RU" sz="5100" dirty="0" smtClean="0">
                <a:latin typeface="Corbel" panose="020B0503020204020204" pitchFamily="34" charset="0"/>
              </a:rPr>
              <a:t>/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 err="1" smtClean="0">
                <a:latin typeface="Corbel" panose="020B0503020204020204" pitchFamily="34" charset="0"/>
              </a:rPr>
              <a:t>ochelari</a:t>
            </a:r>
            <a:endParaRPr lang="en-US" sz="5100" dirty="0">
              <a:latin typeface="Corbel" panose="020B0503020204020204" pitchFamily="34" charset="0"/>
            </a:endParaRPr>
          </a:p>
          <a:p>
            <a:pPr fontAlgn="base"/>
            <a:r>
              <a:rPr lang="en-US" sz="5100" dirty="0" smtClean="0">
                <a:latin typeface="Corbel" panose="020B0503020204020204" pitchFamily="34" charset="0"/>
              </a:rPr>
              <a:t>4</a:t>
            </a:r>
            <a:r>
              <a:rPr lang="en-US" sz="5100" dirty="0">
                <a:latin typeface="Corbel" panose="020B0503020204020204" pitchFamily="34" charset="0"/>
              </a:rPr>
              <a:t>. </a:t>
            </a:r>
            <a:r>
              <a:rPr lang="ru-RU" sz="5100" dirty="0" smtClean="0">
                <a:latin typeface="Corbel" panose="020B0503020204020204" pitchFamily="34" charset="0"/>
              </a:rPr>
              <a:t>Ананас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ru-RU" sz="5100" dirty="0" smtClean="0">
                <a:latin typeface="Corbel" panose="020B0503020204020204" pitchFamily="34" charset="0"/>
              </a:rPr>
              <a:t>/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 err="1" smtClean="0">
                <a:latin typeface="Corbel" panose="020B0503020204020204" pitchFamily="34" charset="0"/>
              </a:rPr>
              <a:t>ananași</a:t>
            </a:r>
            <a:endParaRPr lang="ru-RU" sz="5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208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100" dirty="0">
                <a:latin typeface="Corbel" panose="020B0503020204020204" pitchFamily="34" charset="0"/>
              </a:rPr>
              <a:t>В </a:t>
            </a:r>
            <a:r>
              <a:rPr lang="en-US" sz="5100" dirty="0">
                <a:latin typeface="Corbel" panose="020B0503020204020204" pitchFamily="34" charset="0"/>
              </a:rPr>
              <a:t>Google Play </a:t>
            </a:r>
            <a:r>
              <a:rPr lang="ru-RU" sz="5100" dirty="0">
                <a:latin typeface="Corbel" panose="020B0503020204020204" pitchFamily="34" charset="0"/>
              </a:rPr>
              <a:t>и </a:t>
            </a:r>
            <a:r>
              <a:rPr lang="en-US" sz="5100" dirty="0">
                <a:latin typeface="Corbel" panose="020B0503020204020204" pitchFamily="34" charset="0"/>
              </a:rPr>
              <a:t>App Store </a:t>
            </a:r>
            <a:r>
              <a:rPr lang="ru-RU" sz="5100" dirty="0">
                <a:latin typeface="Corbel" panose="020B0503020204020204" pitchFamily="34" charset="0"/>
              </a:rPr>
              <a:t>есть игра, часть собранных средств </a:t>
            </a:r>
            <a:r>
              <a:rPr lang="ru-RU" sz="5100" dirty="0" smtClean="0">
                <a:latin typeface="Corbel" panose="020B0503020204020204" pitchFamily="34" charset="0"/>
              </a:rPr>
              <a:t>от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которой </a:t>
            </a:r>
            <a:r>
              <a:rPr lang="ru-RU" sz="5100" dirty="0">
                <a:latin typeface="Corbel" panose="020B0503020204020204" pitchFamily="34" charset="0"/>
              </a:rPr>
              <a:t>идёт на борьбу с изменениям климата. 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b="1" dirty="0" smtClean="0">
                <a:latin typeface="Corbel" panose="020B0503020204020204" pitchFamily="34" charset="0"/>
              </a:rPr>
              <a:t>Игра </a:t>
            </a:r>
            <a:r>
              <a:rPr lang="ru-RU" sz="5100" b="1" dirty="0">
                <a:latin typeface="Corbel" panose="020B0503020204020204" pitchFamily="34" charset="0"/>
              </a:rPr>
              <a:t>называется </a:t>
            </a:r>
            <a:r>
              <a:rPr lang="ru-RU" sz="5100" b="1" dirty="0" smtClean="0">
                <a:latin typeface="Corbel" panose="020B0503020204020204" pitchFamily="34" charset="0"/>
              </a:rPr>
              <a:t>«</a:t>
            </a:r>
            <a:r>
              <a:rPr lang="ru-RU" sz="5100" b="1" dirty="0">
                <a:latin typeface="Corbel" panose="020B0503020204020204" pitchFamily="34" charset="0"/>
              </a:rPr>
              <a:t>Посади...» </a:t>
            </a:r>
            <a:endParaRPr lang="en-US" sz="5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100" dirty="0" err="1" smtClean="0">
                <a:latin typeface="Corbel" panose="020B0503020204020204" pitchFamily="34" charset="0"/>
              </a:rPr>
              <a:t>În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>
                <a:latin typeface="Corbel" panose="020B0503020204020204" pitchFamily="34" charset="0"/>
              </a:rPr>
              <a:t>Google Play </a:t>
            </a:r>
            <a:r>
              <a:rPr lang="en-US" sz="5100" dirty="0" err="1">
                <a:latin typeface="Corbel" panose="020B0503020204020204" pitchFamily="34" charset="0"/>
              </a:rPr>
              <a:t>și</a:t>
            </a:r>
            <a:r>
              <a:rPr lang="en-US" sz="5100" dirty="0">
                <a:latin typeface="Corbel" panose="020B0503020204020204" pitchFamily="34" charset="0"/>
              </a:rPr>
              <a:t> App Store </a:t>
            </a:r>
            <a:r>
              <a:rPr lang="en-US" sz="5100" dirty="0" err="1">
                <a:latin typeface="Corbel" panose="020B0503020204020204" pitchFamily="34" charset="0"/>
              </a:rPr>
              <a:t>poate</a:t>
            </a:r>
            <a:r>
              <a:rPr lang="en-US" sz="5100" dirty="0">
                <a:latin typeface="Corbel" panose="020B0503020204020204" pitchFamily="34" charset="0"/>
              </a:rPr>
              <a:t> fi </a:t>
            </a:r>
            <a:r>
              <a:rPr lang="en-US" sz="5100" dirty="0" err="1">
                <a:latin typeface="Corbel" panose="020B0503020204020204" pitchFamily="34" charset="0"/>
              </a:rPr>
              <a:t>descărcat</a:t>
            </a:r>
            <a:r>
              <a:rPr lang="en-US" sz="5100" dirty="0">
                <a:latin typeface="Corbel" panose="020B0503020204020204" pitchFamily="34" charset="0"/>
              </a:rPr>
              <a:t> un </a:t>
            </a:r>
            <a:r>
              <a:rPr lang="en-US" sz="5100" dirty="0" err="1">
                <a:latin typeface="Corbel" panose="020B0503020204020204" pitchFamily="34" charset="0"/>
              </a:rPr>
              <a:t>joc</a:t>
            </a:r>
            <a:r>
              <a:rPr lang="en-US" sz="5100" dirty="0">
                <a:latin typeface="Corbel" panose="020B0503020204020204" pitchFamily="34" charset="0"/>
              </a:rPr>
              <a:t>, </a:t>
            </a:r>
            <a:r>
              <a:rPr lang="en-US" sz="5100" dirty="0" err="1">
                <a:latin typeface="Corbel" panose="020B0503020204020204" pitchFamily="34" charset="0"/>
              </a:rPr>
              <a:t>banii</a:t>
            </a:r>
            <a:r>
              <a:rPr lang="en-US" sz="5100" dirty="0">
                <a:latin typeface="Corbel" panose="020B0503020204020204" pitchFamily="34" charset="0"/>
              </a:rPr>
              <a:t> din 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100" dirty="0" err="1" smtClean="0">
                <a:latin typeface="Corbel" panose="020B0503020204020204" pitchFamily="34" charset="0"/>
              </a:rPr>
              <a:t>comercializarea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căruia</a:t>
            </a:r>
            <a:r>
              <a:rPr lang="en-US" sz="5100" dirty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merg</a:t>
            </a:r>
            <a:r>
              <a:rPr lang="en-US" sz="5100" dirty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spre</a:t>
            </a:r>
            <a:r>
              <a:rPr lang="en-US" sz="5100" dirty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lupta</a:t>
            </a:r>
            <a:r>
              <a:rPr lang="en-US" sz="5100" dirty="0">
                <a:latin typeface="Corbel" panose="020B0503020204020204" pitchFamily="34" charset="0"/>
              </a:rPr>
              <a:t> cu </a:t>
            </a:r>
            <a:r>
              <a:rPr lang="en-US" sz="5100" dirty="0" err="1">
                <a:latin typeface="Corbel" panose="020B0503020204020204" pitchFamily="34" charset="0"/>
              </a:rPr>
              <a:t>schimbările</a:t>
            </a:r>
            <a:r>
              <a:rPr lang="en-US" sz="5100" dirty="0">
                <a:latin typeface="Corbel" panose="020B0503020204020204" pitchFamily="34" charset="0"/>
              </a:rPr>
              <a:t> </a:t>
            </a:r>
            <a:r>
              <a:rPr lang="en-US" sz="5100" dirty="0" err="1">
                <a:latin typeface="Corbel" panose="020B0503020204020204" pitchFamily="34" charset="0"/>
              </a:rPr>
              <a:t>climatice</a:t>
            </a:r>
            <a:r>
              <a:rPr lang="en-US" sz="5100" dirty="0">
                <a:latin typeface="Corbel" panose="020B0503020204020204" pitchFamily="34" charset="0"/>
              </a:rPr>
              <a:t>. 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100" b="1" dirty="0" err="1" smtClean="0">
                <a:latin typeface="Corbel" panose="020B0503020204020204" pitchFamily="34" charset="0"/>
              </a:rPr>
              <a:t>Acest</a:t>
            </a:r>
            <a:r>
              <a:rPr lang="en-US" sz="5100" b="1" dirty="0" smtClean="0">
                <a:latin typeface="Corbel" panose="020B0503020204020204" pitchFamily="34" charset="0"/>
              </a:rPr>
              <a:t> </a:t>
            </a:r>
            <a:r>
              <a:rPr lang="en-US" sz="5100" b="1" dirty="0" err="1" smtClean="0">
                <a:latin typeface="Corbel" panose="020B0503020204020204" pitchFamily="34" charset="0"/>
              </a:rPr>
              <a:t>joc</a:t>
            </a:r>
            <a:r>
              <a:rPr lang="en-US" sz="5100" b="1" dirty="0">
                <a:latin typeface="Corbel" panose="020B0503020204020204" pitchFamily="34" charset="0"/>
              </a:rPr>
              <a:t> </a:t>
            </a:r>
            <a:r>
              <a:rPr lang="en-US" sz="5100" b="1" dirty="0" smtClean="0">
                <a:latin typeface="Corbel" panose="020B0503020204020204" pitchFamily="34" charset="0"/>
              </a:rPr>
              <a:t>se </a:t>
            </a:r>
            <a:r>
              <a:rPr lang="en-US" sz="5100" b="1" dirty="0" err="1">
                <a:latin typeface="Corbel" panose="020B0503020204020204" pitchFamily="34" charset="0"/>
              </a:rPr>
              <a:t>numește</a:t>
            </a:r>
            <a:r>
              <a:rPr lang="en-US" sz="5100" b="1" dirty="0">
                <a:latin typeface="Corbel" panose="020B0503020204020204" pitchFamily="34" charset="0"/>
              </a:rPr>
              <a:t> ”</a:t>
            </a:r>
            <a:r>
              <a:rPr lang="en-US" sz="5100" b="1" dirty="0" err="1">
                <a:latin typeface="Corbel" panose="020B0503020204020204" pitchFamily="34" charset="0"/>
              </a:rPr>
              <a:t>Sădește</a:t>
            </a:r>
            <a:r>
              <a:rPr lang="en-US" sz="5100" b="1" dirty="0">
                <a:latin typeface="Corbel" panose="020B0503020204020204" pitchFamily="34" charset="0"/>
              </a:rPr>
              <a:t>… </a:t>
            </a:r>
            <a:r>
              <a:rPr lang="en-US" sz="5100" b="1" dirty="0" smtClean="0">
                <a:latin typeface="Corbel" panose="020B0503020204020204" pitchFamily="34" charset="0"/>
              </a:rPr>
              <a:t>”</a:t>
            </a:r>
          </a:p>
          <a:p>
            <a:pPr fontAlgn="base"/>
            <a:r>
              <a:rPr lang="en-US" sz="5100" dirty="0" smtClean="0">
                <a:latin typeface="Corbel" panose="020B0503020204020204" pitchFamily="34" charset="0"/>
              </a:rPr>
              <a:t>1. </a:t>
            </a:r>
            <a:r>
              <a:rPr lang="ru-RU" sz="5100" dirty="0" smtClean="0">
                <a:latin typeface="Corbel" panose="020B0503020204020204" pitchFamily="34" charset="0"/>
              </a:rPr>
              <a:t>Лес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ru-RU" sz="5100" dirty="0" smtClean="0">
                <a:latin typeface="Corbel" panose="020B0503020204020204" pitchFamily="34" charset="0"/>
              </a:rPr>
              <a:t>/</a:t>
            </a:r>
            <a:r>
              <a:rPr lang="en-US" sz="5100" dirty="0" smtClean="0">
                <a:latin typeface="Corbel" panose="020B0503020204020204" pitchFamily="34" charset="0"/>
              </a:rPr>
              <a:t> o </a:t>
            </a:r>
            <a:r>
              <a:rPr lang="en-US" sz="5100" dirty="0" err="1" smtClean="0">
                <a:latin typeface="Corbel" panose="020B0503020204020204" pitchFamily="34" charset="0"/>
              </a:rPr>
              <a:t>pădure</a:t>
            </a:r>
            <a:endParaRPr lang="en-US" sz="5100" dirty="0">
              <a:latin typeface="Corbel" panose="020B0503020204020204" pitchFamily="34" charset="0"/>
            </a:endParaRPr>
          </a:p>
          <a:p>
            <a:pPr fontAlgn="base"/>
            <a:r>
              <a:rPr lang="en-US" sz="5100" dirty="0" smtClean="0">
                <a:latin typeface="Corbel" panose="020B0503020204020204" pitchFamily="34" charset="0"/>
              </a:rPr>
              <a:t>2</a:t>
            </a:r>
            <a:r>
              <a:rPr lang="en-US" sz="5100" dirty="0">
                <a:latin typeface="Corbel" panose="020B0503020204020204" pitchFamily="34" charset="0"/>
              </a:rPr>
              <a:t>. </a:t>
            </a:r>
            <a:r>
              <a:rPr lang="ru-RU" sz="5100" dirty="0" smtClean="0">
                <a:latin typeface="Corbel" panose="020B0503020204020204" pitchFamily="34" charset="0"/>
              </a:rPr>
              <a:t>Преступника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ru-RU" sz="5100" dirty="0" smtClean="0">
                <a:latin typeface="Corbel" panose="020B0503020204020204" pitchFamily="34" charset="0"/>
              </a:rPr>
              <a:t>/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 err="1" smtClean="0">
                <a:latin typeface="Corbel" panose="020B0503020204020204" pitchFamily="34" charset="0"/>
              </a:rPr>
              <a:t>infractorul</a:t>
            </a:r>
            <a:endParaRPr lang="en-US" sz="5100" dirty="0">
              <a:latin typeface="Corbel" panose="020B0503020204020204" pitchFamily="34" charset="0"/>
            </a:endParaRPr>
          </a:p>
          <a:p>
            <a:pPr fontAlgn="base"/>
            <a:r>
              <a:rPr lang="en-US" sz="5100" dirty="0" smtClean="0">
                <a:latin typeface="Corbel" panose="020B0503020204020204" pitchFamily="34" charset="0"/>
              </a:rPr>
              <a:t>3</a:t>
            </a:r>
            <a:r>
              <a:rPr lang="en-US" sz="5100" dirty="0">
                <a:latin typeface="Corbel" panose="020B0503020204020204" pitchFamily="34" charset="0"/>
              </a:rPr>
              <a:t>. </a:t>
            </a:r>
            <a:r>
              <a:rPr lang="ru-RU" sz="5100" dirty="0" smtClean="0">
                <a:latin typeface="Corbel" panose="020B0503020204020204" pitchFamily="34" charset="0"/>
              </a:rPr>
              <a:t>Зрение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ru-RU" sz="5100" dirty="0" smtClean="0">
                <a:latin typeface="Corbel" panose="020B0503020204020204" pitchFamily="34" charset="0"/>
              </a:rPr>
              <a:t>/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 err="1" smtClean="0">
                <a:latin typeface="Corbel" panose="020B0503020204020204" pitchFamily="34" charset="0"/>
              </a:rPr>
              <a:t>ochelari</a:t>
            </a:r>
            <a:endParaRPr lang="en-US" sz="5100" dirty="0">
              <a:latin typeface="Corbel" panose="020B0503020204020204" pitchFamily="34" charset="0"/>
            </a:endParaRPr>
          </a:p>
          <a:p>
            <a:pPr fontAlgn="base"/>
            <a:r>
              <a:rPr lang="en-US" sz="5100" dirty="0" smtClean="0">
                <a:latin typeface="Corbel" panose="020B0503020204020204" pitchFamily="34" charset="0"/>
              </a:rPr>
              <a:t>4</a:t>
            </a:r>
            <a:r>
              <a:rPr lang="en-US" sz="5100" dirty="0">
                <a:latin typeface="Corbel" panose="020B0503020204020204" pitchFamily="34" charset="0"/>
              </a:rPr>
              <a:t>. </a:t>
            </a:r>
            <a:r>
              <a:rPr lang="ru-RU" sz="5100" dirty="0" smtClean="0">
                <a:latin typeface="Corbel" panose="020B0503020204020204" pitchFamily="34" charset="0"/>
              </a:rPr>
              <a:t>Ананас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ru-RU" sz="5100" dirty="0" smtClean="0">
                <a:latin typeface="Corbel" panose="020B0503020204020204" pitchFamily="34" charset="0"/>
              </a:rPr>
              <a:t>/</a:t>
            </a:r>
            <a:r>
              <a:rPr lang="en-US" sz="5100" dirty="0" smtClean="0">
                <a:latin typeface="Corbel" panose="020B0503020204020204" pitchFamily="34" charset="0"/>
              </a:rPr>
              <a:t> </a:t>
            </a:r>
            <a:r>
              <a:rPr lang="en-US" sz="5100" dirty="0" err="1" smtClean="0">
                <a:latin typeface="Corbel" panose="020B0503020204020204" pitchFamily="34" charset="0"/>
              </a:rPr>
              <a:t>ananași</a:t>
            </a:r>
            <a:endParaRPr lang="ru-RU" sz="5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8998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000" i="1" dirty="0" smtClean="0">
                <a:latin typeface="Corbel" panose="020B0503020204020204" pitchFamily="34" charset="0"/>
              </a:rPr>
              <a:t>ответа,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>
                <a:latin typeface="Corbel" panose="020B0503020204020204" pitchFamily="34" charset="0"/>
              </a:rPr>
              <a:t>Atenție</a:t>
            </a:r>
            <a:r>
              <a:rPr lang="en-US" sz="4000" i="1" dirty="0">
                <a:latin typeface="Corbel" panose="020B0503020204020204" pitchFamily="34" charset="0"/>
              </a:rPr>
              <a:t>! </a:t>
            </a:r>
            <a:r>
              <a:rPr lang="en-US" sz="4000" i="1" dirty="0" err="1">
                <a:latin typeface="Corbel" panose="020B0503020204020204" pitchFamily="34" charset="0"/>
              </a:rPr>
              <a:t>Această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întrebare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poate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avea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opțiuni</a:t>
            </a:r>
            <a:r>
              <a:rPr lang="en-US" sz="4000" i="1" dirty="0">
                <a:latin typeface="Corbel" panose="020B0503020204020204" pitchFamily="34" charset="0"/>
              </a:rPr>
              <a:t> de </a:t>
            </a:r>
            <a:r>
              <a:rPr lang="en-US" sz="4000" i="1" dirty="0" err="1">
                <a:latin typeface="Corbel" panose="020B0503020204020204" pitchFamily="34" charset="0"/>
              </a:rPr>
              <a:t>răspuns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, </a:t>
            </a:r>
            <a:r>
              <a:rPr lang="en-US" sz="4000" i="1" dirty="0" err="1">
                <a:latin typeface="Corbel" panose="020B0503020204020204" pitchFamily="34" charset="0"/>
              </a:rPr>
              <a:t>sau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nici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una</a:t>
            </a:r>
            <a:r>
              <a:rPr lang="en-US" sz="40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i="1" dirty="0" err="1">
                <a:latin typeface="Corbel" panose="020B0503020204020204" pitchFamily="34" charset="0"/>
              </a:rPr>
              <a:t>Dacă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există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- </a:t>
            </a:r>
            <a:r>
              <a:rPr lang="en-US" sz="4000" i="1" dirty="0" err="1">
                <a:latin typeface="Corbel" panose="020B0503020204020204" pitchFamily="34" charset="0"/>
              </a:rPr>
              <a:t>selectați</a:t>
            </a:r>
            <a:r>
              <a:rPr lang="en-US" sz="4000" i="1" dirty="0">
                <a:latin typeface="Corbel" panose="020B0503020204020204" pitchFamily="34" charset="0"/>
              </a:rPr>
              <a:t>-le </a:t>
            </a:r>
            <a:r>
              <a:rPr lang="en-US" sz="4000" i="1" dirty="0" err="1">
                <a:latin typeface="Corbel" panose="020B0503020204020204" pitchFamily="34" charset="0"/>
              </a:rPr>
              <a:t>pe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toate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Какие </a:t>
            </a:r>
            <a:r>
              <a:rPr lang="ru-RU" sz="4000" b="1" dirty="0">
                <a:latin typeface="Corbel" panose="020B0503020204020204" pitchFamily="34" charset="0"/>
              </a:rPr>
              <a:t>из этих видов, по оценки Всемирного фонда дикой природы, могут </a:t>
            </a:r>
            <a:r>
              <a:rPr lang="ru-RU" sz="4000" b="1" dirty="0" smtClean="0">
                <a:latin typeface="Corbel" panose="020B0503020204020204" pitchFamily="34" charset="0"/>
              </a:rPr>
              <a:t>исчезнуть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из-за </a:t>
            </a:r>
            <a:r>
              <a:rPr lang="ru-RU" sz="4000" b="1" dirty="0">
                <a:latin typeface="Corbel" panose="020B0503020204020204" pitchFamily="34" charset="0"/>
              </a:rPr>
              <a:t>глобального </a:t>
            </a:r>
            <a:r>
              <a:rPr lang="ru-RU" sz="4000" b="1" dirty="0" smtClean="0">
                <a:latin typeface="Corbel" panose="020B0503020204020204" pitchFamily="34" charset="0"/>
              </a:rPr>
              <a:t>потепления?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Care </a:t>
            </a:r>
            <a:r>
              <a:rPr lang="en-US" sz="4000" b="1" dirty="0" err="1">
                <a:latin typeface="Corbel" panose="020B0503020204020204" pitchFamily="34" charset="0"/>
              </a:rPr>
              <a:t>dintre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aceste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specii</a:t>
            </a:r>
            <a:r>
              <a:rPr lang="en-US" sz="4000" b="1" dirty="0">
                <a:latin typeface="Corbel" panose="020B0503020204020204" pitchFamily="34" charset="0"/>
              </a:rPr>
              <a:t>, conform </a:t>
            </a:r>
            <a:r>
              <a:rPr lang="en-US" sz="4000" b="1" dirty="0" err="1">
                <a:latin typeface="Corbel" panose="020B0503020204020204" pitchFamily="34" charset="0"/>
              </a:rPr>
              <a:t>Fundației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Mondiale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>
                <a:latin typeface="Corbel" panose="020B0503020204020204" pitchFamily="34" charset="0"/>
              </a:rPr>
              <a:t>Naturii</a:t>
            </a:r>
            <a:r>
              <a:rPr lang="en-US" sz="4000" b="1" dirty="0">
                <a:latin typeface="Corbel" panose="020B0503020204020204" pitchFamily="34" charset="0"/>
              </a:rPr>
              <a:t>, pot </a:t>
            </a:r>
            <a:r>
              <a:rPr lang="en-US" sz="4000" b="1" dirty="0" err="1">
                <a:latin typeface="Corbel" panose="020B0503020204020204" pitchFamily="34" charset="0"/>
              </a:rPr>
              <a:t>dispărea</a:t>
            </a:r>
            <a:r>
              <a:rPr lang="en-US" sz="4000" b="1" dirty="0">
                <a:latin typeface="Corbel" panose="020B0503020204020204" pitchFamily="34" charset="0"/>
              </a:rPr>
              <a:t> din </a:t>
            </a:r>
            <a:r>
              <a:rPr lang="en-US" sz="4000" b="1" dirty="0" err="1" smtClean="0">
                <a:latin typeface="Corbel" panose="020B0503020204020204" pitchFamily="34" charset="0"/>
              </a:rPr>
              <a:t>cauza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încălzirii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globale</a:t>
            </a:r>
            <a:r>
              <a:rPr lang="en-US" sz="4000" b="1" dirty="0">
                <a:latin typeface="Corbel" panose="020B0503020204020204" pitchFamily="34" charset="0"/>
              </a:rPr>
              <a:t>?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Пингвины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Pinguinul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 smtClean="0">
                <a:latin typeface="Corbel" panose="020B0503020204020204" pitchFamily="34" charset="0"/>
              </a:rPr>
              <a:t>Лемуры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Lemurul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 smtClean="0">
                <a:latin typeface="Corbel" panose="020B0503020204020204" pitchFamily="34" charset="0"/>
              </a:rPr>
              <a:t>Дельфины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Delfinul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 smtClean="0">
                <a:latin typeface="Corbel" panose="020B0503020204020204" pitchFamily="34" charset="0"/>
              </a:rPr>
              <a:t>Альбатросы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Albatrosul</a:t>
            </a:r>
            <a:endParaRPr lang="en-US" sz="4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022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000" i="1" dirty="0" smtClean="0">
                <a:latin typeface="Corbel" panose="020B0503020204020204" pitchFamily="34" charset="0"/>
              </a:rPr>
              <a:t>ответа,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>
                <a:latin typeface="Corbel" panose="020B0503020204020204" pitchFamily="34" charset="0"/>
              </a:rPr>
              <a:t>Atenție</a:t>
            </a:r>
            <a:r>
              <a:rPr lang="en-US" sz="4000" i="1" dirty="0">
                <a:latin typeface="Corbel" panose="020B0503020204020204" pitchFamily="34" charset="0"/>
              </a:rPr>
              <a:t>! </a:t>
            </a:r>
            <a:r>
              <a:rPr lang="en-US" sz="4000" i="1" dirty="0" err="1">
                <a:latin typeface="Corbel" panose="020B0503020204020204" pitchFamily="34" charset="0"/>
              </a:rPr>
              <a:t>Această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întrebare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poate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avea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opțiuni</a:t>
            </a:r>
            <a:r>
              <a:rPr lang="en-US" sz="4000" i="1" dirty="0">
                <a:latin typeface="Corbel" panose="020B0503020204020204" pitchFamily="34" charset="0"/>
              </a:rPr>
              <a:t> de </a:t>
            </a:r>
            <a:r>
              <a:rPr lang="en-US" sz="4000" i="1" dirty="0" err="1">
                <a:latin typeface="Corbel" panose="020B0503020204020204" pitchFamily="34" charset="0"/>
              </a:rPr>
              <a:t>răspuns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, </a:t>
            </a:r>
            <a:r>
              <a:rPr lang="en-US" sz="4000" i="1" dirty="0" err="1">
                <a:latin typeface="Corbel" panose="020B0503020204020204" pitchFamily="34" charset="0"/>
              </a:rPr>
              <a:t>sau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nici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una</a:t>
            </a:r>
            <a:r>
              <a:rPr lang="en-US" sz="40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i="1" dirty="0" err="1">
                <a:latin typeface="Corbel" panose="020B0503020204020204" pitchFamily="34" charset="0"/>
              </a:rPr>
              <a:t>Dacă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există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- </a:t>
            </a:r>
            <a:r>
              <a:rPr lang="en-US" sz="4000" i="1" dirty="0" err="1">
                <a:latin typeface="Corbel" panose="020B0503020204020204" pitchFamily="34" charset="0"/>
              </a:rPr>
              <a:t>selectați</a:t>
            </a:r>
            <a:r>
              <a:rPr lang="en-US" sz="4000" i="1" dirty="0">
                <a:latin typeface="Corbel" panose="020B0503020204020204" pitchFamily="34" charset="0"/>
              </a:rPr>
              <a:t>-le </a:t>
            </a:r>
            <a:r>
              <a:rPr lang="en-US" sz="4000" i="1" dirty="0" err="1">
                <a:latin typeface="Corbel" panose="020B0503020204020204" pitchFamily="34" charset="0"/>
              </a:rPr>
              <a:t>pe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toate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Какие </a:t>
            </a:r>
            <a:r>
              <a:rPr lang="ru-RU" sz="4000" b="1" dirty="0">
                <a:latin typeface="Corbel" panose="020B0503020204020204" pitchFamily="34" charset="0"/>
              </a:rPr>
              <a:t>из этих видов, по оценки Всемирного фонда дикой природы, могут </a:t>
            </a:r>
            <a:r>
              <a:rPr lang="ru-RU" sz="4000" b="1" dirty="0" smtClean="0">
                <a:latin typeface="Corbel" panose="020B0503020204020204" pitchFamily="34" charset="0"/>
              </a:rPr>
              <a:t>исчезнуть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из-за </a:t>
            </a:r>
            <a:r>
              <a:rPr lang="ru-RU" sz="4000" b="1" dirty="0">
                <a:latin typeface="Corbel" panose="020B0503020204020204" pitchFamily="34" charset="0"/>
              </a:rPr>
              <a:t>глобального </a:t>
            </a:r>
            <a:r>
              <a:rPr lang="ru-RU" sz="4000" b="1" dirty="0" smtClean="0">
                <a:latin typeface="Corbel" panose="020B0503020204020204" pitchFamily="34" charset="0"/>
              </a:rPr>
              <a:t>потепления?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Care </a:t>
            </a:r>
            <a:r>
              <a:rPr lang="en-US" sz="4000" b="1" dirty="0" err="1">
                <a:latin typeface="Corbel" panose="020B0503020204020204" pitchFamily="34" charset="0"/>
              </a:rPr>
              <a:t>dintre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aceste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specii</a:t>
            </a:r>
            <a:r>
              <a:rPr lang="en-US" sz="4000" b="1" dirty="0">
                <a:latin typeface="Corbel" panose="020B0503020204020204" pitchFamily="34" charset="0"/>
              </a:rPr>
              <a:t>, conform </a:t>
            </a:r>
            <a:r>
              <a:rPr lang="en-US" sz="4000" b="1" dirty="0" err="1">
                <a:latin typeface="Corbel" panose="020B0503020204020204" pitchFamily="34" charset="0"/>
              </a:rPr>
              <a:t>Fundației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Mondiale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>
                <a:latin typeface="Corbel" panose="020B0503020204020204" pitchFamily="34" charset="0"/>
              </a:rPr>
              <a:t>Naturii</a:t>
            </a:r>
            <a:r>
              <a:rPr lang="en-US" sz="4000" b="1" dirty="0">
                <a:latin typeface="Corbel" panose="020B0503020204020204" pitchFamily="34" charset="0"/>
              </a:rPr>
              <a:t>, pot </a:t>
            </a:r>
            <a:r>
              <a:rPr lang="en-US" sz="4000" b="1" dirty="0" err="1">
                <a:latin typeface="Corbel" panose="020B0503020204020204" pitchFamily="34" charset="0"/>
              </a:rPr>
              <a:t>dispărea</a:t>
            </a:r>
            <a:r>
              <a:rPr lang="en-US" sz="4000" b="1" dirty="0">
                <a:latin typeface="Corbel" panose="020B0503020204020204" pitchFamily="34" charset="0"/>
              </a:rPr>
              <a:t> din </a:t>
            </a:r>
            <a:r>
              <a:rPr lang="en-US" sz="4000" b="1" dirty="0" err="1" smtClean="0">
                <a:latin typeface="Corbel" panose="020B0503020204020204" pitchFamily="34" charset="0"/>
              </a:rPr>
              <a:t>cauza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încălzirii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globale</a:t>
            </a:r>
            <a:r>
              <a:rPr lang="en-US" sz="4000" b="1" dirty="0">
                <a:latin typeface="Corbel" panose="020B0503020204020204" pitchFamily="34" charset="0"/>
              </a:rPr>
              <a:t>?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Пингвины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Pinguinul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 smtClean="0">
                <a:latin typeface="Corbel" panose="020B0503020204020204" pitchFamily="34" charset="0"/>
              </a:rPr>
              <a:t>Лемуры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Lemurul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 smtClean="0">
                <a:latin typeface="Corbel" panose="020B0503020204020204" pitchFamily="34" charset="0"/>
              </a:rPr>
              <a:t>Дельфины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Delfinul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 smtClean="0">
                <a:latin typeface="Corbel" panose="020B0503020204020204" pitchFamily="34" charset="0"/>
              </a:rPr>
              <a:t>Альбатросы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Albatrosul</a:t>
            </a:r>
            <a:endParaRPr lang="en-US" sz="4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7580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К удивлённому вратарю подошли полицейские и спросили, что </a:t>
            </a:r>
            <a:r>
              <a:rPr lang="ru-RU" sz="4800" dirty="0" smtClean="0">
                <a:latin typeface="Corbel" panose="020B0503020204020204" pitchFamily="34" charset="0"/>
              </a:rPr>
              <a:t>он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делает</a:t>
            </a:r>
            <a:r>
              <a:rPr lang="ru-RU" sz="4800" dirty="0">
                <a:latin typeface="Corbel" panose="020B0503020204020204" pitchFamily="34" charset="0"/>
              </a:rPr>
              <a:t>, ведь матч закончился 15 минут назад. </a:t>
            </a:r>
            <a:r>
              <a:rPr lang="ru-RU" sz="4800" b="1" dirty="0">
                <a:latin typeface="Corbel" panose="020B0503020204020204" pitchFamily="34" charset="0"/>
              </a:rPr>
              <a:t>Что стало </a:t>
            </a:r>
            <a:r>
              <a:rPr lang="ru-RU" sz="4800" b="1" dirty="0" smtClean="0">
                <a:latin typeface="Corbel" panose="020B0503020204020204" pitchFamily="34" charset="0"/>
              </a:rPr>
              <a:t>причиной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этого </a:t>
            </a:r>
            <a:r>
              <a:rPr lang="ru-RU" sz="4800" b="1" dirty="0">
                <a:latin typeface="Corbel" panose="020B0503020204020204" pitchFamily="34" charset="0"/>
              </a:rPr>
              <a:t>забавного случая, произошедшего в </a:t>
            </a:r>
            <a:r>
              <a:rPr lang="ru-RU" sz="4800" b="1" dirty="0" smtClean="0">
                <a:latin typeface="Corbel" panose="020B0503020204020204" pitchFamily="34" charset="0"/>
              </a:rPr>
              <a:t>Англии?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Poliția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s-a </a:t>
            </a:r>
            <a:r>
              <a:rPr lang="en-US" sz="4800" dirty="0" err="1">
                <a:latin typeface="Corbel" panose="020B0503020204020204" pitchFamily="34" charset="0"/>
              </a:rPr>
              <a:t>apropiat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portarul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mirat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l-a </a:t>
            </a:r>
            <a:r>
              <a:rPr lang="en-US" sz="4800" dirty="0" err="1">
                <a:latin typeface="Corbel" panose="020B0503020204020204" pitchFamily="34" charset="0"/>
              </a:rPr>
              <a:t>întrebat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face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teren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căci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meciul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s-a </a:t>
            </a:r>
            <a:r>
              <a:rPr lang="en-US" sz="4800" dirty="0" err="1">
                <a:latin typeface="Corbel" panose="020B0503020204020204" pitchFamily="34" charset="0"/>
              </a:rPr>
              <a:t>încheiat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deja</a:t>
            </a:r>
            <a:r>
              <a:rPr lang="en-US" sz="4800" dirty="0">
                <a:latin typeface="Corbel" panose="020B0503020204020204" pitchFamily="34" charset="0"/>
              </a:rPr>
              <a:t> de 15 minute. </a:t>
            </a:r>
            <a:r>
              <a:rPr lang="en-US" sz="4800" b="1" dirty="0">
                <a:latin typeface="Corbel" panose="020B0503020204020204" pitchFamily="34" charset="0"/>
              </a:rPr>
              <a:t>Ce a </a:t>
            </a:r>
            <a:r>
              <a:rPr lang="en-US" sz="4800" b="1" dirty="0" err="1">
                <a:latin typeface="Corbel" panose="020B0503020204020204" pitchFamily="34" charset="0"/>
              </a:rPr>
              <a:t>provocat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incident</a:t>
            </a: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hazliu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smtClean="0">
                <a:latin typeface="Corbel" panose="020B0503020204020204" pitchFamily="34" charset="0"/>
              </a:rPr>
              <a:t>care </a:t>
            </a:r>
            <a:r>
              <a:rPr lang="en-US" sz="4800" b="1" dirty="0">
                <a:latin typeface="Corbel" panose="020B0503020204020204" pitchFamily="34" charset="0"/>
              </a:rPr>
              <a:t>a </a:t>
            </a:r>
            <a:r>
              <a:rPr lang="en-US" sz="4800" b="1" dirty="0" err="1">
                <a:latin typeface="Corbel" panose="020B0503020204020204" pitchFamily="34" charset="0"/>
              </a:rPr>
              <a:t>avut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loc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Marea</a:t>
            </a:r>
            <a:r>
              <a:rPr lang="en-US" sz="4800" b="1" dirty="0">
                <a:latin typeface="Corbel" panose="020B0503020204020204" pitchFamily="34" charset="0"/>
              </a:rPr>
              <a:t> Britanie? 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Наводнение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Inundațiile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Отключение </a:t>
            </a:r>
            <a:r>
              <a:rPr lang="ru-RU" sz="4800" dirty="0" smtClean="0">
                <a:latin typeface="Corbel" panose="020B0503020204020204" pitchFamily="34" charset="0"/>
              </a:rPr>
              <a:t>света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Stingerea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luminii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Сильный </a:t>
            </a:r>
            <a:r>
              <a:rPr lang="ru-RU" sz="4800" dirty="0" smtClean="0">
                <a:latin typeface="Corbel" panose="020B0503020204020204" pitchFamily="34" charset="0"/>
              </a:rPr>
              <a:t>туман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Ceața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puternică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Вратарь </a:t>
            </a:r>
            <a:r>
              <a:rPr lang="ru-RU" sz="4800" dirty="0" smtClean="0">
                <a:latin typeface="Corbel" panose="020B0503020204020204" pitchFamily="34" charset="0"/>
              </a:rPr>
              <a:t>заснул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Portarul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adormit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42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К удивлённому вратарю подошли полицейские и спросили, что </a:t>
            </a:r>
            <a:r>
              <a:rPr lang="ru-RU" sz="4800" dirty="0" smtClean="0">
                <a:latin typeface="Corbel" panose="020B0503020204020204" pitchFamily="34" charset="0"/>
              </a:rPr>
              <a:t>он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делает</a:t>
            </a:r>
            <a:r>
              <a:rPr lang="ru-RU" sz="4800" dirty="0">
                <a:latin typeface="Corbel" panose="020B0503020204020204" pitchFamily="34" charset="0"/>
              </a:rPr>
              <a:t>, ведь матч закончился 15 минут назад. </a:t>
            </a:r>
            <a:r>
              <a:rPr lang="ru-RU" sz="4800" b="1" dirty="0">
                <a:latin typeface="Corbel" panose="020B0503020204020204" pitchFamily="34" charset="0"/>
              </a:rPr>
              <a:t>Что стало </a:t>
            </a:r>
            <a:r>
              <a:rPr lang="ru-RU" sz="4800" b="1" dirty="0" smtClean="0">
                <a:latin typeface="Corbel" panose="020B0503020204020204" pitchFamily="34" charset="0"/>
              </a:rPr>
              <a:t>причиной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этого </a:t>
            </a:r>
            <a:r>
              <a:rPr lang="ru-RU" sz="4800" b="1" dirty="0">
                <a:latin typeface="Corbel" panose="020B0503020204020204" pitchFamily="34" charset="0"/>
              </a:rPr>
              <a:t>забавного случая, произошедшего в </a:t>
            </a:r>
            <a:r>
              <a:rPr lang="ru-RU" sz="4800" b="1" dirty="0" smtClean="0">
                <a:latin typeface="Corbel" panose="020B0503020204020204" pitchFamily="34" charset="0"/>
              </a:rPr>
              <a:t>Англии?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Poliția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s-a </a:t>
            </a:r>
            <a:r>
              <a:rPr lang="en-US" sz="4800" dirty="0" err="1">
                <a:latin typeface="Corbel" panose="020B0503020204020204" pitchFamily="34" charset="0"/>
              </a:rPr>
              <a:t>apropiat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portarul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mirat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l-a </a:t>
            </a:r>
            <a:r>
              <a:rPr lang="en-US" sz="4800" dirty="0" err="1">
                <a:latin typeface="Corbel" panose="020B0503020204020204" pitchFamily="34" charset="0"/>
              </a:rPr>
              <a:t>întrebat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face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teren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căci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meciul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s-a </a:t>
            </a:r>
            <a:r>
              <a:rPr lang="en-US" sz="4800" dirty="0" err="1">
                <a:latin typeface="Corbel" panose="020B0503020204020204" pitchFamily="34" charset="0"/>
              </a:rPr>
              <a:t>încheiat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deja</a:t>
            </a:r>
            <a:r>
              <a:rPr lang="en-US" sz="4800" dirty="0">
                <a:latin typeface="Corbel" panose="020B0503020204020204" pitchFamily="34" charset="0"/>
              </a:rPr>
              <a:t> de 15 minute. </a:t>
            </a:r>
            <a:r>
              <a:rPr lang="en-US" sz="4800" b="1" dirty="0">
                <a:latin typeface="Corbel" panose="020B0503020204020204" pitchFamily="34" charset="0"/>
              </a:rPr>
              <a:t>Ce a </a:t>
            </a:r>
            <a:r>
              <a:rPr lang="en-US" sz="4800" b="1" dirty="0" err="1">
                <a:latin typeface="Corbel" panose="020B0503020204020204" pitchFamily="34" charset="0"/>
              </a:rPr>
              <a:t>provocat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incident</a:t>
            </a: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hazliu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smtClean="0">
                <a:latin typeface="Corbel" panose="020B0503020204020204" pitchFamily="34" charset="0"/>
              </a:rPr>
              <a:t>care </a:t>
            </a:r>
            <a:r>
              <a:rPr lang="en-US" sz="4800" b="1" dirty="0">
                <a:latin typeface="Corbel" panose="020B0503020204020204" pitchFamily="34" charset="0"/>
              </a:rPr>
              <a:t>a </a:t>
            </a:r>
            <a:r>
              <a:rPr lang="en-US" sz="4800" b="1" dirty="0" err="1">
                <a:latin typeface="Corbel" panose="020B0503020204020204" pitchFamily="34" charset="0"/>
              </a:rPr>
              <a:t>avut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loc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Marea</a:t>
            </a:r>
            <a:r>
              <a:rPr lang="en-US" sz="4800" b="1" dirty="0">
                <a:latin typeface="Corbel" panose="020B0503020204020204" pitchFamily="34" charset="0"/>
              </a:rPr>
              <a:t> Britanie? 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Наводнение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Inundațiile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Отключение </a:t>
            </a:r>
            <a:r>
              <a:rPr lang="ru-RU" sz="4800" dirty="0" smtClean="0">
                <a:latin typeface="Corbel" panose="020B0503020204020204" pitchFamily="34" charset="0"/>
              </a:rPr>
              <a:t>света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Stingerea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luminii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Сильный </a:t>
            </a:r>
            <a:r>
              <a:rPr lang="ru-RU" sz="4800" dirty="0" smtClean="0">
                <a:latin typeface="Corbel" panose="020B0503020204020204" pitchFamily="34" charset="0"/>
              </a:rPr>
              <a:t>туман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Ceața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puternică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Вратарь </a:t>
            </a:r>
            <a:r>
              <a:rPr lang="ru-RU" sz="4800" dirty="0" smtClean="0">
                <a:latin typeface="Corbel" panose="020B0503020204020204" pitchFamily="34" charset="0"/>
              </a:rPr>
              <a:t>заснул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Portarul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adormit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9215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К удивлённому вратарю подошли полицейские и спросили, что </a:t>
            </a:r>
            <a:r>
              <a:rPr lang="ru-RU" sz="4800" dirty="0" smtClean="0">
                <a:latin typeface="Corbel" panose="020B0503020204020204" pitchFamily="34" charset="0"/>
              </a:rPr>
              <a:t>он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делает</a:t>
            </a:r>
            <a:r>
              <a:rPr lang="ru-RU" sz="4800" dirty="0">
                <a:latin typeface="Corbel" panose="020B0503020204020204" pitchFamily="34" charset="0"/>
              </a:rPr>
              <a:t>, ведь матч закончился 15 минут назад. </a:t>
            </a:r>
            <a:r>
              <a:rPr lang="ru-RU" sz="4800" b="1" dirty="0">
                <a:latin typeface="Corbel" panose="020B0503020204020204" pitchFamily="34" charset="0"/>
              </a:rPr>
              <a:t>Что стало </a:t>
            </a:r>
            <a:r>
              <a:rPr lang="ru-RU" sz="4800" b="1" dirty="0" smtClean="0">
                <a:latin typeface="Corbel" panose="020B0503020204020204" pitchFamily="34" charset="0"/>
              </a:rPr>
              <a:t>причиной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этого </a:t>
            </a:r>
            <a:r>
              <a:rPr lang="ru-RU" sz="4800" b="1" dirty="0">
                <a:latin typeface="Corbel" panose="020B0503020204020204" pitchFamily="34" charset="0"/>
              </a:rPr>
              <a:t>забавного случая, произошедшего в </a:t>
            </a:r>
            <a:r>
              <a:rPr lang="ru-RU" sz="4800" b="1" dirty="0" smtClean="0">
                <a:latin typeface="Corbel" panose="020B0503020204020204" pitchFamily="34" charset="0"/>
              </a:rPr>
              <a:t>Англии?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Poliția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s-a </a:t>
            </a:r>
            <a:r>
              <a:rPr lang="en-US" sz="4800" dirty="0" err="1">
                <a:latin typeface="Corbel" panose="020B0503020204020204" pitchFamily="34" charset="0"/>
              </a:rPr>
              <a:t>apropiat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portarul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mirat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l-a </a:t>
            </a:r>
            <a:r>
              <a:rPr lang="en-US" sz="4800" dirty="0" err="1">
                <a:latin typeface="Corbel" panose="020B0503020204020204" pitchFamily="34" charset="0"/>
              </a:rPr>
              <a:t>întrebat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face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teren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căci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meciul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s-a </a:t>
            </a:r>
            <a:r>
              <a:rPr lang="en-US" sz="4800" dirty="0" err="1">
                <a:latin typeface="Corbel" panose="020B0503020204020204" pitchFamily="34" charset="0"/>
              </a:rPr>
              <a:t>încheiat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deja</a:t>
            </a:r>
            <a:r>
              <a:rPr lang="en-US" sz="4800" dirty="0">
                <a:latin typeface="Corbel" panose="020B0503020204020204" pitchFamily="34" charset="0"/>
              </a:rPr>
              <a:t> de 15 minute. </a:t>
            </a:r>
            <a:r>
              <a:rPr lang="en-US" sz="4800" b="1" dirty="0">
                <a:latin typeface="Corbel" panose="020B0503020204020204" pitchFamily="34" charset="0"/>
              </a:rPr>
              <a:t>Ce a </a:t>
            </a:r>
            <a:r>
              <a:rPr lang="en-US" sz="4800" b="1" dirty="0" err="1">
                <a:latin typeface="Corbel" panose="020B0503020204020204" pitchFamily="34" charset="0"/>
              </a:rPr>
              <a:t>provocat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incident</a:t>
            </a: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hazliu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smtClean="0">
                <a:latin typeface="Corbel" panose="020B0503020204020204" pitchFamily="34" charset="0"/>
              </a:rPr>
              <a:t>care </a:t>
            </a:r>
            <a:r>
              <a:rPr lang="en-US" sz="4800" b="1" dirty="0">
                <a:latin typeface="Corbel" panose="020B0503020204020204" pitchFamily="34" charset="0"/>
              </a:rPr>
              <a:t>a </a:t>
            </a:r>
            <a:r>
              <a:rPr lang="en-US" sz="4800" b="1" dirty="0" err="1">
                <a:latin typeface="Corbel" panose="020B0503020204020204" pitchFamily="34" charset="0"/>
              </a:rPr>
              <a:t>avut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loc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Marea</a:t>
            </a:r>
            <a:r>
              <a:rPr lang="en-US" sz="4800" b="1" dirty="0">
                <a:latin typeface="Corbel" panose="020B0503020204020204" pitchFamily="34" charset="0"/>
              </a:rPr>
              <a:t> Britanie? 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Наводнение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Inundațiile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Отключение </a:t>
            </a:r>
            <a:r>
              <a:rPr lang="ru-RU" sz="4800" dirty="0" smtClean="0">
                <a:latin typeface="Corbel" panose="020B0503020204020204" pitchFamily="34" charset="0"/>
              </a:rPr>
              <a:t>света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Stingerea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luminii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Сильный </a:t>
            </a:r>
            <a:r>
              <a:rPr lang="ru-RU" sz="4800" dirty="0" smtClean="0">
                <a:latin typeface="Corbel" panose="020B0503020204020204" pitchFamily="34" charset="0"/>
              </a:rPr>
              <a:t>туман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Ceața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puternică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Вратарь </a:t>
            </a:r>
            <a:r>
              <a:rPr lang="ru-RU" sz="4800" dirty="0" smtClean="0">
                <a:latin typeface="Corbel" panose="020B0503020204020204" pitchFamily="34" charset="0"/>
              </a:rPr>
              <a:t>заснул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Portarul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adormit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5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2971800"/>
            <a:ext cx="20138006" cy="52006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2970389"/>
            <a:ext cx="20110500" cy="52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8994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На каком виде транспорта спортсменка Денис </a:t>
            </a:r>
            <a:r>
              <a:rPr lang="ru-RU" sz="5400" b="1" dirty="0" smtClean="0">
                <a:latin typeface="Corbel" panose="020B0503020204020204" pitchFamily="34" charset="0"/>
              </a:rPr>
              <a:t>Мюллер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err="1" smtClean="0">
                <a:latin typeface="Corbel" panose="020B0503020204020204" pitchFamily="34" charset="0"/>
              </a:rPr>
              <a:t>Коренек</a:t>
            </a:r>
            <a:r>
              <a:rPr lang="ru-RU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>
                <a:latin typeface="Corbel" panose="020B0503020204020204" pitchFamily="34" charset="0"/>
              </a:rPr>
              <a:t>в 2018 году смогла развить скорость 295,6 </a:t>
            </a:r>
            <a:r>
              <a:rPr lang="ru-RU" sz="5400" b="1" dirty="0" smtClean="0">
                <a:latin typeface="Corbel" panose="020B0503020204020204" pitchFamily="34" charset="0"/>
              </a:rPr>
              <a:t>км/ч?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Ce </a:t>
            </a:r>
            <a:r>
              <a:rPr lang="en-US" sz="5400" b="1" dirty="0">
                <a:latin typeface="Corbel" panose="020B0503020204020204" pitchFamily="34" charset="0"/>
              </a:rPr>
              <a:t>tip de transport a </a:t>
            </a:r>
            <a:r>
              <a:rPr lang="en-US" sz="5400" b="1" dirty="0" err="1">
                <a:latin typeface="Corbel" panose="020B0503020204020204" pitchFamily="34" charset="0"/>
              </a:rPr>
              <a:t>folosit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sportiva</a:t>
            </a:r>
            <a:r>
              <a:rPr lang="en-US" sz="5400" b="1" dirty="0">
                <a:latin typeface="Corbel" panose="020B0503020204020204" pitchFamily="34" charset="0"/>
              </a:rPr>
              <a:t> Denise Mueller-</a:t>
            </a:r>
            <a:r>
              <a:rPr lang="en-US" sz="5400" b="1" dirty="0" err="1">
                <a:latin typeface="Corbel" panose="020B0503020204020204" pitchFamily="34" charset="0"/>
              </a:rPr>
              <a:t>Korenek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în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2018 </a:t>
            </a:r>
            <a:r>
              <a:rPr lang="en-US" sz="5400" b="1" dirty="0" err="1">
                <a:latin typeface="Corbel" panose="020B0503020204020204" pitchFamily="34" charset="0"/>
              </a:rPr>
              <a:t>pentru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atinge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viteza</a:t>
            </a:r>
            <a:r>
              <a:rPr lang="en-US" sz="5400" b="1" dirty="0">
                <a:latin typeface="Corbel" panose="020B0503020204020204" pitchFamily="34" charset="0"/>
              </a:rPr>
              <a:t> de 295,6 </a:t>
            </a:r>
            <a:r>
              <a:rPr lang="en-US" sz="5400" b="1" dirty="0" smtClean="0">
                <a:latin typeface="Corbel" panose="020B0503020204020204" pitchFamily="34" charset="0"/>
              </a:rPr>
              <a:t>km/h?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Мотоцикл / </a:t>
            </a:r>
            <a:r>
              <a:rPr lang="en-US" sz="5400" dirty="0" err="1" smtClean="0">
                <a:latin typeface="Corbel" panose="020B0503020204020204" pitchFamily="34" charset="0"/>
              </a:rPr>
              <a:t>Motocicleta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Скутер / </a:t>
            </a:r>
            <a:r>
              <a:rPr lang="en-US" sz="5400" dirty="0" err="1" smtClean="0">
                <a:latin typeface="Corbel" panose="020B0503020204020204" pitchFamily="34" charset="0"/>
              </a:rPr>
              <a:t>Scuterul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Велосипед / </a:t>
            </a:r>
            <a:r>
              <a:rPr lang="en-US" sz="5400" dirty="0" err="1" smtClean="0">
                <a:latin typeface="Corbel" panose="020B0503020204020204" pitchFamily="34" charset="0"/>
              </a:rPr>
              <a:t>Bicicleta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Водный </a:t>
            </a:r>
            <a:r>
              <a:rPr lang="ru-RU" sz="5400" dirty="0" smtClean="0">
                <a:latin typeface="Corbel" panose="020B0503020204020204" pitchFamily="34" charset="0"/>
              </a:rPr>
              <a:t>мотоцикл / </a:t>
            </a:r>
            <a:r>
              <a:rPr lang="en-US" sz="5400" dirty="0" err="1" smtClean="0">
                <a:latin typeface="Corbel" panose="020B0503020204020204" pitchFamily="34" charset="0"/>
              </a:rPr>
              <a:t>Scuterul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acvatic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На каком виде транспорта спортсменка Денис </a:t>
            </a:r>
            <a:r>
              <a:rPr lang="ru-RU" sz="5400" b="1" dirty="0" smtClean="0">
                <a:latin typeface="Corbel" panose="020B0503020204020204" pitchFamily="34" charset="0"/>
              </a:rPr>
              <a:t>Мюллер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err="1" smtClean="0">
                <a:latin typeface="Corbel" panose="020B0503020204020204" pitchFamily="34" charset="0"/>
              </a:rPr>
              <a:t>Коренек</a:t>
            </a:r>
            <a:r>
              <a:rPr lang="ru-RU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>
                <a:latin typeface="Corbel" panose="020B0503020204020204" pitchFamily="34" charset="0"/>
              </a:rPr>
              <a:t>в 2018 году смогла развить скорость 295,6 </a:t>
            </a:r>
            <a:r>
              <a:rPr lang="ru-RU" sz="5400" b="1" dirty="0" smtClean="0">
                <a:latin typeface="Corbel" panose="020B0503020204020204" pitchFamily="34" charset="0"/>
              </a:rPr>
              <a:t>км/ч?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Ce </a:t>
            </a:r>
            <a:r>
              <a:rPr lang="en-US" sz="5400" b="1" dirty="0">
                <a:latin typeface="Corbel" panose="020B0503020204020204" pitchFamily="34" charset="0"/>
              </a:rPr>
              <a:t>tip de transport a </a:t>
            </a:r>
            <a:r>
              <a:rPr lang="en-US" sz="5400" b="1" dirty="0" err="1">
                <a:latin typeface="Corbel" panose="020B0503020204020204" pitchFamily="34" charset="0"/>
              </a:rPr>
              <a:t>folosit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sportiva</a:t>
            </a:r>
            <a:r>
              <a:rPr lang="en-US" sz="5400" b="1" dirty="0">
                <a:latin typeface="Corbel" panose="020B0503020204020204" pitchFamily="34" charset="0"/>
              </a:rPr>
              <a:t> Denise Mueller-</a:t>
            </a:r>
            <a:r>
              <a:rPr lang="en-US" sz="5400" b="1" dirty="0" err="1">
                <a:latin typeface="Corbel" panose="020B0503020204020204" pitchFamily="34" charset="0"/>
              </a:rPr>
              <a:t>Korenek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în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2018 </a:t>
            </a:r>
            <a:r>
              <a:rPr lang="en-US" sz="5400" b="1" dirty="0" err="1">
                <a:latin typeface="Corbel" panose="020B0503020204020204" pitchFamily="34" charset="0"/>
              </a:rPr>
              <a:t>pentru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atinge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viteza</a:t>
            </a:r>
            <a:r>
              <a:rPr lang="en-US" sz="5400" b="1" dirty="0">
                <a:latin typeface="Corbel" panose="020B0503020204020204" pitchFamily="34" charset="0"/>
              </a:rPr>
              <a:t> de 295,6 </a:t>
            </a:r>
            <a:r>
              <a:rPr lang="en-US" sz="5400" b="1" dirty="0" smtClean="0">
                <a:latin typeface="Corbel" panose="020B0503020204020204" pitchFamily="34" charset="0"/>
              </a:rPr>
              <a:t>km/h?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Мотоцикл / </a:t>
            </a:r>
            <a:r>
              <a:rPr lang="en-US" sz="5400" dirty="0" err="1" smtClean="0">
                <a:latin typeface="Corbel" panose="020B0503020204020204" pitchFamily="34" charset="0"/>
              </a:rPr>
              <a:t>Motocicleta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Скутер / </a:t>
            </a:r>
            <a:r>
              <a:rPr lang="en-US" sz="5400" dirty="0" err="1" smtClean="0">
                <a:latin typeface="Corbel" panose="020B0503020204020204" pitchFamily="34" charset="0"/>
              </a:rPr>
              <a:t>Scuterul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Велосипед / </a:t>
            </a:r>
            <a:r>
              <a:rPr lang="en-US" sz="5400" dirty="0" err="1" smtClean="0">
                <a:latin typeface="Corbel" panose="020B0503020204020204" pitchFamily="34" charset="0"/>
              </a:rPr>
              <a:t>Bicicleta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Водный </a:t>
            </a:r>
            <a:r>
              <a:rPr lang="ru-RU" sz="5400" dirty="0" smtClean="0">
                <a:latin typeface="Corbel" panose="020B0503020204020204" pitchFamily="34" charset="0"/>
              </a:rPr>
              <a:t>мотоцикл / </a:t>
            </a:r>
            <a:r>
              <a:rPr lang="en-US" sz="5400" dirty="0" err="1" smtClean="0">
                <a:latin typeface="Corbel" panose="020B0503020204020204" pitchFamily="34" charset="0"/>
              </a:rPr>
              <a:t>Scuterul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acvatic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3988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000" i="1" dirty="0" smtClean="0">
                <a:latin typeface="Corbel" panose="020B0503020204020204" pitchFamily="34" charset="0"/>
              </a:rPr>
              <a:t>ответа,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>
                <a:latin typeface="Corbel" panose="020B0503020204020204" pitchFamily="34" charset="0"/>
              </a:rPr>
              <a:t>Atenție</a:t>
            </a:r>
            <a:r>
              <a:rPr lang="en-US" sz="4000" i="1" dirty="0">
                <a:latin typeface="Corbel" panose="020B0503020204020204" pitchFamily="34" charset="0"/>
              </a:rPr>
              <a:t>! </a:t>
            </a:r>
            <a:r>
              <a:rPr lang="en-US" sz="4000" i="1" dirty="0" err="1">
                <a:latin typeface="Corbel" panose="020B0503020204020204" pitchFamily="34" charset="0"/>
              </a:rPr>
              <a:t>Această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întrebare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poate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avea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opțiuni</a:t>
            </a:r>
            <a:r>
              <a:rPr lang="en-US" sz="4000" i="1" dirty="0">
                <a:latin typeface="Corbel" panose="020B0503020204020204" pitchFamily="34" charset="0"/>
              </a:rPr>
              <a:t> de </a:t>
            </a:r>
            <a:r>
              <a:rPr lang="en-US" sz="4000" i="1" dirty="0" err="1">
                <a:latin typeface="Corbel" panose="020B0503020204020204" pitchFamily="34" charset="0"/>
              </a:rPr>
              <a:t>răspuns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, </a:t>
            </a:r>
            <a:r>
              <a:rPr lang="en-US" sz="4000" i="1" dirty="0" err="1">
                <a:latin typeface="Corbel" panose="020B0503020204020204" pitchFamily="34" charset="0"/>
              </a:rPr>
              <a:t>sau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nici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una</a:t>
            </a:r>
            <a:r>
              <a:rPr lang="en-US" sz="40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i="1" dirty="0" err="1">
                <a:latin typeface="Corbel" panose="020B0503020204020204" pitchFamily="34" charset="0"/>
              </a:rPr>
              <a:t>Dacă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există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- </a:t>
            </a:r>
            <a:r>
              <a:rPr lang="en-US" sz="4000" i="1" dirty="0" err="1">
                <a:latin typeface="Corbel" panose="020B0503020204020204" pitchFamily="34" charset="0"/>
              </a:rPr>
              <a:t>selectați</a:t>
            </a:r>
            <a:r>
              <a:rPr lang="en-US" sz="4000" i="1" dirty="0">
                <a:latin typeface="Corbel" panose="020B0503020204020204" pitchFamily="34" charset="0"/>
              </a:rPr>
              <a:t>-le </a:t>
            </a:r>
            <a:r>
              <a:rPr lang="en-US" sz="4000" i="1" dirty="0" err="1">
                <a:latin typeface="Corbel" panose="020B0503020204020204" pitchFamily="34" charset="0"/>
              </a:rPr>
              <a:t>pe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toate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Что </a:t>
            </a:r>
            <a:r>
              <a:rPr lang="ru-RU" sz="4000" b="1" dirty="0">
                <a:latin typeface="Corbel" panose="020B0503020204020204" pitchFamily="34" charset="0"/>
              </a:rPr>
              <a:t>советует делать ООН, чтобы замедлить процесс изменения </a:t>
            </a:r>
            <a:r>
              <a:rPr lang="ru-RU" sz="4000" b="1" dirty="0" smtClean="0">
                <a:latin typeface="Corbel" panose="020B0503020204020204" pitchFamily="34" charset="0"/>
              </a:rPr>
              <a:t>климата?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Ce </a:t>
            </a:r>
            <a:r>
              <a:rPr lang="en-US" sz="4000" b="1" dirty="0">
                <a:latin typeface="Corbel" panose="020B0503020204020204" pitchFamily="34" charset="0"/>
              </a:rPr>
              <a:t>ne </a:t>
            </a:r>
            <a:r>
              <a:rPr lang="en-US" sz="4000" b="1" dirty="0" err="1">
                <a:latin typeface="Corbel" panose="020B0503020204020204" pitchFamily="34" charset="0"/>
              </a:rPr>
              <a:t>sfătuie</a:t>
            </a:r>
            <a:r>
              <a:rPr lang="en-US" sz="4000" b="1" dirty="0">
                <a:latin typeface="Corbel" panose="020B0503020204020204" pitchFamily="34" charset="0"/>
              </a:rPr>
              <a:t> ONU </a:t>
            </a:r>
            <a:r>
              <a:rPr lang="en-US" sz="4000" b="1" dirty="0" err="1">
                <a:latin typeface="Corbel" panose="020B0503020204020204" pitchFamily="34" charset="0"/>
              </a:rPr>
              <a:t>să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facem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pentru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>
                <a:latin typeface="Corbel" panose="020B0503020204020204" pitchFamily="34" charset="0"/>
              </a:rPr>
              <a:t>încetini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procesul</a:t>
            </a:r>
            <a:r>
              <a:rPr lang="en-US" sz="4000" b="1" dirty="0">
                <a:latin typeface="Corbel" panose="020B0503020204020204" pitchFamily="34" charset="0"/>
              </a:rPr>
              <a:t> de </a:t>
            </a:r>
            <a:r>
              <a:rPr lang="en-US" sz="4000" b="1" dirty="0" err="1">
                <a:latin typeface="Corbel" panose="020B0503020204020204" pitchFamily="34" charset="0"/>
              </a:rPr>
              <a:t>schimbare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 smtClean="0">
                <a:latin typeface="Corbel" panose="020B0503020204020204" pitchFamily="34" charset="0"/>
              </a:rPr>
              <a:t>climei</a:t>
            </a:r>
            <a:r>
              <a:rPr lang="en-US" sz="40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Путешествовать </a:t>
            </a:r>
            <a:r>
              <a:rPr lang="ru-RU" sz="4000" dirty="0">
                <a:latin typeface="Corbel" panose="020B0503020204020204" pitchFamily="34" charset="0"/>
              </a:rPr>
              <a:t>на поездах, а не на </a:t>
            </a:r>
            <a:r>
              <a:rPr lang="ru-RU" sz="4000" dirty="0" smtClean="0">
                <a:latin typeface="Corbel" panose="020B0503020204020204" pitchFamily="34" charset="0"/>
              </a:rPr>
              <a:t>самолётах / </a:t>
            </a:r>
            <a:r>
              <a:rPr lang="en-US" sz="4000" dirty="0" err="1" smtClean="0">
                <a:latin typeface="Corbel" panose="020B0503020204020204" pitchFamily="34" charset="0"/>
              </a:rPr>
              <a:t>Să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călătorim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mai</a:t>
            </a:r>
            <a:r>
              <a:rPr lang="en-US" sz="4000" dirty="0">
                <a:latin typeface="Corbel" panose="020B0503020204020204" pitchFamily="34" charset="0"/>
              </a:rPr>
              <a:t> des cu </a:t>
            </a:r>
            <a:r>
              <a:rPr lang="en-US" sz="4000" dirty="0" err="1">
                <a:latin typeface="Corbel" panose="020B0503020204020204" pitchFamily="34" charset="0"/>
              </a:rPr>
              <a:t>trenul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endParaRPr lang="ru-RU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     </a:t>
            </a:r>
            <a:r>
              <a:rPr lang="en-US" sz="4000" dirty="0" smtClean="0">
                <a:latin typeface="Corbel" panose="020B0503020204020204" pitchFamily="34" charset="0"/>
              </a:rPr>
              <a:t>nu cu</a:t>
            </a:r>
            <a:r>
              <a:rPr lang="ru-RU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avionul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Закрывать кастрюлю крышкой во время </a:t>
            </a:r>
            <a:r>
              <a:rPr lang="ru-RU" sz="4000" dirty="0" smtClean="0">
                <a:latin typeface="Corbel" panose="020B0503020204020204" pitchFamily="34" charset="0"/>
              </a:rPr>
              <a:t>готовки / </a:t>
            </a:r>
            <a:r>
              <a:rPr lang="en-US" sz="4000" dirty="0" err="1" smtClean="0">
                <a:latin typeface="Corbel" panose="020B0503020204020204" pitchFamily="34" charset="0"/>
              </a:rPr>
              <a:t>Să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acoperim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cratița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timp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err="1" smtClean="0">
                <a:latin typeface="Corbel" panose="020B0503020204020204" pitchFamily="34" charset="0"/>
              </a:rPr>
              <a:t>ce</a:t>
            </a:r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gătim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Принимать душ, а не </a:t>
            </a:r>
            <a:r>
              <a:rPr lang="ru-RU" sz="4000" dirty="0" smtClean="0">
                <a:latin typeface="Corbel" panose="020B0503020204020204" pitchFamily="34" charset="0"/>
              </a:rPr>
              <a:t>ванну / </a:t>
            </a:r>
            <a:r>
              <a:rPr lang="en-US" sz="4000" dirty="0" err="1" smtClean="0">
                <a:latin typeface="Corbel" panose="020B0503020204020204" pitchFamily="34" charset="0"/>
              </a:rPr>
              <a:t>Să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facem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mai</a:t>
            </a:r>
            <a:r>
              <a:rPr lang="en-US" sz="4000" dirty="0">
                <a:latin typeface="Corbel" panose="020B0503020204020204" pitchFamily="34" charset="0"/>
              </a:rPr>
              <a:t> des </a:t>
            </a:r>
            <a:r>
              <a:rPr lang="en-US" sz="4000" dirty="0" err="1">
                <a:latin typeface="Corbel" panose="020B0503020204020204" pitchFamily="34" charset="0"/>
              </a:rPr>
              <a:t>duș</a:t>
            </a:r>
            <a:r>
              <a:rPr lang="en-US" sz="4000" dirty="0">
                <a:latin typeface="Corbel" panose="020B0503020204020204" pitchFamily="34" charset="0"/>
              </a:rPr>
              <a:t>, nu </a:t>
            </a:r>
            <a:r>
              <a:rPr lang="en-US" sz="4000" dirty="0" err="1">
                <a:latin typeface="Corbel" panose="020B0503020204020204" pitchFamily="34" charset="0"/>
              </a:rPr>
              <a:t>baie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Стирать в машинке в режиме «тёплая вода», а не «горячая</a:t>
            </a:r>
            <a:r>
              <a:rPr lang="ru-RU" sz="4000" dirty="0" smtClean="0">
                <a:latin typeface="Corbel" panose="020B0503020204020204" pitchFamily="34" charset="0"/>
              </a:rPr>
              <a:t>» / </a:t>
            </a:r>
            <a:r>
              <a:rPr lang="en-US" sz="4000" dirty="0" err="1" smtClean="0">
                <a:latin typeface="Corbel" panose="020B0503020204020204" pitchFamily="34" charset="0"/>
              </a:rPr>
              <a:t>Să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utilizăm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modul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     </a:t>
            </a:r>
            <a:r>
              <a:rPr lang="en-US" sz="4000" dirty="0" smtClean="0">
                <a:latin typeface="Corbel" panose="020B0503020204020204" pitchFamily="34" charset="0"/>
              </a:rPr>
              <a:t>”</a:t>
            </a:r>
            <a:r>
              <a:rPr lang="en-US" sz="4000" dirty="0" err="1" smtClean="0">
                <a:latin typeface="Corbel" panose="020B0503020204020204" pitchFamily="34" charset="0"/>
              </a:rPr>
              <a:t>apă</a:t>
            </a:r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caldă</a:t>
            </a:r>
            <a:r>
              <a:rPr lang="en-US" sz="4000" dirty="0">
                <a:latin typeface="Corbel" panose="020B0503020204020204" pitchFamily="34" charset="0"/>
              </a:rPr>
              <a:t>”, nu ”</a:t>
            </a:r>
            <a:r>
              <a:rPr lang="en-US" sz="4000" dirty="0" err="1">
                <a:latin typeface="Corbel" panose="020B0503020204020204" pitchFamily="34" charset="0"/>
              </a:rPr>
              <a:t>apă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fierbinte</a:t>
            </a:r>
            <a:r>
              <a:rPr lang="en-US" sz="4000" dirty="0">
                <a:latin typeface="Corbel" panose="020B0503020204020204" pitchFamily="34" charset="0"/>
              </a:rPr>
              <a:t>”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timpul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utilizării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mașinii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spălat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876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000" i="1" dirty="0" smtClean="0">
                <a:latin typeface="Corbel" panose="020B0503020204020204" pitchFamily="34" charset="0"/>
              </a:rPr>
              <a:t>ответа,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>
                <a:latin typeface="Corbel" panose="020B0503020204020204" pitchFamily="34" charset="0"/>
              </a:rPr>
              <a:t>Atenție</a:t>
            </a:r>
            <a:r>
              <a:rPr lang="en-US" sz="4000" i="1" dirty="0">
                <a:latin typeface="Corbel" panose="020B0503020204020204" pitchFamily="34" charset="0"/>
              </a:rPr>
              <a:t>! </a:t>
            </a:r>
            <a:r>
              <a:rPr lang="en-US" sz="4000" i="1" dirty="0" err="1">
                <a:latin typeface="Corbel" panose="020B0503020204020204" pitchFamily="34" charset="0"/>
              </a:rPr>
              <a:t>Această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întrebare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poate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avea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opțiuni</a:t>
            </a:r>
            <a:r>
              <a:rPr lang="en-US" sz="4000" i="1" dirty="0">
                <a:latin typeface="Corbel" panose="020B0503020204020204" pitchFamily="34" charset="0"/>
              </a:rPr>
              <a:t> de </a:t>
            </a:r>
            <a:r>
              <a:rPr lang="en-US" sz="4000" i="1" dirty="0" err="1">
                <a:latin typeface="Corbel" panose="020B0503020204020204" pitchFamily="34" charset="0"/>
              </a:rPr>
              <a:t>răspuns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, </a:t>
            </a:r>
            <a:r>
              <a:rPr lang="en-US" sz="4000" i="1" dirty="0" err="1">
                <a:latin typeface="Corbel" panose="020B0503020204020204" pitchFamily="34" charset="0"/>
              </a:rPr>
              <a:t>sau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nici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una</a:t>
            </a:r>
            <a:r>
              <a:rPr lang="en-US" sz="40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i="1" dirty="0" err="1">
                <a:latin typeface="Corbel" panose="020B0503020204020204" pitchFamily="34" charset="0"/>
              </a:rPr>
              <a:t>Dacă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există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- </a:t>
            </a:r>
            <a:r>
              <a:rPr lang="en-US" sz="4000" i="1" dirty="0" err="1">
                <a:latin typeface="Corbel" panose="020B0503020204020204" pitchFamily="34" charset="0"/>
              </a:rPr>
              <a:t>selectați</a:t>
            </a:r>
            <a:r>
              <a:rPr lang="en-US" sz="4000" i="1" dirty="0">
                <a:latin typeface="Corbel" panose="020B0503020204020204" pitchFamily="34" charset="0"/>
              </a:rPr>
              <a:t>-le </a:t>
            </a:r>
            <a:r>
              <a:rPr lang="en-US" sz="4000" i="1" dirty="0" err="1">
                <a:latin typeface="Corbel" panose="020B0503020204020204" pitchFamily="34" charset="0"/>
              </a:rPr>
              <a:t>pe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toate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Что </a:t>
            </a:r>
            <a:r>
              <a:rPr lang="ru-RU" sz="4000" b="1" dirty="0">
                <a:latin typeface="Corbel" panose="020B0503020204020204" pitchFamily="34" charset="0"/>
              </a:rPr>
              <a:t>советует делать ООН, чтобы замедлить процесс изменения </a:t>
            </a:r>
            <a:r>
              <a:rPr lang="ru-RU" sz="4000" b="1" dirty="0" smtClean="0">
                <a:latin typeface="Corbel" panose="020B0503020204020204" pitchFamily="34" charset="0"/>
              </a:rPr>
              <a:t>климата?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Ce </a:t>
            </a:r>
            <a:r>
              <a:rPr lang="en-US" sz="4000" b="1" dirty="0">
                <a:latin typeface="Corbel" panose="020B0503020204020204" pitchFamily="34" charset="0"/>
              </a:rPr>
              <a:t>ne </a:t>
            </a:r>
            <a:r>
              <a:rPr lang="en-US" sz="4000" b="1" dirty="0" err="1">
                <a:latin typeface="Corbel" panose="020B0503020204020204" pitchFamily="34" charset="0"/>
              </a:rPr>
              <a:t>sfătuie</a:t>
            </a:r>
            <a:r>
              <a:rPr lang="en-US" sz="4000" b="1" dirty="0">
                <a:latin typeface="Corbel" panose="020B0503020204020204" pitchFamily="34" charset="0"/>
              </a:rPr>
              <a:t> ONU </a:t>
            </a:r>
            <a:r>
              <a:rPr lang="en-US" sz="4000" b="1" dirty="0" err="1">
                <a:latin typeface="Corbel" panose="020B0503020204020204" pitchFamily="34" charset="0"/>
              </a:rPr>
              <a:t>să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facem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pentru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>
                <a:latin typeface="Corbel" panose="020B0503020204020204" pitchFamily="34" charset="0"/>
              </a:rPr>
              <a:t>încetini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procesul</a:t>
            </a:r>
            <a:r>
              <a:rPr lang="en-US" sz="4000" b="1" dirty="0">
                <a:latin typeface="Corbel" panose="020B0503020204020204" pitchFamily="34" charset="0"/>
              </a:rPr>
              <a:t> de </a:t>
            </a:r>
            <a:r>
              <a:rPr lang="en-US" sz="4000" b="1" dirty="0" err="1">
                <a:latin typeface="Corbel" panose="020B0503020204020204" pitchFamily="34" charset="0"/>
              </a:rPr>
              <a:t>schimbare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 smtClean="0">
                <a:latin typeface="Corbel" panose="020B0503020204020204" pitchFamily="34" charset="0"/>
              </a:rPr>
              <a:t>climei</a:t>
            </a:r>
            <a:r>
              <a:rPr lang="en-US" sz="40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Путешествовать </a:t>
            </a:r>
            <a:r>
              <a:rPr lang="ru-RU" sz="4000" dirty="0">
                <a:latin typeface="Corbel" panose="020B0503020204020204" pitchFamily="34" charset="0"/>
              </a:rPr>
              <a:t>на поездах, а не на </a:t>
            </a:r>
            <a:r>
              <a:rPr lang="ru-RU" sz="4000" dirty="0" smtClean="0">
                <a:latin typeface="Corbel" panose="020B0503020204020204" pitchFamily="34" charset="0"/>
              </a:rPr>
              <a:t>самолётах / </a:t>
            </a:r>
            <a:r>
              <a:rPr lang="en-US" sz="4000" dirty="0" err="1" smtClean="0">
                <a:latin typeface="Corbel" panose="020B0503020204020204" pitchFamily="34" charset="0"/>
              </a:rPr>
              <a:t>Să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călătorim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mai</a:t>
            </a:r>
            <a:r>
              <a:rPr lang="en-US" sz="4000" dirty="0">
                <a:latin typeface="Corbel" panose="020B0503020204020204" pitchFamily="34" charset="0"/>
              </a:rPr>
              <a:t> des cu </a:t>
            </a:r>
            <a:r>
              <a:rPr lang="en-US" sz="4000" dirty="0" err="1">
                <a:latin typeface="Corbel" panose="020B0503020204020204" pitchFamily="34" charset="0"/>
              </a:rPr>
              <a:t>trenul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endParaRPr lang="ru-RU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     </a:t>
            </a:r>
            <a:r>
              <a:rPr lang="en-US" sz="4000" dirty="0" smtClean="0">
                <a:latin typeface="Corbel" panose="020B0503020204020204" pitchFamily="34" charset="0"/>
              </a:rPr>
              <a:t>nu cu</a:t>
            </a:r>
            <a:r>
              <a:rPr lang="ru-RU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avionul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Закрывать кастрюлю крышкой во время </a:t>
            </a:r>
            <a:r>
              <a:rPr lang="ru-RU" sz="4000" dirty="0" smtClean="0">
                <a:latin typeface="Corbel" panose="020B0503020204020204" pitchFamily="34" charset="0"/>
              </a:rPr>
              <a:t>готовки / </a:t>
            </a:r>
            <a:r>
              <a:rPr lang="en-US" sz="4000" dirty="0" err="1" smtClean="0">
                <a:latin typeface="Corbel" panose="020B0503020204020204" pitchFamily="34" charset="0"/>
              </a:rPr>
              <a:t>Să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acoperim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cratița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timp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err="1" smtClean="0">
                <a:latin typeface="Corbel" panose="020B0503020204020204" pitchFamily="34" charset="0"/>
              </a:rPr>
              <a:t>ce</a:t>
            </a:r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gătim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Принимать душ, а не </a:t>
            </a:r>
            <a:r>
              <a:rPr lang="ru-RU" sz="4000" dirty="0" smtClean="0">
                <a:latin typeface="Corbel" panose="020B0503020204020204" pitchFamily="34" charset="0"/>
              </a:rPr>
              <a:t>ванну / </a:t>
            </a:r>
            <a:r>
              <a:rPr lang="en-US" sz="4000" dirty="0" err="1" smtClean="0">
                <a:latin typeface="Corbel" panose="020B0503020204020204" pitchFamily="34" charset="0"/>
              </a:rPr>
              <a:t>Să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facem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mai</a:t>
            </a:r>
            <a:r>
              <a:rPr lang="en-US" sz="4000" dirty="0">
                <a:latin typeface="Corbel" panose="020B0503020204020204" pitchFamily="34" charset="0"/>
              </a:rPr>
              <a:t> des </a:t>
            </a:r>
            <a:r>
              <a:rPr lang="en-US" sz="4000" dirty="0" err="1">
                <a:latin typeface="Corbel" panose="020B0503020204020204" pitchFamily="34" charset="0"/>
              </a:rPr>
              <a:t>duș</a:t>
            </a:r>
            <a:r>
              <a:rPr lang="en-US" sz="4000" dirty="0">
                <a:latin typeface="Corbel" panose="020B0503020204020204" pitchFamily="34" charset="0"/>
              </a:rPr>
              <a:t>, nu </a:t>
            </a:r>
            <a:r>
              <a:rPr lang="en-US" sz="4000" dirty="0" err="1">
                <a:latin typeface="Corbel" panose="020B0503020204020204" pitchFamily="34" charset="0"/>
              </a:rPr>
              <a:t>baie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Стирать в машинке в режиме «тёплая вода», а не «горячая</a:t>
            </a:r>
            <a:r>
              <a:rPr lang="ru-RU" sz="4000" dirty="0" smtClean="0">
                <a:latin typeface="Corbel" panose="020B0503020204020204" pitchFamily="34" charset="0"/>
              </a:rPr>
              <a:t>» / </a:t>
            </a:r>
            <a:r>
              <a:rPr lang="en-US" sz="4000" dirty="0" err="1" smtClean="0">
                <a:latin typeface="Corbel" panose="020B0503020204020204" pitchFamily="34" charset="0"/>
              </a:rPr>
              <a:t>Să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utilizăm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modul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     </a:t>
            </a:r>
            <a:r>
              <a:rPr lang="en-US" sz="4000" dirty="0" smtClean="0">
                <a:latin typeface="Corbel" panose="020B0503020204020204" pitchFamily="34" charset="0"/>
              </a:rPr>
              <a:t>”</a:t>
            </a:r>
            <a:r>
              <a:rPr lang="en-US" sz="4000" dirty="0" err="1" smtClean="0">
                <a:latin typeface="Corbel" panose="020B0503020204020204" pitchFamily="34" charset="0"/>
              </a:rPr>
              <a:t>apă</a:t>
            </a:r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caldă</a:t>
            </a:r>
            <a:r>
              <a:rPr lang="en-US" sz="4000" dirty="0">
                <a:latin typeface="Corbel" panose="020B0503020204020204" pitchFamily="34" charset="0"/>
              </a:rPr>
              <a:t>”, nu ”</a:t>
            </a:r>
            <a:r>
              <a:rPr lang="en-US" sz="4000" dirty="0" err="1">
                <a:latin typeface="Corbel" panose="020B0503020204020204" pitchFamily="34" charset="0"/>
              </a:rPr>
              <a:t>apă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fierbinte</a:t>
            </a:r>
            <a:r>
              <a:rPr lang="en-US" sz="4000" dirty="0">
                <a:latin typeface="Corbel" panose="020B0503020204020204" pitchFamily="34" charset="0"/>
              </a:rPr>
              <a:t>”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timpul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utilizării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mașinii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spălat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4302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</a:t>
            </a:r>
            <a:r>
              <a:rPr lang="ru-RU" sz="3600" i="1" dirty="0" smtClean="0">
                <a:latin typeface="Corbel" panose="020B0503020204020204" pitchFamily="34" charset="0"/>
              </a:rPr>
              <a:t>не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быть </a:t>
            </a:r>
            <a:r>
              <a:rPr lang="ru-RU" sz="3600" i="1" dirty="0">
                <a:latin typeface="Corbel" panose="020B0503020204020204" pitchFamily="34" charset="0"/>
              </a:rPr>
              <a:t>их вовсе. Если вариантов больше одного, выберите все </a:t>
            </a:r>
            <a:r>
              <a:rPr lang="ru-RU" sz="3600" i="1" dirty="0" smtClean="0">
                <a:latin typeface="Corbel" panose="020B0503020204020204" pitchFamily="34" charset="0"/>
              </a:rPr>
              <a:t>правильные.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Глобальное </a:t>
            </a:r>
            <a:r>
              <a:rPr lang="ru-RU" sz="3600" dirty="0">
                <a:latin typeface="Corbel" panose="020B0503020204020204" pitchFamily="34" charset="0"/>
              </a:rPr>
              <a:t>потепление ведёт к таянию ледников и повышению уровня моря. </a:t>
            </a:r>
            <a:r>
              <a:rPr lang="ru-RU" sz="3600" b="1" dirty="0">
                <a:latin typeface="Corbel" panose="020B0503020204020204" pitchFamily="34" charset="0"/>
              </a:rPr>
              <a:t>Какие </a:t>
            </a:r>
            <a:r>
              <a:rPr lang="ru-RU" sz="3600" b="1" dirty="0" smtClean="0">
                <a:latin typeface="Corbel" panose="020B0503020204020204" pitchFamily="34" charset="0"/>
              </a:rPr>
              <a:t>крупные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города</a:t>
            </a:r>
            <a:r>
              <a:rPr lang="ru-RU" sz="3600" b="1" dirty="0">
                <a:latin typeface="Corbel" panose="020B0503020204020204" pitchFamily="34" charset="0"/>
              </a:rPr>
              <a:t>, по мнению экспертов ООН, при нынешней динамике окажутся частично </a:t>
            </a:r>
            <a:r>
              <a:rPr lang="ru-RU" sz="3600" b="1" dirty="0" smtClean="0">
                <a:latin typeface="Corbel" panose="020B0503020204020204" pitchFamily="34" charset="0"/>
              </a:rPr>
              <a:t>или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полностью затопленными?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err="1" smtClean="0">
                <a:latin typeface="Corbel" panose="020B0503020204020204" pitchFamily="34" charset="0"/>
              </a:rPr>
              <a:t>Încălzirea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globală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cauzează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topirea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ghețarilor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creșterea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nivelului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apei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Oceane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en-US" sz="3600" b="1" dirty="0">
                <a:latin typeface="Corbel" panose="020B0503020204020204" pitchFamily="34" charset="0"/>
              </a:rPr>
              <a:t>Ce </a:t>
            </a:r>
            <a:r>
              <a:rPr lang="en-US" sz="3600" b="1" dirty="0" err="1">
                <a:latin typeface="Corbel" panose="020B0503020204020204" pitchFamily="34" charset="0"/>
              </a:rPr>
              <a:t>orașe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mari</a:t>
            </a:r>
            <a:r>
              <a:rPr lang="en-US" sz="3600" b="1" dirty="0">
                <a:latin typeface="Corbel" panose="020B0503020204020204" pitchFamily="34" charset="0"/>
              </a:rPr>
              <a:t>,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smtClean="0">
                <a:latin typeface="Corbel" panose="020B0503020204020204" pitchFamily="34" charset="0"/>
              </a:rPr>
              <a:t>conform </a:t>
            </a:r>
            <a:r>
              <a:rPr lang="en-US" sz="3600" b="1" dirty="0" err="1">
                <a:latin typeface="Corbel" panose="020B0503020204020204" pitchFamily="34" charset="0"/>
              </a:rPr>
              <a:t>experților</a:t>
            </a:r>
            <a:r>
              <a:rPr lang="en-US" sz="3600" b="1" dirty="0">
                <a:latin typeface="Corbel" panose="020B0503020204020204" pitchFamily="34" charset="0"/>
              </a:rPr>
              <a:t> ONU, </a:t>
            </a:r>
            <a:r>
              <a:rPr lang="en-US" sz="3600" b="1" dirty="0" err="1">
                <a:latin typeface="Corbel" panose="020B0503020204020204" pitchFamily="34" charset="0"/>
              </a:rPr>
              <a:t>vor</a:t>
            </a:r>
            <a:r>
              <a:rPr lang="en-US" sz="3600" b="1" dirty="0">
                <a:latin typeface="Corbel" panose="020B0503020204020204" pitchFamily="34" charset="0"/>
              </a:rPr>
              <a:t> fi </a:t>
            </a:r>
            <a:r>
              <a:rPr lang="en-US" sz="3600" b="1" dirty="0" err="1">
                <a:latin typeface="Corbel" panose="020B0503020204020204" pitchFamily="34" charset="0"/>
              </a:rPr>
              <a:t>parțial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sau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complet</a:t>
            </a:r>
            <a:r>
              <a:rPr lang="en-US" sz="3600" b="1" dirty="0">
                <a:latin typeface="Corbel" panose="020B0503020204020204" pitchFamily="34" charset="0"/>
              </a:rPr>
              <a:t> inundate </a:t>
            </a:r>
            <a:r>
              <a:rPr lang="en-US" sz="3600" b="1" dirty="0" err="1">
                <a:latin typeface="Corbel" panose="020B0503020204020204" pitchFamily="34" charset="0"/>
              </a:rPr>
              <a:t>dacă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dinamica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actuală</a:t>
            </a:r>
            <a:r>
              <a:rPr lang="en-US" sz="3600" b="1" dirty="0">
                <a:latin typeface="Corbel" panose="020B0503020204020204" pitchFamily="34" charset="0"/>
              </a:rPr>
              <a:t> nu se </a:t>
            </a:r>
            <a:r>
              <a:rPr lang="en-US" sz="3600" b="1" dirty="0" err="1" smtClean="0">
                <a:latin typeface="Corbel" panose="020B0503020204020204" pitchFamily="34" charset="0"/>
              </a:rPr>
              <a:t>va</a:t>
            </a:r>
            <a:endParaRPr lang="en-US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err="1" smtClean="0">
                <a:latin typeface="Corbel" panose="020B0503020204020204" pitchFamily="34" charset="0"/>
              </a:rPr>
              <a:t>schimba</a:t>
            </a:r>
            <a:r>
              <a:rPr lang="en-US" sz="3600" b="1" dirty="0">
                <a:latin typeface="Corbel" panose="020B0503020204020204" pitchFamily="34" charset="0"/>
              </a:rPr>
              <a:t>? 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1. </a:t>
            </a:r>
            <a:r>
              <a:rPr lang="ru-RU" sz="3600" dirty="0" smtClean="0">
                <a:latin typeface="Corbel" panose="020B0503020204020204" pitchFamily="34" charset="0"/>
              </a:rPr>
              <a:t>Рио-де-Жанейро / </a:t>
            </a:r>
            <a:r>
              <a:rPr lang="en-US" sz="3600" dirty="0" smtClean="0">
                <a:latin typeface="Corbel" panose="020B0503020204020204" pitchFamily="34" charset="0"/>
              </a:rPr>
              <a:t>Rio-de-Janeiro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2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 smtClean="0">
                <a:latin typeface="Corbel" panose="020B0503020204020204" pitchFamily="34" charset="0"/>
              </a:rPr>
              <a:t>Венеция / </a:t>
            </a:r>
            <a:r>
              <a:rPr lang="en-US" sz="3600" dirty="0" err="1" smtClean="0">
                <a:latin typeface="Corbel" panose="020B0503020204020204" pitchFamily="34" charset="0"/>
              </a:rPr>
              <a:t>Veneția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3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 smtClean="0">
                <a:latin typeface="Corbel" panose="020B0503020204020204" pitchFamily="34" charset="0"/>
              </a:rPr>
              <a:t>Нью-Йорк / </a:t>
            </a:r>
            <a:r>
              <a:rPr lang="en-US" sz="3600" dirty="0" smtClean="0">
                <a:latin typeface="Corbel" panose="020B0503020204020204" pitchFamily="34" charset="0"/>
              </a:rPr>
              <a:t>New-York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4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 smtClean="0">
                <a:latin typeface="Corbel" panose="020B0503020204020204" pitchFamily="34" charset="0"/>
              </a:rPr>
              <a:t>Амстердам / </a:t>
            </a:r>
            <a:r>
              <a:rPr lang="en-US" sz="3600" dirty="0" smtClean="0">
                <a:latin typeface="Corbel" panose="020B0503020204020204" pitchFamily="34" charset="0"/>
              </a:rPr>
              <a:t>Amsterdam</a:t>
            </a:r>
            <a:endParaRPr lang="ru-RU" sz="3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99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</a:t>
            </a:r>
            <a:r>
              <a:rPr lang="ru-RU" sz="3600" i="1" dirty="0" smtClean="0">
                <a:latin typeface="Corbel" panose="020B0503020204020204" pitchFamily="34" charset="0"/>
              </a:rPr>
              <a:t>не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быть </a:t>
            </a:r>
            <a:r>
              <a:rPr lang="ru-RU" sz="3600" i="1" dirty="0">
                <a:latin typeface="Corbel" panose="020B0503020204020204" pitchFamily="34" charset="0"/>
              </a:rPr>
              <a:t>их вовсе. Если вариантов больше одного, выберите все </a:t>
            </a:r>
            <a:r>
              <a:rPr lang="ru-RU" sz="3600" i="1" dirty="0" smtClean="0">
                <a:latin typeface="Corbel" panose="020B0503020204020204" pitchFamily="34" charset="0"/>
              </a:rPr>
              <a:t>правильные.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Глобальное </a:t>
            </a:r>
            <a:r>
              <a:rPr lang="ru-RU" sz="3600" dirty="0">
                <a:latin typeface="Corbel" panose="020B0503020204020204" pitchFamily="34" charset="0"/>
              </a:rPr>
              <a:t>потепление ведёт к таянию ледников и повышению уровня моря. </a:t>
            </a:r>
            <a:r>
              <a:rPr lang="ru-RU" sz="3600" b="1" dirty="0">
                <a:latin typeface="Corbel" panose="020B0503020204020204" pitchFamily="34" charset="0"/>
              </a:rPr>
              <a:t>Какие </a:t>
            </a:r>
            <a:r>
              <a:rPr lang="ru-RU" sz="3600" b="1" dirty="0" smtClean="0">
                <a:latin typeface="Corbel" panose="020B0503020204020204" pitchFamily="34" charset="0"/>
              </a:rPr>
              <a:t>крупные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города</a:t>
            </a:r>
            <a:r>
              <a:rPr lang="ru-RU" sz="3600" b="1" dirty="0">
                <a:latin typeface="Corbel" panose="020B0503020204020204" pitchFamily="34" charset="0"/>
              </a:rPr>
              <a:t>, по мнению экспертов ООН, при нынешней динамике окажутся частично </a:t>
            </a:r>
            <a:r>
              <a:rPr lang="ru-RU" sz="3600" b="1" dirty="0" smtClean="0">
                <a:latin typeface="Corbel" panose="020B0503020204020204" pitchFamily="34" charset="0"/>
              </a:rPr>
              <a:t>или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полностью затопленными?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err="1" smtClean="0">
                <a:latin typeface="Corbel" panose="020B0503020204020204" pitchFamily="34" charset="0"/>
              </a:rPr>
              <a:t>Încălzirea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globală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cauzează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topirea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ghețarilor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creșterea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nivelului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apei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Oceane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en-US" sz="3600" b="1" dirty="0">
                <a:latin typeface="Corbel" panose="020B0503020204020204" pitchFamily="34" charset="0"/>
              </a:rPr>
              <a:t>Ce </a:t>
            </a:r>
            <a:r>
              <a:rPr lang="en-US" sz="3600" b="1" dirty="0" err="1">
                <a:latin typeface="Corbel" panose="020B0503020204020204" pitchFamily="34" charset="0"/>
              </a:rPr>
              <a:t>orașe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mari</a:t>
            </a:r>
            <a:r>
              <a:rPr lang="en-US" sz="3600" b="1" dirty="0">
                <a:latin typeface="Corbel" panose="020B0503020204020204" pitchFamily="34" charset="0"/>
              </a:rPr>
              <a:t>,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smtClean="0">
                <a:latin typeface="Corbel" panose="020B0503020204020204" pitchFamily="34" charset="0"/>
              </a:rPr>
              <a:t>conform </a:t>
            </a:r>
            <a:r>
              <a:rPr lang="en-US" sz="3600" b="1" dirty="0" err="1">
                <a:latin typeface="Corbel" panose="020B0503020204020204" pitchFamily="34" charset="0"/>
              </a:rPr>
              <a:t>experților</a:t>
            </a:r>
            <a:r>
              <a:rPr lang="en-US" sz="3600" b="1" dirty="0">
                <a:latin typeface="Corbel" panose="020B0503020204020204" pitchFamily="34" charset="0"/>
              </a:rPr>
              <a:t> ONU, </a:t>
            </a:r>
            <a:r>
              <a:rPr lang="en-US" sz="3600" b="1" dirty="0" err="1">
                <a:latin typeface="Corbel" panose="020B0503020204020204" pitchFamily="34" charset="0"/>
              </a:rPr>
              <a:t>vor</a:t>
            </a:r>
            <a:r>
              <a:rPr lang="en-US" sz="3600" b="1" dirty="0">
                <a:latin typeface="Corbel" panose="020B0503020204020204" pitchFamily="34" charset="0"/>
              </a:rPr>
              <a:t> fi </a:t>
            </a:r>
            <a:r>
              <a:rPr lang="en-US" sz="3600" b="1" dirty="0" err="1">
                <a:latin typeface="Corbel" panose="020B0503020204020204" pitchFamily="34" charset="0"/>
              </a:rPr>
              <a:t>parțial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sau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complet</a:t>
            </a:r>
            <a:r>
              <a:rPr lang="en-US" sz="3600" b="1" dirty="0">
                <a:latin typeface="Corbel" panose="020B0503020204020204" pitchFamily="34" charset="0"/>
              </a:rPr>
              <a:t> inundate </a:t>
            </a:r>
            <a:r>
              <a:rPr lang="en-US" sz="3600" b="1" dirty="0" err="1">
                <a:latin typeface="Corbel" panose="020B0503020204020204" pitchFamily="34" charset="0"/>
              </a:rPr>
              <a:t>dacă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dinamica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actuală</a:t>
            </a:r>
            <a:r>
              <a:rPr lang="en-US" sz="3600" b="1" dirty="0">
                <a:latin typeface="Corbel" panose="020B0503020204020204" pitchFamily="34" charset="0"/>
              </a:rPr>
              <a:t> nu se </a:t>
            </a:r>
            <a:r>
              <a:rPr lang="en-US" sz="3600" b="1" dirty="0" err="1" smtClean="0">
                <a:latin typeface="Corbel" panose="020B0503020204020204" pitchFamily="34" charset="0"/>
              </a:rPr>
              <a:t>va</a:t>
            </a:r>
            <a:endParaRPr lang="en-US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err="1" smtClean="0">
                <a:latin typeface="Corbel" panose="020B0503020204020204" pitchFamily="34" charset="0"/>
              </a:rPr>
              <a:t>schimba</a:t>
            </a:r>
            <a:r>
              <a:rPr lang="en-US" sz="3600" b="1" dirty="0">
                <a:latin typeface="Corbel" panose="020B0503020204020204" pitchFamily="34" charset="0"/>
              </a:rPr>
              <a:t>? 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1. </a:t>
            </a:r>
            <a:r>
              <a:rPr lang="ru-RU" sz="3600" dirty="0" smtClean="0">
                <a:latin typeface="Corbel" panose="020B0503020204020204" pitchFamily="34" charset="0"/>
              </a:rPr>
              <a:t>Рио-де-Жанейро / </a:t>
            </a:r>
            <a:r>
              <a:rPr lang="en-US" sz="3600" dirty="0" smtClean="0">
                <a:latin typeface="Corbel" panose="020B0503020204020204" pitchFamily="34" charset="0"/>
              </a:rPr>
              <a:t>Rio-de-Janeiro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2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 smtClean="0">
                <a:latin typeface="Corbel" panose="020B0503020204020204" pitchFamily="34" charset="0"/>
              </a:rPr>
              <a:t>Венеция / </a:t>
            </a:r>
            <a:r>
              <a:rPr lang="en-US" sz="3600" dirty="0" err="1" smtClean="0">
                <a:latin typeface="Corbel" panose="020B0503020204020204" pitchFamily="34" charset="0"/>
              </a:rPr>
              <a:t>Veneția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3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 smtClean="0">
                <a:latin typeface="Corbel" panose="020B0503020204020204" pitchFamily="34" charset="0"/>
              </a:rPr>
              <a:t>Нью-Йорк / </a:t>
            </a:r>
            <a:r>
              <a:rPr lang="en-US" sz="3600" dirty="0" smtClean="0">
                <a:latin typeface="Corbel" panose="020B0503020204020204" pitchFamily="34" charset="0"/>
              </a:rPr>
              <a:t>New-York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4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 smtClean="0">
                <a:latin typeface="Corbel" panose="020B0503020204020204" pitchFamily="34" charset="0"/>
              </a:rPr>
              <a:t>Амстердам / </a:t>
            </a:r>
            <a:r>
              <a:rPr lang="en-US" sz="3600" dirty="0" smtClean="0">
                <a:latin typeface="Corbel" panose="020B0503020204020204" pitchFamily="34" charset="0"/>
              </a:rPr>
              <a:t>Amsterdam</a:t>
            </a:r>
            <a:endParaRPr lang="ru-RU" sz="3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5103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«запустило» глобальное </a:t>
            </a:r>
            <a:r>
              <a:rPr lang="ru-RU" sz="7200" b="1" dirty="0" smtClean="0">
                <a:latin typeface="Corbel" panose="020B0503020204020204" pitchFamily="34" charset="0"/>
              </a:rPr>
              <a:t>потепление?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a ”</a:t>
            </a:r>
            <a:r>
              <a:rPr lang="en-US" sz="7200" b="1" dirty="0" err="1">
                <a:latin typeface="Corbel" panose="020B0503020204020204" pitchFamily="34" charset="0"/>
              </a:rPr>
              <a:t>declanșat</a:t>
            </a:r>
            <a:r>
              <a:rPr lang="en-US" sz="7200" b="1" dirty="0">
                <a:latin typeface="Corbel" panose="020B0503020204020204" pitchFamily="34" charset="0"/>
              </a:rPr>
              <a:t>” </a:t>
            </a:r>
            <a:r>
              <a:rPr lang="en-US" sz="7200" b="1" dirty="0" err="1">
                <a:latin typeface="Corbel" panose="020B0503020204020204" pitchFamily="34" charset="0"/>
              </a:rPr>
              <a:t>încălzirea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globală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Промышленная революция / </a:t>
            </a:r>
            <a:r>
              <a:rPr lang="en-US" sz="7200" dirty="0" err="1" smtClean="0">
                <a:latin typeface="Corbel" panose="020B0503020204020204" pitchFamily="34" charset="0"/>
              </a:rPr>
              <a:t>Revoluția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    </a:t>
            </a:r>
            <a:r>
              <a:rPr lang="en-US" sz="7200" dirty="0" err="1" smtClean="0">
                <a:latin typeface="Corbel" panose="020B0503020204020204" pitchFamily="34" charset="0"/>
              </a:rPr>
              <a:t>industrială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2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Рычаг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/</a:t>
            </a:r>
            <a:r>
              <a:rPr lang="en-US" sz="7200" dirty="0" smtClean="0">
                <a:latin typeface="Corbel" panose="020B0503020204020204" pitchFamily="34" charset="0"/>
              </a:rPr>
              <a:t> O </a:t>
            </a:r>
            <a:r>
              <a:rPr lang="en-US" sz="7200" dirty="0" err="1" smtClean="0">
                <a:latin typeface="Corbel" panose="020B0503020204020204" pitchFamily="34" charset="0"/>
              </a:rPr>
              <a:t>pârghie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3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ru-RU" sz="7200" dirty="0">
                <a:latin typeface="Corbel" panose="020B0503020204020204" pitchFamily="34" charset="0"/>
              </a:rPr>
              <a:t>Вырубка </a:t>
            </a:r>
            <a:r>
              <a:rPr lang="ru-RU" sz="7200" dirty="0" smtClean="0">
                <a:latin typeface="Corbel" panose="020B0503020204020204" pitchFamily="34" charset="0"/>
              </a:rPr>
              <a:t>лесов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/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Deforestarea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4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ru-RU" sz="7200" dirty="0">
                <a:latin typeface="Corbel" panose="020B0503020204020204" pitchFamily="34" charset="0"/>
              </a:rPr>
              <a:t>Извержение </a:t>
            </a:r>
            <a:r>
              <a:rPr lang="ru-RU" sz="7200" dirty="0" smtClean="0">
                <a:latin typeface="Corbel" panose="020B0503020204020204" pitchFamily="34" charset="0"/>
              </a:rPr>
              <a:t>вулканов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/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Erupția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vulcanilor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141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1506</Words>
  <Application>Microsoft Office PowerPoint</Application>
  <PresentationFormat>Произвольный</PresentationFormat>
  <Paragraphs>191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417</cp:revision>
  <dcterms:modified xsi:type="dcterms:W3CDTF">2020-12-09T14:25:37Z</dcterms:modified>
</cp:coreProperties>
</file>