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1" r:id="rId3"/>
    <p:sldId id="27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287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73" autoAdjust="0"/>
    <p:restoredTop sz="94660"/>
  </p:normalViewPr>
  <p:slideViewPr>
    <p:cSldViewPr snapToGrid="0">
      <p:cViewPr varScale="1">
        <p:scale>
          <a:sx n="53" d="100"/>
          <a:sy n="53" d="100"/>
        </p:scale>
        <p:origin x="-173" y="-8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1153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6226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6635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50299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26668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40329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13034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925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33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2604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0102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0835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1855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7382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8580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11/20/2020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114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1.bin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s\Desktop\ру.первослайд.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0104100" cy="1145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Чтобы </a:t>
            </a:r>
            <a:r>
              <a:rPr lang="ru-RU" sz="6600" dirty="0">
                <a:latin typeface="Corbel" panose="020B0503020204020204" pitchFamily="34" charset="0"/>
              </a:rPr>
              <a:t>быть самым стабильным и развитым городом в мире, одних денег недостаточно. Абу-Даби, столица нефтедобывающей страны ОАЭ, занимает 13 место из-за не самой хорошей ТАКОЙ обстановки.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 Какой</a:t>
            </a:r>
            <a:r>
              <a:rPr lang="ru-RU" sz="6600" b="1" dirty="0">
                <a:latin typeface="Corbel" panose="020B0503020204020204" pitchFamily="34" charset="0"/>
              </a:rPr>
              <a:t>?</a:t>
            </a:r>
            <a:endParaRPr lang="ru-RU" sz="138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84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934956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b="1" dirty="0" smtClean="0">
                <a:latin typeface="Corbel" panose="020B0503020204020204" pitchFamily="34" charset="0"/>
              </a:rPr>
              <a:t> </a:t>
            </a:r>
            <a:r>
              <a:rPr lang="ru-RU" sz="6600" b="1" dirty="0" smtClean="0">
                <a:latin typeface="Corbel" panose="020B0503020204020204" pitchFamily="34" charset="0"/>
              </a:rPr>
              <a:t>Что </a:t>
            </a:r>
            <a:r>
              <a:rPr lang="ru-RU" sz="6600" b="1" dirty="0">
                <a:latin typeface="Corbel" panose="020B0503020204020204" pitchFamily="34" charset="0"/>
              </a:rPr>
              <a:t>для повышения безопасности и привлечения внимания стилизуют под картошку фри, клавиши пианино или ножи и вилки?</a:t>
            </a:r>
            <a:endParaRPr lang="ru-RU" sz="80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6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934956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b="1" dirty="0" smtClean="0">
                <a:latin typeface="Corbel" panose="020B0503020204020204" pitchFamily="34" charset="0"/>
              </a:rPr>
              <a:t> </a:t>
            </a:r>
            <a:r>
              <a:rPr lang="ru-RU" sz="6600" b="1" dirty="0" smtClean="0">
                <a:latin typeface="Corbel" panose="020B0503020204020204" pitchFamily="34" charset="0"/>
              </a:rPr>
              <a:t>Что </a:t>
            </a:r>
            <a:r>
              <a:rPr lang="ru-RU" sz="6600" b="1" dirty="0">
                <a:latin typeface="Corbel" panose="020B0503020204020204" pitchFamily="34" charset="0"/>
              </a:rPr>
              <a:t>для повышения безопасности и привлечения внимания стилизуют под картошку фри, клавиши пианино или ножи и вилки?</a:t>
            </a:r>
            <a:endParaRPr lang="ru-RU" sz="80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8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1634270" cy="7600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Такие </a:t>
            </a:r>
            <a:r>
              <a:rPr lang="ru-RU" sz="6600" dirty="0">
                <a:latin typeface="Corbel" panose="020B0503020204020204" pitchFamily="34" charset="0"/>
              </a:rPr>
              <a:t>необычные люки есть в американском городе Оклахома-Сити.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 Что </a:t>
            </a:r>
            <a:r>
              <a:rPr lang="ru-RU" sz="6600" b="1" dirty="0">
                <a:latin typeface="Corbel" panose="020B0503020204020204" pitchFamily="34" charset="0"/>
              </a:rPr>
              <a:t>означает точка на них?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146" name="Picture 2" descr="https://lh4.googleusercontent.com/V3hWf-OFRrZJsbZScDDjsOyu-fAOwJ_n9MEGM0OjJhNiBB1nmNZTPUBs7JX7tVPBmhy7YXGJU3_wKJj6Ei_iGdAl_iuDuGU_XuV1bhcGu-vwkrFeoiVVmk82Rh_lF4gdFDKUMxc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2571" y="2319570"/>
            <a:ext cx="5921829" cy="737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20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1634270" cy="7600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Такие </a:t>
            </a:r>
            <a:r>
              <a:rPr lang="ru-RU" sz="6600" dirty="0">
                <a:latin typeface="Corbel" panose="020B0503020204020204" pitchFamily="34" charset="0"/>
              </a:rPr>
              <a:t>необычные люки есть в американском городе Оклахома-Сити.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 Что </a:t>
            </a:r>
            <a:r>
              <a:rPr lang="ru-RU" sz="6600" b="1" dirty="0">
                <a:latin typeface="Corbel" panose="020B0503020204020204" pitchFamily="34" charset="0"/>
              </a:rPr>
              <a:t>означает точка на них?</a:t>
            </a:r>
          </a:p>
        </p:txBody>
      </p:sp>
      <p:pic>
        <p:nvPicPr>
          <p:cNvPr id="16" name="Picture 2" descr="https://lh4.googleusercontent.com/V3hWf-OFRrZJsbZScDDjsOyu-fAOwJ_n9MEGM0OjJhNiBB1nmNZTPUBs7JX7tVPBmhy7YXGJU3_wKJj6Ei_iGdAl_iuDuGU_XuV1bhcGu-vwkrFeoiVVmk82Rh_lF4gdFDKUMx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2571" y="2319570"/>
            <a:ext cx="5921829" cy="737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97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152670" cy="7600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Сеул </a:t>
            </a:r>
            <a:r>
              <a:rPr lang="ru-RU" sz="6000" dirty="0">
                <a:latin typeface="Corbel" panose="020B0503020204020204" pitchFamily="34" charset="0"/>
              </a:rPr>
              <a:t>– один из самых социально устойчивых городов мира. Городские органы добились этого за счёт снижения уровня АЛЬФЫ. Теперь там безопасно гулять даже по ночам.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 Назовите </a:t>
            </a:r>
            <a:r>
              <a:rPr lang="ru-RU" sz="6000" b="1" dirty="0">
                <a:latin typeface="Corbel" panose="020B0503020204020204" pitchFamily="34" charset="0"/>
              </a:rPr>
              <a:t>АЛЬФУ. </a:t>
            </a:r>
            <a:endParaRPr lang="ru-RU" sz="80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152670" cy="7600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Сеул </a:t>
            </a:r>
            <a:r>
              <a:rPr lang="ru-RU" sz="6000" dirty="0">
                <a:latin typeface="Corbel" panose="020B0503020204020204" pitchFamily="34" charset="0"/>
              </a:rPr>
              <a:t>– один из самых социально устойчивых городов мира. Городские органы добились этого за счёт снижения уровня АЛЬФЫ. Теперь там безопасно гулять даже по ночам.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 Назовите </a:t>
            </a:r>
            <a:r>
              <a:rPr lang="ru-RU" sz="6000" b="1" dirty="0">
                <a:latin typeface="Corbel" panose="020B0503020204020204" pitchFamily="34" charset="0"/>
              </a:rPr>
              <a:t>АЛЬФУ. </a:t>
            </a:r>
            <a:endParaRPr lang="ru-RU" sz="80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21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152670" cy="7600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Сеул </a:t>
            </a:r>
            <a:r>
              <a:rPr lang="ru-RU" sz="6000" dirty="0">
                <a:latin typeface="Corbel" panose="020B0503020204020204" pitchFamily="34" charset="0"/>
              </a:rPr>
              <a:t>– один из самых социально устойчивых городов мира. Городские органы добились этого за счёт снижения уровня АЛЬФЫ. Теперь там безопасно гулять даже по ночам.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 Назовите </a:t>
            </a:r>
            <a:r>
              <a:rPr lang="ru-RU" sz="6000" b="1" dirty="0">
                <a:latin typeface="Corbel" panose="020B0503020204020204" pitchFamily="34" charset="0"/>
              </a:rPr>
              <a:t>АЛЬФУ. </a:t>
            </a:r>
            <a:endParaRPr lang="ru-RU" sz="8000" b="1" dirty="0">
              <a:latin typeface="Corbel" panose="020B0503020204020204" pitchFamily="34" charset="0"/>
            </a:endParaRPr>
          </a:p>
        </p:txBody>
      </p:sp>
      <p:pic>
        <p:nvPicPr>
          <p:cNvPr id="10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xmlns="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41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97573"/>
            <a:ext cx="20104100" cy="3597219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897573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235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xmlns="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19958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xmlns="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2457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1031141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Средний раунд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1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 Восстановите </a:t>
            </a:r>
            <a:r>
              <a:rPr lang="ru-RU" sz="6000" b="1" dirty="0">
                <a:latin typeface="Corbel" panose="020B0503020204020204" pitchFamily="34" charset="0"/>
              </a:rPr>
              <a:t>слова, в которых мы оставили только гласные</a:t>
            </a:r>
            <a:r>
              <a:rPr lang="ru-RU" sz="6000" b="1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ru-RU" sz="6000" dirty="0">
                <a:latin typeface="Corbel" panose="020B0503020204020204" pitchFamily="34" charset="0"/>
              </a:rPr>
              <a:t/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 smtClean="0">
                <a:latin typeface="Corbel" panose="020B0503020204020204" pitchFamily="34" charset="0"/>
              </a:rPr>
              <a:t>1. е </a:t>
            </a:r>
            <a:r>
              <a:rPr lang="ru-RU" sz="6000" dirty="0">
                <a:latin typeface="Corbel" panose="020B0503020204020204" pitchFamily="34" charset="0"/>
              </a:rPr>
              <a:t>о </a:t>
            </a:r>
            <a:r>
              <a:rPr lang="ru-RU" sz="6000" dirty="0" err="1">
                <a:latin typeface="Corbel" panose="020B0503020204020204" pitchFamily="34" charset="0"/>
              </a:rPr>
              <a:t>о</a:t>
            </a:r>
            <a:r>
              <a:rPr lang="ru-RU" sz="6000" dirty="0">
                <a:latin typeface="Corbel" panose="020B0503020204020204" pitchFamily="34" charset="0"/>
              </a:rPr>
              <a:t> и – Мультипликационный город, где хищники и травоядные живут вместе.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 smtClean="0">
                <a:latin typeface="Corbel" panose="020B0503020204020204" pitchFamily="34" charset="0"/>
              </a:rPr>
              <a:t>2. и </a:t>
            </a:r>
            <a:r>
              <a:rPr lang="ru-RU" sz="6000" dirty="0">
                <a:latin typeface="Corbel" panose="020B0503020204020204" pitchFamily="34" charset="0"/>
              </a:rPr>
              <a:t>– Транспорт для движения вверх.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 smtClean="0">
                <a:latin typeface="Corbel" panose="020B0503020204020204" pitchFamily="34" charset="0"/>
              </a:rPr>
              <a:t>3. о </a:t>
            </a:r>
            <a:r>
              <a:rPr lang="ru-RU" sz="6000" dirty="0">
                <a:latin typeface="Corbel" panose="020B0503020204020204" pitchFamily="34" charset="0"/>
              </a:rPr>
              <a:t>у а – Безопасное пространство для пешеходов.</a:t>
            </a:r>
            <a:br>
              <a:rPr lang="ru-RU" sz="6000" dirty="0">
                <a:latin typeface="Corbel" panose="020B0503020204020204" pitchFamily="34" charset="0"/>
              </a:rPr>
            </a:br>
            <a:endParaRPr lang="ru-RU" sz="60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 ОТВЕТА – 3 БАЛЛА</a:t>
            </a:r>
            <a:endParaRPr lang="ru-RU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 Восстановите </a:t>
            </a:r>
            <a:r>
              <a:rPr lang="ru-RU" sz="6000" b="1" dirty="0">
                <a:latin typeface="Corbel" panose="020B0503020204020204" pitchFamily="34" charset="0"/>
              </a:rPr>
              <a:t>слова, в которых мы оставили только гласные</a:t>
            </a:r>
            <a:r>
              <a:rPr lang="ru-RU" sz="6000" b="1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ru-RU" sz="6000" dirty="0">
                <a:latin typeface="Corbel" panose="020B0503020204020204" pitchFamily="34" charset="0"/>
              </a:rPr>
              <a:t/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 smtClean="0">
                <a:latin typeface="Corbel" panose="020B0503020204020204" pitchFamily="34" charset="0"/>
              </a:rPr>
              <a:t>1. е </a:t>
            </a:r>
            <a:r>
              <a:rPr lang="ru-RU" sz="6000" dirty="0">
                <a:latin typeface="Corbel" panose="020B0503020204020204" pitchFamily="34" charset="0"/>
              </a:rPr>
              <a:t>о </a:t>
            </a:r>
            <a:r>
              <a:rPr lang="ru-RU" sz="6000" dirty="0" err="1">
                <a:latin typeface="Corbel" panose="020B0503020204020204" pitchFamily="34" charset="0"/>
              </a:rPr>
              <a:t>о</a:t>
            </a:r>
            <a:r>
              <a:rPr lang="ru-RU" sz="6000" dirty="0">
                <a:latin typeface="Corbel" panose="020B0503020204020204" pitchFamily="34" charset="0"/>
              </a:rPr>
              <a:t> и – Мультипликационный город, где хищники и травоядные живут вместе.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 smtClean="0">
                <a:latin typeface="Corbel" panose="020B0503020204020204" pitchFamily="34" charset="0"/>
              </a:rPr>
              <a:t>2. и </a:t>
            </a:r>
            <a:r>
              <a:rPr lang="ru-RU" sz="6000" dirty="0">
                <a:latin typeface="Corbel" panose="020B0503020204020204" pitchFamily="34" charset="0"/>
              </a:rPr>
              <a:t>– Транспорт для движения вверх.</a:t>
            </a:r>
            <a:br>
              <a:rPr lang="ru-RU" sz="6000" dirty="0">
                <a:latin typeface="Corbel" panose="020B0503020204020204" pitchFamily="34" charset="0"/>
              </a:rPr>
            </a:br>
            <a:r>
              <a:rPr lang="ru-RU" sz="6000" dirty="0" smtClean="0">
                <a:latin typeface="Corbel" panose="020B0503020204020204" pitchFamily="34" charset="0"/>
              </a:rPr>
              <a:t>3. о </a:t>
            </a:r>
            <a:r>
              <a:rPr lang="ru-RU" sz="6000" dirty="0">
                <a:latin typeface="Corbel" panose="020B0503020204020204" pitchFamily="34" charset="0"/>
              </a:rPr>
              <a:t>у а – Безопасное пространство для пешеходов.</a:t>
            </a:r>
            <a:br>
              <a:rPr lang="ru-RU" sz="6000" dirty="0">
                <a:latin typeface="Corbel" panose="020B0503020204020204" pitchFamily="34" charset="0"/>
              </a:rPr>
            </a:br>
            <a:endParaRPr lang="ru-RU" sz="60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ru-RU" sz="7000" dirty="0" smtClean="0">
                <a:latin typeface="Corbel" panose="020B0503020204020204" pitchFamily="34" charset="0"/>
              </a:rPr>
              <a:t>Сегодня </a:t>
            </a:r>
            <a:r>
              <a:rPr lang="ru-RU" sz="7000" dirty="0">
                <a:latin typeface="Corbel" panose="020B0503020204020204" pitchFamily="34" charset="0"/>
              </a:rPr>
              <a:t>в городах живут 3,5 миллиарда человек. </a:t>
            </a:r>
            <a:endParaRPr lang="ru-RU" sz="7000" dirty="0" smtClean="0">
              <a:latin typeface="Corbel" panose="020B0503020204020204" pitchFamily="34" charset="0"/>
            </a:endParaRPr>
          </a:p>
          <a:p>
            <a:pPr fontAlgn="base"/>
            <a:endParaRPr lang="ru-RU" sz="7000" b="1" dirty="0">
              <a:latin typeface="Corbel" panose="020B0503020204020204" pitchFamily="34" charset="0"/>
            </a:endParaRPr>
          </a:p>
          <a:p>
            <a:pPr fontAlgn="base"/>
            <a:r>
              <a:rPr lang="ru-RU" sz="7000" b="1" dirty="0" smtClean="0">
                <a:latin typeface="Corbel" panose="020B0503020204020204" pitchFamily="34" charset="0"/>
              </a:rPr>
              <a:t> К </a:t>
            </a:r>
            <a:r>
              <a:rPr lang="ru-RU" sz="7000" b="1" dirty="0">
                <a:latin typeface="Corbel" panose="020B0503020204020204" pitchFamily="34" charset="0"/>
              </a:rPr>
              <a:t>какому году, по прогнозам, в городах будут жить около 5 миллиардов: 2030 или 2100?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9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ru-RU" sz="7000" dirty="0" smtClean="0">
                <a:latin typeface="Corbel" panose="020B0503020204020204" pitchFamily="34" charset="0"/>
              </a:rPr>
              <a:t>Сегодня </a:t>
            </a:r>
            <a:r>
              <a:rPr lang="ru-RU" sz="7000" dirty="0">
                <a:latin typeface="Corbel" panose="020B0503020204020204" pitchFamily="34" charset="0"/>
              </a:rPr>
              <a:t>в городах живут 3,5 миллиарда человек. </a:t>
            </a:r>
            <a:endParaRPr lang="ru-RU" sz="7000" dirty="0" smtClean="0">
              <a:latin typeface="Corbel" panose="020B0503020204020204" pitchFamily="34" charset="0"/>
            </a:endParaRPr>
          </a:p>
          <a:p>
            <a:pPr fontAlgn="base"/>
            <a:endParaRPr lang="ru-RU" sz="7000" b="1" dirty="0">
              <a:latin typeface="Corbel" panose="020B0503020204020204" pitchFamily="34" charset="0"/>
            </a:endParaRPr>
          </a:p>
          <a:p>
            <a:pPr fontAlgn="base"/>
            <a:r>
              <a:rPr lang="ru-RU" sz="7000" b="1" dirty="0" smtClean="0">
                <a:latin typeface="Corbel" panose="020B0503020204020204" pitchFamily="34" charset="0"/>
              </a:rPr>
              <a:t> К </a:t>
            </a:r>
            <a:r>
              <a:rPr lang="ru-RU" sz="7000" b="1" dirty="0">
                <a:latin typeface="Corbel" panose="020B0503020204020204" pitchFamily="34" charset="0"/>
              </a:rPr>
              <a:t>какому году, по прогнозам, в городах будут жить около 5 миллиардов: 2030 или 2100?</a:t>
            </a:r>
          </a:p>
        </p:txBody>
      </p:sp>
    </p:spTree>
    <p:extLst>
      <p:ext uri="{BB962C8B-B14F-4D97-AF65-F5344CB8AC3E}">
        <p14:creationId xmlns:p14="http://schemas.microsoft.com/office/powerpoint/2010/main" val="360597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Верите </a:t>
            </a:r>
            <a:r>
              <a:rPr lang="ru-RU" sz="7200" b="1" dirty="0">
                <a:latin typeface="Corbel" panose="020B0503020204020204" pitchFamily="34" charset="0"/>
              </a:rPr>
              <a:t>ли вы, что современные лифты могут передвигаться со скоростью до 64 км/ч?</a:t>
            </a:r>
            <a:endParaRPr lang="ru-RU" sz="115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7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Верите </a:t>
            </a:r>
            <a:r>
              <a:rPr lang="ru-RU" sz="7200" b="1" dirty="0">
                <a:latin typeface="Corbel" panose="020B0503020204020204" pitchFamily="34" charset="0"/>
              </a:rPr>
              <a:t>ли вы, что современные лифты могут передвигаться со скоростью до 64 км/ч?</a:t>
            </a:r>
            <a:endParaRPr lang="ru-RU" sz="115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32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1" cy="8324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6" y="10194657"/>
            <a:ext cx="20125205" cy="111328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10188689"/>
            <a:ext cx="4102098" cy="108925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014" y="10188689"/>
            <a:ext cx="1508582" cy="112066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5444"/>
            <a:ext cx="1583341" cy="1924126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Чтобы </a:t>
            </a:r>
            <a:r>
              <a:rPr lang="ru-RU" sz="6600" dirty="0">
                <a:latin typeface="Corbel" panose="020B0503020204020204" pitchFamily="34" charset="0"/>
              </a:rPr>
              <a:t>быть самым стабильным и развитым городом в мире, одних денег недостаточно. Абу-Даби, столица нефтедобывающей страны ОАЭ, занимает 13 место из-за не самой хорошей ТАКОЙ обстановки.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 Какой</a:t>
            </a:r>
            <a:r>
              <a:rPr lang="ru-RU" sz="6600" b="1" dirty="0">
                <a:latin typeface="Corbel" panose="020B0503020204020204" pitchFamily="34" charset="0"/>
              </a:rPr>
              <a:t>?</a:t>
            </a:r>
            <a:endParaRPr lang="ru-RU" sz="138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5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2934</TotalTime>
  <Words>452</Words>
  <Application>Microsoft Office PowerPoint</Application>
  <PresentationFormat>Произвольный</PresentationFormat>
  <Paragraphs>67</Paragraphs>
  <Slides>18</Slides>
  <Notes>17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Пользователь Windows</cp:lastModifiedBy>
  <cp:revision>386</cp:revision>
  <dcterms:modified xsi:type="dcterms:W3CDTF">2020-11-20T12:10:11Z</dcterms:modified>
</cp:coreProperties>
</file>