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32" d="100"/>
          <a:sy n="32" d="100"/>
        </p:scale>
        <p:origin x="67" y="7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5392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8973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9825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5874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2331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2997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6512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0420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0364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2178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271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9231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4186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4687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audio" Target="../media/audio1.wav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8.jpe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jpe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audio" Target="../media/audio1.wav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1.jpe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2.gif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0.png"/><Relationship Id="rId14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jpe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jpe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jpe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104100" cy="1145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17" name="Picture 2" descr="https://lh4.googleusercontent.com/oLWAa_bcaSYUM2hWk9ytJlf0Pv4_dayZYRXfCJx4TL0qStEUnsUd6EQyQNcouFQFbCxUpOL84Ezd6CN8b8lFZhNoMslZXWV7he4j2YacRL8bYl7nJrzvhppJ-yFoXZ1ziVmiQZk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991" y="1244373"/>
            <a:ext cx="10316530" cy="648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49" y="1127498"/>
            <a:ext cx="10407649" cy="81514"/>
          </a:xfrm>
          <a:prstGeom prst="rect">
            <a:avLst/>
          </a:prstGeom>
        </p:spPr>
      </p:pic>
      <p:sp>
        <p:nvSpPr>
          <p:cNvPr id="20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21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011499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Что </a:t>
            </a:r>
            <a:r>
              <a:rPr lang="ru-RU" sz="7200" b="1" dirty="0">
                <a:latin typeface="Corbel" panose="020B0503020204020204" pitchFamily="34" charset="0"/>
              </a:rPr>
              <a:t>скрыто на этом </a:t>
            </a:r>
            <a:endParaRPr lang="ru-RU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плакате </a:t>
            </a:r>
            <a:r>
              <a:rPr lang="ru-RU" sz="7200" b="1" dirty="0">
                <a:latin typeface="Corbel" panose="020B0503020204020204" pitchFamily="34" charset="0"/>
              </a:rPr>
              <a:t>Всемирного </a:t>
            </a:r>
            <a:endParaRPr lang="ru-RU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фонда </a:t>
            </a:r>
            <a:r>
              <a:rPr lang="ru-RU" sz="7200" b="1" dirty="0">
                <a:latin typeface="Corbel" panose="020B0503020204020204" pitchFamily="34" charset="0"/>
              </a:rPr>
              <a:t>защиты дикой </a:t>
            </a:r>
            <a:endParaRPr lang="ru-RU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природы</a:t>
            </a:r>
            <a:r>
              <a:rPr lang="ru-RU" sz="7200" b="1" dirty="0">
                <a:latin typeface="Corbel" panose="020B0503020204020204" pitchFamily="34" charset="0"/>
              </a:rPr>
              <a:t>? </a:t>
            </a:r>
          </a:p>
          <a:p>
            <a:pPr fontAlgn="base"/>
            <a:r>
              <a:rPr lang="en-US" sz="7200" b="1" dirty="0" smtClean="0">
                <a:latin typeface="Corbel" panose="020B0503020204020204" pitchFamily="34" charset="0"/>
              </a:rPr>
              <a:t>Ce </a:t>
            </a:r>
            <a:r>
              <a:rPr lang="en-US" sz="7200" b="1" dirty="0">
                <a:latin typeface="Corbel" panose="020B0503020204020204" pitchFamily="34" charset="0"/>
              </a:rPr>
              <a:t>am </a:t>
            </a:r>
            <a:r>
              <a:rPr lang="en-US" sz="7200" b="1" dirty="0" err="1">
                <a:latin typeface="Corbel" panose="020B0503020204020204" pitchFamily="34" charset="0"/>
              </a:rPr>
              <a:t>ascuns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în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acest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endParaRPr lang="ru-RU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smtClean="0">
                <a:latin typeface="Corbel" panose="020B0503020204020204" pitchFamily="34" charset="0"/>
              </a:rPr>
              <a:t>poster </a:t>
            </a:r>
            <a:r>
              <a:rPr lang="en-US" sz="7200" b="1" dirty="0">
                <a:latin typeface="Corbel" panose="020B0503020204020204" pitchFamily="34" charset="0"/>
              </a:rPr>
              <a:t>a </a:t>
            </a:r>
            <a:r>
              <a:rPr lang="en-US" sz="7200" b="1" dirty="0" err="1">
                <a:latin typeface="Corbel" panose="020B0503020204020204" pitchFamily="34" charset="0"/>
              </a:rPr>
              <a:t>Fundației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endParaRPr lang="ru-RU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err="1" smtClean="0">
                <a:latin typeface="Corbel" panose="020B0503020204020204" pitchFamily="34" charset="0"/>
              </a:rPr>
              <a:t>Mondiale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>
                <a:latin typeface="Corbel" panose="020B0503020204020204" pitchFamily="34" charset="0"/>
              </a:rPr>
              <a:t>a </a:t>
            </a:r>
            <a:r>
              <a:rPr lang="en-US" sz="7200" b="1" dirty="0" err="1">
                <a:latin typeface="Corbel" panose="020B0503020204020204" pitchFamily="34" charset="0"/>
              </a:rPr>
              <a:t>Naturii</a:t>
            </a:r>
            <a:r>
              <a:rPr lang="en-US" sz="7200" b="1" dirty="0">
                <a:latin typeface="Corbel" panose="020B0503020204020204" pitchFamily="34" charset="0"/>
              </a:rPr>
              <a:t>? </a:t>
            </a:r>
            <a:endParaRPr lang="ru-RU" sz="72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67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86" y="3781408"/>
            <a:ext cx="10014857" cy="386907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420349" y="3788768"/>
            <a:ext cx="9702527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itchFamily="34" charset="0"/>
              </a:rPr>
              <a:t>Ничего</a:t>
            </a:r>
            <a:r>
              <a:rPr lang="ro-RO" sz="8300" b="1" dirty="0" smtClean="0">
                <a:solidFill>
                  <a:schemeClr val="bg1"/>
                </a:solidFill>
                <a:latin typeface="Corbel" pitchFamily="34" charset="0"/>
              </a:rPr>
              <a:t> / </a:t>
            </a:r>
            <a:endParaRPr lang="ru-RU" sz="83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r>
              <a:rPr lang="ro-RO" sz="8300" b="1" dirty="0" smtClean="0">
                <a:solidFill>
                  <a:schemeClr val="bg1"/>
                </a:solidFill>
                <a:latin typeface="Corbel" pitchFamily="34" charset="0"/>
              </a:rPr>
              <a:t>Nimic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8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49" y="1127498"/>
            <a:ext cx="10407649" cy="81514"/>
          </a:xfrm>
          <a:prstGeom prst="rect">
            <a:avLst/>
          </a:prstGeom>
        </p:spPr>
      </p:pic>
      <p:sp>
        <p:nvSpPr>
          <p:cNvPr id="20" name="Google Shape;155;p12"/>
          <p:cNvSpPr txBox="1">
            <a:spLocks/>
          </p:cNvSpPr>
          <p:nvPr/>
        </p:nvSpPr>
        <p:spPr>
          <a:xfrm>
            <a:off x="956393" y="657776"/>
            <a:ext cx="863755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	  </a:t>
            </a:r>
            <a:r>
              <a:rPr lang="ru-RU" sz="4800" dirty="0" smtClean="0">
                <a:solidFill>
                  <a:srgbClr val="002E6D"/>
                </a:solidFill>
              </a:rPr>
              <a:t>ОТВЕТ/</a:t>
            </a:r>
            <a:r>
              <a:rPr lang="en-US" sz="4800" dirty="0" smtClean="0">
                <a:solidFill>
                  <a:srgbClr val="002E6D"/>
                </a:solidFill>
              </a:rPr>
              <a:t>RĂSPUNSUL</a:t>
            </a:r>
            <a:endParaRPr lang="en-US" sz="6000" dirty="0"/>
          </a:p>
        </p:txBody>
      </p:sp>
      <p:pic>
        <p:nvPicPr>
          <p:cNvPr id="16" name="Picture 2" descr="Море, оно и в Украине – море: немного об условиях отдыха и ценах на наших  морских курортах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" y="2560962"/>
            <a:ext cx="9954893" cy="662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4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sp>
        <p:nvSpPr>
          <p:cNvPr id="15" name="Google Shape;253;p20"/>
          <p:cNvSpPr txBox="1"/>
          <p:nvPr/>
        </p:nvSpPr>
        <p:spPr>
          <a:xfrm>
            <a:off x="212989" y="10511686"/>
            <a:ext cx="1060741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x-none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URI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x-none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/PUNCTE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49" y="1127498"/>
            <a:ext cx="10407649" cy="81514"/>
          </a:xfrm>
          <a:prstGeom prst="rect">
            <a:avLst/>
          </a:prstGeom>
        </p:spPr>
      </p:pic>
      <p:sp>
        <p:nvSpPr>
          <p:cNvPr id="18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8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У </a:t>
            </a:r>
            <a:r>
              <a:rPr lang="ru-RU" sz="5700" dirty="0">
                <a:latin typeface="Corbel" panose="020B0503020204020204" pitchFamily="34" charset="0"/>
              </a:rPr>
              <a:t>берегов Фарерских островов, которые принадлежат </a:t>
            </a:r>
            <a:endParaRPr lang="ru-RU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Дании</a:t>
            </a:r>
            <a:r>
              <a:rPr lang="ru-RU" sz="5700" dirty="0">
                <a:latin typeface="Corbel" panose="020B0503020204020204" pitchFamily="34" charset="0"/>
              </a:rPr>
              <a:t>, уничтожают китов. Чтобы привлечь внимание к </a:t>
            </a:r>
            <a:endParaRPr lang="ru-RU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проблеме</a:t>
            </a:r>
            <a:r>
              <a:rPr lang="ru-RU" sz="5700" dirty="0">
                <a:latin typeface="Corbel" panose="020B0503020204020204" pitchFamily="34" charset="0"/>
              </a:rPr>
              <a:t>, группа вандалов облила красной краской ЕЁ </a:t>
            </a:r>
            <a:endParaRPr lang="ru-RU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скульптуру </a:t>
            </a:r>
            <a:r>
              <a:rPr lang="ru-RU" sz="5700" dirty="0">
                <a:latin typeface="Corbel" panose="020B0503020204020204" pitchFamily="34" charset="0"/>
              </a:rPr>
              <a:t>в Копенгагене.</a:t>
            </a:r>
            <a:r>
              <a:rPr lang="ru-RU" sz="5700" b="1" dirty="0">
                <a:latin typeface="Corbel" panose="020B0503020204020204" pitchFamily="34" charset="0"/>
              </a:rPr>
              <a:t> </a:t>
            </a:r>
            <a:endParaRPr lang="ru-RU" sz="57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b="1" dirty="0" smtClean="0">
                <a:latin typeface="Corbel" panose="020B0503020204020204" pitchFamily="34" charset="0"/>
              </a:rPr>
              <a:t>Назовите </a:t>
            </a:r>
            <a:r>
              <a:rPr lang="ru-RU" sz="5700" b="1" dirty="0">
                <a:latin typeface="Corbel" panose="020B0503020204020204" pitchFamily="34" charset="0"/>
              </a:rPr>
              <a:t>ЕЁ и автора сказки о </a:t>
            </a:r>
            <a:r>
              <a:rPr lang="ru-RU" sz="5700" b="1" dirty="0" smtClean="0">
                <a:latin typeface="Corbel" panose="020B0503020204020204" pitchFamily="34" charset="0"/>
              </a:rPr>
              <a:t>НЕЙ.</a:t>
            </a:r>
            <a:endParaRPr lang="ru-RU" sz="5700" b="1" dirty="0">
              <a:latin typeface="Corbel" panose="020B0503020204020204" pitchFamily="34" charset="0"/>
            </a:endParaRPr>
          </a:p>
          <a:p>
            <a:pPr fontAlgn="base"/>
            <a:r>
              <a:rPr lang="en-US" sz="5700" dirty="0" err="1" smtClean="0">
                <a:latin typeface="Corbel" panose="020B0503020204020204" pitchFamily="34" charset="0"/>
              </a:rPr>
              <a:t>În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apele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insulelor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Feroe</a:t>
            </a:r>
            <a:r>
              <a:rPr lang="en-US" sz="5700" dirty="0">
                <a:latin typeface="Corbel" panose="020B0503020204020204" pitchFamily="34" charset="0"/>
              </a:rPr>
              <a:t>, care </a:t>
            </a:r>
            <a:r>
              <a:rPr lang="en-US" sz="5700" dirty="0" err="1">
                <a:latin typeface="Corbel" panose="020B0503020204020204" pitchFamily="34" charset="0"/>
              </a:rPr>
              <a:t>aparțin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Danemarcei</a:t>
            </a:r>
            <a:r>
              <a:rPr lang="en-US" sz="5700" dirty="0">
                <a:latin typeface="Corbel" panose="020B0503020204020204" pitchFamily="34" charset="0"/>
              </a:rPr>
              <a:t>, </a:t>
            </a:r>
            <a:r>
              <a:rPr lang="en-US" sz="5700" dirty="0" err="1">
                <a:latin typeface="Corbel" panose="020B0503020204020204" pitchFamily="34" charset="0"/>
              </a:rPr>
              <a:t>anual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sunt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endParaRPr lang="ru-RU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dirty="0" err="1" smtClean="0">
                <a:latin typeface="Corbel" panose="020B0503020204020204" pitchFamily="34" charset="0"/>
              </a:rPr>
              <a:t>ucise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sute</a:t>
            </a:r>
            <a:r>
              <a:rPr lang="en-US" sz="5700" dirty="0">
                <a:latin typeface="Corbel" panose="020B0503020204020204" pitchFamily="34" charset="0"/>
              </a:rPr>
              <a:t> de </a:t>
            </a:r>
            <a:r>
              <a:rPr lang="en-US" sz="5700" dirty="0" err="1">
                <a:latin typeface="Corbel" panose="020B0503020204020204" pitchFamily="34" charset="0"/>
              </a:rPr>
              <a:t>balene</a:t>
            </a:r>
            <a:r>
              <a:rPr lang="en-US" sz="5700" dirty="0">
                <a:latin typeface="Corbel" panose="020B0503020204020204" pitchFamily="34" charset="0"/>
              </a:rPr>
              <a:t>. </a:t>
            </a:r>
            <a:r>
              <a:rPr lang="en-US" sz="5700" dirty="0" err="1">
                <a:latin typeface="Corbel" panose="020B0503020204020204" pitchFamily="34" charset="0"/>
              </a:rPr>
              <a:t>Pentru</a:t>
            </a:r>
            <a:r>
              <a:rPr lang="en-US" sz="5700" dirty="0">
                <a:latin typeface="Corbel" panose="020B0503020204020204" pitchFamily="34" charset="0"/>
              </a:rPr>
              <a:t> a </a:t>
            </a:r>
            <a:r>
              <a:rPr lang="en-US" sz="5700" dirty="0" err="1">
                <a:latin typeface="Corbel" panose="020B0503020204020204" pitchFamily="34" charset="0"/>
              </a:rPr>
              <a:t>atrage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atenția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asupra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problemei</a:t>
            </a:r>
            <a:r>
              <a:rPr lang="en-US" sz="5700" dirty="0">
                <a:latin typeface="Corbel" panose="020B0503020204020204" pitchFamily="34" charset="0"/>
              </a:rPr>
              <a:t>, </a:t>
            </a:r>
            <a:endParaRPr lang="ru-RU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dirty="0" smtClean="0">
                <a:latin typeface="Corbel" panose="020B0503020204020204" pitchFamily="34" charset="0"/>
              </a:rPr>
              <a:t>un </a:t>
            </a:r>
            <a:r>
              <a:rPr lang="en-US" sz="5700" dirty="0" err="1">
                <a:latin typeface="Corbel" panose="020B0503020204020204" pitchFamily="34" charset="0"/>
              </a:rPr>
              <a:t>grup</a:t>
            </a:r>
            <a:r>
              <a:rPr lang="en-US" sz="5700" dirty="0">
                <a:latin typeface="Corbel" panose="020B0503020204020204" pitchFamily="34" charset="0"/>
              </a:rPr>
              <a:t> de </a:t>
            </a:r>
            <a:r>
              <a:rPr lang="en-US" sz="5700" dirty="0" err="1">
                <a:latin typeface="Corbel" panose="020B0503020204020204" pitchFamily="34" charset="0"/>
              </a:rPr>
              <a:t>vandali</a:t>
            </a:r>
            <a:r>
              <a:rPr lang="en-US" sz="5700" dirty="0">
                <a:latin typeface="Corbel" panose="020B0503020204020204" pitchFamily="34" charset="0"/>
              </a:rPr>
              <a:t> au </a:t>
            </a:r>
            <a:r>
              <a:rPr lang="en-US" sz="5700" dirty="0" err="1">
                <a:latin typeface="Corbel" panose="020B0503020204020204" pitchFamily="34" charset="0"/>
              </a:rPr>
              <a:t>colorat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în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roșu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sculptura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smtClean="0">
                <a:latin typeface="Corbel" panose="020B0503020204020204" pitchFamily="34" charset="0"/>
              </a:rPr>
              <a:t>E</a:t>
            </a:r>
            <a:r>
              <a:rPr lang="ro-MD" sz="5700" dirty="0" smtClean="0">
                <a:latin typeface="Corbel" panose="020B0503020204020204" pitchFamily="34" charset="0"/>
              </a:rPr>
              <a:t>i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>
                <a:latin typeface="Corbel" panose="020B0503020204020204" pitchFamily="34" charset="0"/>
              </a:rPr>
              <a:t>din </a:t>
            </a:r>
            <a:endParaRPr lang="ru-RU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dirty="0" err="1" smtClean="0">
                <a:latin typeface="Corbel" panose="020B0503020204020204" pitchFamily="34" charset="0"/>
              </a:rPr>
              <a:t>Copenhaga</a:t>
            </a:r>
            <a:r>
              <a:rPr lang="en-US" sz="5700" dirty="0">
                <a:latin typeface="Corbel" panose="020B0503020204020204" pitchFamily="34" charset="0"/>
              </a:rPr>
              <a:t>. </a:t>
            </a:r>
            <a:r>
              <a:rPr lang="en-US" sz="5700" b="1" dirty="0" err="1">
                <a:latin typeface="Corbel" panose="020B0503020204020204" pitchFamily="34" charset="0"/>
              </a:rPr>
              <a:t>Numiți</a:t>
            </a:r>
            <a:r>
              <a:rPr lang="en-US" sz="5700" b="1" dirty="0">
                <a:latin typeface="Corbel" panose="020B0503020204020204" pitchFamily="34" charset="0"/>
              </a:rPr>
              <a:t>-O </a:t>
            </a:r>
            <a:r>
              <a:rPr lang="en-US" sz="5700" b="1" dirty="0" err="1">
                <a:latin typeface="Corbel" panose="020B0503020204020204" pitchFamily="34" charset="0"/>
              </a:rPr>
              <a:t>și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numiți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autorul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poveștii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despre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en-US" sz="5700" b="1" dirty="0" smtClean="0">
                <a:latin typeface="Corbel" panose="020B0503020204020204" pitchFamily="34" charset="0"/>
              </a:rPr>
              <a:t>EA</a:t>
            </a:r>
            <a:r>
              <a:rPr lang="ro-MD" sz="5700" b="1" dirty="0" smtClean="0">
                <a:latin typeface="Corbel" panose="020B0503020204020204" pitchFamily="34" charset="0"/>
              </a:rPr>
              <a:t>!</a:t>
            </a:r>
            <a:endParaRPr lang="ru-RU" sz="57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28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944" y="3781408"/>
            <a:ext cx="10668000" cy="386907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9829799" y="3788768"/>
            <a:ext cx="10293077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Corbel" pitchFamily="34" charset="0"/>
              </a:rPr>
              <a:t>			     Русалочка</a:t>
            </a:r>
            <a:r>
              <a:rPr lang="ro-RO" sz="4800" b="1" dirty="0" smtClean="0">
                <a:solidFill>
                  <a:schemeClr val="bg1"/>
                </a:solidFill>
                <a:latin typeface="Corbel" pitchFamily="34" charset="0"/>
              </a:rPr>
              <a:t> / Mica Sirenă </a:t>
            </a:r>
            <a:endParaRPr lang="ru-RU" sz="48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r>
              <a:rPr lang="ru-RU" sz="4800" b="1" dirty="0">
                <a:solidFill>
                  <a:schemeClr val="bg1"/>
                </a:solidFill>
                <a:latin typeface="Corbel" pitchFamily="34" charset="0"/>
              </a:rPr>
              <a:t>	</a:t>
            </a:r>
            <a:r>
              <a:rPr lang="ru-RU" sz="4800" b="1" dirty="0" smtClean="0">
                <a:solidFill>
                  <a:schemeClr val="bg1"/>
                </a:solidFill>
                <a:latin typeface="Corbel" pitchFamily="34" charset="0"/>
              </a:rPr>
              <a:t>		     </a:t>
            </a:r>
            <a:r>
              <a:rPr lang="ro-RO" sz="4800" b="1" dirty="0" smtClean="0">
                <a:solidFill>
                  <a:schemeClr val="bg1"/>
                </a:solidFill>
                <a:latin typeface="Corbel" pitchFamily="34" charset="0"/>
              </a:rPr>
              <a:t>– 1 </a:t>
            </a:r>
            <a:r>
              <a:rPr lang="ru-RU" sz="4800" b="1" dirty="0" smtClean="0">
                <a:solidFill>
                  <a:schemeClr val="bg1"/>
                </a:solidFill>
                <a:latin typeface="Corbel" pitchFamily="34" charset="0"/>
              </a:rPr>
              <a:t>балл</a:t>
            </a:r>
            <a:r>
              <a:rPr lang="ro-RO" sz="4800" b="1" dirty="0" smtClean="0">
                <a:solidFill>
                  <a:schemeClr val="bg1"/>
                </a:solidFill>
                <a:latin typeface="Corbel" pitchFamily="34" charset="0"/>
              </a:rPr>
              <a:t>/punct.</a:t>
            </a:r>
            <a:r>
              <a:rPr lang="ru-RU" sz="4800" b="1" dirty="0" smtClean="0">
                <a:solidFill>
                  <a:schemeClr val="bg1"/>
                </a:solidFill>
                <a:latin typeface="Corbel" pitchFamily="34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latin typeface="Corbel" pitchFamily="34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Corbel" pitchFamily="34" charset="0"/>
              </a:rPr>
              <a:t>		Ганс Христиан Андерсен</a:t>
            </a:r>
            <a:r>
              <a:rPr lang="ro-RO" sz="4800" b="1" dirty="0" smtClean="0">
                <a:solidFill>
                  <a:schemeClr val="bg1"/>
                </a:solidFill>
                <a:latin typeface="Corbel" pitchFamily="34" charset="0"/>
              </a:rPr>
              <a:t> / </a:t>
            </a:r>
            <a:br>
              <a:rPr lang="ro-RO" sz="4800" b="1" dirty="0" smtClean="0">
                <a:solidFill>
                  <a:schemeClr val="bg1"/>
                </a:solidFill>
                <a:latin typeface="Corbel" pitchFamily="34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Corbel" pitchFamily="34" charset="0"/>
              </a:rPr>
              <a:t>		</a:t>
            </a:r>
            <a:r>
              <a:rPr lang="en-US" sz="4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Hans </a:t>
            </a:r>
            <a:r>
              <a:rPr lang="en-US" sz="4800" b="1" dirty="0">
                <a:solidFill>
                  <a:schemeClr val="bg1"/>
                </a:solidFill>
                <a:latin typeface="Corbel" panose="020B0503020204020204" pitchFamily="34" charset="0"/>
              </a:rPr>
              <a:t>Christian </a:t>
            </a:r>
            <a:r>
              <a:rPr lang="en-US" sz="4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Andersen</a:t>
            </a:r>
            <a:r>
              <a:rPr lang="ro-RO" sz="48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endParaRPr lang="ru-RU" sz="48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r>
              <a:rPr lang="ru-RU" sz="4800" b="1" dirty="0">
                <a:solidFill>
                  <a:schemeClr val="bg1"/>
                </a:solidFill>
                <a:latin typeface="Corbel" pitchFamily="34" charset="0"/>
              </a:rPr>
              <a:t>	</a:t>
            </a:r>
            <a:r>
              <a:rPr lang="ru-RU" sz="4800" b="1" dirty="0" smtClean="0">
                <a:solidFill>
                  <a:schemeClr val="bg1"/>
                </a:solidFill>
                <a:latin typeface="Corbel" pitchFamily="34" charset="0"/>
              </a:rPr>
              <a:t>	</a:t>
            </a:r>
            <a:r>
              <a:rPr lang="ro-RO" sz="4800" b="1" dirty="0" smtClean="0">
                <a:solidFill>
                  <a:schemeClr val="bg1"/>
                </a:solidFill>
                <a:latin typeface="Corbel" pitchFamily="34" charset="0"/>
              </a:rPr>
              <a:t>– </a:t>
            </a:r>
            <a:r>
              <a:rPr lang="ro-RO" sz="4800" b="1" dirty="0">
                <a:solidFill>
                  <a:schemeClr val="bg1"/>
                </a:solidFill>
                <a:latin typeface="Corbel" pitchFamily="34" charset="0"/>
              </a:rPr>
              <a:t>1 </a:t>
            </a:r>
            <a:r>
              <a:rPr lang="ru-RU" sz="4800" b="1" dirty="0">
                <a:solidFill>
                  <a:schemeClr val="bg1"/>
                </a:solidFill>
                <a:latin typeface="Corbel" pitchFamily="34" charset="0"/>
              </a:rPr>
              <a:t>балл</a:t>
            </a:r>
            <a:r>
              <a:rPr lang="ro-RO" sz="4800" b="1" dirty="0">
                <a:solidFill>
                  <a:schemeClr val="bg1"/>
                </a:solidFill>
                <a:latin typeface="Corbel" pitchFamily="34" charset="0"/>
              </a:rPr>
              <a:t>/punct</a:t>
            </a:r>
            <a:r>
              <a:rPr lang="ro-RO" sz="4800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  <a:endParaRPr lang="ru-RU" sz="4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8" name="Google Shape;253;p20"/>
          <p:cNvSpPr txBox="1"/>
          <p:nvPr/>
        </p:nvSpPr>
        <p:spPr>
          <a:xfrm>
            <a:off x="212989" y="10511686"/>
            <a:ext cx="1074076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 ОТВЕТА/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RĂSPUNSURI – 2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A/PUNCTE</a:t>
            </a:r>
            <a:endParaRPr lang="en-US"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49" y="1127498"/>
            <a:ext cx="10407649" cy="81514"/>
          </a:xfrm>
          <a:prstGeom prst="rect">
            <a:avLst/>
          </a:prstGeom>
        </p:spPr>
      </p:pic>
      <p:sp>
        <p:nvSpPr>
          <p:cNvPr id="20" name="Google Shape;155;p12"/>
          <p:cNvSpPr txBox="1">
            <a:spLocks/>
          </p:cNvSpPr>
          <p:nvPr/>
        </p:nvSpPr>
        <p:spPr>
          <a:xfrm>
            <a:off x="956393" y="657776"/>
            <a:ext cx="863755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	  </a:t>
            </a:r>
            <a:r>
              <a:rPr lang="ru-RU" sz="4800" dirty="0" smtClean="0">
                <a:solidFill>
                  <a:srgbClr val="002E6D"/>
                </a:solidFill>
              </a:rPr>
              <a:t>ОТВЕТ/</a:t>
            </a:r>
            <a:r>
              <a:rPr lang="en-US" sz="4800" dirty="0" smtClean="0">
                <a:solidFill>
                  <a:srgbClr val="002E6D"/>
                </a:solidFill>
              </a:rPr>
              <a:t>RĂSPUNSUL</a:t>
            </a:r>
            <a:endParaRPr lang="en-US" sz="6000" dirty="0"/>
          </a:p>
        </p:txBody>
      </p:sp>
      <p:pic>
        <p:nvPicPr>
          <p:cNvPr id="16" name="Picture 2" descr="D:\Docs\Desktop\Bez-imeni-21-8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" y="2424149"/>
            <a:ext cx="9301751" cy="697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9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17" name="Picture 2" descr="https://lh3.googleusercontent.com/6ppvQUZQcIDcSwfVqIH_UsLbPCuJ2j9qFCJB6K7pkw5QdyHku9QLY9ZvMzQ1pbhreRdd5oB-thJxWH8GHMKkuyJHy4kAzCUXOCqSc_ObuIuRuDC01gLEFCXBPSRv1D95WP-kJDM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836" y="1244372"/>
            <a:ext cx="9451112" cy="668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49" y="1127498"/>
            <a:ext cx="10407649" cy="81514"/>
          </a:xfrm>
          <a:prstGeom prst="rect">
            <a:avLst/>
          </a:prstGeom>
        </p:spPr>
      </p:pic>
      <p:sp>
        <p:nvSpPr>
          <p:cNvPr id="20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21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03642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Слоган </a:t>
            </a:r>
            <a:r>
              <a:rPr lang="ru-RU" sz="7200" dirty="0">
                <a:latin typeface="Corbel" panose="020B0503020204020204" pitchFamily="34" charset="0"/>
              </a:rPr>
              <a:t>этой социальной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кампании </a:t>
            </a:r>
            <a:r>
              <a:rPr lang="ru-RU" sz="7200" dirty="0">
                <a:latin typeface="Corbel" panose="020B0503020204020204" pitchFamily="34" charset="0"/>
              </a:rPr>
              <a:t>гласит, что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жизнь </a:t>
            </a:r>
            <a:r>
              <a:rPr lang="ru-RU" sz="7200" dirty="0">
                <a:latin typeface="Corbel" panose="020B0503020204020204" pitchFamily="34" charset="0"/>
              </a:rPr>
              <a:t>животных…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В чём?</a:t>
            </a:r>
            <a:endParaRPr lang="ru-RU" sz="7200" b="1" dirty="0">
              <a:latin typeface="Corbel" panose="020B0503020204020204" pitchFamily="34" charset="0"/>
            </a:endParaRPr>
          </a:p>
          <a:p>
            <a:pPr fontAlgn="base"/>
            <a:r>
              <a:rPr lang="en-US" sz="7200" dirty="0" err="1" smtClean="0">
                <a:latin typeface="Corbel" panose="020B0503020204020204" pitchFamily="34" charset="0"/>
              </a:rPr>
              <a:t>Sloganul</a:t>
            </a:r>
            <a:r>
              <a:rPr lang="en-US" sz="7200" dirty="0" smtClean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acestei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campanii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dirty="0" err="1" smtClean="0">
                <a:latin typeface="Corbel" panose="020B0503020204020204" pitchFamily="34" charset="0"/>
              </a:rPr>
              <a:t>sociale</a:t>
            </a:r>
            <a:r>
              <a:rPr lang="en-US" sz="7200" dirty="0" smtClean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afirmă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că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viața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dirty="0" err="1" smtClean="0">
                <a:latin typeface="Corbel" panose="020B0503020204020204" pitchFamily="34" charset="0"/>
              </a:rPr>
              <a:t>animalelor</a:t>
            </a:r>
            <a:r>
              <a:rPr lang="en-US" sz="7200" dirty="0" smtClean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este</a:t>
            </a:r>
            <a:r>
              <a:rPr lang="en-US" sz="7200" dirty="0">
                <a:latin typeface="Corbel" panose="020B0503020204020204" pitchFamily="34" charset="0"/>
              </a:rPr>
              <a:t>… </a:t>
            </a:r>
            <a:r>
              <a:rPr lang="en-US" sz="7200" b="1" dirty="0" err="1">
                <a:latin typeface="Corbel" panose="020B0503020204020204" pitchFamily="34" charset="0"/>
              </a:rPr>
              <a:t>Unde</a:t>
            </a:r>
            <a:r>
              <a:rPr lang="en-US" sz="7200" b="1" dirty="0">
                <a:latin typeface="Corbel" panose="020B0503020204020204" pitchFamily="34" charset="0"/>
              </a:rPr>
              <a:t>?</a:t>
            </a:r>
            <a:endParaRPr lang="ru-RU" sz="72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53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86" y="3781408"/>
            <a:ext cx="10014857" cy="386907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458449" y="3788768"/>
            <a:ext cx="9664427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Corbel" pitchFamily="34" charset="0"/>
              </a:rPr>
              <a:t>		В наших руках</a:t>
            </a:r>
            <a:r>
              <a:rPr lang="ro-RO" sz="7200" b="1" dirty="0" smtClean="0">
                <a:solidFill>
                  <a:schemeClr val="bg1"/>
                </a:solidFill>
                <a:latin typeface="Corbel" pitchFamily="34" charset="0"/>
              </a:rPr>
              <a:t> / </a:t>
            </a:r>
            <a:br>
              <a:rPr lang="ro-RO" sz="7200" b="1" dirty="0" smtClean="0">
                <a:solidFill>
                  <a:schemeClr val="bg1"/>
                </a:solidFill>
                <a:latin typeface="Corbel" pitchFamily="34" charset="0"/>
              </a:rPr>
            </a:br>
            <a:r>
              <a:rPr lang="ru-RU" sz="7200" b="1" dirty="0" smtClean="0">
                <a:solidFill>
                  <a:schemeClr val="bg1"/>
                </a:solidFill>
                <a:latin typeface="Corbel" pitchFamily="34" charset="0"/>
              </a:rPr>
              <a:t>	</a:t>
            </a:r>
            <a:r>
              <a:rPr lang="ro-RO" sz="7200" b="1" dirty="0" smtClean="0">
                <a:solidFill>
                  <a:schemeClr val="bg1"/>
                </a:solidFill>
                <a:latin typeface="Corbel" pitchFamily="34" charset="0"/>
              </a:rPr>
              <a:t>În mâinile noastre</a:t>
            </a:r>
            <a:endParaRPr lang="ru-RU" sz="72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8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49" y="1127498"/>
            <a:ext cx="10407649" cy="81514"/>
          </a:xfrm>
          <a:prstGeom prst="rect">
            <a:avLst/>
          </a:prstGeom>
        </p:spPr>
      </p:pic>
      <p:sp>
        <p:nvSpPr>
          <p:cNvPr id="20" name="Google Shape;155;p12"/>
          <p:cNvSpPr txBox="1">
            <a:spLocks/>
          </p:cNvSpPr>
          <p:nvPr/>
        </p:nvSpPr>
        <p:spPr>
          <a:xfrm>
            <a:off x="956393" y="657776"/>
            <a:ext cx="863755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	  </a:t>
            </a:r>
            <a:r>
              <a:rPr lang="ru-RU" sz="4800" dirty="0" smtClean="0">
                <a:solidFill>
                  <a:srgbClr val="002E6D"/>
                </a:solidFill>
              </a:rPr>
              <a:t>ОТВЕТ/</a:t>
            </a:r>
            <a:r>
              <a:rPr lang="en-US" sz="4800" dirty="0" smtClean="0">
                <a:solidFill>
                  <a:srgbClr val="002E6D"/>
                </a:solidFill>
              </a:rPr>
              <a:t>RĂSPUNSUL</a:t>
            </a:r>
            <a:endParaRPr lang="en-US" sz="6000" dirty="0"/>
          </a:p>
        </p:txBody>
      </p:sp>
      <p:pic>
        <p:nvPicPr>
          <p:cNvPr id="16" name="Picture 2" descr="Наука Хирология: все в наших руках. Знаки на руках.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53" y="3245974"/>
            <a:ext cx="9813932" cy="490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0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456"/>
            <a:ext cx="20104099" cy="12655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sp>
        <p:nvSpPr>
          <p:cNvPr id="19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2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49" y="1127498"/>
            <a:ext cx="10407649" cy="81514"/>
          </a:xfrm>
          <a:prstGeom prst="rect">
            <a:avLst/>
          </a:prstGeom>
        </p:spPr>
      </p:pic>
      <p:sp>
        <p:nvSpPr>
          <p:cNvPr id="18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8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500" dirty="0" smtClean="0">
                <a:latin typeface="Corbel" panose="020B0503020204020204" pitchFamily="34" charset="0"/>
              </a:rPr>
              <a:t>В </a:t>
            </a:r>
            <a:r>
              <a:rPr lang="ru-RU" sz="6500" dirty="0">
                <a:latin typeface="Corbel" panose="020B0503020204020204" pitchFamily="34" charset="0"/>
              </a:rPr>
              <a:t>засушливых регионах Индии установили аппараты </a:t>
            </a:r>
            <a:endParaRPr lang="x-none" sz="6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500" dirty="0" smtClean="0">
                <a:latin typeface="Corbel" panose="020B0503020204020204" pitchFamily="34" charset="0"/>
              </a:rPr>
              <a:t>для </a:t>
            </a:r>
            <a:r>
              <a:rPr lang="ru-RU" sz="6500" dirty="0">
                <a:latin typeface="Corbel" panose="020B0503020204020204" pitchFamily="34" charset="0"/>
              </a:rPr>
              <a:t>очистки воды до пригодной для питья. Местные </a:t>
            </a:r>
            <a:endParaRPr lang="x-none" sz="6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500" dirty="0" smtClean="0">
                <a:latin typeface="Corbel" panose="020B0503020204020204" pitchFamily="34" charset="0"/>
              </a:rPr>
              <a:t>жители </a:t>
            </a:r>
            <a:r>
              <a:rPr lang="ru-RU" sz="6500" dirty="0">
                <a:latin typeface="Corbel" panose="020B0503020204020204" pitchFamily="34" charset="0"/>
              </a:rPr>
              <a:t>прозвали эти аппараты голубым… </a:t>
            </a:r>
            <a:r>
              <a:rPr lang="ru-RU" sz="6500" b="1" dirty="0">
                <a:latin typeface="Corbel" panose="020B0503020204020204" pitchFamily="34" charset="0"/>
              </a:rPr>
              <a:t>Чем? </a:t>
            </a:r>
            <a:r>
              <a:rPr lang="en-US" sz="6500" b="1" dirty="0" smtClean="0">
                <a:latin typeface="Corbel" panose="020B0503020204020204" pitchFamily="34" charset="0"/>
              </a:rPr>
              <a:t/>
            </a:r>
            <a:br>
              <a:rPr lang="en-US" sz="6500" b="1" dirty="0" smtClean="0">
                <a:latin typeface="Corbel" panose="020B0503020204020204" pitchFamily="34" charset="0"/>
              </a:rPr>
            </a:br>
            <a:endParaRPr lang="x-none" sz="65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500" dirty="0" err="1" smtClean="0">
                <a:latin typeface="Corbel" panose="020B0503020204020204" pitchFamily="34" charset="0"/>
              </a:rPr>
              <a:t>În</a:t>
            </a:r>
            <a:r>
              <a:rPr lang="en-US" sz="6500" dirty="0" smtClean="0">
                <a:latin typeface="Corbel" panose="020B0503020204020204" pitchFamily="34" charset="0"/>
              </a:rPr>
              <a:t> </a:t>
            </a:r>
            <a:r>
              <a:rPr lang="en-US" sz="6500" dirty="0" err="1">
                <a:latin typeface="Corbel" panose="020B0503020204020204" pitchFamily="34" charset="0"/>
              </a:rPr>
              <a:t>regiunile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r>
              <a:rPr lang="en-US" sz="6500" dirty="0" err="1">
                <a:latin typeface="Corbel" panose="020B0503020204020204" pitchFamily="34" charset="0"/>
              </a:rPr>
              <a:t>aride</a:t>
            </a:r>
            <a:r>
              <a:rPr lang="en-US" sz="6500" dirty="0">
                <a:latin typeface="Corbel" panose="020B0503020204020204" pitchFamily="34" charset="0"/>
              </a:rPr>
              <a:t> din India au </a:t>
            </a:r>
            <a:r>
              <a:rPr lang="en-US" sz="6500" dirty="0" err="1">
                <a:latin typeface="Corbel" panose="020B0503020204020204" pitchFamily="34" charset="0"/>
              </a:rPr>
              <a:t>fost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r>
              <a:rPr lang="en-US" sz="6500" dirty="0" err="1">
                <a:latin typeface="Corbel" panose="020B0503020204020204" pitchFamily="34" charset="0"/>
              </a:rPr>
              <a:t>instalate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r>
              <a:rPr lang="en-US" sz="6500" dirty="0" err="1">
                <a:latin typeface="Corbel" panose="020B0503020204020204" pitchFamily="34" charset="0"/>
              </a:rPr>
              <a:t>dispozitive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endParaRPr lang="x-none" sz="65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500" dirty="0" smtClean="0">
                <a:latin typeface="Corbel" panose="020B0503020204020204" pitchFamily="34" charset="0"/>
              </a:rPr>
              <a:t>de </a:t>
            </a:r>
            <a:r>
              <a:rPr lang="en-US" sz="6500" dirty="0" err="1">
                <a:latin typeface="Corbel" panose="020B0503020204020204" pitchFamily="34" charset="0"/>
              </a:rPr>
              <a:t>purificare</a:t>
            </a:r>
            <a:r>
              <a:rPr lang="en-US" sz="6500" dirty="0">
                <a:latin typeface="Corbel" panose="020B0503020204020204" pitchFamily="34" charset="0"/>
              </a:rPr>
              <a:t> a </a:t>
            </a:r>
            <a:r>
              <a:rPr lang="en-US" sz="6500" dirty="0" err="1">
                <a:latin typeface="Corbel" panose="020B0503020204020204" pitchFamily="34" charset="0"/>
              </a:rPr>
              <a:t>apei</a:t>
            </a:r>
            <a:r>
              <a:rPr lang="en-US" sz="6500" dirty="0">
                <a:latin typeface="Corbel" panose="020B0503020204020204" pitchFamily="34" charset="0"/>
              </a:rPr>
              <a:t>. </a:t>
            </a:r>
            <a:r>
              <a:rPr lang="en-US" sz="6500" dirty="0" err="1">
                <a:latin typeface="Corbel" panose="020B0503020204020204" pitchFamily="34" charset="0"/>
              </a:rPr>
              <a:t>Localnicii</a:t>
            </a:r>
            <a:r>
              <a:rPr lang="en-US" sz="6500" dirty="0">
                <a:latin typeface="Corbel" panose="020B0503020204020204" pitchFamily="34" charset="0"/>
              </a:rPr>
              <a:t> au </a:t>
            </a:r>
            <a:r>
              <a:rPr lang="en-US" sz="6500" dirty="0" err="1">
                <a:latin typeface="Corbel" panose="020B0503020204020204" pitchFamily="34" charset="0"/>
              </a:rPr>
              <a:t>început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r>
              <a:rPr lang="en-US" sz="6500" dirty="0" err="1">
                <a:latin typeface="Corbel" panose="020B0503020204020204" pitchFamily="34" charset="0"/>
              </a:rPr>
              <a:t>să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r>
              <a:rPr lang="en-US" sz="6500" dirty="0" err="1">
                <a:latin typeface="Corbel" panose="020B0503020204020204" pitchFamily="34" charset="0"/>
              </a:rPr>
              <a:t>numească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endParaRPr lang="x-none" sz="65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500" dirty="0" err="1" smtClean="0">
                <a:latin typeface="Corbel" panose="020B0503020204020204" pitchFamily="34" charset="0"/>
              </a:rPr>
              <a:t>aceste</a:t>
            </a:r>
            <a:r>
              <a:rPr lang="en-US" sz="6500" dirty="0" smtClean="0">
                <a:latin typeface="Corbel" panose="020B0503020204020204" pitchFamily="34" charset="0"/>
              </a:rPr>
              <a:t> </a:t>
            </a:r>
            <a:r>
              <a:rPr lang="en-US" sz="6500" dirty="0" err="1">
                <a:latin typeface="Corbel" panose="020B0503020204020204" pitchFamily="34" charset="0"/>
              </a:rPr>
              <a:t>dispozitive</a:t>
            </a:r>
            <a:r>
              <a:rPr lang="en-US" sz="6500" dirty="0">
                <a:latin typeface="Corbel" panose="020B0503020204020204" pitchFamily="34" charset="0"/>
              </a:rPr>
              <a:t> X-</a:t>
            </a:r>
            <a:r>
              <a:rPr lang="en-US" sz="6500" dirty="0" err="1">
                <a:latin typeface="Corbel" panose="020B0503020204020204" pitchFamily="34" charset="0"/>
              </a:rPr>
              <a:t>ul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r>
              <a:rPr lang="en-US" sz="6500" dirty="0" err="1">
                <a:latin typeface="Corbel" panose="020B0503020204020204" pitchFamily="34" charset="0"/>
              </a:rPr>
              <a:t>albastru</a:t>
            </a:r>
            <a:r>
              <a:rPr lang="en-US" sz="6500" dirty="0">
                <a:latin typeface="Corbel" panose="020B0503020204020204" pitchFamily="34" charset="0"/>
              </a:rPr>
              <a:t>. </a:t>
            </a:r>
            <a:r>
              <a:rPr lang="en-US" sz="6500" b="1" dirty="0">
                <a:latin typeface="Corbel" panose="020B0503020204020204" pitchFamily="34" charset="0"/>
              </a:rPr>
              <a:t>Ce </a:t>
            </a:r>
            <a:r>
              <a:rPr lang="en-US" sz="6500" b="1" dirty="0" smtClean="0">
                <a:latin typeface="Corbel" panose="020B0503020204020204" pitchFamily="34" charset="0"/>
              </a:rPr>
              <a:t>e</a:t>
            </a:r>
            <a:r>
              <a:rPr lang="ro-MD" sz="6500" b="1" dirty="0" smtClean="0">
                <a:latin typeface="Corbel" panose="020B0503020204020204" pitchFamily="34" charset="0"/>
              </a:rPr>
              <a:t>ste</a:t>
            </a:r>
            <a:r>
              <a:rPr lang="en-US" sz="6500" b="1" dirty="0" smtClean="0">
                <a:latin typeface="Corbel" panose="020B0503020204020204" pitchFamily="34" charset="0"/>
              </a:rPr>
              <a:t> </a:t>
            </a:r>
            <a:r>
              <a:rPr lang="en-US" sz="6500" b="1" dirty="0">
                <a:latin typeface="Corbel" panose="020B0503020204020204" pitchFamily="34" charset="0"/>
              </a:rPr>
              <a:t>X?</a:t>
            </a:r>
            <a:endParaRPr lang="ru-RU" sz="65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863755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4800" i="0" u="none" strike="noStrike" cap="none" dirty="0" smtClean="0">
                <a:solidFill>
                  <a:srgbClr val="002E6D"/>
                </a:solidFill>
              </a:rPr>
              <a:t>ОТВЕТ</a:t>
            </a:r>
            <a:r>
              <a:rPr lang="en-US" sz="4800" dirty="0" smtClean="0">
                <a:solidFill>
                  <a:srgbClr val="002E6D"/>
                </a:solidFill>
              </a:rPr>
              <a:t>/</a:t>
            </a:r>
            <a:r>
              <a:rPr lang="ro-RO" sz="4800" dirty="0" smtClean="0">
                <a:solidFill>
                  <a:srgbClr val="002E6D"/>
                </a:solidFill>
              </a:rPr>
              <a:t>RĂSPUNSUL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86" y="3781408"/>
            <a:ext cx="10014857" cy="386907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267951" y="378876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itchFamily="34" charset="0"/>
              </a:rPr>
              <a:t>Золотом</a:t>
            </a:r>
            <a:r>
              <a:rPr lang="ro-RO" sz="8300" b="1" dirty="0" smtClean="0">
                <a:solidFill>
                  <a:schemeClr val="bg1"/>
                </a:solidFill>
                <a:latin typeface="Corbel" pitchFamily="34" charset="0"/>
              </a:rPr>
              <a:t> / </a:t>
            </a:r>
          </a:p>
          <a:p>
            <a:pPr algn="ctr"/>
            <a:r>
              <a:rPr lang="ro-RO" sz="8300" b="1" dirty="0" smtClean="0">
                <a:solidFill>
                  <a:schemeClr val="bg1"/>
                </a:solidFill>
                <a:latin typeface="Corbel" pitchFamily="34" charset="0"/>
              </a:rPr>
              <a:t>Aur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8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49" y="1127498"/>
            <a:ext cx="10407649" cy="81514"/>
          </a:xfrm>
          <a:prstGeom prst="rect">
            <a:avLst/>
          </a:prstGeom>
        </p:spPr>
      </p:pic>
      <p:pic>
        <p:nvPicPr>
          <p:cNvPr id="16" name="Picture 2" descr="Блог им. Asya: Эко-стартап экопродукты экобизнес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21" y="2382702"/>
            <a:ext cx="10066565" cy="689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42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sp>
        <p:nvSpPr>
          <p:cNvPr id="15" name="Google Shape;253;p20"/>
          <p:cNvSpPr txBox="1"/>
          <p:nvPr/>
        </p:nvSpPr>
        <p:spPr>
          <a:xfrm>
            <a:off x="212989" y="10511686"/>
            <a:ext cx="10542097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ОТВЕТA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URI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2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БАЛЛA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49" y="1127498"/>
            <a:ext cx="10407649" cy="81514"/>
          </a:xfrm>
          <a:prstGeom prst="rect">
            <a:avLst/>
          </a:prstGeom>
        </p:spPr>
      </p:pic>
      <p:sp>
        <p:nvSpPr>
          <p:cNvPr id="19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В </a:t>
            </a:r>
            <a:r>
              <a:rPr lang="ru-RU" sz="5700" dirty="0">
                <a:latin typeface="Corbel" panose="020B0503020204020204" pitchFamily="34" charset="0"/>
              </a:rPr>
              <a:t>статье о Всемирном дне борьбы с засухой для </a:t>
            </a:r>
            <a:endParaRPr lang="x-none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демонстрации </a:t>
            </a:r>
            <a:r>
              <a:rPr lang="ru-RU" sz="5700" dirty="0">
                <a:latin typeface="Corbel" panose="020B0503020204020204" pitchFamily="34" charset="0"/>
              </a:rPr>
              <a:t>проблемы опубликовали фотографию </a:t>
            </a:r>
            <a:endParaRPr lang="x-none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морского </a:t>
            </a:r>
            <a:r>
              <a:rPr lang="ru-RU" sz="5700" dirty="0">
                <a:latin typeface="Corbel" panose="020B0503020204020204" pitchFamily="34" charset="0"/>
              </a:rPr>
              <a:t>побережья Узбекистана. </a:t>
            </a:r>
            <a:endParaRPr lang="x-none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b="1" dirty="0" smtClean="0">
                <a:latin typeface="Corbel" panose="020B0503020204020204" pitchFamily="34" charset="0"/>
              </a:rPr>
              <a:t>Какие </a:t>
            </a:r>
            <a:r>
              <a:rPr lang="ru-RU" sz="5700" b="1" dirty="0">
                <a:latin typeface="Corbel" panose="020B0503020204020204" pitchFamily="34" charset="0"/>
              </a:rPr>
              <a:t>заржавевшие объекты есть на этой фотографии</a:t>
            </a:r>
            <a:r>
              <a:rPr lang="ru-RU" sz="5700" b="1" dirty="0" smtClean="0">
                <a:latin typeface="Corbel" panose="020B0503020204020204" pitchFamily="34" charset="0"/>
              </a:rPr>
              <a:t>,</a:t>
            </a:r>
            <a:endParaRPr lang="x-none" sz="57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b="1" dirty="0" smtClean="0">
                <a:latin typeface="Corbel" panose="020B0503020204020204" pitchFamily="34" charset="0"/>
              </a:rPr>
              <a:t>и </a:t>
            </a:r>
            <a:r>
              <a:rPr lang="ru-RU" sz="5700" b="1" dirty="0">
                <a:latin typeface="Corbel" panose="020B0503020204020204" pitchFamily="34" charset="0"/>
              </a:rPr>
              <a:t>о каком море идет </a:t>
            </a:r>
            <a:r>
              <a:rPr lang="ru-RU" sz="5700" b="1" dirty="0" smtClean="0">
                <a:latin typeface="Corbel" panose="020B0503020204020204" pitchFamily="34" charset="0"/>
              </a:rPr>
              <a:t>речь?</a:t>
            </a:r>
            <a:endParaRPr lang="x-none" sz="5700" b="1" dirty="0">
              <a:latin typeface="Corbel" panose="020B0503020204020204" pitchFamily="34" charset="0"/>
            </a:endParaRPr>
          </a:p>
          <a:p>
            <a:pPr fontAlgn="base"/>
            <a:r>
              <a:rPr lang="en-US" sz="5700" dirty="0" err="1" smtClean="0">
                <a:latin typeface="Corbel" panose="020B0503020204020204" pitchFamily="34" charset="0"/>
              </a:rPr>
              <a:t>Într</a:t>
            </a:r>
            <a:r>
              <a:rPr lang="en-US" sz="5700" dirty="0" smtClean="0">
                <a:latin typeface="Corbel" panose="020B0503020204020204" pitchFamily="34" charset="0"/>
              </a:rPr>
              <a:t>-un </a:t>
            </a:r>
            <a:r>
              <a:rPr lang="en-US" sz="5700" dirty="0" err="1">
                <a:latin typeface="Corbel" panose="020B0503020204020204" pitchFamily="34" charset="0"/>
              </a:rPr>
              <a:t>articol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despre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Ziua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Mondială</a:t>
            </a:r>
            <a:r>
              <a:rPr lang="en-US" sz="5700" dirty="0">
                <a:latin typeface="Corbel" panose="020B0503020204020204" pitchFamily="34" charset="0"/>
              </a:rPr>
              <a:t> a </a:t>
            </a:r>
            <a:r>
              <a:rPr lang="en-US" sz="5700" dirty="0" err="1">
                <a:latin typeface="Corbel" panose="020B0503020204020204" pitchFamily="34" charset="0"/>
              </a:rPr>
              <a:t>luptei</a:t>
            </a:r>
            <a:r>
              <a:rPr lang="en-US" sz="5700" dirty="0">
                <a:latin typeface="Corbel" panose="020B0503020204020204" pitchFamily="34" charset="0"/>
              </a:rPr>
              <a:t> contra </a:t>
            </a:r>
            <a:r>
              <a:rPr lang="en-US" sz="5700" dirty="0" err="1">
                <a:latin typeface="Corbel" panose="020B0503020204020204" pitchFamily="34" charset="0"/>
              </a:rPr>
              <a:t>secetei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endParaRPr lang="x-none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dirty="0" err="1" smtClean="0">
                <a:latin typeface="Corbel" panose="020B0503020204020204" pitchFamily="34" charset="0"/>
              </a:rPr>
              <a:t>apare</a:t>
            </a:r>
            <a:r>
              <a:rPr lang="en-US" sz="5700" dirty="0" smtClean="0">
                <a:latin typeface="Corbel" panose="020B0503020204020204" pitchFamily="34" charset="0"/>
              </a:rPr>
              <a:t> o </a:t>
            </a:r>
            <a:r>
              <a:rPr lang="en-US" sz="5700" dirty="0" err="1">
                <a:latin typeface="Corbel" panose="020B0503020204020204" pitchFamily="34" charset="0"/>
              </a:rPr>
              <a:t>fotografie</a:t>
            </a:r>
            <a:r>
              <a:rPr lang="en-US" sz="5700" dirty="0">
                <a:latin typeface="Corbel" panose="020B0503020204020204" pitchFamily="34" charset="0"/>
              </a:rPr>
              <a:t> a “</a:t>
            </a:r>
            <a:r>
              <a:rPr lang="en-US" sz="5700" dirty="0" err="1">
                <a:latin typeface="Corbel" panose="020B0503020204020204" pitchFamily="34" charset="0"/>
              </a:rPr>
              <a:t>coastei</a:t>
            </a:r>
            <a:r>
              <a:rPr lang="en-US" sz="5700" dirty="0">
                <a:latin typeface="Corbel" panose="020B0503020204020204" pitchFamily="34" charset="0"/>
              </a:rPr>
              <a:t> maritime” a </a:t>
            </a:r>
            <a:r>
              <a:rPr lang="en-US" sz="5700" dirty="0" err="1">
                <a:latin typeface="Corbel" panose="020B0503020204020204" pitchFamily="34" charset="0"/>
              </a:rPr>
              <a:t>Uzbekistanului</a:t>
            </a:r>
            <a:r>
              <a:rPr lang="en-US" sz="5700" dirty="0">
                <a:latin typeface="Corbel" panose="020B0503020204020204" pitchFamily="34" charset="0"/>
              </a:rPr>
              <a:t>. </a:t>
            </a:r>
            <a:endParaRPr lang="x-none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b="1" dirty="0" smtClean="0">
                <a:latin typeface="Corbel" panose="020B0503020204020204" pitchFamily="34" charset="0"/>
              </a:rPr>
              <a:t>Ce </a:t>
            </a:r>
            <a:r>
              <a:rPr lang="en-US" sz="5700" b="1" dirty="0" err="1">
                <a:latin typeface="Corbel" panose="020B0503020204020204" pitchFamily="34" charset="0"/>
              </a:rPr>
              <a:t>obiecte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ruginite</a:t>
            </a:r>
            <a:r>
              <a:rPr lang="en-US" sz="5700" b="1" dirty="0">
                <a:latin typeface="Corbel" panose="020B0503020204020204" pitchFamily="34" charset="0"/>
              </a:rPr>
              <a:t> pot fi </a:t>
            </a:r>
            <a:r>
              <a:rPr lang="en-US" sz="5700" b="1" dirty="0" err="1">
                <a:latin typeface="Corbel" panose="020B0503020204020204" pitchFamily="34" charset="0"/>
              </a:rPr>
              <a:t>văzute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pe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fotografie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și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despre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ce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endParaRPr lang="x-none" sz="57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b="1" dirty="0" smtClean="0">
                <a:latin typeface="Corbel" panose="020B0503020204020204" pitchFamily="34" charset="0"/>
              </a:rPr>
              <a:t>“</a:t>
            </a:r>
            <a:r>
              <a:rPr lang="x-none" sz="5700" b="1" dirty="0">
                <a:latin typeface="Corbel" panose="020B0503020204020204" pitchFamily="34" charset="0"/>
              </a:rPr>
              <a:t>m</a:t>
            </a:r>
            <a:r>
              <a:rPr lang="en-US" sz="5700" b="1" dirty="0" smtClean="0">
                <a:latin typeface="Corbel" panose="020B0503020204020204" pitchFamily="34" charset="0"/>
              </a:rPr>
              <a:t>are</a:t>
            </a:r>
            <a:r>
              <a:rPr lang="en-US" sz="5700" b="1" dirty="0">
                <a:latin typeface="Corbel" panose="020B0503020204020204" pitchFamily="34" charset="0"/>
              </a:rPr>
              <a:t>” e </a:t>
            </a:r>
            <a:r>
              <a:rPr lang="en-US" sz="5700" b="1" dirty="0" err="1">
                <a:latin typeface="Corbel" panose="020B0503020204020204" pitchFamily="34" charset="0"/>
              </a:rPr>
              <a:t>vorba</a:t>
            </a:r>
            <a:r>
              <a:rPr lang="en-US" sz="5700" b="1" dirty="0">
                <a:latin typeface="Corbel" panose="020B0503020204020204" pitchFamily="34" charset="0"/>
              </a:rPr>
              <a:t>?</a:t>
            </a:r>
            <a:endParaRPr lang="ru-RU" sz="57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42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86" y="3781408"/>
            <a:ext cx="10014857" cy="386907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401299" y="3788768"/>
            <a:ext cx="9721577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Corbel" pitchFamily="34" charset="0"/>
              </a:rPr>
              <a:t>				Корабли</a:t>
            </a:r>
            <a:r>
              <a:rPr lang="ro-RO" sz="5400" b="1" dirty="0" smtClean="0">
                <a:solidFill>
                  <a:schemeClr val="bg1"/>
                </a:solidFill>
                <a:latin typeface="Corbel" pitchFamily="34" charset="0"/>
              </a:rPr>
              <a:t> / Corăbii </a:t>
            </a:r>
            <a:endParaRPr lang="ru-RU" sz="54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r>
              <a:rPr lang="ru-RU" sz="5400" b="1" dirty="0" smtClean="0">
                <a:solidFill>
                  <a:schemeClr val="bg1"/>
                </a:solidFill>
                <a:latin typeface="Corbel" pitchFamily="34" charset="0"/>
              </a:rPr>
              <a:t>				</a:t>
            </a:r>
            <a:r>
              <a:rPr lang="ro-RO" sz="5400" b="1" dirty="0" smtClean="0">
                <a:solidFill>
                  <a:schemeClr val="bg1"/>
                </a:solidFill>
                <a:latin typeface="Corbel" pitchFamily="34" charset="0"/>
              </a:rPr>
              <a:t>– 1 </a:t>
            </a:r>
            <a:r>
              <a:rPr lang="ru-RU" sz="5400" b="1" dirty="0" smtClean="0">
                <a:solidFill>
                  <a:schemeClr val="bg1"/>
                </a:solidFill>
                <a:latin typeface="Corbel" pitchFamily="34" charset="0"/>
              </a:rPr>
              <a:t>балл</a:t>
            </a:r>
            <a:r>
              <a:rPr lang="ro-RO" sz="5400" b="1" dirty="0" smtClean="0">
                <a:solidFill>
                  <a:schemeClr val="bg1"/>
                </a:solidFill>
                <a:latin typeface="Corbel" pitchFamily="34" charset="0"/>
              </a:rPr>
              <a:t>/punct.</a:t>
            </a:r>
            <a:r>
              <a:rPr lang="ru-RU" sz="5400" b="1" dirty="0" smtClean="0">
                <a:solidFill>
                  <a:schemeClr val="bg1"/>
                </a:solidFill>
                <a:latin typeface="Corbel" pitchFamily="34" charset="0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latin typeface="Corbel" pitchFamily="34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Corbel" pitchFamily="34" charset="0"/>
              </a:rPr>
              <a:t>	Аральское море</a:t>
            </a:r>
            <a:r>
              <a:rPr lang="ro-RO" sz="5400" b="1" dirty="0" smtClean="0">
                <a:solidFill>
                  <a:schemeClr val="bg1"/>
                </a:solidFill>
                <a:latin typeface="Corbel" pitchFamily="34" charset="0"/>
              </a:rPr>
              <a:t> / Marea</a:t>
            </a:r>
            <a:br>
              <a:rPr lang="ro-RO" sz="5400" b="1" dirty="0" smtClean="0">
                <a:solidFill>
                  <a:schemeClr val="bg1"/>
                </a:solidFill>
                <a:latin typeface="Corbel" pitchFamily="34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Corbel" pitchFamily="34" charset="0"/>
              </a:rPr>
              <a:t>	</a:t>
            </a:r>
            <a:r>
              <a:rPr lang="ro-RO" sz="5400" b="1" dirty="0" smtClean="0">
                <a:solidFill>
                  <a:schemeClr val="bg1"/>
                </a:solidFill>
                <a:latin typeface="Corbel" pitchFamily="34" charset="0"/>
              </a:rPr>
              <a:t>Aral </a:t>
            </a:r>
            <a:r>
              <a:rPr lang="ro-RO" sz="5400" b="1" dirty="0">
                <a:solidFill>
                  <a:schemeClr val="bg1"/>
                </a:solidFill>
                <a:latin typeface="Corbel" pitchFamily="34" charset="0"/>
              </a:rPr>
              <a:t>– 1 </a:t>
            </a:r>
            <a:r>
              <a:rPr lang="ru-RU" sz="5400" b="1" dirty="0">
                <a:solidFill>
                  <a:schemeClr val="bg1"/>
                </a:solidFill>
                <a:latin typeface="Corbel" pitchFamily="34" charset="0"/>
              </a:rPr>
              <a:t>балл</a:t>
            </a:r>
            <a:r>
              <a:rPr lang="ro-RO" sz="5400" b="1" dirty="0">
                <a:solidFill>
                  <a:schemeClr val="bg1"/>
                </a:solidFill>
                <a:latin typeface="Corbel" pitchFamily="34" charset="0"/>
              </a:rPr>
              <a:t>/punct</a:t>
            </a:r>
            <a:r>
              <a:rPr lang="ro-RO" sz="5400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  <a:endParaRPr lang="ru-RU" sz="5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8" name="Google Shape;253;p20"/>
          <p:cNvSpPr txBox="1"/>
          <p:nvPr/>
        </p:nvSpPr>
        <p:spPr>
          <a:xfrm>
            <a:off x="212989" y="10511686"/>
            <a:ext cx="10542097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ОТВЕТA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URI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2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БАЛЛA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49" y="1127498"/>
            <a:ext cx="10407649" cy="81514"/>
          </a:xfrm>
          <a:prstGeom prst="rect">
            <a:avLst/>
          </a:prstGeom>
        </p:spPr>
      </p:pic>
      <p:sp>
        <p:nvSpPr>
          <p:cNvPr id="20" name="Google Shape;155;p12"/>
          <p:cNvSpPr txBox="1">
            <a:spLocks/>
          </p:cNvSpPr>
          <p:nvPr/>
        </p:nvSpPr>
        <p:spPr>
          <a:xfrm>
            <a:off x="956393" y="657776"/>
            <a:ext cx="863755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	  </a:t>
            </a:r>
            <a:r>
              <a:rPr lang="ru-RU" sz="4800" dirty="0" smtClean="0">
                <a:solidFill>
                  <a:srgbClr val="002E6D"/>
                </a:solidFill>
              </a:rPr>
              <a:t>ОТВЕТ/</a:t>
            </a:r>
            <a:r>
              <a:rPr lang="en-US" sz="4800" dirty="0" smtClean="0">
                <a:solidFill>
                  <a:srgbClr val="002E6D"/>
                </a:solidFill>
              </a:rPr>
              <a:t>RĂSPUNSUL</a:t>
            </a:r>
            <a:endParaRPr lang="en-US" sz="6000" dirty="0"/>
          </a:p>
        </p:txBody>
      </p:sp>
      <p:pic>
        <p:nvPicPr>
          <p:cNvPr id="16" name="Picture 2" descr="D:\Docs\Desktop\image770x420cropped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4" y="2771775"/>
            <a:ext cx="10215564" cy="55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20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49" y="1127498"/>
            <a:ext cx="10407649" cy="81514"/>
          </a:xfrm>
          <a:prstGeom prst="rect">
            <a:avLst/>
          </a:prstGeom>
        </p:spPr>
      </p:pic>
      <p:sp>
        <p:nvSpPr>
          <p:cNvPr id="18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Какое </a:t>
            </a:r>
            <a:r>
              <a:rPr lang="ru-RU" sz="7200" b="1" dirty="0">
                <a:latin typeface="Corbel" panose="020B0503020204020204" pitchFamily="34" charset="0"/>
              </a:rPr>
              <a:t>животное этимологически связано </a:t>
            </a:r>
            <a:endParaRPr lang="ru-RU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с </a:t>
            </a:r>
            <a:r>
              <a:rPr lang="ru-RU" sz="7200" b="1" dirty="0">
                <a:latin typeface="Corbel" panose="020B0503020204020204" pitchFamily="34" charset="0"/>
              </a:rPr>
              <a:t>Всемирным женским днём</a:t>
            </a:r>
            <a:r>
              <a:rPr lang="ru-RU" sz="7200" b="1" dirty="0" smtClean="0">
                <a:latin typeface="Corbel" panose="020B0503020204020204" pitchFamily="34" charset="0"/>
              </a:rPr>
              <a:t>?</a:t>
            </a:r>
            <a:r>
              <a:rPr lang="en-US" sz="7200" b="1" dirty="0" smtClean="0">
                <a:latin typeface="Corbel" panose="020B0503020204020204" pitchFamily="34" charset="0"/>
              </a:rPr>
              <a:t/>
            </a:r>
            <a:br>
              <a:rPr lang="en-US" sz="7200" b="1" dirty="0" smtClean="0">
                <a:latin typeface="Corbel" panose="020B0503020204020204" pitchFamily="34" charset="0"/>
              </a:rPr>
            </a:br>
            <a:endParaRPr lang="ru-RU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err="1" smtClean="0">
                <a:latin typeface="Corbel" panose="020B0503020204020204" pitchFamily="34" charset="0"/>
              </a:rPr>
              <a:t>Denumirea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cărui</a:t>
            </a:r>
            <a:r>
              <a:rPr lang="en-US" sz="7200" b="1" dirty="0">
                <a:latin typeface="Corbel" panose="020B0503020204020204" pitchFamily="34" charset="0"/>
              </a:rPr>
              <a:t> animal </a:t>
            </a:r>
            <a:r>
              <a:rPr lang="en-US" sz="7200" b="1" dirty="0" err="1">
                <a:latin typeface="Corbel" panose="020B0503020204020204" pitchFamily="34" charset="0"/>
              </a:rPr>
              <a:t>este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etimologic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legată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endParaRPr lang="ru-RU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smtClean="0">
                <a:latin typeface="Corbel" panose="020B0503020204020204" pitchFamily="34" charset="0"/>
              </a:rPr>
              <a:t>de </a:t>
            </a:r>
            <a:r>
              <a:rPr lang="en-US" sz="7200" b="1" dirty="0">
                <a:latin typeface="Corbel" panose="020B0503020204020204" pitchFamily="34" charset="0"/>
              </a:rPr>
              <a:t>data, </a:t>
            </a:r>
            <a:r>
              <a:rPr lang="en-US" sz="7200" b="1" dirty="0" err="1">
                <a:latin typeface="Corbel" panose="020B0503020204020204" pitchFamily="34" charset="0"/>
              </a:rPr>
              <a:t>când</a:t>
            </a:r>
            <a:r>
              <a:rPr lang="en-US" sz="7200" b="1" dirty="0">
                <a:latin typeface="Corbel" panose="020B0503020204020204" pitchFamily="34" charset="0"/>
              </a:rPr>
              <a:t> se </a:t>
            </a:r>
            <a:r>
              <a:rPr lang="en-US" sz="7200" b="1" dirty="0" err="1">
                <a:latin typeface="Corbel" panose="020B0503020204020204" pitchFamily="34" charset="0"/>
              </a:rPr>
              <a:t>serbează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Ziua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Mondială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endParaRPr lang="ru-RU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smtClean="0">
                <a:latin typeface="Corbel" panose="020B0503020204020204" pitchFamily="34" charset="0"/>
              </a:rPr>
              <a:t>a </a:t>
            </a:r>
            <a:r>
              <a:rPr lang="en-US" sz="7200" b="1" dirty="0" err="1">
                <a:latin typeface="Corbel" panose="020B0503020204020204" pitchFamily="34" charset="0"/>
              </a:rPr>
              <a:t>femeilor</a:t>
            </a:r>
            <a:r>
              <a:rPr lang="en-US" sz="7200" b="1" dirty="0">
                <a:latin typeface="Corbel" panose="020B0503020204020204" pitchFamily="34" charset="0"/>
              </a:rPr>
              <a:t>? </a:t>
            </a:r>
          </a:p>
          <a:p>
            <a:pPr fontAlgn="base"/>
            <a:endParaRPr lang="ru-RU" sz="72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37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86" y="3781408"/>
            <a:ext cx="10014857" cy="386907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267951" y="378876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itchFamily="34" charset="0"/>
              </a:rPr>
              <a:t>Осьминог</a:t>
            </a:r>
            <a:r>
              <a:rPr lang="ro-RO" sz="8300" b="1" dirty="0" smtClean="0">
                <a:solidFill>
                  <a:schemeClr val="bg1"/>
                </a:solidFill>
                <a:latin typeface="Corbel" pitchFamily="34" charset="0"/>
              </a:rPr>
              <a:t> / </a:t>
            </a:r>
            <a:endParaRPr lang="ru-RU" sz="83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r>
              <a:rPr lang="ro-RO" sz="8300" b="1" dirty="0" smtClean="0">
                <a:solidFill>
                  <a:schemeClr val="bg1"/>
                </a:solidFill>
                <a:latin typeface="Corbel" pitchFamily="34" charset="0"/>
              </a:rPr>
              <a:t>Octopus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8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49" y="1127498"/>
            <a:ext cx="10407649" cy="81514"/>
          </a:xfrm>
          <a:prstGeom prst="rect">
            <a:avLst/>
          </a:prstGeom>
        </p:spPr>
      </p:pic>
      <p:sp>
        <p:nvSpPr>
          <p:cNvPr id="20" name="Google Shape;155;p12"/>
          <p:cNvSpPr txBox="1">
            <a:spLocks/>
          </p:cNvSpPr>
          <p:nvPr/>
        </p:nvSpPr>
        <p:spPr>
          <a:xfrm>
            <a:off x="956393" y="657776"/>
            <a:ext cx="863755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	  </a:t>
            </a:r>
            <a:r>
              <a:rPr lang="ru-RU" sz="4800" dirty="0" smtClean="0">
                <a:solidFill>
                  <a:srgbClr val="002E6D"/>
                </a:solidFill>
              </a:rPr>
              <a:t>ОТВЕТ/</a:t>
            </a:r>
            <a:r>
              <a:rPr lang="en-US" sz="4800" dirty="0" smtClean="0">
                <a:solidFill>
                  <a:srgbClr val="002E6D"/>
                </a:solidFill>
              </a:rPr>
              <a:t>RĂSPUNSUL</a:t>
            </a:r>
            <a:endParaRPr lang="en-US" sz="6000" dirty="0"/>
          </a:p>
        </p:txBody>
      </p:sp>
      <p:pic>
        <p:nvPicPr>
          <p:cNvPr id="16" name="Picture 2" descr="Душа осьминога – потемки — The Batrachospermum Magazin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6" y="2547775"/>
            <a:ext cx="10227531" cy="684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86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49" y="1127498"/>
            <a:ext cx="10407649" cy="81514"/>
          </a:xfrm>
          <a:prstGeom prst="rect">
            <a:avLst/>
          </a:prstGeom>
        </p:spPr>
      </p:pic>
      <p:sp>
        <p:nvSpPr>
          <p:cNvPr id="18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8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Будучи </a:t>
            </a:r>
            <a:r>
              <a:rPr lang="ru-RU" sz="5200" dirty="0">
                <a:latin typeface="Corbel" panose="020B0503020204020204" pitchFamily="34" charset="0"/>
              </a:rPr>
              <a:t>ребёнком, Эндрю </a:t>
            </a:r>
            <a:r>
              <a:rPr lang="ru-RU" sz="5200" dirty="0" err="1">
                <a:latin typeface="Corbel" panose="020B0503020204020204" pitchFamily="34" charset="0"/>
              </a:rPr>
              <a:t>Стэнтон</a:t>
            </a:r>
            <a:r>
              <a:rPr lang="ru-RU" sz="5200" dirty="0">
                <a:latin typeface="Corbel" panose="020B0503020204020204" pitchFamily="34" charset="0"/>
              </a:rPr>
              <a:t> посещал дантиста, у которого в </a:t>
            </a:r>
            <a:endParaRPr lang="ru-RU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кабинете </a:t>
            </a:r>
            <a:r>
              <a:rPr lang="ru-RU" sz="5200" dirty="0">
                <a:latin typeface="Corbel" panose="020B0503020204020204" pitchFamily="34" charset="0"/>
              </a:rPr>
              <a:t>был большой аквариум с тропическими рыбками. Ожидая </a:t>
            </a:r>
            <a:endParaRPr lang="ru-RU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приёма</a:t>
            </a:r>
            <a:r>
              <a:rPr lang="ru-RU" sz="5200" dirty="0">
                <a:latin typeface="Corbel" panose="020B0503020204020204" pitchFamily="34" charset="0"/>
              </a:rPr>
              <a:t>, он представлял, что рыбы хотят сбежать и вернуться в </a:t>
            </a:r>
            <a:endParaRPr lang="ru-RU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200" dirty="0" smtClean="0">
                <a:latin typeface="Corbel" panose="020B0503020204020204" pitchFamily="34" charset="0"/>
              </a:rPr>
              <a:t>океан</a:t>
            </a:r>
            <a:r>
              <a:rPr lang="ru-RU" sz="5200" dirty="0">
                <a:latin typeface="Corbel" panose="020B0503020204020204" pitchFamily="34" charset="0"/>
              </a:rPr>
              <a:t>. </a:t>
            </a:r>
            <a:r>
              <a:rPr lang="ru-RU" sz="5200" b="1" dirty="0">
                <a:latin typeface="Corbel" panose="020B0503020204020204" pitchFamily="34" charset="0"/>
              </a:rPr>
              <a:t>Какой мультфильм создал повзрослевший </a:t>
            </a:r>
            <a:r>
              <a:rPr lang="ru-RU" sz="5200" b="1" dirty="0" smtClean="0">
                <a:latin typeface="Corbel" panose="020B0503020204020204" pitchFamily="34" charset="0"/>
              </a:rPr>
              <a:t>Эндрю?</a:t>
            </a:r>
            <a:endParaRPr lang="ru-RU" sz="5200" b="1" dirty="0">
              <a:latin typeface="Corbel" panose="020B0503020204020204" pitchFamily="34" charset="0"/>
            </a:endParaRPr>
          </a:p>
          <a:p>
            <a:pPr fontAlgn="base"/>
            <a:endParaRPr lang="ru-RU" sz="3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200" dirty="0" err="1" smtClean="0">
                <a:latin typeface="Corbel" panose="020B0503020204020204" pitchFamily="34" charset="0"/>
              </a:rPr>
              <a:t>În</a:t>
            </a:r>
            <a:r>
              <a:rPr lang="en-US" sz="5200" dirty="0" smtClean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copilărie</a:t>
            </a:r>
            <a:r>
              <a:rPr lang="en-US" sz="5200" dirty="0">
                <a:latin typeface="Corbel" panose="020B0503020204020204" pitchFamily="34" charset="0"/>
              </a:rPr>
              <a:t>, Andrew Stanton a </a:t>
            </a:r>
            <a:r>
              <a:rPr lang="ro-MD" sz="5200" dirty="0" smtClean="0">
                <a:latin typeface="Corbel" panose="020B0503020204020204" pitchFamily="34" charset="0"/>
              </a:rPr>
              <a:t>vizitat</a:t>
            </a:r>
            <a:r>
              <a:rPr lang="en-US" sz="5200" dirty="0" smtClean="0">
                <a:latin typeface="Corbel" panose="020B0503020204020204" pitchFamily="34" charset="0"/>
              </a:rPr>
              <a:t> </a:t>
            </a:r>
            <a:r>
              <a:rPr lang="en-US" sz="5200" dirty="0">
                <a:latin typeface="Corbel" panose="020B0503020204020204" pitchFamily="34" charset="0"/>
              </a:rPr>
              <a:t>un medic </a:t>
            </a:r>
            <a:r>
              <a:rPr lang="en-US" sz="5200" dirty="0" err="1">
                <a:latin typeface="Corbel" panose="020B0503020204020204" pitchFamily="34" charset="0"/>
              </a:rPr>
              <a:t>stomatolog</a:t>
            </a:r>
            <a:r>
              <a:rPr lang="en-US" sz="5200" dirty="0">
                <a:latin typeface="Corbel" panose="020B0503020204020204" pitchFamily="34" charset="0"/>
              </a:rPr>
              <a:t>, </a:t>
            </a:r>
            <a:r>
              <a:rPr lang="en-US" sz="5200" dirty="0" err="1">
                <a:latin typeface="Corbel" panose="020B0503020204020204" pitchFamily="34" charset="0"/>
              </a:rPr>
              <a:t>în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biroul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endParaRPr lang="ru-RU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200" dirty="0" err="1" smtClean="0">
                <a:latin typeface="Corbel" panose="020B0503020204020204" pitchFamily="34" charset="0"/>
              </a:rPr>
              <a:t>căruia</a:t>
            </a:r>
            <a:r>
              <a:rPr lang="en-US" sz="5200" dirty="0" smtClean="0">
                <a:latin typeface="Corbel" panose="020B0503020204020204" pitchFamily="34" charset="0"/>
              </a:rPr>
              <a:t> </a:t>
            </a:r>
            <a:r>
              <a:rPr lang="en-US" sz="5200" dirty="0">
                <a:latin typeface="Corbel" panose="020B0503020204020204" pitchFamily="34" charset="0"/>
              </a:rPr>
              <a:t>a </a:t>
            </a:r>
            <a:r>
              <a:rPr lang="en-US" sz="5200" dirty="0" err="1">
                <a:latin typeface="Corbel" panose="020B0503020204020204" pitchFamily="34" charset="0"/>
              </a:rPr>
              <a:t>văzut</a:t>
            </a:r>
            <a:r>
              <a:rPr lang="en-US" sz="5200" dirty="0">
                <a:latin typeface="Corbel" panose="020B0503020204020204" pitchFamily="34" charset="0"/>
              </a:rPr>
              <a:t> un </a:t>
            </a:r>
            <a:r>
              <a:rPr lang="en-US" sz="5200" dirty="0" err="1">
                <a:latin typeface="Corbel" panose="020B0503020204020204" pitchFamily="34" charset="0"/>
              </a:rPr>
              <a:t>acvariu</a:t>
            </a:r>
            <a:r>
              <a:rPr lang="en-US" sz="5200" dirty="0">
                <a:latin typeface="Corbel" panose="020B0503020204020204" pitchFamily="34" charset="0"/>
              </a:rPr>
              <a:t> mare cu </a:t>
            </a:r>
            <a:r>
              <a:rPr lang="en-US" sz="5200" dirty="0" err="1">
                <a:latin typeface="Corbel" panose="020B0503020204020204" pitchFamily="34" charset="0"/>
              </a:rPr>
              <a:t>peștișori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tropicali</a:t>
            </a:r>
            <a:r>
              <a:rPr lang="en-US" sz="5200" dirty="0">
                <a:latin typeface="Corbel" panose="020B0503020204020204" pitchFamily="34" charset="0"/>
              </a:rPr>
              <a:t>. </a:t>
            </a:r>
            <a:r>
              <a:rPr lang="en-US" sz="5200" dirty="0" err="1">
                <a:latin typeface="Corbel" panose="020B0503020204020204" pitchFamily="34" charset="0"/>
              </a:rPr>
              <a:t>În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așteptarea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endParaRPr lang="ru-RU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200" dirty="0" err="1" smtClean="0">
                <a:latin typeface="Corbel" panose="020B0503020204020204" pitchFamily="34" charset="0"/>
              </a:rPr>
              <a:t>doctorului</a:t>
            </a:r>
            <a:r>
              <a:rPr lang="en-US" sz="5200" dirty="0">
                <a:latin typeface="Corbel" panose="020B0503020204020204" pitchFamily="34" charset="0"/>
              </a:rPr>
              <a:t>, Andrew </a:t>
            </a:r>
            <a:r>
              <a:rPr lang="en-US" sz="5200" dirty="0" err="1">
                <a:latin typeface="Corbel" panose="020B0503020204020204" pitchFamily="34" charset="0"/>
              </a:rPr>
              <a:t>și</a:t>
            </a:r>
            <a:r>
              <a:rPr lang="en-US" sz="5200" dirty="0">
                <a:latin typeface="Corbel" panose="020B0503020204020204" pitchFamily="34" charset="0"/>
              </a:rPr>
              <a:t>-a </a:t>
            </a:r>
            <a:r>
              <a:rPr lang="en-US" sz="5200" dirty="0" err="1">
                <a:latin typeface="Corbel" panose="020B0503020204020204" pitchFamily="34" charset="0"/>
              </a:rPr>
              <a:t>imaginat</a:t>
            </a:r>
            <a:r>
              <a:rPr lang="en-US" sz="5200" dirty="0">
                <a:latin typeface="Corbel" panose="020B0503020204020204" pitchFamily="34" charset="0"/>
              </a:rPr>
              <a:t> cum </a:t>
            </a:r>
            <a:r>
              <a:rPr lang="en-US" sz="5200" dirty="0" err="1">
                <a:latin typeface="Corbel" panose="020B0503020204020204" pitchFamily="34" charset="0"/>
              </a:rPr>
              <a:t>peștele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evadează</a:t>
            </a:r>
            <a:r>
              <a:rPr lang="en-US" sz="5200" dirty="0">
                <a:latin typeface="Corbel" panose="020B0503020204020204" pitchFamily="34" charset="0"/>
              </a:rPr>
              <a:t> din </a:t>
            </a:r>
            <a:r>
              <a:rPr lang="en-US" sz="5200" dirty="0" err="1">
                <a:latin typeface="Corbel" panose="020B0503020204020204" pitchFamily="34" charset="0"/>
              </a:rPr>
              <a:t>acvariu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endParaRPr lang="ru-RU" sz="5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200" dirty="0" err="1" smtClean="0">
                <a:latin typeface="Corbel" panose="020B0503020204020204" pitchFamily="34" charset="0"/>
              </a:rPr>
              <a:t>și</a:t>
            </a:r>
            <a:r>
              <a:rPr lang="en-US" sz="5200" dirty="0" smtClean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înoată</a:t>
            </a:r>
            <a:r>
              <a:rPr lang="en-US" sz="5200" dirty="0">
                <a:latin typeface="Corbel" panose="020B0503020204020204" pitchFamily="34" charset="0"/>
              </a:rPr>
              <a:t> </a:t>
            </a:r>
            <a:r>
              <a:rPr lang="ro-MD" sz="5200" dirty="0" smtClean="0">
                <a:latin typeface="Corbel" panose="020B0503020204020204" pitchFamily="34" charset="0"/>
              </a:rPr>
              <a:t>spre</a:t>
            </a:r>
            <a:r>
              <a:rPr lang="en-US" sz="5200" dirty="0" smtClean="0">
                <a:latin typeface="Corbel" panose="020B0503020204020204" pitchFamily="34" charset="0"/>
              </a:rPr>
              <a:t> </a:t>
            </a:r>
            <a:r>
              <a:rPr lang="en-US" sz="5200" dirty="0" err="1">
                <a:latin typeface="Corbel" panose="020B0503020204020204" pitchFamily="34" charset="0"/>
              </a:rPr>
              <a:t>libertate</a:t>
            </a:r>
            <a:r>
              <a:rPr lang="en-US" sz="5200" dirty="0">
                <a:latin typeface="Corbel" panose="020B0503020204020204" pitchFamily="34" charset="0"/>
              </a:rPr>
              <a:t>. </a:t>
            </a:r>
            <a:r>
              <a:rPr lang="en-US" sz="5200" b="1" dirty="0">
                <a:latin typeface="Corbel" panose="020B0503020204020204" pitchFamily="34" charset="0"/>
              </a:rPr>
              <a:t>Ce </a:t>
            </a:r>
            <a:r>
              <a:rPr lang="en-US" sz="5200" b="1" dirty="0" err="1">
                <a:latin typeface="Corbel" panose="020B0503020204020204" pitchFamily="34" charset="0"/>
              </a:rPr>
              <a:t>desen</a:t>
            </a:r>
            <a:r>
              <a:rPr lang="en-US" sz="5200" b="1" dirty="0">
                <a:latin typeface="Corbel" panose="020B0503020204020204" pitchFamily="34" charset="0"/>
              </a:rPr>
              <a:t> </a:t>
            </a:r>
            <a:r>
              <a:rPr lang="en-US" sz="5200" b="1" dirty="0" err="1">
                <a:latin typeface="Corbel" panose="020B0503020204020204" pitchFamily="34" charset="0"/>
              </a:rPr>
              <a:t>animat</a:t>
            </a:r>
            <a:r>
              <a:rPr lang="en-US" sz="5200" b="1" dirty="0">
                <a:latin typeface="Corbel" panose="020B0503020204020204" pitchFamily="34" charset="0"/>
              </a:rPr>
              <a:t> a </a:t>
            </a:r>
            <a:r>
              <a:rPr lang="en-US" sz="5200" b="1" dirty="0" err="1">
                <a:latin typeface="Corbel" panose="020B0503020204020204" pitchFamily="34" charset="0"/>
              </a:rPr>
              <a:t>creat</a:t>
            </a:r>
            <a:r>
              <a:rPr lang="en-US" sz="5200" b="1" dirty="0">
                <a:latin typeface="Corbel" panose="020B0503020204020204" pitchFamily="34" charset="0"/>
              </a:rPr>
              <a:t> Andrew </a:t>
            </a:r>
            <a:r>
              <a:rPr lang="en-US" sz="5200" b="1" dirty="0" err="1">
                <a:latin typeface="Corbel" panose="020B0503020204020204" pitchFamily="34" charset="0"/>
              </a:rPr>
              <a:t>când</a:t>
            </a:r>
            <a:r>
              <a:rPr lang="en-US" sz="5200" b="1" dirty="0">
                <a:latin typeface="Corbel" panose="020B0503020204020204" pitchFamily="34" charset="0"/>
              </a:rPr>
              <a:t> s-a </a:t>
            </a:r>
            <a:endParaRPr lang="ru-RU" sz="5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200" b="1" dirty="0" err="1" smtClean="0">
                <a:latin typeface="Corbel" panose="020B0503020204020204" pitchFamily="34" charset="0"/>
              </a:rPr>
              <a:t>maturizat</a:t>
            </a:r>
            <a:r>
              <a:rPr lang="en-US" sz="5200" b="1" dirty="0">
                <a:latin typeface="Corbel" panose="020B0503020204020204" pitchFamily="34" charset="0"/>
              </a:rPr>
              <a:t>?</a:t>
            </a:r>
            <a:endParaRPr lang="ru-RU" sz="52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22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429942"/>
            <a:ext cx="1549875" cy="18834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902"/>
            <a:ext cx="20104099" cy="113080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996" y="10189902"/>
            <a:ext cx="3645103" cy="113376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93" y="10255793"/>
            <a:ext cx="1184302" cy="967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86" y="3781408"/>
            <a:ext cx="10014857" cy="386907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515601" y="3748435"/>
            <a:ext cx="9588498" cy="3902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Corbel" pitchFamily="34" charset="0"/>
              </a:rPr>
              <a:t>		   В поисках Немо</a:t>
            </a:r>
            <a:r>
              <a:rPr lang="ro-RO" sz="7200" b="1" dirty="0" smtClean="0">
                <a:solidFill>
                  <a:schemeClr val="bg1"/>
                </a:solidFill>
                <a:latin typeface="Corbel" pitchFamily="34" charset="0"/>
              </a:rPr>
              <a:t> / </a:t>
            </a:r>
            <a:endParaRPr lang="ru-RU" sz="72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r>
              <a:rPr lang="ru-RU" sz="7200" b="1" dirty="0" smtClean="0">
                <a:solidFill>
                  <a:schemeClr val="bg1"/>
                </a:solidFill>
                <a:latin typeface="Corbel" pitchFamily="34" charset="0"/>
              </a:rPr>
              <a:t>		</a:t>
            </a:r>
            <a:r>
              <a:rPr lang="ro-RO" sz="7200" b="1" dirty="0" smtClean="0">
                <a:solidFill>
                  <a:schemeClr val="bg1"/>
                </a:solidFill>
                <a:latin typeface="Corbel" pitchFamily="34" charset="0"/>
              </a:rPr>
              <a:t>În căutarea</a:t>
            </a:r>
            <a:br>
              <a:rPr lang="ro-RO" sz="7200" b="1" dirty="0" smtClean="0">
                <a:solidFill>
                  <a:schemeClr val="bg1"/>
                </a:solidFill>
                <a:latin typeface="Corbel" pitchFamily="34" charset="0"/>
              </a:rPr>
            </a:br>
            <a:r>
              <a:rPr lang="ru-RU" sz="7200" b="1" dirty="0" smtClean="0">
                <a:solidFill>
                  <a:schemeClr val="bg1"/>
                </a:solidFill>
                <a:latin typeface="Corbel" pitchFamily="34" charset="0"/>
              </a:rPr>
              <a:t>		</a:t>
            </a:r>
            <a:r>
              <a:rPr lang="ro-RO" sz="7200" b="1" dirty="0" smtClean="0">
                <a:solidFill>
                  <a:schemeClr val="bg1"/>
                </a:solidFill>
                <a:latin typeface="Corbel" pitchFamily="34" charset="0"/>
              </a:rPr>
              <a:t>lui Nemo</a:t>
            </a:r>
            <a:endParaRPr lang="ru-RU" sz="72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8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49" y="1127498"/>
            <a:ext cx="10407649" cy="81514"/>
          </a:xfrm>
          <a:prstGeom prst="rect">
            <a:avLst/>
          </a:prstGeom>
        </p:spPr>
      </p:pic>
      <p:sp>
        <p:nvSpPr>
          <p:cNvPr id="20" name="Google Shape;155;p12"/>
          <p:cNvSpPr txBox="1">
            <a:spLocks/>
          </p:cNvSpPr>
          <p:nvPr/>
        </p:nvSpPr>
        <p:spPr>
          <a:xfrm>
            <a:off x="956393" y="657776"/>
            <a:ext cx="863755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	  </a:t>
            </a:r>
            <a:r>
              <a:rPr lang="ru-RU" sz="4800" dirty="0" smtClean="0">
                <a:solidFill>
                  <a:srgbClr val="002E6D"/>
                </a:solidFill>
              </a:rPr>
              <a:t>ОТВЕТ/</a:t>
            </a:r>
            <a:r>
              <a:rPr lang="en-US" sz="4800" dirty="0" smtClean="0">
                <a:solidFill>
                  <a:srgbClr val="002E6D"/>
                </a:solidFill>
              </a:rPr>
              <a:t>RĂSPUNSUL</a:t>
            </a:r>
            <a:endParaRPr lang="en-US" sz="6000" dirty="0"/>
          </a:p>
        </p:txBody>
      </p:sp>
      <p:pic>
        <p:nvPicPr>
          <p:cNvPr id="16" name="Picture 2" descr="D:\Docs\Desktop\7745055550912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0" t="15200" r="14710" b="-3280"/>
          <a:stretch/>
        </p:blipFill>
        <p:spPr bwMode="auto">
          <a:xfrm>
            <a:off x="2179320" y="1798320"/>
            <a:ext cx="6818784" cy="851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39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3001</TotalTime>
  <Words>526</Words>
  <Application>Microsoft Office PowerPoint</Application>
  <PresentationFormat>Произвольный</PresentationFormat>
  <Paragraphs>111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Презентация PowerPoint</vt:lpstr>
      <vt:lpstr>1   ОТВЕТ/RĂSPUNSUL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414</cp:revision>
  <dcterms:modified xsi:type="dcterms:W3CDTF">2021-01-13T11:20:23Z</dcterms:modified>
</cp:coreProperties>
</file>