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7"/>
  </p:handoutMasterIdLst>
  <p:sldIdLst>
    <p:sldId id="256" r:id="rId3"/>
    <p:sldId id="260" r:id="rId4"/>
    <p:sldId id="259" r:id="rId6"/>
    <p:sldId id="261" r:id="rId7"/>
    <p:sldId id="262" r:id="rId8"/>
    <p:sldId id="263" r:id="rId9"/>
    <p:sldId id="265" r:id="rId10"/>
    <p:sldId id="267" r:id="rId11"/>
    <p:sldId id="268" r:id="rId12"/>
    <p:sldId id="271" r:id="rId13"/>
    <p:sldId id="272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96" autoAdjust="0"/>
  </p:normalViewPr>
  <p:slideViewPr>
    <p:cSldViewPr>
      <p:cViewPr varScale="1">
        <p:scale>
          <a:sx n="74" d="100"/>
          <a:sy n="74" d="100"/>
        </p:scale>
        <p:origin x="-15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3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B9E1-E2F7-4B63-AB25-65455261EE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12FC7-759B-465D-BAE1-CF79DCCDC9F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09CB-AAB8-4BFB-8CD6-7A12F40F7F8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задание озвучивает</a:t>
            </a:r>
            <a:r>
              <a:rPr lang="ru-RU" baseline="0" dirty="0" smtClean="0"/>
              <a:t> учитель. Решая примеры определим имя. Нажимаем на парус с полученным ответом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Задача 5. При нажатии на знаки</a:t>
            </a:r>
            <a:r>
              <a:rPr lang="ru-RU" baseline="0" dirty="0" smtClean="0"/>
              <a:t> вопроса – проверяем правильность решения задачи По управляющей кнопке – переход на слайд выбора задачи.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только визуализация задания. Переход к слайду с заданиями – по управляющей кнопке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 учащиеся решают</a:t>
            </a:r>
            <a:r>
              <a:rPr lang="ru-RU" baseline="0" dirty="0" smtClean="0"/>
              <a:t> в тетрадях и на доске на слайде – проверка правильности решения примеров. При нажатии на свиток с примером появляется ответ и буква. После решения примеров, согласно заданию нажимаем на буквы, которые внизу слайда выстраиваются в слово. После нажатия на последнюю букву – визуализация экспонатов музея – автоматически, </a:t>
            </a:r>
            <a:r>
              <a:rPr lang="ru-RU" baseline="0" smtClean="0"/>
              <a:t>по настройкам.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первом</a:t>
            </a:r>
            <a:r>
              <a:rPr lang="ru-RU" baseline="0" dirty="0" smtClean="0"/>
              <a:t> показе слайда демонстрируем учащимся пример и варианты ответов. Переход на следующий слайд по управляющей кнопке</a:t>
            </a:r>
            <a:endParaRPr lang="ru-RU" baseline="0" dirty="0" smtClean="0"/>
          </a:p>
          <a:p>
            <a:r>
              <a:rPr lang="ru-RU" baseline="0" dirty="0" smtClean="0"/>
              <a:t>При повторном показе слайда нажимаем на кораблик с предполагаемым ответом. При нажатии на правильный ответ появляется кнопка перехода к следующему заданию.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Порядок</a:t>
            </a:r>
            <a:r>
              <a:rPr lang="ru-RU" baseline="0" dirty="0" smtClean="0"/>
              <a:t> действий визуализируется прокруткой колёсика на мышке. Визуализация действий – при последовательном нажатии на треугольники с обозначением очерёдности действия 1, 2, 3, 4, 5, 6. после визуализации 6-го действия по управляющей кнопке возвращаемся на предыдущий слайд.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визуализации корня уравнения нажимаем на свиток с уравнением. После решения уравнений нажимаем на знаки вопроса – последний парусник – ответ на вопрос – возраст Петра. Переход</a:t>
            </a:r>
            <a:r>
              <a:rPr lang="ru-RU" baseline="0" dirty="0" smtClean="0"/>
              <a:t> к следующему заданию по управляющей кнопке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выбора задачи для решения. При подготовке</a:t>
            </a:r>
            <a:r>
              <a:rPr lang="ru-RU" baseline="0" dirty="0" smtClean="0"/>
              <a:t> к уроку учитель выбирает задачи, которые будут решены на уроке.</a:t>
            </a:r>
            <a:endParaRPr lang="ru-RU" baseline="0" dirty="0" smtClean="0"/>
          </a:p>
          <a:p>
            <a:r>
              <a:rPr lang="ru-RU" baseline="0" dirty="0" smtClean="0"/>
              <a:t>Предполагается, что все задачи решаются выражением</a:t>
            </a:r>
            <a:endParaRPr lang="ru-RU" baseline="0" dirty="0" smtClean="0"/>
          </a:p>
          <a:p>
            <a:r>
              <a:rPr lang="ru-RU" dirty="0" smtClean="0"/>
              <a:t>При последнем переходе на данный слайд переход к следующему заданию – по управляющей кнопке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1. При нажатии на знаки</a:t>
            </a:r>
            <a:r>
              <a:rPr lang="ru-RU" baseline="0" dirty="0" smtClean="0"/>
              <a:t> вопроса – проверяем правильность решения задачи По управляющей кнопке – переход на слайд выбора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Задача 2. При нажатии на знаки</a:t>
            </a:r>
            <a:r>
              <a:rPr lang="ru-RU" baseline="0" dirty="0" smtClean="0"/>
              <a:t> вопроса – проверяем правильность решения задачи По управляющей кнопке – переход на слайд выбора задачи.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Задача 3. При нажатии на знаки</a:t>
            </a:r>
            <a:r>
              <a:rPr lang="ru-RU" baseline="0" dirty="0" smtClean="0"/>
              <a:t> вопроса – проверяем правильность решения задачи По управляющей кнопке – переход на слайд выбора задачи.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Задача 4. При нажатии на знаки</a:t>
            </a:r>
            <a:r>
              <a:rPr lang="ru-RU" baseline="0" dirty="0" smtClean="0"/>
              <a:t> вопроса – проверяем правильность решения задачи По управляющей кнопке – переход на слайд выбора задачи.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A28B-A42E-4860-A4BB-F4FC6D49E95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vfl.ru/ii/1530022511/8c87fd83/22258793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-13395" y="0"/>
            <a:ext cx="9169177" cy="68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ертикальный свиток 7"/>
          <p:cNvSpPr/>
          <p:nvPr userDrawn="1"/>
        </p:nvSpPr>
        <p:spPr>
          <a:xfrm flipH="1">
            <a:off x="3923928" y="260648"/>
            <a:ext cx="5112568" cy="20882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Сложение и вычитание многозначных чисел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Вертикальный свиток 8"/>
          <p:cNvSpPr/>
          <p:nvPr userDrawn="1"/>
        </p:nvSpPr>
        <p:spPr>
          <a:xfrm flipH="1">
            <a:off x="3923926" y="2492896"/>
            <a:ext cx="5112569" cy="1440160"/>
          </a:xfrm>
          <a:prstGeom prst="verticalScroll">
            <a:avLst>
              <a:gd name="adj" fmla="val 1772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Пётр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страницы истории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4" descr="https://www.culture.ru/storage/images/5ac646345b88f24d5f6909fac342cd4f/b175c467e0ab13e7d421af2b040cd422.jpe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 t="-324"/>
          <a:stretch>
            <a:fillRect/>
          </a:stretch>
        </p:blipFill>
        <p:spPr bwMode="auto">
          <a:xfrm>
            <a:off x="251520" y="259557"/>
            <a:ext cx="2232810" cy="2017316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-13395" y="6237312"/>
            <a:ext cx="915739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М.Н. МБОУ СОШ «256 ГО ЗАТО Фокино Приморский край</a:t>
            </a:r>
            <a:endParaRPr lang="ru-RU" sz="1600" b="1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Рамка 12"/>
          <p:cNvSpPr/>
          <p:nvPr userDrawn="1"/>
        </p:nvSpPr>
        <p:spPr>
          <a:xfrm>
            <a:off x="0" y="1"/>
            <a:ext cx="9143999" cy="6844630"/>
          </a:xfrm>
          <a:prstGeom prst="frame">
            <a:avLst>
              <a:gd name="adj1" fmla="val 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vfl.ru/ii/1530022511/8c87fd83/22258793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-13395" y="0"/>
            <a:ext cx="9169177" cy="68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35496" y="188640"/>
            <a:ext cx="905596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577" y="1196752"/>
            <a:ext cx="9104857" cy="55636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1"/>
            <a:ext cx="9143999" cy="6844630"/>
          </a:xfrm>
          <a:prstGeom prst="frame">
            <a:avLst>
              <a:gd name="adj1" fmla="val 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vfl.ru/ii/1530022511/8c87fd83/22258793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-13395" y="0"/>
            <a:ext cx="9169177" cy="68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7577" y="1"/>
            <a:ext cx="9104857" cy="67603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1"/>
            <a:ext cx="9143999" cy="6844630"/>
          </a:xfrm>
          <a:prstGeom prst="frame">
            <a:avLst>
              <a:gd name="adj1" fmla="val 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vfl.ru/ii/1530022511/8c87fd83/22258793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-13395" y="0"/>
            <a:ext cx="9169177" cy="68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-10851" y="44623"/>
            <a:ext cx="9104857" cy="68000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3945622" y="659162"/>
            <a:ext cx="5148384" cy="6162293"/>
            <a:chOff x="179512" y="332656"/>
            <a:chExt cx="5148384" cy="6162293"/>
          </a:xfrm>
        </p:grpSpPr>
        <p:sp>
          <p:nvSpPr>
            <p:cNvPr id="12" name="Овал 11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амка 8"/>
          <p:cNvSpPr/>
          <p:nvPr userDrawn="1"/>
        </p:nvSpPr>
        <p:spPr>
          <a:xfrm>
            <a:off x="0" y="1"/>
            <a:ext cx="9143999" cy="6844630"/>
          </a:xfrm>
          <a:prstGeom prst="frame">
            <a:avLst>
              <a:gd name="adj1" fmla="val 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vfl.ru/ii/1530022511/8c87fd83/22258793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-13395" y="0"/>
            <a:ext cx="9169177" cy="68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7577" y="188640"/>
            <a:ext cx="908388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ИСТОЧНИКИ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577" y="1196752"/>
            <a:ext cx="9104857" cy="55636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www.culture.ru/storage/images/5ac646345b88f24d5f6909fac342cd4f/b175c467e0ab13e7d421af2b040cd422.jpe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 t="-324"/>
          <a:stretch>
            <a:fillRect/>
          </a:stretch>
        </p:blipFill>
        <p:spPr bwMode="auto">
          <a:xfrm>
            <a:off x="6012160" y="607452"/>
            <a:ext cx="2232810" cy="2017316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7577" y="6237312"/>
            <a:ext cx="913642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М.Н. МБОУ СОШ «256 ГО ЗАТО Фокино Приморский край</a:t>
            </a:r>
            <a:endParaRPr lang="ru-RU" sz="1600" b="1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Рамка 11"/>
          <p:cNvSpPr/>
          <p:nvPr userDrawn="1"/>
        </p:nvSpPr>
        <p:spPr>
          <a:xfrm>
            <a:off x="0" y="1"/>
            <a:ext cx="9143999" cy="6844630"/>
          </a:xfrm>
          <a:prstGeom prst="frame">
            <a:avLst>
              <a:gd name="adj1" fmla="val 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4F98-5AA7-4338-9F93-4D838FA8E8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B6E4-D68C-47E6-95BA-7F246359D01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1.xml"/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" y="6237605"/>
            <a:ext cx="8935720" cy="54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orldofhistory.ru/wp-content/uploads/2021/01/i.n.nikitin-portret-tsarevny-natali-alekseevny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4860032" y="347514"/>
            <a:ext cx="3635855" cy="48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165051" y="347514"/>
            <a:ext cx="4968552" cy="4809678"/>
          </a:xfrm>
          <a:prstGeom prst="verticalScroll">
            <a:avLst>
              <a:gd name="adj" fmla="val 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У царя Петра </a:t>
            </a:r>
            <a:r>
              <a:rPr lang="en-US" sz="2400" b="1" dirty="0"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latin typeface="Comic Sans MS" panose="030F0702030302020204" pitchFamily="66" charset="0"/>
              </a:rPr>
              <a:t> во дворце было всего 8 комнат, а у его сестры, царевны Натальи Алексеевны был двухэтажный дворец, на каждом этаже по 120 комнат. </a:t>
            </a:r>
            <a:r>
              <a:rPr lang="ru-RU" sz="2400" b="1" dirty="0" smtClean="0">
                <a:latin typeface="Comic Sans MS" panose="030F0702030302020204" pitchFamily="66" charset="0"/>
              </a:rPr>
              <a:t>На сколько </a:t>
            </a:r>
            <a:r>
              <a:rPr lang="ru-RU" sz="2400" b="1" dirty="0">
                <a:latin typeface="Comic Sans MS" panose="030F0702030302020204" pitchFamily="66" charset="0"/>
              </a:rPr>
              <a:t>меньше комнат было у царя Петра </a:t>
            </a:r>
            <a:r>
              <a:rPr lang="en-US" sz="2400" b="1" dirty="0"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latin typeface="Comic Sans MS" panose="030F0702030302020204" pitchFamily="66" charset="0"/>
              </a:rPr>
              <a:t>, чем у его сестры царевны</a:t>
            </a:r>
            <a:r>
              <a:rPr lang="ru-RU" sz="2400" b="1" dirty="0" smtClean="0">
                <a:latin typeface="Comic Sans MS" panose="030F0702030302020204" pitchFamily="66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8796" y="4493151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Наталья Алексеевна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8420" y="349077"/>
            <a:ext cx="504057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0435" y="5013176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99881" y="5014204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99447" y="5014204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24242" y="5014205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653371" y="5014205"/>
            <a:ext cx="1676984" cy="1723379"/>
            <a:chOff x="179512" y="332656"/>
            <a:chExt cx="5148384" cy="6162293"/>
          </a:xfrm>
        </p:grpSpPr>
        <p:sp>
          <p:nvSpPr>
            <p:cNvPr id="11" name="Овал 10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059832" y="5459067"/>
            <a:ext cx="7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495332" y="5014204"/>
            <a:ext cx="1676984" cy="1723379"/>
            <a:chOff x="179512" y="332656"/>
            <a:chExt cx="5148384" cy="6162293"/>
          </a:xfrm>
        </p:grpSpPr>
        <p:sp>
          <p:nvSpPr>
            <p:cNvPr id="15" name="Овал 14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612608" y="5418423"/>
            <a:ext cx="120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232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543101" y="5014205"/>
            <a:ext cx="1676984" cy="1723379"/>
            <a:chOff x="179512" y="332656"/>
            <a:chExt cx="5148384" cy="6162293"/>
          </a:xfrm>
        </p:grpSpPr>
        <p:sp>
          <p:nvSpPr>
            <p:cNvPr id="19" name="Овал 18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964290" y="5441246"/>
            <a:ext cx="53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1769" y="5501227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56615" y="5014204"/>
            <a:ext cx="1676984" cy="1723379"/>
            <a:chOff x="179512" y="332656"/>
            <a:chExt cx="5148384" cy="6162293"/>
          </a:xfrm>
        </p:grpSpPr>
        <p:sp>
          <p:nvSpPr>
            <p:cNvPr id="24" name="Овал 23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842340" y="5459066"/>
            <a:ext cx="122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120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5235" y="5512233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81190" y="5485696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3827" y="5456777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‧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313" y="546287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88137" y="5501227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21180" y="524200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_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60567" y="5508518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81354" y="5533379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8388422" y="6380373"/>
            <a:ext cx="617253" cy="305966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900460/pub_5d24a272f2df2500ac52951f_5d24a78014f98000ad4eb7dd/scale_1200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4788024" y="342578"/>
            <a:ext cx="3830365" cy="48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433096" y="5036379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5439136" y="5036379"/>
            <a:ext cx="1676984" cy="1723379"/>
            <a:chOff x="179512" y="332656"/>
            <a:chExt cx="5148384" cy="6162293"/>
          </a:xfrm>
        </p:grpSpPr>
        <p:sp>
          <p:nvSpPr>
            <p:cNvPr id="39" name="Овал 38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Вертикальный свиток 2"/>
          <p:cNvSpPr/>
          <p:nvPr/>
        </p:nvSpPr>
        <p:spPr>
          <a:xfrm>
            <a:off x="165051" y="347514"/>
            <a:ext cx="4968552" cy="4809678"/>
          </a:xfrm>
          <a:prstGeom prst="verticalScroll">
            <a:avLst>
              <a:gd name="adj" fmla="val 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Царю Петру </a:t>
            </a:r>
            <a:r>
              <a:rPr lang="en-US" sz="2400" b="1" dirty="0"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latin typeface="Comic Sans MS" panose="030F0702030302020204" pitchFamily="66" charset="0"/>
              </a:rPr>
              <a:t> было куплено 2 парика по 10 рублей, а ближайшему помощнику царя, Меншикову было куплено 8 париков по 60 рублей. На сколько рублей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больше </a:t>
            </a:r>
            <a:r>
              <a:rPr lang="ru-RU" sz="2400" b="1" dirty="0">
                <a:latin typeface="Comic Sans MS" panose="030F0702030302020204" pitchFamily="66" charset="0"/>
              </a:rPr>
              <a:t>заплатил за парики Меншиков,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чем </a:t>
            </a:r>
            <a:r>
              <a:rPr lang="ru-RU" sz="2400" b="1" dirty="0">
                <a:latin typeface="Comic Sans MS" panose="030F0702030302020204" pitchFamily="66" charset="0"/>
              </a:rPr>
              <a:t>царь Пётр </a:t>
            </a:r>
            <a:r>
              <a:rPr lang="en-US" sz="2400" b="1" dirty="0">
                <a:latin typeface="Comic Sans MS" panose="030F0702030302020204" pitchFamily="66" charset="0"/>
              </a:rPr>
              <a:t>I</a:t>
            </a:r>
            <a:r>
              <a:rPr lang="ru-RU" sz="2400" b="1" dirty="0" smtClean="0">
                <a:latin typeface="Comic Sans MS" panose="030F0702030302020204" pitchFamily="66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5578" y="5027490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663298" y="5036378"/>
            <a:ext cx="1676984" cy="1723379"/>
            <a:chOff x="179512" y="332656"/>
            <a:chExt cx="5148384" cy="6162293"/>
          </a:xfrm>
        </p:grpSpPr>
        <p:sp>
          <p:nvSpPr>
            <p:cNvPr id="19" name="Овал 18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Овал 3"/>
          <p:cNvSpPr/>
          <p:nvPr/>
        </p:nvSpPr>
        <p:spPr>
          <a:xfrm>
            <a:off x="8388420" y="349077"/>
            <a:ext cx="504057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085" y="4480947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Александр Меньшиков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3415" y="5029027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21815" y="5030054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7651" y="5030055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875739" y="5030055"/>
            <a:ext cx="1676984" cy="1723379"/>
            <a:chOff x="179512" y="332656"/>
            <a:chExt cx="5148384" cy="6162293"/>
          </a:xfrm>
        </p:grpSpPr>
        <p:sp>
          <p:nvSpPr>
            <p:cNvPr id="11" name="Овал 10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109486" y="5484054"/>
            <a:ext cx="80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60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178312" y="5030055"/>
            <a:ext cx="1676984" cy="1723379"/>
            <a:chOff x="179512" y="332656"/>
            <a:chExt cx="5148384" cy="6162293"/>
          </a:xfrm>
        </p:grpSpPr>
        <p:sp>
          <p:nvSpPr>
            <p:cNvPr id="15" name="Овал 14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295588" y="5434274"/>
            <a:ext cx="120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460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4859" y="5472627"/>
            <a:ext cx="53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3035" y="5528504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0024" y="5030054"/>
            <a:ext cx="1676984" cy="1723379"/>
            <a:chOff x="179512" y="332656"/>
            <a:chExt cx="5148384" cy="6162293"/>
          </a:xfrm>
        </p:grpSpPr>
        <p:sp>
          <p:nvSpPr>
            <p:cNvPr id="24" name="Овал 23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525554" y="5492347"/>
            <a:ext cx="53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44" y="5536797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70544" y="5520260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9996" y="5472627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‧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1090" y="545709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62083" y="5536797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84071" y="525785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_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56736" y="5524367"/>
            <a:ext cx="419425" cy="643847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44245" y="5549228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24129" y="5481241"/>
            <a:ext cx="84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46457" y="5478724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‧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94494" y="5526444"/>
            <a:ext cx="817494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93197" y="5530465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Управляющая кнопка: возврат 44">
            <a:hlinkClick r:id="" action="ppaction://hlinkshowjump?jump=lastslideviewed" highlightClick="1"/>
          </p:cNvPr>
          <p:cNvSpPr/>
          <p:nvPr/>
        </p:nvSpPr>
        <p:spPr>
          <a:xfrm>
            <a:off x="8388422" y="6380373"/>
            <a:ext cx="617253" cy="305966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1" grpId="0" animBg="1"/>
      <p:bldP spid="33" grpId="0" animBg="1"/>
      <p:bldP spid="34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kurortbest.ru/assets/images/piter/kunstkamera/1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51519" y="1884477"/>
            <a:ext cx="8643503" cy="47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" y="1114425"/>
            <a:ext cx="9060060" cy="487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s://www.culture.ru/storage/images/5ac646345b88f24d5f6909fac342cd4f/b175c467e0ab13e7d421af2b040cd422.jpeg"/>
          <p:cNvPicPr>
            <a:picLocks noChangeAspect="1" noChangeArrowheads="1"/>
          </p:cNvPicPr>
          <p:nvPr/>
        </p:nvPicPr>
        <p:blipFill rotWithShape="1">
          <a:blip r:embed="rId2" cstate="email"/>
          <a:srcRect t="-324"/>
          <a:stretch>
            <a:fillRect/>
          </a:stretch>
        </p:blipFill>
        <p:spPr bwMode="auto">
          <a:xfrm>
            <a:off x="251520" y="404664"/>
            <a:ext cx="2232810" cy="2017316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8032" y="217215"/>
            <a:ext cx="6336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На Васильевском острове Пётр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построил 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музей редкостей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ru-RU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Каково название музея? 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3" y="6390295"/>
            <a:ext cx="617253" cy="3059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547664" y="238124"/>
            <a:ext cx="5887612" cy="6423947"/>
            <a:chOff x="1547664" y="238124"/>
            <a:chExt cx="5887612" cy="64239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4048" y="300311"/>
              <a:ext cx="14401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547664" y="238124"/>
              <a:ext cx="5887612" cy="6423947"/>
              <a:chOff x="179512" y="332656"/>
              <a:chExt cx="5148384" cy="6162293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717197" y="1789385"/>
              <a:ext cx="290496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РЕШАЕМ</a:t>
              </a:r>
              <a:endPara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ПРИМЕРЫ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9483" y="3450758"/>
              <a:ext cx="28184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Скорейшего</a:t>
              </a:r>
              <a:endPara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возвращения!</a:t>
              </a:r>
              <a:endParaRPr lang="ru-RU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7.40741E-7 L -0.89671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183056" y="5661248"/>
          <a:ext cx="8759531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21"/>
                <a:gridCol w="796321"/>
                <a:gridCol w="796321"/>
                <a:gridCol w="796321"/>
                <a:gridCol w="796321"/>
                <a:gridCol w="796321"/>
                <a:gridCol w="796321"/>
                <a:gridCol w="796321"/>
                <a:gridCol w="796321"/>
                <a:gridCol w="796321"/>
                <a:gridCol w="796321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Горизонтальный свиток 45"/>
          <p:cNvSpPr/>
          <p:nvPr/>
        </p:nvSpPr>
        <p:spPr>
          <a:xfrm>
            <a:off x="4856329" y="4674865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2187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Горизонтальный свиток 46"/>
          <p:cNvSpPr/>
          <p:nvPr/>
        </p:nvSpPr>
        <p:spPr>
          <a:xfrm>
            <a:off x="2411760" y="4683571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1009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+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1178=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607624" y="962175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6163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3055" y="970881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3854+2309=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607624" y="1682255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5923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63055" y="1690961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2345+3578=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622387" y="2402335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4962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7818" y="2411041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7000-2038=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627625" y="3122415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7602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83056" y="3131121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5897+1705=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626204" y="3842495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3161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81635" y="3851201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8013-4852=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069072" y="933153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2817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624503" y="941859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4725-1908=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7069072" y="1653233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5609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4624503" y="1661939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9905-4296=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7083835" y="2373313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1969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4639266" y="2382019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9378-7409=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7089073" y="3093393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7707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4644504" y="3102099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5100+2607=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7087652" y="3813473"/>
            <a:ext cx="1368151" cy="864096"/>
          </a:xfrm>
          <a:prstGeom prst="horizontalScroll">
            <a:avLst>
              <a:gd name="adj" fmla="val 19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4900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643083" y="3822179"/>
            <a:ext cx="2655440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7853-2953=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7333" y="148405"/>
            <a:ext cx="6391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Расположите буквы по </a:t>
            </a:r>
            <a:r>
              <a:rPr lang="ru-RU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убыванию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результатов действий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Горизонтальный свиток 36"/>
          <p:cNvSpPr/>
          <p:nvPr/>
        </p:nvSpPr>
        <p:spPr>
          <a:xfrm>
            <a:off x="8288057" y="3093393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3826609" y="3122415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3806608" y="962175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3806608" y="1682255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Горизонтальный свиток 40"/>
          <p:cNvSpPr/>
          <p:nvPr/>
        </p:nvSpPr>
        <p:spPr>
          <a:xfrm>
            <a:off x="8268056" y="1653233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3821371" y="2402335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Горизонтальный свиток 42"/>
          <p:cNvSpPr/>
          <p:nvPr/>
        </p:nvSpPr>
        <p:spPr>
          <a:xfrm>
            <a:off x="8286636" y="3813473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Горизонтальный свиток 43"/>
          <p:cNvSpPr/>
          <p:nvPr/>
        </p:nvSpPr>
        <p:spPr>
          <a:xfrm>
            <a:off x="3825188" y="3842495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Горизонтальный свиток 44"/>
          <p:cNvSpPr/>
          <p:nvPr/>
        </p:nvSpPr>
        <p:spPr>
          <a:xfrm>
            <a:off x="8268056" y="933153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Горизонтальный свиток 48"/>
          <p:cNvSpPr/>
          <p:nvPr/>
        </p:nvSpPr>
        <p:spPr>
          <a:xfrm>
            <a:off x="6055313" y="4674865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Горизонтальный свиток 49"/>
          <p:cNvSpPr/>
          <p:nvPr/>
        </p:nvSpPr>
        <p:spPr>
          <a:xfrm>
            <a:off x="8282819" y="2373313"/>
            <a:ext cx="684075" cy="864096"/>
          </a:xfrm>
          <a:prstGeom prst="horizontalScroll">
            <a:avLst>
              <a:gd name="adj" fmla="val 236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5" name="Picture 2" descr="https://traveltimes.ru/wp-content/uploads/2021/05/d3726d93ea9fb04a0d9b0f4e230c46a6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597817" y="213543"/>
            <a:ext cx="8006632" cy="53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www.ipetersburg.ru/media/block_image_element/image/sizes/243/3154/page_d9ec45f596f5e2c87199d4ce771cc42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483" y="162648"/>
            <a:ext cx="8068443" cy="53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s://7d9e88a8-f178-4098-bea5-48d960920605.selcdn.net/e4b812d7-10db-4b79-a023-173c7f43ba79/-/resize/x833/-/quality/lighter/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42" y="131127"/>
            <a:ext cx="8087782" cy="53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7d9e88a8-f178-4098-bea5-48d960920605.selcdn.net/1c37fc74-5740-4795-addc-0a228b56d722/-/resize/x833/-/quality/lighter/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491" y="131127"/>
            <a:ext cx="8151441" cy="54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8349641" y="5257282"/>
            <a:ext cx="617253" cy="3059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87691 0.3743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30226 0.3701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1355 0.6851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2691 0.580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52812 0.5844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4479 0.4752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35695 0.2694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21753 0.2652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8159 0.6893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14705 0.1437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1007 0.479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 animBg="1"/>
      <p:bldP spid="2" grpId="0" animBg="1"/>
      <p:bldP spid="6" grpId="0" animBg="1"/>
      <p:bldP spid="9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7" grpId="0" animBg="1"/>
      <p:bldP spid="30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7054471" y="4592412"/>
            <a:ext cx="1676984" cy="1723379"/>
            <a:chOff x="179512" y="332656"/>
            <a:chExt cx="5148384" cy="6162293"/>
          </a:xfrm>
        </p:grpSpPr>
        <p:sp>
          <p:nvSpPr>
            <p:cNvPr id="26" name="Овал 25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5382101" y="4592411"/>
            <a:ext cx="1676984" cy="1723379"/>
            <a:chOff x="179512" y="332656"/>
            <a:chExt cx="5148384" cy="6162293"/>
          </a:xfrm>
        </p:grpSpPr>
        <p:sp>
          <p:nvSpPr>
            <p:cNvPr id="23" name="Овал 22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5869133" y="4967516"/>
            <a:ext cx="70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705117" y="4592412"/>
            <a:ext cx="1676984" cy="1723379"/>
            <a:chOff x="179512" y="332656"/>
            <a:chExt cx="5148384" cy="6162293"/>
          </a:xfrm>
        </p:grpSpPr>
        <p:sp>
          <p:nvSpPr>
            <p:cNvPr id="20" name="Овал 19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4083699" y="4996631"/>
            <a:ext cx="70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91193" y="5034984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104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1982" y="4592412"/>
            <a:ext cx="1676984" cy="1723379"/>
            <a:chOff x="179512" y="332656"/>
            <a:chExt cx="5148384" cy="6162293"/>
          </a:xfrm>
        </p:grpSpPr>
        <p:sp>
          <p:nvSpPr>
            <p:cNvPr id="6" name="Овал 5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66961" y="188640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Чему равно частное чисел 3200 и 100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961" y="980728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Увеличь число 46 в 20 раз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516" y="1791941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Найдите число, половина которого равна 52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516" y="2612951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Пароход за 30 часов прошёл 450 км со скоростью …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961" y="3429000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Сколько сантиметров в 70 дециметрах?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28966" y="4592412"/>
            <a:ext cx="1676984" cy="1723379"/>
            <a:chOff x="179512" y="332656"/>
            <a:chExt cx="5148384" cy="6162293"/>
          </a:xfrm>
        </p:grpSpPr>
        <p:sp>
          <p:nvSpPr>
            <p:cNvPr id="15" name="Овал 14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23223" y="5037274"/>
            <a:ext cx="70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6461" y="5056416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896" y="5037274"/>
            <a:ext cx="70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Ё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39151" y="5041080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32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9370" y="5012586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700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8259" y="4974233"/>
            <a:ext cx="56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36296" y="5012586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920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547664" y="238124"/>
            <a:ext cx="5887612" cy="6423947"/>
            <a:chOff x="1547664" y="238124"/>
            <a:chExt cx="5887612" cy="6423947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004048" y="300311"/>
              <a:ext cx="14401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547664" y="238124"/>
              <a:ext cx="5887612" cy="6423947"/>
              <a:chOff x="179512" y="332656"/>
              <a:chExt cx="5148384" cy="6162293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2239151" y="2151981"/>
              <a:ext cx="3518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ПОВТОРЯЕМ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3420" y="3793395"/>
              <a:ext cx="32928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В добрый путь!</a:t>
              </a:r>
              <a:endParaRPr lang="ru-RU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388423" y="6390295"/>
            <a:ext cx="617253" cy="3059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7.40741E-7 L -0.89671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35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zen_doc/3630671/pub_5f93354146218d3c84cbbdb6_5f9335d4d2b7e4128868058e/scale_1200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51520" y="447457"/>
            <a:ext cx="2210364" cy="1931730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culture.ru/storage/images/5ac646345b88f24d5f6909fac342cd4f/b175c467e0ab13e7d421af2b040cd422.jpeg"/>
          <p:cNvPicPr>
            <a:picLocks noChangeAspect="1" noChangeArrowheads="1"/>
          </p:cNvPicPr>
          <p:nvPr/>
        </p:nvPicPr>
        <p:blipFill rotWithShape="1">
          <a:blip r:embed="rId2" cstate="email"/>
          <a:srcRect t="-324"/>
          <a:stretch>
            <a:fillRect/>
          </a:stretch>
        </p:blipFill>
        <p:spPr bwMode="auto">
          <a:xfrm>
            <a:off x="251520" y="404664"/>
            <a:ext cx="2232810" cy="2017316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7783" y="447457"/>
            <a:ext cx="631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 каком году Пётр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стал царём?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383849" y="1346216"/>
            <a:ext cx="6674842" cy="1368152"/>
            <a:chOff x="2383849" y="1346216"/>
            <a:chExt cx="6674842" cy="1368152"/>
          </a:xfrm>
        </p:grpSpPr>
        <p:sp>
          <p:nvSpPr>
            <p:cNvPr id="13" name="Горизонтальный свиток 12"/>
            <p:cNvSpPr/>
            <p:nvPr/>
          </p:nvSpPr>
          <p:spPr>
            <a:xfrm>
              <a:off x="2383849" y="1346216"/>
              <a:ext cx="6552728" cy="1368152"/>
            </a:xfrm>
            <a:prstGeom prst="horizontalScroll">
              <a:avLst>
                <a:gd name="adj" fmla="val 136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9872" y="1737905"/>
              <a:ext cx="64588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(600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:30+7)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/>
                  <a:cs typeface="Times New Roman" panose="02020603050405020304"/>
                </a:rPr>
                <a:t>‧ 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  <a:cs typeface="Times New Roman" panose="02020603050405020304"/>
                </a:rPr>
                <a:t>5–(43+56)+1646 =</a:t>
              </a:r>
              <a:endParaRPr lang="ru-RU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1560" y="3645024"/>
            <a:ext cx="2707849" cy="2670765"/>
            <a:chOff x="611560" y="3645024"/>
            <a:chExt cx="2707849" cy="267076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11560" y="3645024"/>
              <a:ext cx="2707849" cy="2670765"/>
              <a:chOff x="179512" y="332656"/>
              <a:chExt cx="5148384" cy="616229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805913" y="4509120"/>
              <a:ext cx="1898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1682г.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19409" y="3612525"/>
            <a:ext cx="2707849" cy="2670765"/>
            <a:chOff x="611560" y="3645024"/>
            <a:chExt cx="2707849" cy="267076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11560" y="3645024"/>
              <a:ext cx="2707849" cy="2670765"/>
              <a:chOff x="179512" y="332656"/>
              <a:chExt cx="5148384" cy="6162293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805913" y="4509120"/>
              <a:ext cx="1898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1690г.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27258" y="3586579"/>
            <a:ext cx="2707849" cy="2670765"/>
            <a:chOff x="611560" y="3645024"/>
            <a:chExt cx="2707849" cy="267076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11560" y="3645024"/>
              <a:ext cx="2707849" cy="2670765"/>
              <a:chOff x="179512" y="332656"/>
              <a:chExt cx="5148384" cy="61622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805913" y="4509120"/>
              <a:ext cx="1898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1862г.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Управляющая кнопка: далее 35">
            <a:hlinkClick r:id="rId4" action="ppaction://hlinksldjump" highlightClick="1"/>
          </p:cNvPr>
          <p:cNvSpPr/>
          <p:nvPr/>
        </p:nvSpPr>
        <p:spPr>
          <a:xfrm>
            <a:off x="8388423" y="6390295"/>
            <a:ext cx="617253" cy="3059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547664" y="238124"/>
            <a:ext cx="5887612" cy="6423947"/>
            <a:chOff x="1547664" y="238124"/>
            <a:chExt cx="5887612" cy="642394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004048" y="300311"/>
              <a:ext cx="14401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1547664" y="238124"/>
              <a:ext cx="5887612" cy="6423947"/>
              <a:chOff x="179512" y="332656"/>
              <a:chExt cx="5148384" cy="616229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2915816" y="1914601"/>
              <a:ext cx="23920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РЕШАЕМ</a:t>
              </a:r>
              <a:endPara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  <a:p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ПРИМЕР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29483" y="3586579"/>
              <a:ext cx="27286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Семь футов </a:t>
              </a:r>
              <a:endPara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под килем!</a:t>
              </a:r>
              <a:endParaRPr lang="ru-RU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388423" y="6390295"/>
            <a:ext cx="617253" cy="3059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7.40741E-7 L -0.89671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36389 -0.089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44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0932" y="188640"/>
            <a:ext cx="59105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Определяем порядок действий.</a:t>
            </a:r>
            <a:endParaRPr lang="ru-RU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Решаем по действиям.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83849" y="1346216"/>
            <a:ext cx="6674842" cy="1368152"/>
            <a:chOff x="2383849" y="1346216"/>
            <a:chExt cx="6674842" cy="1368152"/>
          </a:xfrm>
        </p:grpSpPr>
        <p:sp>
          <p:nvSpPr>
            <p:cNvPr id="7" name="Горизонтальный свиток 6"/>
            <p:cNvSpPr/>
            <p:nvPr/>
          </p:nvSpPr>
          <p:spPr>
            <a:xfrm>
              <a:off x="2383849" y="1346216"/>
              <a:ext cx="6552728" cy="1368152"/>
            </a:xfrm>
            <a:prstGeom prst="horizontalScroll">
              <a:avLst>
                <a:gd name="adj" fmla="val 136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9872" y="1737905"/>
              <a:ext cx="64588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(600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:30+7)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/>
                  <a:cs typeface="Times New Roman" panose="02020603050405020304"/>
                </a:rPr>
                <a:t>‧ 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  <a:cs typeface="Times New Roman" panose="02020603050405020304"/>
                </a:rPr>
                <a:t>5–(43+56)+1646 =</a:t>
              </a:r>
              <a:endParaRPr lang="ru-RU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Равнобедренный треугольник 8"/>
          <p:cNvSpPr/>
          <p:nvPr/>
        </p:nvSpPr>
        <p:spPr>
          <a:xfrm>
            <a:off x="3419872" y="2322680"/>
            <a:ext cx="504056" cy="14184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132172" y="2318302"/>
            <a:ext cx="504056" cy="14184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012160" y="2314296"/>
            <a:ext cx="504056" cy="14184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755092" y="2314296"/>
            <a:ext cx="504056" cy="14375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206145" y="2333346"/>
            <a:ext cx="504056" cy="14184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924040" y="2333346"/>
            <a:ext cx="504056" cy="14184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64096" y="2924944"/>
            <a:ext cx="3658601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600:30=20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67544" y="3789040"/>
            <a:ext cx="3658601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 20+7=27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73571" y="4653136"/>
            <a:ext cx="3658601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3) 43+56=99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007121" y="3755072"/>
            <a:ext cx="3658601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 27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‧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/>
              </a:rPr>
              <a:t>5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=135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007121" y="4619168"/>
            <a:ext cx="3658601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5) 135-99=36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007120" y="5453126"/>
            <a:ext cx="3658601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 36+1646=1682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8388422" y="6380373"/>
            <a:ext cx="617253" cy="305966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653371" y="4883474"/>
            <a:ext cx="1676984" cy="1723379"/>
            <a:chOff x="179512" y="332656"/>
            <a:chExt cx="5148384" cy="6162293"/>
          </a:xfrm>
        </p:grpSpPr>
        <p:sp>
          <p:nvSpPr>
            <p:cNvPr id="22" name="Овал 21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2895600" y="5328336"/>
            <a:ext cx="88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1018025" y="3438153"/>
            <a:ext cx="2110359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х=4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" y="1114425"/>
            <a:ext cx="9060060" cy="918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9792" y="216867"/>
            <a:ext cx="6231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Выполним арифметические действия с корнями уравнений и узнаем сколько лет было Петру, когда он стал царём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s://avatars.mds.yandex.net/get-zen_doc/3630671/pub_5f93354146218d3c84cbbdb6_5f9335d4d2b7e4128868058e/scale_1200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51520" y="447457"/>
            <a:ext cx="2210364" cy="1931730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culture.ru/storage/images/5ac646345b88f24d5f6909fac342cd4f/b175c467e0ab13e7d421af2b040cd422.jpeg"/>
          <p:cNvPicPr>
            <a:picLocks noChangeAspect="1" noChangeArrowheads="1"/>
          </p:cNvPicPr>
          <p:nvPr/>
        </p:nvPicPr>
        <p:blipFill rotWithShape="1">
          <a:blip r:embed="rId3" cstate="email"/>
          <a:srcRect t="-324"/>
          <a:stretch>
            <a:fillRect/>
          </a:stretch>
        </p:blipFill>
        <p:spPr bwMode="auto">
          <a:xfrm>
            <a:off x="251520" y="404664"/>
            <a:ext cx="2232810" cy="2017316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495332" y="4883473"/>
            <a:ext cx="1676984" cy="1723379"/>
            <a:chOff x="179512" y="332656"/>
            <a:chExt cx="5148384" cy="6162293"/>
          </a:xfrm>
        </p:grpSpPr>
        <p:sp>
          <p:nvSpPr>
            <p:cNvPr id="10" name="Овал 9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6732240" y="5258578"/>
            <a:ext cx="95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543101" y="4883474"/>
            <a:ext cx="1676984" cy="1723379"/>
            <a:chOff x="179512" y="332656"/>
            <a:chExt cx="5148384" cy="6162293"/>
          </a:xfrm>
        </p:grpSpPr>
        <p:sp>
          <p:nvSpPr>
            <p:cNvPr id="14" name="Овал 13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846002" y="5303028"/>
            <a:ext cx="811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36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7303" y="5337074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56615" y="4883473"/>
            <a:ext cx="1676984" cy="1723379"/>
            <a:chOff x="179512" y="332656"/>
            <a:chExt cx="5148384" cy="6162293"/>
          </a:xfrm>
        </p:grpSpPr>
        <p:sp>
          <p:nvSpPr>
            <p:cNvPr id="19" name="Овал 18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1164988" y="5328335"/>
            <a:ext cx="51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1277" y="5332142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86045" y="5347478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3827" y="532604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1952" y="513628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_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0313" y="533214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388423" y="6390295"/>
            <a:ext cx="617253" cy="3059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70656" y="6132934"/>
            <a:ext cx="250869" cy="4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539916" y="6185123"/>
            <a:ext cx="250869" cy="4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18081" y="6185123"/>
            <a:ext cx="250869" cy="4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Горизонтальный свиток 35"/>
          <p:cNvSpPr/>
          <p:nvPr/>
        </p:nvSpPr>
        <p:spPr>
          <a:xfrm>
            <a:off x="1027156" y="2708920"/>
            <a:ext cx="2110359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31-х=27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13790" y="2996952"/>
            <a:ext cx="250869" cy="4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3692259" y="3438153"/>
            <a:ext cx="2260472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х=42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3701390" y="2708920"/>
            <a:ext cx="2260472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х+65=107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388024" y="2996952"/>
            <a:ext cx="250869" cy="4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06147" y="5347478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6513594" y="3421013"/>
            <a:ext cx="2110359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х=36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Горизонтальный свиток 42"/>
          <p:cNvSpPr/>
          <p:nvPr/>
        </p:nvSpPr>
        <p:spPr>
          <a:xfrm>
            <a:off x="6522725" y="2691780"/>
            <a:ext cx="2110359" cy="864096"/>
          </a:xfrm>
          <a:prstGeom prst="horizontalScroll">
            <a:avLst>
              <a:gd name="adj" fmla="val 191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х-14=22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209359" y="2979812"/>
            <a:ext cx="250869" cy="4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547664" y="238124"/>
            <a:ext cx="5887612" cy="6423947"/>
            <a:chOff x="1547664" y="238124"/>
            <a:chExt cx="5887612" cy="64239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004048" y="300311"/>
              <a:ext cx="14401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1547664" y="238124"/>
              <a:ext cx="5887612" cy="6423947"/>
              <a:chOff x="179512" y="332656"/>
              <a:chExt cx="5148384" cy="6162293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2468305" y="1949531"/>
              <a:ext cx="33009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УРАВНЕНИЯ</a:t>
              </a:r>
              <a:endPara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56596" y="3700334"/>
              <a:ext cx="3746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Попутного ветра!</a:t>
              </a:r>
              <a:endParaRPr lang="ru-RU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7.40741E-7 L -0.89671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 animBg="1"/>
      <p:bldP spid="17" grpId="0" animBg="1"/>
      <p:bldP spid="25" grpId="0" animBg="1"/>
      <p:bldP spid="28" grpId="0" animBg="1"/>
      <p:bldP spid="39" grpId="0" animBg="1"/>
      <p:bldP spid="27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op10a.ru/wp-content/uploads/2020/01/3-4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63688" y="1339655"/>
            <a:ext cx="7201933" cy="52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www.culture.ru/storage/images/5ac646345b88f24d5f6909fac342cd4f/b175c467e0ab13e7d421af2b040cd422.jpeg"/>
          <p:cNvPicPr>
            <a:picLocks noChangeAspect="1" noChangeArrowheads="1"/>
          </p:cNvPicPr>
          <p:nvPr/>
        </p:nvPicPr>
        <p:blipFill rotWithShape="1">
          <a:blip r:embed="rId2" cstate="email"/>
          <a:srcRect t="-324"/>
          <a:stretch>
            <a:fillRect/>
          </a:stretch>
        </p:blipFill>
        <p:spPr bwMode="auto">
          <a:xfrm>
            <a:off x="251520" y="404664"/>
            <a:ext cx="2232810" cy="2017316"/>
          </a:xfrm>
          <a:prstGeom prst="ellipse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88640"/>
            <a:ext cx="3714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Интересные факты </a:t>
            </a:r>
            <a:endParaRPr lang="ru-RU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из жизни Пётра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8388423" y="6390295"/>
            <a:ext cx="617253" cy="3059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4" action="ppaction://hlinksldjump" highlightClick="1"/>
          </p:cNvPr>
          <p:cNvSpPr/>
          <p:nvPr/>
        </p:nvSpPr>
        <p:spPr>
          <a:xfrm>
            <a:off x="705000" y="5653938"/>
            <a:ext cx="3096344" cy="73635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Задача 5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688926" y="2591197"/>
            <a:ext cx="3096344" cy="73635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Задача 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rId6" action="ppaction://hlinksldjump" highlightClick="1"/>
          </p:cNvPr>
          <p:cNvSpPr/>
          <p:nvPr/>
        </p:nvSpPr>
        <p:spPr>
          <a:xfrm>
            <a:off x="699642" y="3348418"/>
            <a:ext cx="3096344" cy="73635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Задача 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rId7" action="ppaction://hlinksldjump" highlightClick="1"/>
          </p:cNvPr>
          <p:cNvSpPr/>
          <p:nvPr/>
        </p:nvSpPr>
        <p:spPr>
          <a:xfrm>
            <a:off x="699642" y="4119880"/>
            <a:ext cx="3096344" cy="73635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Задача 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rId8" action="ppaction://hlinksldjump" highlightClick="1"/>
          </p:cNvPr>
          <p:cNvSpPr/>
          <p:nvPr/>
        </p:nvSpPr>
        <p:spPr>
          <a:xfrm>
            <a:off x="699642" y="4883249"/>
            <a:ext cx="3096344" cy="73635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Задача 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47664" y="238124"/>
            <a:ext cx="5887612" cy="6423947"/>
            <a:chOff x="1547664" y="238124"/>
            <a:chExt cx="5887612" cy="642394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300311"/>
              <a:ext cx="14401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547664" y="238124"/>
              <a:ext cx="5887612" cy="6423947"/>
              <a:chOff x="179512" y="332656"/>
              <a:chExt cx="5148384" cy="6162293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9552" y="1639466"/>
                <a:ext cx="3096344" cy="2808312"/>
              </a:xfrm>
              <a:prstGeom prst="ellipse">
                <a:avLst/>
              </a:prstGeom>
              <a:solidFill>
                <a:srgbClr val="F3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2" descr="https://ds02.infourok.ru/uploads/ex/0202/00048259-d19a5ba6/hello_html_m799fa399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332656"/>
                <a:ext cx="5148384" cy="616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973677" y="1789385"/>
              <a:ext cx="23920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РЕШАЕМ</a:t>
              </a:r>
              <a:endPara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ЗАДАЧИ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9483" y="3450758"/>
              <a:ext cx="270138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Счастливого</a:t>
              </a:r>
              <a:endPara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3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плавания!</a:t>
              </a:r>
              <a:endParaRPr lang="ru-RU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7.40741E-7 L -0.89671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ont.ws/uploads/pic/2016/3/0_75b72_c00c868c_XXXL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4788024" y="347067"/>
            <a:ext cx="392549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165051" y="347514"/>
            <a:ext cx="4968552" cy="4809678"/>
          </a:xfrm>
          <a:prstGeom prst="verticalScroll">
            <a:avLst>
              <a:gd name="adj" fmla="val 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Пётр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за свою жизнь освоил 14 ремёсел, но особенно он любил токарное дело. По сей день в различных музеях хранятся 12 принадлежащих Петру токарных станков, а ещё 38 утеряно. Сколько всего токарных станков было у царя – труженика</a:t>
            </a: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11037" y="4982481"/>
            <a:ext cx="1676984" cy="1723379"/>
            <a:chOff x="179512" y="332656"/>
            <a:chExt cx="5148384" cy="6162293"/>
          </a:xfrm>
        </p:grpSpPr>
        <p:sp>
          <p:nvSpPr>
            <p:cNvPr id="10" name="Овал 9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953266" y="5427343"/>
            <a:ext cx="88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517377" y="4982481"/>
            <a:ext cx="1676984" cy="1723379"/>
            <a:chOff x="179512" y="332656"/>
            <a:chExt cx="5148384" cy="6162293"/>
          </a:xfrm>
        </p:grpSpPr>
        <p:sp>
          <p:nvSpPr>
            <p:cNvPr id="14" name="Овал 13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5826208" y="5357586"/>
            <a:ext cx="88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600767" y="4982481"/>
            <a:ext cx="1676984" cy="1723379"/>
            <a:chOff x="179512" y="332656"/>
            <a:chExt cx="5148384" cy="6162293"/>
          </a:xfrm>
        </p:grpSpPr>
        <p:sp>
          <p:nvSpPr>
            <p:cNvPr id="18" name="Овал 17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903668" y="5402035"/>
            <a:ext cx="811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38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60212" y="5437202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5911" y="5434962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1223" y="540203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4431" y="543115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07018" y="5445070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51326" y="5446485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8388422" y="6380373"/>
            <a:ext cx="617253" cy="305966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388420" y="349077"/>
            <a:ext cx="504057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151326" y="522310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_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fb.ru/misc/i/gallery/71228/3120025.jpg"/>
          <p:cNvPicPr>
            <a:picLocks noChangeAspect="1" noChangeArrowheads="1"/>
          </p:cNvPicPr>
          <p:nvPr/>
        </p:nvPicPr>
        <p:blipFill rotWithShape="1">
          <a:blip r:embed="rId1" cstate="email"/>
          <a:srcRect r="-452"/>
          <a:stretch>
            <a:fillRect/>
          </a:stretch>
        </p:blipFill>
        <p:spPr bwMode="auto">
          <a:xfrm>
            <a:off x="1812237" y="134567"/>
            <a:ext cx="5556431" cy="27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388420" y="349077"/>
            <a:ext cx="504057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37060" y="2924944"/>
            <a:ext cx="8727426" cy="1944216"/>
          </a:xfrm>
          <a:prstGeom prst="verticalScroll">
            <a:avLst>
              <a:gd name="adj" fmla="val 14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При Петре </a:t>
            </a:r>
            <a:r>
              <a:rPr lang="en-US" sz="2400" b="1" dirty="0"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latin typeface="Comic Sans MS" panose="030F0702030302020204" pitchFamily="66" charset="0"/>
              </a:rPr>
              <a:t> в России работало 35 текстильных фабрик, из них 23 находились в Москве, а остальные в других городах. Сколько текстильных фабрик работало в других городах </a:t>
            </a:r>
            <a:r>
              <a:rPr lang="ru-RU" sz="2400" b="1" dirty="0" smtClean="0">
                <a:latin typeface="Comic Sans MS" panose="030F0702030302020204" pitchFamily="66" charset="0"/>
              </a:rPr>
              <a:t>России?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11037" y="4982481"/>
            <a:ext cx="1676984" cy="1723379"/>
            <a:chOff x="179512" y="332656"/>
            <a:chExt cx="5148384" cy="6162293"/>
          </a:xfrm>
        </p:grpSpPr>
        <p:sp>
          <p:nvSpPr>
            <p:cNvPr id="6" name="Овал 5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953266" y="5427343"/>
            <a:ext cx="88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17377" y="4982481"/>
            <a:ext cx="1676984" cy="1723379"/>
            <a:chOff x="179512" y="332656"/>
            <a:chExt cx="5148384" cy="6162293"/>
          </a:xfrm>
        </p:grpSpPr>
        <p:sp>
          <p:nvSpPr>
            <p:cNvPr id="10" name="Овал 9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754286" y="5357586"/>
            <a:ext cx="88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00767" y="4982481"/>
            <a:ext cx="1676984" cy="1723379"/>
            <a:chOff x="179512" y="332656"/>
            <a:chExt cx="5148384" cy="6162293"/>
          </a:xfrm>
        </p:grpSpPr>
        <p:sp>
          <p:nvSpPr>
            <p:cNvPr id="14" name="Овал 13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3903668" y="5402035"/>
            <a:ext cx="811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23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1978" y="5421236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9137" y="5451738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4431" y="543115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31461" y="5427343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51326" y="5446485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2" y="6380373"/>
            <a:ext cx="617253" cy="305966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s://sciencepop.ru/wp-content/uploads/2019/06/DquhwS6WwAEXQIu-1024x675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509924" y="354746"/>
            <a:ext cx="5376901" cy="48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165051" y="347514"/>
            <a:ext cx="4968552" cy="4809678"/>
          </a:xfrm>
          <a:prstGeom prst="verticalScroll">
            <a:avLst>
              <a:gd name="adj" fmla="val 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Пётр </a:t>
            </a:r>
            <a:r>
              <a:rPr lang="en-US" sz="2400" b="1" dirty="0"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latin typeface="Comic Sans MS" panose="030F0702030302020204" pitchFamily="66" charset="0"/>
              </a:rPr>
              <a:t> решил создать регулярный морской флот России. Для этого он отправил обучаться военно – морскому искусству 22 человека в Голландию и Англию, а в Венецию на 17 человек больше. Сколько человек обучалось военно – морскому искусству в этих странах</a:t>
            </a:r>
            <a:r>
              <a:rPr lang="ru-RU" sz="2400" b="1" dirty="0" smtClean="0">
                <a:latin typeface="Comic Sans MS" panose="030F0702030302020204" pitchFamily="66" charset="0"/>
              </a:rPr>
              <a:t>? 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88420" y="349077"/>
            <a:ext cx="504057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50435" y="5013176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99881" y="5014204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99447" y="5014204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24242" y="5014205"/>
            <a:ext cx="78892" cy="12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653371" y="5014205"/>
            <a:ext cx="1676984" cy="1723379"/>
            <a:chOff x="179512" y="332656"/>
            <a:chExt cx="5148384" cy="6162293"/>
          </a:xfrm>
        </p:grpSpPr>
        <p:sp>
          <p:nvSpPr>
            <p:cNvPr id="35" name="Овал 34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2895600" y="5459067"/>
            <a:ext cx="88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495332" y="5014204"/>
            <a:ext cx="1676984" cy="1723379"/>
            <a:chOff x="179512" y="332656"/>
            <a:chExt cx="5148384" cy="6162293"/>
          </a:xfrm>
        </p:grpSpPr>
        <p:sp>
          <p:nvSpPr>
            <p:cNvPr id="39" name="Овал 38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6804248" y="5418423"/>
            <a:ext cx="88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61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543101" y="5014205"/>
            <a:ext cx="1676984" cy="1723379"/>
            <a:chOff x="179512" y="332656"/>
            <a:chExt cx="5148384" cy="6162293"/>
          </a:xfrm>
        </p:grpSpPr>
        <p:sp>
          <p:nvSpPr>
            <p:cNvPr id="43" name="Овал 42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4846002" y="5433759"/>
            <a:ext cx="811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17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02244" y="5487242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56615" y="5014204"/>
            <a:ext cx="1676984" cy="1723379"/>
            <a:chOff x="179512" y="332656"/>
            <a:chExt cx="5148384" cy="6162293"/>
          </a:xfrm>
        </p:grpSpPr>
        <p:sp>
          <p:nvSpPr>
            <p:cNvPr id="48" name="Овал 47"/>
            <p:cNvSpPr/>
            <p:nvPr/>
          </p:nvSpPr>
          <p:spPr>
            <a:xfrm>
              <a:off x="539552" y="1639466"/>
              <a:ext cx="3096344" cy="2808312"/>
            </a:xfrm>
            <a:prstGeom prst="ellipse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https://ds02.infourok.ru/uploads/ex/0202/00048259-d19a5ba6/hello_html_m799fa39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32656"/>
              <a:ext cx="5148384" cy="616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1043608" y="5459066"/>
            <a:ext cx="83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22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99421" y="5507323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87658" y="5478209"/>
            <a:ext cx="999237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13827" y="545677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0313" y="546287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1992" y="5522659"/>
            <a:ext cx="927229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Управляющая кнопка: возврат 56">
            <a:hlinkClick r:id="" action="ppaction://hlinkshowjump?jump=lastslideviewed" highlightClick="1"/>
          </p:cNvPr>
          <p:cNvSpPr/>
          <p:nvPr/>
        </p:nvSpPr>
        <p:spPr>
          <a:xfrm>
            <a:off x="8388422" y="6380373"/>
            <a:ext cx="617253" cy="305966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029842" y="545677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13826" y="5512233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054312" y="5512233"/>
            <a:ext cx="419425" cy="618986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52" grpId="0" animBg="1"/>
      <p:bldP spid="56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2293</Words>
  <Application>WPS Presentation</Application>
  <PresentationFormat>Экран (4:3)</PresentationFormat>
  <Paragraphs>377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72</cp:revision>
  <dcterms:created xsi:type="dcterms:W3CDTF">2021-06-21T05:35:00Z</dcterms:created>
  <dcterms:modified xsi:type="dcterms:W3CDTF">2024-11-01T15:11:06Z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781A635AA1CD43B88C2817965C131D7C_13</vt:lpwstr>
  </property>
  <property fmtid="{D5CDD505-2E9C-101B-9397-08002B2CF9AE}" pid="3" name="KSOProductBuildVer">
    <vt:lpwstr>1049-12.2.0.18607</vt:lpwstr>
  </property>
</Properties>
</file>