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>
        <p:scale>
          <a:sx n="40" d="100"/>
          <a:sy n="40" d="100"/>
        </p:scale>
        <p:origin x="1296" y="5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928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378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36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0662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131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693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862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9084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40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8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72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16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193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87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90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5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4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16187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Весной </a:t>
            </a:r>
            <a:r>
              <a:rPr lang="ru-RU" sz="4600" dirty="0">
                <a:latin typeface="Corbel" panose="020B0503020204020204" pitchFamily="34" charset="0"/>
              </a:rPr>
              <a:t>2020 года </a:t>
            </a:r>
            <a:r>
              <a:rPr lang="ru-RU" sz="4600" dirty="0" err="1">
                <a:latin typeface="Corbel" panose="020B0503020204020204" pitchFamily="34" charset="0"/>
              </a:rPr>
              <a:t>Рияд</a:t>
            </a:r>
            <a:r>
              <a:rPr lang="ru-RU" sz="4600" dirty="0">
                <a:latin typeface="Corbel" panose="020B0503020204020204" pitchFamily="34" charset="0"/>
              </a:rPr>
              <a:t> </a:t>
            </a:r>
            <a:r>
              <a:rPr lang="ru-RU" sz="4600" dirty="0" err="1">
                <a:latin typeface="Corbel" panose="020B0503020204020204" pitchFamily="34" charset="0"/>
              </a:rPr>
              <a:t>Мехмети</a:t>
            </a:r>
            <a:r>
              <a:rPr lang="ru-RU" sz="4600" dirty="0">
                <a:latin typeface="Corbel" panose="020B0503020204020204" pitchFamily="34" charset="0"/>
              </a:rPr>
              <a:t> сказал,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что надеется </a:t>
            </a:r>
            <a:r>
              <a:rPr lang="ru-RU" sz="4600" dirty="0">
                <a:latin typeface="Corbel" panose="020B0503020204020204" pitchFamily="34" charset="0"/>
              </a:rPr>
              <a:t>на НЕЁ. Точнее, на то, что она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поможет </a:t>
            </a:r>
            <a:r>
              <a:rPr lang="ru-RU" sz="4600" dirty="0">
                <a:latin typeface="Corbel" panose="020B0503020204020204" pitchFamily="34" charset="0"/>
              </a:rPr>
              <a:t>политикам и обществу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прочувствовать </a:t>
            </a:r>
            <a:r>
              <a:rPr lang="ru-RU" sz="4600" dirty="0">
                <a:latin typeface="Corbel" panose="020B0503020204020204" pitchFamily="34" charset="0"/>
              </a:rPr>
              <a:t>на себе проблемы детей с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особыми </a:t>
            </a:r>
            <a:r>
              <a:rPr lang="ru-RU" sz="4600" dirty="0">
                <a:latin typeface="Corbel" panose="020B0503020204020204" pitchFamily="34" charset="0"/>
              </a:rPr>
              <a:t>физическими потребностями.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4600" b="1" dirty="0">
                <a:latin typeface="Corbel" panose="020B0503020204020204" pitchFamily="34" charset="0"/>
              </a:rPr>
              <a:t>ЕЁ. </a:t>
            </a:r>
            <a:endParaRPr lang="ro-RO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În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primăvara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anului</a:t>
            </a:r>
            <a:r>
              <a:rPr lang="en-US" sz="4600" dirty="0">
                <a:latin typeface="Corbel" panose="020B0503020204020204" pitchFamily="34" charset="0"/>
              </a:rPr>
              <a:t> 2020, </a:t>
            </a:r>
            <a:r>
              <a:rPr lang="en-US" sz="4600" dirty="0" err="1">
                <a:latin typeface="Corbel" panose="020B0503020204020204" pitchFamily="34" charset="0"/>
              </a:rPr>
              <a:t>Riad</a:t>
            </a:r>
            <a:r>
              <a:rPr lang="en-US" sz="4600" dirty="0">
                <a:latin typeface="Corbel" panose="020B0503020204020204" pitchFamily="34" charset="0"/>
              </a:rPr>
              <a:t> Mehmet a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afirmat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că</a:t>
            </a:r>
            <a:r>
              <a:rPr lang="en-US" sz="4600" dirty="0">
                <a:latin typeface="Corbel" panose="020B0503020204020204" pitchFamily="34" charset="0"/>
              </a:rPr>
              <a:t> EA </a:t>
            </a:r>
            <a:r>
              <a:rPr lang="en-US" sz="4600" dirty="0" err="1">
                <a:latin typeface="Corbel" panose="020B0503020204020204" pitchFamily="34" charset="0"/>
              </a:rPr>
              <a:t>îi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va</a:t>
            </a:r>
            <a:r>
              <a:rPr lang="en-US" sz="4600" dirty="0">
                <a:latin typeface="Corbel" panose="020B0503020204020204" pitchFamily="34" charset="0"/>
              </a:rPr>
              <a:t> face </a:t>
            </a:r>
            <a:r>
              <a:rPr lang="en-US" sz="4600" dirty="0" err="1">
                <a:latin typeface="Corbel" panose="020B0503020204020204" pitchFamily="34" charset="0"/>
              </a:rPr>
              <a:t>pe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politicieni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și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membrii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societății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simtă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propria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piele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problemele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copiilor</a:t>
            </a:r>
            <a:r>
              <a:rPr lang="en-US" sz="4600" dirty="0">
                <a:latin typeface="Corbel" panose="020B0503020204020204" pitchFamily="34" charset="0"/>
              </a:rPr>
              <a:t> cu </a:t>
            </a:r>
            <a:r>
              <a:rPr lang="en-US" sz="4600" dirty="0" err="1">
                <a:latin typeface="Corbel" panose="020B0503020204020204" pitchFamily="34" charset="0"/>
              </a:rPr>
              <a:t>necesități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speciale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 err="1" smtClean="0">
                <a:latin typeface="Corbel" panose="020B0503020204020204" pitchFamily="34" charset="0"/>
              </a:rPr>
              <a:t>Numiți</a:t>
            </a:r>
            <a:r>
              <a:rPr lang="en-US" sz="4600" b="1" dirty="0" smtClean="0">
                <a:latin typeface="Corbel" panose="020B0503020204020204" pitchFamily="34" charset="0"/>
              </a:rPr>
              <a:t>-O</a:t>
            </a:r>
            <a:r>
              <a:rPr lang="en-US" sz="4600" b="1" dirty="0">
                <a:latin typeface="Corbel" panose="020B0503020204020204" pitchFamily="34" charset="0"/>
              </a:rPr>
              <a:t>! </a:t>
            </a:r>
            <a:endParaRPr lang="ru-RU" sz="4600" b="1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https://lh4.googleusercontent.com/8dpw7oa0KuADLFuNuSY0_LRGhXQpwOiCBaR0QK0XEYsBUm9zISEJiJiZNRMrJ0z9jJdElDhttl62B2d8aRz7vusR4COsNsf5wg9LErHVshRYQRgFg_NVeyJwB8tvkKnCKLOisr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914" y="1241024"/>
            <a:ext cx="7972035" cy="89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4218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 </a:t>
            </a:r>
            <a:r>
              <a:rPr lang="ru-RU" sz="7200" dirty="0">
                <a:latin typeface="Corbel" panose="020B0503020204020204" pitchFamily="34" charset="0"/>
              </a:rPr>
              <a:t>чёрная, и белая, и азиатка.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Кто </a:t>
            </a:r>
            <a:r>
              <a:rPr lang="ru-RU" sz="7200" b="1" dirty="0">
                <a:latin typeface="Corbel" panose="020B0503020204020204" pitchFamily="34" charset="0"/>
              </a:rPr>
              <a:t>изображён на плакате против расизма? </a:t>
            </a:r>
            <a:endParaRPr lang="ro-RO" sz="7200" dirty="0">
              <a:latin typeface="Corbel" panose="020B0503020204020204" pitchFamily="34" charset="0"/>
            </a:endParaRPr>
          </a:p>
          <a:p>
            <a:pPr fontAlgn="base"/>
            <a:endParaRPr lang="ro-RO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Și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neagră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albă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asiatică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Cine </a:t>
            </a:r>
            <a:r>
              <a:rPr lang="en-US" sz="7200" b="1" dirty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reprezentat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un poster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rasism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5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 </a:t>
            </a:r>
            <a:r>
              <a:rPr lang="ru-RU" sz="7200" dirty="0">
                <a:latin typeface="Corbel" panose="020B0503020204020204" pitchFamily="34" charset="0"/>
              </a:rPr>
              <a:t>чёрная, и белая, и азиатка.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Кто </a:t>
            </a:r>
            <a:r>
              <a:rPr lang="ru-RU" sz="7200" b="1" dirty="0">
                <a:latin typeface="Corbel" panose="020B0503020204020204" pitchFamily="34" charset="0"/>
              </a:rPr>
              <a:t>изображён на плакате против расизма? </a:t>
            </a:r>
            <a:endParaRPr lang="ro-RO" sz="7200" dirty="0">
              <a:latin typeface="Corbel" panose="020B0503020204020204" pitchFamily="34" charset="0"/>
            </a:endParaRPr>
          </a:p>
          <a:p>
            <a:pPr fontAlgn="base"/>
            <a:endParaRPr lang="ro-RO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Și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neagră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albă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asiatică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Cine </a:t>
            </a:r>
            <a:r>
              <a:rPr lang="en-US" sz="7200" b="1" dirty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reprezentat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un poster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rasism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1231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6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79244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Этот символ придумали к 100-летию геноцида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армян. Чёрный цвет символизирует прошлое,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светло-фиолетовый – настоящее, фиолетовый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– будущее, а жёлтый – вечность.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Назовите цветок, зная, что на многих </a:t>
            </a:r>
            <a:endParaRPr lang="ro-MD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языках мира у его названия схожий смысл.</a:t>
            </a:r>
            <a:endParaRPr lang="ro-RO" sz="4000" dirty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Acest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simbol</a:t>
            </a:r>
            <a:r>
              <a:rPr lang="en-US" sz="4000" dirty="0" smtClean="0">
                <a:latin typeface="Corbel" panose="020B0503020204020204" pitchFamily="34" charset="0"/>
              </a:rPr>
              <a:t> a </a:t>
            </a:r>
            <a:r>
              <a:rPr lang="en-US" sz="4000" dirty="0" err="1" smtClean="0">
                <a:latin typeface="Corbel" panose="020B0503020204020204" pitchFamily="34" charset="0"/>
              </a:rPr>
              <a:t>fost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inventat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pentru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aniversarea</a:t>
            </a:r>
            <a:r>
              <a:rPr lang="en-US" sz="4000" dirty="0" smtClean="0">
                <a:latin typeface="Corbel" panose="020B0503020204020204" pitchFamily="34" charset="0"/>
              </a:rPr>
              <a:t> a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100 de </a:t>
            </a:r>
            <a:r>
              <a:rPr lang="en-US" sz="4000" dirty="0" err="1" smtClean="0">
                <a:latin typeface="Corbel" panose="020B0503020204020204" pitchFamily="34" charset="0"/>
              </a:rPr>
              <a:t>ani</a:t>
            </a:r>
            <a:r>
              <a:rPr lang="en-US" sz="4000" dirty="0" smtClean="0">
                <a:latin typeface="Corbel" panose="020B0503020204020204" pitchFamily="34" charset="0"/>
              </a:rPr>
              <a:t> de la </a:t>
            </a:r>
            <a:r>
              <a:rPr lang="en-US" sz="4000" dirty="0" err="1" smtClean="0">
                <a:latin typeface="Corbel" panose="020B0503020204020204" pitchFamily="34" charset="0"/>
              </a:rPr>
              <a:t>genocidul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armenilor</a:t>
            </a:r>
            <a:r>
              <a:rPr lang="en-US" sz="4000" dirty="0" smtClean="0">
                <a:latin typeface="Corbel" panose="020B0503020204020204" pitchFamily="34" charset="0"/>
              </a:rPr>
              <a:t>. </a:t>
            </a:r>
            <a:r>
              <a:rPr lang="en-US" sz="4000" dirty="0" err="1" smtClean="0">
                <a:latin typeface="Corbel" panose="020B0503020204020204" pitchFamily="34" charset="0"/>
              </a:rPr>
              <a:t>Culoarea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neagră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simbolizează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trecutul</a:t>
            </a:r>
            <a:r>
              <a:rPr lang="en-US" sz="4000" dirty="0" smtClean="0">
                <a:latin typeface="Corbel" panose="020B0503020204020204" pitchFamily="34" charset="0"/>
              </a:rPr>
              <a:t>, violet </a:t>
            </a:r>
            <a:r>
              <a:rPr lang="en-US" sz="4000" dirty="0" err="1" smtClean="0">
                <a:latin typeface="Corbel" panose="020B0503020204020204" pitchFamily="34" charset="0"/>
              </a:rPr>
              <a:t>deschis</a:t>
            </a:r>
            <a:r>
              <a:rPr lang="en-US" sz="4000" dirty="0" smtClean="0">
                <a:latin typeface="Corbel" panose="020B0503020204020204" pitchFamily="34" charset="0"/>
              </a:rPr>
              <a:t> –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prezentul</a:t>
            </a:r>
            <a:r>
              <a:rPr lang="en-US" sz="4000" dirty="0" smtClean="0">
                <a:latin typeface="Corbel" panose="020B0503020204020204" pitchFamily="34" charset="0"/>
              </a:rPr>
              <a:t>, violet - </a:t>
            </a:r>
            <a:r>
              <a:rPr lang="en-US" sz="4000" dirty="0" err="1" smtClean="0">
                <a:latin typeface="Corbel" panose="020B0503020204020204" pitchFamily="34" charset="0"/>
              </a:rPr>
              <a:t>viitorul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galben</a:t>
            </a:r>
            <a:r>
              <a:rPr lang="en-US" sz="4000" dirty="0" smtClean="0">
                <a:latin typeface="Corbel" panose="020B0503020204020204" pitchFamily="34" charset="0"/>
              </a:rPr>
              <a:t> - </a:t>
            </a:r>
            <a:r>
              <a:rPr lang="en-US" sz="4000" dirty="0" err="1" smtClean="0">
                <a:latin typeface="Corbel" panose="020B0503020204020204" pitchFamily="34" charset="0"/>
              </a:rPr>
              <a:t>eternitatea</a:t>
            </a:r>
            <a:r>
              <a:rPr lang="en-US" sz="4000" dirty="0" smtClean="0">
                <a:latin typeface="Corbel" panose="020B0503020204020204" pitchFamily="34" charset="0"/>
              </a:rPr>
              <a:t>.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Numiți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floarea</a:t>
            </a:r>
            <a:r>
              <a:rPr lang="en-US" sz="4000" b="1" dirty="0" smtClean="0">
                <a:latin typeface="Corbel" panose="020B0503020204020204" pitchFamily="34" charset="0"/>
              </a:rPr>
              <a:t>, </a:t>
            </a:r>
            <a:r>
              <a:rPr lang="en-US" sz="4000" b="1" dirty="0" err="1" smtClean="0">
                <a:latin typeface="Corbel" panose="020B0503020204020204" pitchFamily="34" charset="0"/>
              </a:rPr>
              <a:t>știind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că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denumirea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acesteia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în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endParaRPr lang="ro-MD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mai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multe</a:t>
            </a:r>
            <a:r>
              <a:rPr lang="en-US" sz="4000" b="1" dirty="0" smtClean="0">
                <a:latin typeface="Corbel" panose="020B0503020204020204" pitchFamily="34" charset="0"/>
              </a:rPr>
              <a:t> limbi are </a:t>
            </a:r>
            <a:r>
              <a:rPr lang="en-US" sz="4000" b="1" dirty="0" err="1" smtClean="0">
                <a:latin typeface="Corbel" panose="020B0503020204020204" pitchFamily="34" charset="0"/>
              </a:rPr>
              <a:t>același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sens.</a:t>
            </a:r>
            <a:endParaRPr lang="ru-RU" sz="4000" b="1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https://lh6.googleusercontent.com/J_V-jYY44J5ir9_Oy82gjfWy5VRA_P02WSbhjg9GE9bZrGkrXYlBjO0sCQZIEGbX-M6lJFnJRn4rMq-O3emou1-_TxWTR5vTGI-KELvXeClQX233seb1E2cE0pGIrm0YdTsV03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62" y="1248500"/>
            <a:ext cx="9280869" cy="876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6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79244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Этот символ придумали к 100-летию геноцида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армян. Чёрный цвет символизирует прошлое,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светло-фиолетовый – настоящее, фиолетовый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– будущее, а жёлтый – вечность.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Назовите цветок, зная, что на многих </a:t>
            </a:r>
            <a:endParaRPr lang="ro-MD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языках мира у его названия схожий смысл.</a:t>
            </a:r>
            <a:endParaRPr lang="ro-RO" sz="4000" dirty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Acest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simbol</a:t>
            </a:r>
            <a:r>
              <a:rPr lang="en-US" sz="4000" dirty="0" smtClean="0">
                <a:latin typeface="Corbel" panose="020B0503020204020204" pitchFamily="34" charset="0"/>
              </a:rPr>
              <a:t> a </a:t>
            </a:r>
            <a:r>
              <a:rPr lang="en-US" sz="4000" dirty="0" err="1" smtClean="0">
                <a:latin typeface="Corbel" panose="020B0503020204020204" pitchFamily="34" charset="0"/>
              </a:rPr>
              <a:t>fost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inventat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pentru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aniversarea</a:t>
            </a:r>
            <a:r>
              <a:rPr lang="en-US" sz="4000" dirty="0" smtClean="0">
                <a:latin typeface="Corbel" panose="020B0503020204020204" pitchFamily="34" charset="0"/>
              </a:rPr>
              <a:t> a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100 de </a:t>
            </a:r>
            <a:r>
              <a:rPr lang="en-US" sz="4000" dirty="0" err="1" smtClean="0">
                <a:latin typeface="Corbel" panose="020B0503020204020204" pitchFamily="34" charset="0"/>
              </a:rPr>
              <a:t>ani</a:t>
            </a:r>
            <a:r>
              <a:rPr lang="en-US" sz="4000" dirty="0" smtClean="0">
                <a:latin typeface="Corbel" panose="020B0503020204020204" pitchFamily="34" charset="0"/>
              </a:rPr>
              <a:t> de la </a:t>
            </a:r>
            <a:r>
              <a:rPr lang="en-US" sz="4000" dirty="0" err="1" smtClean="0">
                <a:latin typeface="Corbel" panose="020B0503020204020204" pitchFamily="34" charset="0"/>
              </a:rPr>
              <a:t>genocidul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armenilor</a:t>
            </a:r>
            <a:r>
              <a:rPr lang="en-US" sz="4000" dirty="0" smtClean="0">
                <a:latin typeface="Corbel" panose="020B0503020204020204" pitchFamily="34" charset="0"/>
              </a:rPr>
              <a:t>. </a:t>
            </a:r>
            <a:r>
              <a:rPr lang="en-US" sz="4000" dirty="0" err="1" smtClean="0">
                <a:latin typeface="Corbel" panose="020B0503020204020204" pitchFamily="34" charset="0"/>
              </a:rPr>
              <a:t>Culoarea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neagră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simbolizează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trecutul</a:t>
            </a:r>
            <a:r>
              <a:rPr lang="en-US" sz="4000" dirty="0" smtClean="0">
                <a:latin typeface="Corbel" panose="020B0503020204020204" pitchFamily="34" charset="0"/>
              </a:rPr>
              <a:t>, violet </a:t>
            </a:r>
            <a:r>
              <a:rPr lang="en-US" sz="4000" dirty="0" err="1" smtClean="0">
                <a:latin typeface="Corbel" panose="020B0503020204020204" pitchFamily="34" charset="0"/>
              </a:rPr>
              <a:t>deschis</a:t>
            </a:r>
            <a:r>
              <a:rPr lang="en-US" sz="4000" dirty="0" smtClean="0">
                <a:latin typeface="Corbel" panose="020B0503020204020204" pitchFamily="34" charset="0"/>
              </a:rPr>
              <a:t> –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prezentul</a:t>
            </a:r>
            <a:r>
              <a:rPr lang="en-US" sz="4000" dirty="0" smtClean="0">
                <a:latin typeface="Corbel" panose="020B0503020204020204" pitchFamily="34" charset="0"/>
              </a:rPr>
              <a:t>, violet - </a:t>
            </a:r>
            <a:r>
              <a:rPr lang="en-US" sz="4000" dirty="0" err="1" smtClean="0">
                <a:latin typeface="Corbel" panose="020B0503020204020204" pitchFamily="34" charset="0"/>
              </a:rPr>
              <a:t>viitorul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galben</a:t>
            </a:r>
            <a:r>
              <a:rPr lang="en-US" sz="4000" dirty="0" smtClean="0">
                <a:latin typeface="Corbel" panose="020B0503020204020204" pitchFamily="34" charset="0"/>
              </a:rPr>
              <a:t> - </a:t>
            </a:r>
            <a:r>
              <a:rPr lang="en-US" sz="4000" dirty="0" err="1" smtClean="0">
                <a:latin typeface="Corbel" panose="020B0503020204020204" pitchFamily="34" charset="0"/>
              </a:rPr>
              <a:t>eternitatea</a:t>
            </a:r>
            <a:r>
              <a:rPr lang="en-US" sz="4000" dirty="0" smtClean="0">
                <a:latin typeface="Corbel" panose="020B0503020204020204" pitchFamily="34" charset="0"/>
              </a:rPr>
              <a:t>.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Numiți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floarea</a:t>
            </a:r>
            <a:r>
              <a:rPr lang="en-US" sz="4000" b="1" dirty="0" smtClean="0">
                <a:latin typeface="Corbel" panose="020B0503020204020204" pitchFamily="34" charset="0"/>
              </a:rPr>
              <a:t>, </a:t>
            </a:r>
            <a:r>
              <a:rPr lang="en-US" sz="4000" b="1" dirty="0" err="1" smtClean="0">
                <a:latin typeface="Corbel" panose="020B0503020204020204" pitchFamily="34" charset="0"/>
              </a:rPr>
              <a:t>știind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că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denumirea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acesteia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în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endParaRPr lang="ro-MD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mai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multe</a:t>
            </a:r>
            <a:r>
              <a:rPr lang="en-US" sz="4000" b="1" dirty="0" smtClean="0">
                <a:latin typeface="Corbel" panose="020B0503020204020204" pitchFamily="34" charset="0"/>
              </a:rPr>
              <a:t> limbi are </a:t>
            </a:r>
            <a:r>
              <a:rPr lang="en-US" sz="4000" b="1" dirty="0" err="1" smtClean="0">
                <a:latin typeface="Corbel" panose="020B0503020204020204" pitchFamily="34" charset="0"/>
              </a:rPr>
              <a:t>același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sens.</a:t>
            </a:r>
            <a:endParaRPr lang="ru-RU" sz="4000" b="1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https://lh6.googleusercontent.com/J_V-jYY44J5ir9_Oy82gjfWy5VRA_P02WSbhjg9GE9bZrGkrXYlBjO0sCQZIEGbX-M6lJFnJRn4rMq-O3emou1-_TxWTR5vTGI-KELvXeClQX233seb1E2cE0pGIrm0YdTsV03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62" y="1248500"/>
            <a:ext cx="9280869" cy="876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0413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XVI веке жил некий </a:t>
            </a:r>
            <a:r>
              <a:rPr lang="ru-RU" sz="5200" dirty="0" err="1">
                <a:latin typeface="Corbel" panose="020B0503020204020204" pitchFamily="34" charset="0"/>
              </a:rPr>
              <a:t>Петрус</a:t>
            </a:r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err="1">
                <a:latin typeface="Corbel" panose="020B0503020204020204" pitchFamily="34" charset="0"/>
              </a:rPr>
              <a:t>Гонсалвус</a:t>
            </a:r>
            <a:r>
              <a:rPr lang="ru-RU" sz="5200" dirty="0">
                <a:latin typeface="Corbel" panose="020B0503020204020204" pitchFamily="34" charset="0"/>
              </a:rPr>
              <a:t>, который болел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гипертрихозом </a:t>
            </a:r>
            <a:r>
              <a:rPr lang="ru-RU" sz="5200" dirty="0">
                <a:latin typeface="Corbel" panose="020B0503020204020204" pitchFamily="34" charset="0"/>
              </a:rPr>
              <a:t>– избыточным ростом волос на лице и теле.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Но </a:t>
            </a:r>
            <a:r>
              <a:rPr lang="ru-RU" sz="5200" dirty="0">
                <a:latin typeface="Corbel" panose="020B0503020204020204" pitchFamily="34" charset="0"/>
              </a:rPr>
              <a:t>с помощью короля он женился на красавице Кэтрин, и у них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родились </a:t>
            </a:r>
            <a:r>
              <a:rPr lang="ru-RU" sz="5200" dirty="0">
                <a:latin typeface="Corbel" panose="020B0503020204020204" pitchFamily="34" charset="0"/>
              </a:rPr>
              <a:t>семеро детей. Считается, что это послужило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вдохновением</a:t>
            </a:r>
            <a:r>
              <a:rPr lang="ru-RU" sz="5200" dirty="0">
                <a:latin typeface="Corbel" panose="020B0503020204020204" pitchFamily="34" charset="0"/>
              </a:rPr>
              <a:t>… </a:t>
            </a:r>
            <a:r>
              <a:rPr lang="ru-RU" sz="5200" b="1" dirty="0">
                <a:latin typeface="Corbel" panose="020B0503020204020204" pitchFamily="34" charset="0"/>
              </a:rPr>
              <a:t>Для какой </a:t>
            </a:r>
            <a:r>
              <a:rPr lang="ru-RU" sz="5200" b="1" dirty="0" smtClean="0">
                <a:latin typeface="Corbel" panose="020B0503020204020204" pitchFamily="34" charset="0"/>
              </a:rPr>
              <a:t>сказки?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sec. XVI </a:t>
            </a:r>
            <a:r>
              <a:rPr lang="en-US" sz="5200" dirty="0" err="1">
                <a:latin typeface="Corbel" panose="020B0503020204020204" pitchFamily="34" charset="0"/>
              </a:rPr>
              <a:t>trăia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oarecare</a:t>
            </a:r>
            <a:r>
              <a:rPr lang="en-US" sz="5200" dirty="0">
                <a:latin typeface="Corbel" panose="020B0503020204020204" pitchFamily="34" charset="0"/>
              </a:rPr>
              <a:t> Petrus </a:t>
            </a:r>
            <a:r>
              <a:rPr lang="en-US" sz="5200" dirty="0" err="1">
                <a:latin typeface="Corbel" panose="020B0503020204020204" pitchFamily="34" charset="0"/>
              </a:rPr>
              <a:t>Gonsalvus</a:t>
            </a:r>
            <a:r>
              <a:rPr lang="en-US" sz="5200" dirty="0">
                <a:latin typeface="Corbel" panose="020B0503020204020204" pitchFamily="34" charset="0"/>
              </a:rPr>
              <a:t>, care </a:t>
            </a:r>
            <a:r>
              <a:rPr lang="en-US" sz="5200" dirty="0" err="1">
                <a:latin typeface="Corbel" panose="020B0503020204020204" pitchFamily="34" charset="0"/>
              </a:rPr>
              <a:t>suferea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hipertricoză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- </a:t>
            </a:r>
            <a:r>
              <a:rPr lang="en-US" sz="5200" dirty="0" err="1">
                <a:latin typeface="Corbel" panose="020B0503020204020204" pitchFamily="34" charset="0"/>
              </a:rPr>
              <a:t>creștere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excesivă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părului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față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corp. </a:t>
            </a:r>
            <a:r>
              <a:rPr lang="en-US" sz="5200" dirty="0" err="1">
                <a:latin typeface="Corbel" panose="020B0503020204020204" pitchFamily="34" charset="0"/>
              </a:rPr>
              <a:t>Totuși</a:t>
            </a:r>
            <a:r>
              <a:rPr lang="en-US" sz="5200" dirty="0">
                <a:latin typeface="Corbel" panose="020B0503020204020204" pitchFamily="34" charset="0"/>
              </a:rPr>
              <a:t>, cu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ajutorul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regelui</a:t>
            </a:r>
            <a:r>
              <a:rPr lang="en-US" sz="5200" dirty="0">
                <a:latin typeface="Corbel" panose="020B0503020204020204" pitchFamily="34" charset="0"/>
              </a:rPr>
              <a:t>, el a </a:t>
            </a:r>
            <a:r>
              <a:rPr lang="en-US" sz="5200" dirty="0" err="1">
                <a:latin typeface="Corbel" panose="020B0503020204020204" pitchFamily="34" charset="0"/>
              </a:rPr>
              <a:t>reușit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se </a:t>
            </a:r>
            <a:r>
              <a:rPr lang="en-US" sz="5200" dirty="0" err="1">
                <a:latin typeface="Corbel" panose="020B0503020204020204" pitchFamily="34" charset="0"/>
              </a:rPr>
              <a:t>căsătorească</a:t>
            </a:r>
            <a:r>
              <a:rPr lang="en-US" sz="5200" dirty="0">
                <a:latin typeface="Corbel" panose="020B0503020204020204" pitchFamily="34" charset="0"/>
              </a:rPr>
              <a:t> cu </a:t>
            </a:r>
            <a:r>
              <a:rPr lang="en-US" sz="5200" dirty="0" err="1">
                <a:latin typeface="Corbel" panose="020B0503020204020204" pitchFamily="34" charset="0"/>
              </a:rPr>
              <a:t>frumoasa</a:t>
            </a:r>
            <a:r>
              <a:rPr lang="en-US" sz="5200" dirty="0">
                <a:latin typeface="Corbel" panose="020B0503020204020204" pitchFamily="34" charset="0"/>
              </a:rPr>
              <a:t> Catherine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perechea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avut</a:t>
            </a:r>
            <a:r>
              <a:rPr lang="en-US" sz="5200" dirty="0">
                <a:latin typeface="Corbel" panose="020B0503020204020204" pitchFamily="34" charset="0"/>
              </a:rPr>
              <a:t> 7 </a:t>
            </a:r>
            <a:r>
              <a:rPr lang="en-US" sz="5200" dirty="0" err="1">
                <a:latin typeface="Corbel" panose="020B0503020204020204" pitchFamily="34" charset="0"/>
              </a:rPr>
              <a:t>copii</a:t>
            </a:r>
            <a:r>
              <a:rPr lang="en-US" sz="5200" dirty="0">
                <a:latin typeface="Corbel" panose="020B0503020204020204" pitchFamily="34" charset="0"/>
              </a:rPr>
              <a:t>. Conform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versiuni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această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istorie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inspirat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crearea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povești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Numiți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povestea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endParaRPr lang="ru-RU" sz="5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XVI веке жил некий </a:t>
            </a:r>
            <a:r>
              <a:rPr lang="ru-RU" sz="5200" dirty="0" err="1">
                <a:latin typeface="Corbel" panose="020B0503020204020204" pitchFamily="34" charset="0"/>
              </a:rPr>
              <a:t>Петрус</a:t>
            </a:r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err="1">
                <a:latin typeface="Corbel" panose="020B0503020204020204" pitchFamily="34" charset="0"/>
              </a:rPr>
              <a:t>Гонсалвус</a:t>
            </a:r>
            <a:r>
              <a:rPr lang="ru-RU" sz="5200" dirty="0">
                <a:latin typeface="Corbel" panose="020B0503020204020204" pitchFamily="34" charset="0"/>
              </a:rPr>
              <a:t>, который болел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гипертрихозом </a:t>
            </a:r>
            <a:r>
              <a:rPr lang="ru-RU" sz="5200" dirty="0">
                <a:latin typeface="Corbel" panose="020B0503020204020204" pitchFamily="34" charset="0"/>
              </a:rPr>
              <a:t>– избыточным ростом волос на лице и теле.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Но </a:t>
            </a:r>
            <a:r>
              <a:rPr lang="ru-RU" sz="5200" dirty="0">
                <a:latin typeface="Corbel" panose="020B0503020204020204" pitchFamily="34" charset="0"/>
              </a:rPr>
              <a:t>с помощью короля он женился на красавице Кэтрин, и у них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родились </a:t>
            </a:r>
            <a:r>
              <a:rPr lang="ru-RU" sz="5200" dirty="0">
                <a:latin typeface="Corbel" panose="020B0503020204020204" pitchFamily="34" charset="0"/>
              </a:rPr>
              <a:t>семеро детей. Считается, что это послужило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вдохновением</a:t>
            </a:r>
            <a:r>
              <a:rPr lang="ru-RU" sz="5200" dirty="0">
                <a:latin typeface="Corbel" panose="020B0503020204020204" pitchFamily="34" charset="0"/>
              </a:rPr>
              <a:t>… </a:t>
            </a:r>
            <a:r>
              <a:rPr lang="ru-RU" sz="5200" b="1" dirty="0">
                <a:latin typeface="Corbel" panose="020B0503020204020204" pitchFamily="34" charset="0"/>
              </a:rPr>
              <a:t>Для какой </a:t>
            </a:r>
            <a:r>
              <a:rPr lang="ru-RU" sz="5200" b="1" dirty="0" smtClean="0">
                <a:latin typeface="Corbel" panose="020B0503020204020204" pitchFamily="34" charset="0"/>
              </a:rPr>
              <a:t>сказки?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sec. XVI </a:t>
            </a:r>
            <a:r>
              <a:rPr lang="en-US" sz="5200" dirty="0" err="1">
                <a:latin typeface="Corbel" panose="020B0503020204020204" pitchFamily="34" charset="0"/>
              </a:rPr>
              <a:t>trăia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oarecare</a:t>
            </a:r>
            <a:r>
              <a:rPr lang="en-US" sz="5200" dirty="0">
                <a:latin typeface="Corbel" panose="020B0503020204020204" pitchFamily="34" charset="0"/>
              </a:rPr>
              <a:t> Petrus </a:t>
            </a:r>
            <a:r>
              <a:rPr lang="en-US" sz="5200" dirty="0" err="1">
                <a:latin typeface="Corbel" panose="020B0503020204020204" pitchFamily="34" charset="0"/>
              </a:rPr>
              <a:t>Gonsalvus</a:t>
            </a:r>
            <a:r>
              <a:rPr lang="en-US" sz="5200" dirty="0">
                <a:latin typeface="Corbel" panose="020B0503020204020204" pitchFamily="34" charset="0"/>
              </a:rPr>
              <a:t>, care </a:t>
            </a:r>
            <a:r>
              <a:rPr lang="en-US" sz="5200" dirty="0" err="1">
                <a:latin typeface="Corbel" panose="020B0503020204020204" pitchFamily="34" charset="0"/>
              </a:rPr>
              <a:t>suferea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hipertricoză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- </a:t>
            </a:r>
            <a:r>
              <a:rPr lang="en-US" sz="5200" dirty="0" err="1">
                <a:latin typeface="Corbel" panose="020B0503020204020204" pitchFamily="34" charset="0"/>
              </a:rPr>
              <a:t>creștere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excesivă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părului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față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corp. </a:t>
            </a:r>
            <a:r>
              <a:rPr lang="en-US" sz="5200" dirty="0" err="1">
                <a:latin typeface="Corbel" panose="020B0503020204020204" pitchFamily="34" charset="0"/>
              </a:rPr>
              <a:t>Totuși</a:t>
            </a:r>
            <a:r>
              <a:rPr lang="en-US" sz="5200" dirty="0">
                <a:latin typeface="Corbel" panose="020B0503020204020204" pitchFamily="34" charset="0"/>
              </a:rPr>
              <a:t>, cu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ajutorul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regelui</a:t>
            </a:r>
            <a:r>
              <a:rPr lang="en-US" sz="5200" dirty="0">
                <a:latin typeface="Corbel" panose="020B0503020204020204" pitchFamily="34" charset="0"/>
              </a:rPr>
              <a:t>, el a </a:t>
            </a:r>
            <a:r>
              <a:rPr lang="en-US" sz="5200" dirty="0" err="1">
                <a:latin typeface="Corbel" panose="020B0503020204020204" pitchFamily="34" charset="0"/>
              </a:rPr>
              <a:t>reușit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se </a:t>
            </a:r>
            <a:r>
              <a:rPr lang="en-US" sz="5200" dirty="0" err="1">
                <a:latin typeface="Corbel" panose="020B0503020204020204" pitchFamily="34" charset="0"/>
              </a:rPr>
              <a:t>căsătorească</a:t>
            </a:r>
            <a:r>
              <a:rPr lang="en-US" sz="5200" dirty="0">
                <a:latin typeface="Corbel" panose="020B0503020204020204" pitchFamily="34" charset="0"/>
              </a:rPr>
              <a:t> cu </a:t>
            </a:r>
            <a:r>
              <a:rPr lang="en-US" sz="5200" dirty="0" err="1">
                <a:latin typeface="Corbel" panose="020B0503020204020204" pitchFamily="34" charset="0"/>
              </a:rPr>
              <a:t>frumoasa</a:t>
            </a:r>
            <a:r>
              <a:rPr lang="en-US" sz="5200" dirty="0">
                <a:latin typeface="Corbel" panose="020B0503020204020204" pitchFamily="34" charset="0"/>
              </a:rPr>
              <a:t> Catherine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perechea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avut</a:t>
            </a:r>
            <a:r>
              <a:rPr lang="en-US" sz="5200" dirty="0">
                <a:latin typeface="Corbel" panose="020B0503020204020204" pitchFamily="34" charset="0"/>
              </a:rPr>
              <a:t> 7 </a:t>
            </a:r>
            <a:r>
              <a:rPr lang="en-US" sz="5200" dirty="0" err="1">
                <a:latin typeface="Corbel" panose="020B0503020204020204" pitchFamily="34" charset="0"/>
              </a:rPr>
              <a:t>copii</a:t>
            </a:r>
            <a:r>
              <a:rPr lang="en-US" sz="5200" dirty="0">
                <a:latin typeface="Corbel" panose="020B0503020204020204" pitchFamily="34" charset="0"/>
              </a:rPr>
              <a:t>. Conform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versiuni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această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istorie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inspirat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crearea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povești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Numiți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povestea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7258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XVI веке жил некий </a:t>
            </a:r>
            <a:r>
              <a:rPr lang="ru-RU" sz="5200" dirty="0" err="1">
                <a:latin typeface="Corbel" panose="020B0503020204020204" pitchFamily="34" charset="0"/>
              </a:rPr>
              <a:t>Петрус</a:t>
            </a:r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err="1">
                <a:latin typeface="Corbel" panose="020B0503020204020204" pitchFamily="34" charset="0"/>
              </a:rPr>
              <a:t>Гонсалвус</a:t>
            </a:r>
            <a:r>
              <a:rPr lang="ru-RU" sz="5200" dirty="0">
                <a:latin typeface="Corbel" panose="020B0503020204020204" pitchFamily="34" charset="0"/>
              </a:rPr>
              <a:t>, который болел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гипертрихозом </a:t>
            </a:r>
            <a:r>
              <a:rPr lang="ru-RU" sz="5200" dirty="0">
                <a:latin typeface="Corbel" panose="020B0503020204020204" pitchFamily="34" charset="0"/>
              </a:rPr>
              <a:t>– избыточным ростом волос на лице и теле.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Но </a:t>
            </a:r>
            <a:r>
              <a:rPr lang="ru-RU" sz="5200" dirty="0">
                <a:latin typeface="Corbel" panose="020B0503020204020204" pitchFamily="34" charset="0"/>
              </a:rPr>
              <a:t>с помощью короля он женился на красавице Кэтрин, и у них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родились </a:t>
            </a:r>
            <a:r>
              <a:rPr lang="ru-RU" sz="5200" dirty="0">
                <a:latin typeface="Corbel" panose="020B0503020204020204" pitchFamily="34" charset="0"/>
              </a:rPr>
              <a:t>семеро детей. Считается, что это послужило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вдохновением</a:t>
            </a:r>
            <a:r>
              <a:rPr lang="ru-RU" sz="5200" dirty="0">
                <a:latin typeface="Corbel" panose="020B0503020204020204" pitchFamily="34" charset="0"/>
              </a:rPr>
              <a:t>… </a:t>
            </a:r>
            <a:r>
              <a:rPr lang="ru-RU" sz="5200" b="1" dirty="0">
                <a:latin typeface="Corbel" panose="020B0503020204020204" pitchFamily="34" charset="0"/>
              </a:rPr>
              <a:t>Для какой </a:t>
            </a:r>
            <a:r>
              <a:rPr lang="ru-RU" sz="5200" b="1" dirty="0" smtClean="0">
                <a:latin typeface="Corbel" panose="020B0503020204020204" pitchFamily="34" charset="0"/>
              </a:rPr>
              <a:t>сказки?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sec. XVI </a:t>
            </a:r>
            <a:r>
              <a:rPr lang="en-US" sz="5200" dirty="0" err="1">
                <a:latin typeface="Corbel" panose="020B0503020204020204" pitchFamily="34" charset="0"/>
              </a:rPr>
              <a:t>trăia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oarecare</a:t>
            </a:r>
            <a:r>
              <a:rPr lang="en-US" sz="5200" dirty="0">
                <a:latin typeface="Corbel" panose="020B0503020204020204" pitchFamily="34" charset="0"/>
              </a:rPr>
              <a:t> Petrus </a:t>
            </a:r>
            <a:r>
              <a:rPr lang="en-US" sz="5200" dirty="0" err="1">
                <a:latin typeface="Corbel" panose="020B0503020204020204" pitchFamily="34" charset="0"/>
              </a:rPr>
              <a:t>Gonsalvus</a:t>
            </a:r>
            <a:r>
              <a:rPr lang="en-US" sz="5200" dirty="0">
                <a:latin typeface="Corbel" panose="020B0503020204020204" pitchFamily="34" charset="0"/>
              </a:rPr>
              <a:t>, care </a:t>
            </a:r>
            <a:r>
              <a:rPr lang="en-US" sz="5200" dirty="0" err="1">
                <a:latin typeface="Corbel" panose="020B0503020204020204" pitchFamily="34" charset="0"/>
              </a:rPr>
              <a:t>suferea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hipertricoză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- </a:t>
            </a:r>
            <a:r>
              <a:rPr lang="en-US" sz="5200" dirty="0" err="1">
                <a:latin typeface="Corbel" panose="020B0503020204020204" pitchFamily="34" charset="0"/>
              </a:rPr>
              <a:t>creștere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excesivă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părului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față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corp. </a:t>
            </a:r>
            <a:r>
              <a:rPr lang="en-US" sz="5200" dirty="0" err="1">
                <a:latin typeface="Corbel" panose="020B0503020204020204" pitchFamily="34" charset="0"/>
              </a:rPr>
              <a:t>Totuși</a:t>
            </a:r>
            <a:r>
              <a:rPr lang="en-US" sz="5200" dirty="0">
                <a:latin typeface="Corbel" panose="020B0503020204020204" pitchFamily="34" charset="0"/>
              </a:rPr>
              <a:t>, cu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ajutorul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regelui</a:t>
            </a:r>
            <a:r>
              <a:rPr lang="en-US" sz="5200" dirty="0">
                <a:latin typeface="Corbel" panose="020B0503020204020204" pitchFamily="34" charset="0"/>
              </a:rPr>
              <a:t>, el a </a:t>
            </a:r>
            <a:r>
              <a:rPr lang="en-US" sz="5200" dirty="0" err="1">
                <a:latin typeface="Corbel" panose="020B0503020204020204" pitchFamily="34" charset="0"/>
              </a:rPr>
              <a:t>reușit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se </a:t>
            </a:r>
            <a:r>
              <a:rPr lang="en-US" sz="5200" dirty="0" err="1">
                <a:latin typeface="Corbel" panose="020B0503020204020204" pitchFamily="34" charset="0"/>
              </a:rPr>
              <a:t>căsătorească</a:t>
            </a:r>
            <a:r>
              <a:rPr lang="en-US" sz="5200" dirty="0">
                <a:latin typeface="Corbel" panose="020B0503020204020204" pitchFamily="34" charset="0"/>
              </a:rPr>
              <a:t> cu </a:t>
            </a:r>
            <a:r>
              <a:rPr lang="en-US" sz="5200" dirty="0" err="1">
                <a:latin typeface="Corbel" panose="020B0503020204020204" pitchFamily="34" charset="0"/>
              </a:rPr>
              <a:t>frumoasa</a:t>
            </a:r>
            <a:r>
              <a:rPr lang="en-US" sz="5200" dirty="0">
                <a:latin typeface="Corbel" panose="020B0503020204020204" pitchFamily="34" charset="0"/>
              </a:rPr>
              <a:t> Catherine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perechea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avut</a:t>
            </a:r>
            <a:r>
              <a:rPr lang="en-US" sz="5200" dirty="0">
                <a:latin typeface="Corbel" panose="020B0503020204020204" pitchFamily="34" charset="0"/>
              </a:rPr>
              <a:t> 7 </a:t>
            </a:r>
            <a:r>
              <a:rPr lang="en-US" sz="5200" dirty="0" err="1">
                <a:latin typeface="Corbel" panose="020B0503020204020204" pitchFamily="34" charset="0"/>
              </a:rPr>
              <a:t>copii</a:t>
            </a:r>
            <a:r>
              <a:rPr lang="en-US" sz="5200" dirty="0">
                <a:latin typeface="Corbel" panose="020B0503020204020204" pitchFamily="34" charset="0"/>
              </a:rPr>
              <a:t>. Conform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versiuni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această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istorie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inspirat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crearea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povești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Numiți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povestea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20104099" cy="56197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3" name="Google Shape;305;p24"/>
          <p:cNvSpPr txBox="1"/>
          <p:nvPr/>
        </p:nvSpPr>
        <p:spPr>
          <a:xfrm>
            <a:off x="0" y="2914649"/>
            <a:ext cx="20110500" cy="561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8168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4550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47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4700" b="1" dirty="0" smtClean="0">
                <a:latin typeface="Corbel" panose="020B0503020204020204" pitchFamily="34" charset="0"/>
              </a:rPr>
              <a:t>гласные.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 </a:t>
            </a:r>
            <a:r>
              <a:rPr lang="ru-RU" sz="4700" dirty="0">
                <a:latin typeface="Corbel" panose="020B0503020204020204" pitchFamily="34" charset="0"/>
              </a:rPr>
              <a:t>и </a:t>
            </a:r>
            <a:r>
              <a:rPr lang="ru-RU" sz="4700" dirty="0" err="1" smtClean="0">
                <a:latin typeface="Corbel" panose="020B0503020204020204" pitchFamily="34" charset="0"/>
              </a:rPr>
              <a:t>и</a:t>
            </a:r>
            <a:r>
              <a:rPr lang="ru-RU" sz="4700" dirty="0" smtClean="0">
                <a:latin typeface="Corbel" panose="020B0503020204020204" pitchFamily="34" charset="0"/>
              </a:rPr>
              <a:t> а </a:t>
            </a:r>
            <a:r>
              <a:rPr lang="ru-RU" sz="4700" dirty="0">
                <a:latin typeface="Corbel" panose="020B0503020204020204" pitchFamily="34" charset="0"/>
              </a:rPr>
              <a:t>а – Символ чего демонстрирует объединение и равенство жителей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                     всех </a:t>
            </a:r>
            <a:r>
              <a:rPr lang="ru-RU" sz="4700" dirty="0">
                <a:latin typeface="Corbel" panose="020B0503020204020204" pitchFamily="34" charset="0"/>
              </a:rPr>
              <a:t>5 </a:t>
            </a:r>
            <a:r>
              <a:rPr lang="ru-RU" sz="4700" dirty="0" smtClean="0">
                <a:latin typeface="Corbel" panose="020B0503020204020204" pitchFamily="34" charset="0"/>
              </a:rPr>
              <a:t>континентов?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и </a:t>
            </a:r>
            <a:r>
              <a:rPr lang="ru-RU" sz="4700" dirty="0">
                <a:latin typeface="Corbel" panose="020B0503020204020204" pitchFamily="34" charset="0"/>
              </a:rPr>
              <a:t>е </a:t>
            </a:r>
            <a:r>
              <a:rPr lang="ru-RU" sz="4700" dirty="0" smtClean="0">
                <a:latin typeface="Corbel" panose="020B0503020204020204" pitchFamily="34" charset="0"/>
              </a:rPr>
              <a:t>и я </a:t>
            </a:r>
            <a:r>
              <a:rPr lang="ru-RU" sz="4700" dirty="0">
                <a:latin typeface="Corbel" panose="020B0503020204020204" pitchFamily="34" charset="0"/>
              </a:rPr>
              <a:t>– Позволяет детям из небогатых семей получить высшее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                 образование.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 </a:t>
            </a:r>
            <a:r>
              <a:rPr lang="ru-RU" sz="4700" dirty="0">
                <a:latin typeface="Corbel" panose="020B0503020204020204" pitchFamily="34" charset="0"/>
              </a:rPr>
              <a:t>о – Его уровень делит людей на богатых и </a:t>
            </a:r>
            <a:r>
              <a:rPr lang="ru-RU" sz="4700" dirty="0" smtClean="0">
                <a:latin typeface="Corbel" panose="020B0503020204020204" pitchFamily="34" charset="0"/>
              </a:rPr>
              <a:t>бедных.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cuvintele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care au </a:t>
            </a:r>
            <a:r>
              <a:rPr lang="en-US" sz="4700" b="1" dirty="0" err="1">
                <a:latin typeface="Corbel" panose="020B0503020204020204" pitchFamily="34" charset="0"/>
              </a:rPr>
              <a:t>fost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omise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toate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consoanele</a:t>
            </a:r>
            <a:r>
              <a:rPr lang="en-US" sz="4700" b="1" dirty="0">
                <a:latin typeface="Corbel" panose="020B0503020204020204" pitchFamily="34" charset="0"/>
              </a:rPr>
              <a:t>.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</a:t>
            </a:r>
            <a:r>
              <a:rPr lang="ru-RU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a </a:t>
            </a:r>
            <a:r>
              <a:rPr lang="en-US" sz="4700" dirty="0">
                <a:latin typeface="Corbel" panose="020B0503020204020204" pitchFamily="34" charset="0"/>
              </a:rPr>
              <a:t>ă – </a:t>
            </a:r>
            <a:r>
              <a:rPr lang="en-US" sz="4700" dirty="0" err="1">
                <a:latin typeface="Corbel" panose="020B0503020204020204" pitchFamily="34" charset="0"/>
              </a:rPr>
              <a:t>Simbolul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evocă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uniunea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egalitatea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locuitorilor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celor</a:t>
            </a:r>
            <a:r>
              <a:rPr lang="en-US" sz="4700" dirty="0">
                <a:latin typeface="Corbel" panose="020B0503020204020204" pitchFamily="34" charset="0"/>
              </a:rPr>
              <a:t> 5 </a:t>
            </a:r>
            <a:r>
              <a:rPr lang="en-US" sz="4700" dirty="0" err="1" smtClean="0">
                <a:latin typeface="Corbel" panose="020B0503020204020204" pitchFamily="34" charset="0"/>
              </a:rPr>
              <a:t>continente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u </a:t>
            </a:r>
            <a:r>
              <a:rPr lang="en-US" sz="4700" dirty="0">
                <a:latin typeface="Corbel" panose="020B0503020204020204" pitchFamily="34" charset="0"/>
              </a:rPr>
              <a:t>a – </a:t>
            </a:r>
            <a:r>
              <a:rPr lang="en-US" sz="4700" dirty="0" err="1">
                <a:latin typeface="Corbel" panose="020B0503020204020204" pitchFamily="34" charset="0"/>
              </a:rPr>
              <a:t>Ajută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copiii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familiile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sărace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obțină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studii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superioare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e </a:t>
            </a:r>
            <a:r>
              <a:rPr lang="en-US" sz="4700" dirty="0" err="1">
                <a:latin typeface="Corbel" panose="020B0503020204020204" pitchFamily="34" charset="0"/>
              </a:rPr>
              <a:t>i</a:t>
            </a:r>
            <a:r>
              <a:rPr lang="en-US" sz="4700" dirty="0">
                <a:latin typeface="Corbel" panose="020B0503020204020204" pitchFamily="34" charset="0"/>
              </a:rPr>
              <a:t>  –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baza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lui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oamenii</a:t>
            </a:r>
            <a:r>
              <a:rPr lang="en-US" sz="4700" dirty="0">
                <a:latin typeface="Corbel" panose="020B0503020204020204" pitchFamily="34" charset="0"/>
              </a:rPr>
              <a:t> se </a:t>
            </a:r>
            <a:r>
              <a:rPr lang="en-US" sz="4700" dirty="0" err="1">
                <a:latin typeface="Corbel" panose="020B0503020204020204" pitchFamily="34" charset="0"/>
              </a:rPr>
              <a:t>împart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bogați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săraci</a:t>
            </a:r>
            <a:r>
              <a:rPr lang="en-US" sz="4700" dirty="0">
                <a:latin typeface="Corbel" panose="020B0503020204020204" pitchFamily="34" charset="0"/>
              </a:rPr>
              <a:t>.</a:t>
            </a:r>
            <a:br>
              <a:rPr lang="en-US" sz="4700" dirty="0">
                <a:latin typeface="Corbel" panose="020B0503020204020204" pitchFamily="34" charset="0"/>
              </a:rPr>
            </a:b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4550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47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4700" b="1" dirty="0" smtClean="0">
                <a:latin typeface="Corbel" panose="020B0503020204020204" pitchFamily="34" charset="0"/>
              </a:rPr>
              <a:t>гласные.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 </a:t>
            </a:r>
            <a:r>
              <a:rPr lang="ru-RU" sz="4700" dirty="0">
                <a:latin typeface="Corbel" panose="020B0503020204020204" pitchFamily="34" charset="0"/>
              </a:rPr>
              <a:t>и </a:t>
            </a:r>
            <a:r>
              <a:rPr lang="ru-RU" sz="4700" dirty="0" err="1" smtClean="0">
                <a:latin typeface="Corbel" panose="020B0503020204020204" pitchFamily="34" charset="0"/>
              </a:rPr>
              <a:t>и</a:t>
            </a:r>
            <a:r>
              <a:rPr lang="ru-RU" sz="4700" dirty="0" smtClean="0">
                <a:latin typeface="Corbel" panose="020B0503020204020204" pitchFamily="34" charset="0"/>
              </a:rPr>
              <a:t> а </a:t>
            </a:r>
            <a:r>
              <a:rPr lang="ru-RU" sz="4700" dirty="0">
                <a:latin typeface="Corbel" panose="020B0503020204020204" pitchFamily="34" charset="0"/>
              </a:rPr>
              <a:t>а – Символ чего демонстрирует объединение и равенство жителей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                     всех </a:t>
            </a:r>
            <a:r>
              <a:rPr lang="ru-RU" sz="4700" dirty="0">
                <a:latin typeface="Corbel" panose="020B0503020204020204" pitchFamily="34" charset="0"/>
              </a:rPr>
              <a:t>5 </a:t>
            </a:r>
            <a:r>
              <a:rPr lang="ru-RU" sz="4700" dirty="0" smtClean="0">
                <a:latin typeface="Corbel" panose="020B0503020204020204" pitchFamily="34" charset="0"/>
              </a:rPr>
              <a:t>континентов?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и </a:t>
            </a:r>
            <a:r>
              <a:rPr lang="ru-RU" sz="4700" dirty="0">
                <a:latin typeface="Corbel" panose="020B0503020204020204" pitchFamily="34" charset="0"/>
              </a:rPr>
              <a:t>е </a:t>
            </a:r>
            <a:r>
              <a:rPr lang="ru-RU" sz="4700" dirty="0" smtClean="0">
                <a:latin typeface="Corbel" panose="020B0503020204020204" pitchFamily="34" charset="0"/>
              </a:rPr>
              <a:t>и я </a:t>
            </a:r>
            <a:r>
              <a:rPr lang="ru-RU" sz="4700" dirty="0">
                <a:latin typeface="Corbel" panose="020B0503020204020204" pitchFamily="34" charset="0"/>
              </a:rPr>
              <a:t>– Позволяет детям из небогатых семей получить высшее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                 образование.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 </a:t>
            </a:r>
            <a:r>
              <a:rPr lang="ru-RU" sz="4700" dirty="0">
                <a:latin typeface="Corbel" panose="020B0503020204020204" pitchFamily="34" charset="0"/>
              </a:rPr>
              <a:t>о – Его уровень делит людей на богатых и </a:t>
            </a:r>
            <a:r>
              <a:rPr lang="ru-RU" sz="4700" dirty="0" smtClean="0">
                <a:latin typeface="Corbel" panose="020B0503020204020204" pitchFamily="34" charset="0"/>
              </a:rPr>
              <a:t>бедных.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cuvintele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care au </a:t>
            </a:r>
            <a:r>
              <a:rPr lang="en-US" sz="4700" b="1" dirty="0" err="1">
                <a:latin typeface="Corbel" panose="020B0503020204020204" pitchFamily="34" charset="0"/>
              </a:rPr>
              <a:t>fost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omise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toate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consoanele</a:t>
            </a:r>
            <a:r>
              <a:rPr lang="en-US" sz="4700" b="1" dirty="0">
                <a:latin typeface="Corbel" panose="020B0503020204020204" pitchFamily="34" charset="0"/>
              </a:rPr>
              <a:t>.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</a:t>
            </a:r>
            <a:r>
              <a:rPr lang="ru-RU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a </a:t>
            </a:r>
            <a:r>
              <a:rPr lang="en-US" sz="4700" dirty="0">
                <a:latin typeface="Corbel" panose="020B0503020204020204" pitchFamily="34" charset="0"/>
              </a:rPr>
              <a:t>ă – </a:t>
            </a:r>
            <a:r>
              <a:rPr lang="en-US" sz="4700" dirty="0" err="1">
                <a:latin typeface="Corbel" panose="020B0503020204020204" pitchFamily="34" charset="0"/>
              </a:rPr>
              <a:t>Simbolul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evocă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uniunea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egalitatea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locuitorilor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celor</a:t>
            </a:r>
            <a:r>
              <a:rPr lang="en-US" sz="4700" dirty="0">
                <a:latin typeface="Corbel" panose="020B0503020204020204" pitchFamily="34" charset="0"/>
              </a:rPr>
              <a:t> 5 </a:t>
            </a:r>
            <a:r>
              <a:rPr lang="en-US" sz="4700" dirty="0" err="1" smtClean="0">
                <a:latin typeface="Corbel" panose="020B0503020204020204" pitchFamily="34" charset="0"/>
              </a:rPr>
              <a:t>continente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u </a:t>
            </a:r>
            <a:r>
              <a:rPr lang="en-US" sz="4700" dirty="0">
                <a:latin typeface="Corbel" panose="020B0503020204020204" pitchFamily="34" charset="0"/>
              </a:rPr>
              <a:t>a – </a:t>
            </a:r>
            <a:r>
              <a:rPr lang="en-US" sz="4700" dirty="0" err="1">
                <a:latin typeface="Corbel" panose="020B0503020204020204" pitchFamily="34" charset="0"/>
              </a:rPr>
              <a:t>Ajută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copiii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familiile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sărace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obțină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studii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superioare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e </a:t>
            </a:r>
            <a:r>
              <a:rPr lang="en-US" sz="4700" dirty="0" err="1">
                <a:latin typeface="Corbel" panose="020B0503020204020204" pitchFamily="34" charset="0"/>
              </a:rPr>
              <a:t>i</a:t>
            </a:r>
            <a:r>
              <a:rPr lang="en-US" sz="4700" dirty="0">
                <a:latin typeface="Corbel" panose="020B0503020204020204" pitchFamily="34" charset="0"/>
              </a:rPr>
              <a:t>  –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baza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lui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oamenii</a:t>
            </a:r>
            <a:r>
              <a:rPr lang="en-US" sz="4700" dirty="0">
                <a:latin typeface="Corbel" panose="020B0503020204020204" pitchFamily="34" charset="0"/>
              </a:rPr>
              <a:t> se </a:t>
            </a:r>
            <a:r>
              <a:rPr lang="en-US" sz="4700" dirty="0" err="1">
                <a:latin typeface="Corbel" panose="020B0503020204020204" pitchFamily="34" charset="0"/>
              </a:rPr>
              <a:t>împart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bogați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săraci</a:t>
            </a:r>
            <a:r>
              <a:rPr lang="en-US" sz="4700" dirty="0">
                <a:latin typeface="Corbel" panose="020B0503020204020204" pitchFamily="34" charset="0"/>
              </a:rPr>
              <a:t>.</a:t>
            </a:r>
            <a:br>
              <a:rPr lang="en-US" sz="4700" dirty="0">
                <a:latin typeface="Corbel" panose="020B0503020204020204" pitchFamily="34" charset="0"/>
              </a:rPr>
            </a:b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0680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2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цвета, согласно правилам, должна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быть </a:t>
            </a:r>
            <a:r>
              <a:rPr lang="ru-RU" sz="7200" b="1" dirty="0">
                <a:latin typeface="Corbel" panose="020B0503020204020204" pitchFamily="34" charset="0"/>
              </a:rPr>
              <a:t>крайняя слева от играющего клетка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шахматной </a:t>
            </a:r>
            <a:r>
              <a:rPr lang="ru-RU" sz="7200" b="1" dirty="0">
                <a:latin typeface="Corbel" panose="020B0503020204020204" pitchFamily="34" charset="0"/>
              </a:rPr>
              <a:t>доски? </a:t>
            </a: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culoare</a:t>
            </a:r>
            <a:r>
              <a:rPr lang="en-US" sz="7200" b="1" dirty="0">
                <a:latin typeface="Corbel" panose="020B0503020204020204" pitchFamily="34" charset="0"/>
              </a:rPr>
              <a:t>, conform </a:t>
            </a:r>
            <a:r>
              <a:rPr lang="en-US" sz="7200" b="1" dirty="0" err="1">
                <a:latin typeface="Corbel" panose="020B0503020204020204" pitchFamily="34" charset="0"/>
              </a:rPr>
              <a:t>regulilor</a:t>
            </a:r>
            <a:r>
              <a:rPr lang="en-US" sz="7200" b="1" dirty="0">
                <a:latin typeface="Corbel" panose="020B0503020204020204" pitchFamily="34" charset="0"/>
              </a:rPr>
              <a:t>, are </a:t>
            </a:r>
            <a:r>
              <a:rPr lang="en-US" sz="7200" b="1" dirty="0" err="1">
                <a:latin typeface="Corbel" panose="020B0503020204020204" pitchFamily="34" charset="0"/>
              </a:rPr>
              <a:t>pătrățelul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plăcii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err="1">
                <a:latin typeface="Corbel" panose="020B0503020204020204" pitchFamily="34" charset="0"/>
              </a:rPr>
              <a:t>șah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extremitatea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stângă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apropiată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jucătorului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2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цвета, согласно правилам, должна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быть </a:t>
            </a:r>
            <a:r>
              <a:rPr lang="ru-RU" sz="7200" b="1" dirty="0">
                <a:latin typeface="Corbel" panose="020B0503020204020204" pitchFamily="34" charset="0"/>
              </a:rPr>
              <a:t>крайняя слева от играющего клетка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шахматной </a:t>
            </a:r>
            <a:r>
              <a:rPr lang="ru-RU" sz="7200" b="1" dirty="0">
                <a:latin typeface="Corbel" panose="020B0503020204020204" pitchFamily="34" charset="0"/>
              </a:rPr>
              <a:t>доски? </a:t>
            </a: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culoare</a:t>
            </a:r>
            <a:r>
              <a:rPr lang="en-US" sz="7200" b="1" dirty="0">
                <a:latin typeface="Corbel" panose="020B0503020204020204" pitchFamily="34" charset="0"/>
              </a:rPr>
              <a:t>, conform </a:t>
            </a:r>
            <a:r>
              <a:rPr lang="en-US" sz="7200" b="1" dirty="0" err="1">
                <a:latin typeface="Corbel" panose="020B0503020204020204" pitchFamily="34" charset="0"/>
              </a:rPr>
              <a:t>regulilor</a:t>
            </a:r>
            <a:r>
              <a:rPr lang="en-US" sz="7200" b="1" dirty="0">
                <a:latin typeface="Corbel" panose="020B0503020204020204" pitchFamily="34" charset="0"/>
              </a:rPr>
              <a:t>, are </a:t>
            </a:r>
            <a:r>
              <a:rPr lang="en-US" sz="7200" b="1" dirty="0" err="1">
                <a:latin typeface="Corbel" panose="020B0503020204020204" pitchFamily="34" charset="0"/>
              </a:rPr>
              <a:t>pătrățelul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plăcii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err="1">
                <a:latin typeface="Corbel" panose="020B0503020204020204" pitchFamily="34" charset="0"/>
              </a:rPr>
              <a:t>șah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extremitatea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stângă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apropiată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jucătorului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942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3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живший в начале XIX века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Джон </a:t>
            </a:r>
            <a:r>
              <a:rPr lang="ru-RU" sz="7200" b="1" dirty="0">
                <a:latin typeface="Corbel" panose="020B0503020204020204" pitchFamily="34" charset="0"/>
              </a:rPr>
              <a:t>Браун – известный американский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сторонник </a:t>
            </a:r>
            <a:r>
              <a:rPr lang="ru-RU" sz="7200" b="1" dirty="0">
                <a:latin typeface="Corbel" panose="020B0503020204020204" pitchFamily="34" charset="0"/>
              </a:rPr>
              <a:t>движения за отмену рабства 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освобождение </a:t>
            </a:r>
            <a:r>
              <a:rPr lang="ru-RU" sz="7200" b="1" dirty="0">
                <a:latin typeface="Corbel" panose="020B0503020204020204" pitchFamily="34" charset="0"/>
              </a:rPr>
              <a:t>рабов был </a:t>
            </a:r>
            <a:r>
              <a:rPr lang="ru-RU" sz="7200" b="1" dirty="0" smtClean="0">
                <a:latin typeface="Corbel" panose="020B0503020204020204" pitchFamily="34" charset="0"/>
              </a:rPr>
              <a:t>белокожим?</a:t>
            </a: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John Brown, un </a:t>
            </a:r>
            <a:r>
              <a:rPr lang="en-US" sz="7200" b="1" dirty="0" err="1">
                <a:latin typeface="Corbel" panose="020B0503020204020204" pitchFamily="34" charset="0"/>
              </a:rPr>
              <a:t>faimos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susținător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american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r>
              <a:rPr lang="en-US" sz="7200" b="1" dirty="0" err="1">
                <a:latin typeface="Corbel" panose="020B0503020204020204" pitchFamily="34" charset="0"/>
              </a:rPr>
              <a:t>mișcării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abolirea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sclaviei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din sec. XIX, </a:t>
            </a:r>
            <a:r>
              <a:rPr lang="en-US" sz="7200" b="1" dirty="0" err="1">
                <a:latin typeface="Corbel" panose="020B0503020204020204" pitchFamily="34" charset="0"/>
              </a:rPr>
              <a:t>avea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culoarea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albă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pielii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3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живший в начале XIX века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Джон </a:t>
            </a:r>
            <a:r>
              <a:rPr lang="ru-RU" sz="7200" b="1" dirty="0">
                <a:latin typeface="Corbel" panose="020B0503020204020204" pitchFamily="34" charset="0"/>
              </a:rPr>
              <a:t>Браун – известный американский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сторонник </a:t>
            </a:r>
            <a:r>
              <a:rPr lang="ru-RU" sz="7200" b="1" dirty="0">
                <a:latin typeface="Corbel" panose="020B0503020204020204" pitchFamily="34" charset="0"/>
              </a:rPr>
              <a:t>движения за отмену рабства 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освобождение </a:t>
            </a:r>
            <a:r>
              <a:rPr lang="ru-RU" sz="7200" b="1" dirty="0">
                <a:latin typeface="Corbel" panose="020B0503020204020204" pitchFamily="34" charset="0"/>
              </a:rPr>
              <a:t>рабов был </a:t>
            </a:r>
            <a:r>
              <a:rPr lang="ru-RU" sz="7200" b="1" dirty="0" smtClean="0">
                <a:latin typeface="Corbel" panose="020B0503020204020204" pitchFamily="34" charset="0"/>
              </a:rPr>
              <a:t>белокожим?</a:t>
            </a: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John Brown, un </a:t>
            </a:r>
            <a:r>
              <a:rPr lang="en-US" sz="7200" b="1" dirty="0" err="1">
                <a:latin typeface="Corbel" panose="020B0503020204020204" pitchFamily="34" charset="0"/>
              </a:rPr>
              <a:t>faimos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susținător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american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r>
              <a:rPr lang="en-US" sz="7200" b="1" dirty="0" err="1">
                <a:latin typeface="Corbel" panose="020B0503020204020204" pitchFamily="34" charset="0"/>
              </a:rPr>
              <a:t>mișcării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abolirea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sclaviei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din sec. XIX, </a:t>
            </a:r>
            <a:r>
              <a:rPr lang="en-US" sz="7200" b="1" dirty="0" err="1">
                <a:latin typeface="Corbel" panose="020B0503020204020204" pitchFamily="34" charset="0"/>
              </a:rPr>
              <a:t>avea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culoarea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albă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pielii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52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4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16187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Весной </a:t>
            </a:r>
            <a:r>
              <a:rPr lang="ru-RU" sz="4600" dirty="0">
                <a:latin typeface="Corbel" panose="020B0503020204020204" pitchFamily="34" charset="0"/>
              </a:rPr>
              <a:t>2020 года </a:t>
            </a:r>
            <a:r>
              <a:rPr lang="ru-RU" sz="4600" dirty="0" err="1">
                <a:latin typeface="Corbel" panose="020B0503020204020204" pitchFamily="34" charset="0"/>
              </a:rPr>
              <a:t>Рияд</a:t>
            </a:r>
            <a:r>
              <a:rPr lang="ru-RU" sz="4600" dirty="0">
                <a:latin typeface="Corbel" panose="020B0503020204020204" pitchFamily="34" charset="0"/>
              </a:rPr>
              <a:t> </a:t>
            </a:r>
            <a:r>
              <a:rPr lang="ru-RU" sz="4600" dirty="0" err="1">
                <a:latin typeface="Corbel" panose="020B0503020204020204" pitchFamily="34" charset="0"/>
              </a:rPr>
              <a:t>Мехмети</a:t>
            </a:r>
            <a:r>
              <a:rPr lang="ru-RU" sz="4600" dirty="0">
                <a:latin typeface="Corbel" panose="020B0503020204020204" pitchFamily="34" charset="0"/>
              </a:rPr>
              <a:t> сказал,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что надеется </a:t>
            </a:r>
            <a:r>
              <a:rPr lang="ru-RU" sz="4600" dirty="0">
                <a:latin typeface="Corbel" panose="020B0503020204020204" pitchFamily="34" charset="0"/>
              </a:rPr>
              <a:t>на НЕЁ. Точнее, на то, что она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поможет </a:t>
            </a:r>
            <a:r>
              <a:rPr lang="ru-RU" sz="4600" dirty="0">
                <a:latin typeface="Corbel" panose="020B0503020204020204" pitchFamily="34" charset="0"/>
              </a:rPr>
              <a:t>политикам и обществу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прочувствовать </a:t>
            </a:r>
            <a:r>
              <a:rPr lang="ru-RU" sz="4600" dirty="0">
                <a:latin typeface="Corbel" panose="020B0503020204020204" pitchFamily="34" charset="0"/>
              </a:rPr>
              <a:t>на себе проблемы детей с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особыми </a:t>
            </a:r>
            <a:r>
              <a:rPr lang="ru-RU" sz="4600" dirty="0">
                <a:latin typeface="Corbel" panose="020B0503020204020204" pitchFamily="34" charset="0"/>
              </a:rPr>
              <a:t>физическими потребностями.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4600" b="1" dirty="0">
                <a:latin typeface="Corbel" panose="020B0503020204020204" pitchFamily="34" charset="0"/>
              </a:rPr>
              <a:t>ЕЁ. </a:t>
            </a:r>
            <a:endParaRPr lang="ro-RO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În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primăvara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anului</a:t>
            </a:r>
            <a:r>
              <a:rPr lang="en-US" sz="4600" dirty="0">
                <a:latin typeface="Corbel" panose="020B0503020204020204" pitchFamily="34" charset="0"/>
              </a:rPr>
              <a:t> 2020, </a:t>
            </a:r>
            <a:r>
              <a:rPr lang="en-US" sz="4600" dirty="0" err="1">
                <a:latin typeface="Corbel" panose="020B0503020204020204" pitchFamily="34" charset="0"/>
              </a:rPr>
              <a:t>Riad</a:t>
            </a:r>
            <a:r>
              <a:rPr lang="en-US" sz="4600" dirty="0">
                <a:latin typeface="Corbel" panose="020B0503020204020204" pitchFamily="34" charset="0"/>
              </a:rPr>
              <a:t> Mehmet a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afirmat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că</a:t>
            </a:r>
            <a:r>
              <a:rPr lang="en-US" sz="4600" dirty="0">
                <a:latin typeface="Corbel" panose="020B0503020204020204" pitchFamily="34" charset="0"/>
              </a:rPr>
              <a:t> EA </a:t>
            </a:r>
            <a:r>
              <a:rPr lang="en-US" sz="4600" dirty="0" err="1">
                <a:latin typeface="Corbel" panose="020B0503020204020204" pitchFamily="34" charset="0"/>
              </a:rPr>
              <a:t>îi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va</a:t>
            </a:r>
            <a:r>
              <a:rPr lang="en-US" sz="4600" dirty="0">
                <a:latin typeface="Corbel" panose="020B0503020204020204" pitchFamily="34" charset="0"/>
              </a:rPr>
              <a:t> face </a:t>
            </a:r>
            <a:r>
              <a:rPr lang="en-US" sz="4600" dirty="0" err="1">
                <a:latin typeface="Corbel" panose="020B0503020204020204" pitchFamily="34" charset="0"/>
              </a:rPr>
              <a:t>pe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politicieni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și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membrii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societății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simtă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propria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piele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problemele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copiilor</a:t>
            </a:r>
            <a:r>
              <a:rPr lang="en-US" sz="4600" dirty="0">
                <a:latin typeface="Corbel" panose="020B0503020204020204" pitchFamily="34" charset="0"/>
              </a:rPr>
              <a:t> cu </a:t>
            </a:r>
            <a:r>
              <a:rPr lang="en-US" sz="4600" dirty="0" err="1">
                <a:latin typeface="Corbel" panose="020B0503020204020204" pitchFamily="34" charset="0"/>
              </a:rPr>
              <a:t>necesități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speciale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 err="1" smtClean="0">
                <a:latin typeface="Corbel" panose="020B0503020204020204" pitchFamily="34" charset="0"/>
              </a:rPr>
              <a:t>Numiți</a:t>
            </a:r>
            <a:r>
              <a:rPr lang="en-US" sz="4600" b="1" dirty="0" smtClean="0">
                <a:latin typeface="Corbel" panose="020B0503020204020204" pitchFamily="34" charset="0"/>
              </a:rPr>
              <a:t>-O</a:t>
            </a:r>
            <a:r>
              <a:rPr lang="en-US" sz="4600" b="1" dirty="0">
                <a:latin typeface="Corbel" panose="020B0503020204020204" pitchFamily="34" charset="0"/>
              </a:rPr>
              <a:t>! </a:t>
            </a:r>
            <a:endParaRPr lang="ru-RU" sz="4600" b="1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https://lh4.googleusercontent.com/8dpw7oa0KuADLFuNuSY0_LRGhXQpwOiCBaR0QK0XEYsBUm9zISEJiJiZNRMrJ0z9jJdElDhttl62B2d8aRz7vusR4COsNsf5wg9LErHVshRYQRgFg_NVeyJwB8tvkKnCKLOisr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914" y="1241024"/>
            <a:ext cx="7972035" cy="89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3854</TotalTime>
  <Words>1247</Words>
  <Application>Microsoft Office PowerPoint</Application>
  <PresentationFormat>Произвольный</PresentationFormat>
  <Paragraphs>169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412</cp:revision>
  <dcterms:modified xsi:type="dcterms:W3CDTF">2020-12-07T20:31:37Z</dcterms:modified>
</cp:coreProperties>
</file>