
<file path=[Content_Types].xml><?xml version="1.0" encoding="utf-8"?>
<Types xmlns="http://schemas.openxmlformats.org/package/2006/content-types">
  <Default Extension="jpeg" ContentType="image/jpeg"/>
  <Default Extension="JPG" ContentType="image/.jpg"/>
  <Default Extension="vml" ContentType="application/vnd.openxmlformats-officedocument.vmlDrawing"/>
  <Default Extension="bin" ContentType="application/vnd.openxmlformats-officedocument.oleObject"/>
  <Default Extension="png" ContentType="image/png"/>
  <Default Extension="wmf" ContentType="image/x-wmf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sldIdLst>
    <p:sldId id="256" r:id="rId3"/>
    <p:sldId id="274" r:id="rId5"/>
    <p:sldId id="258" r:id="rId6"/>
    <p:sldId id="259" r:id="rId7"/>
    <p:sldId id="275" r:id="rId8"/>
    <p:sldId id="276" r:id="rId9"/>
    <p:sldId id="263" r:id="rId10"/>
    <p:sldId id="277" r:id="rId11"/>
    <p:sldId id="278" r:id="rId12"/>
    <p:sldId id="267" r:id="rId13"/>
    <p:sldId id="280" r:id="rId14"/>
    <p:sldId id="270" r:id="rId15"/>
    <p:sldId id="281" r:id="rId16"/>
    <p:sldId id="279" r:id="rId17"/>
    <p:sldId id="283" r:id="rId18"/>
    <p:sldId id="282" r:id="rId19"/>
    <p:sldId id="284" r:id="rId20"/>
    <p:sldId id="285" r:id="rId21"/>
    <p:sldId id="286" r:id="rId22"/>
    <p:sldId id="257" r:id="rId23"/>
    <p:sldId id="287" r:id="rId2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3F9F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876" autoAdjust="0"/>
    <p:restoredTop sz="91344" autoAdjust="0"/>
  </p:normalViewPr>
  <p:slideViewPr>
    <p:cSldViewPr showGuides="1">
      <p:cViewPr varScale="1">
        <p:scale>
          <a:sx n="105" d="100"/>
          <a:sy n="105" d="100"/>
        </p:scale>
        <p:origin x="1608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7" Type="http://schemas.openxmlformats.org/officeDocument/2006/relationships/tableStyles" Target="tableStyles.xml"/><Relationship Id="rId26" Type="http://schemas.openxmlformats.org/officeDocument/2006/relationships/viewProps" Target="viewProps.xml"/><Relationship Id="rId25" Type="http://schemas.openxmlformats.org/officeDocument/2006/relationships/presProps" Target="presProps.xml"/><Relationship Id="rId24" Type="http://schemas.openxmlformats.org/officeDocument/2006/relationships/slide" Target="slides/slide21.xml"/><Relationship Id="rId23" Type="http://schemas.openxmlformats.org/officeDocument/2006/relationships/slide" Target="slides/slide20.xml"/><Relationship Id="rId22" Type="http://schemas.openxmlformats.org/officeDocument/2006/relationships/slide" Target="slides/slide19.xml"/><Relationship Id="rId21" Type="http://schemas.openxmlformats.org/officeDocument/2006/relationships/slide" Target="slides/slide18.xml"/><Relationship Id="rId20" Type="http://schemas.openxmlformats.org/officeDocument/2006/relationships/slide" Target="slides/slide17.xml"/><Relationship Id="rId2" Type="http://schemas.openxmlformats.org/officeDocument/2006/relationships/theme" Target="theme/theme1.xml"/><Relationship Id="rId19" Type="http://schemas.openxmlformats.org/officeDocument/2006/relationships/slide" Target="slides/slide16.xml"/><Relationship Id="rId18" Type="http://schemas.openxmlformats.org/officeDocument/2006/relationships/slide" Target="slides/slide15.xml"/><Relationship Id="rId17" Type="http://schemas.openxmlformats.org/officeDocument/2006/relationships/slide" Target="slides/slide14.xml"/><Relationship Id="rId16" Type="http://schemas.openxmlformats.org/officeDocument/2006/relationships/slide" Target="slides/slide13.xml"/><Relationship Id="rId15" Type="http://schemas.openxmlformats.org/officeDocument/2006/relationships/slide" Target="slides/slide12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drawings/_rels/vmlDrawing1.vml.rels><?xml version="1.0" encoding="UTF-8" standalone="yes"?>
<Relationships xmlns="http://schemas.openxmlformats.org/package/2006/relationships"><Relationship Id="rId4" Type="http://schemas.openxmlformats.org/officeDocument/2006/relationships/image" Target="../media/image12.wmf"/><Relationship Id="rId3" Type="http://schemas.openxmlformats.org/officeDocument/2006/relationships/image" Target="../media/image11.wmf"/><Relationship Id="rId2" Type="http://schemas.openxmlformats.org/officeDocument/2006/relationships/image" Target="../media/image10.wmf"/><Relationship Id="rId1" Type="http://schemas.openxmlformats.org/officeDocument/2006/relationships/image" Target="../media/image9.w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45.wmf"/></Relationships>
</file>

<file path=ppt/drawings/_rels/vmlDrawing11.vml.rels><?xml version="1.0" encoding="UTF-8" standalone="yes"?>
<Relationships xmlns="http://schemas.openxmlformats.org/package/2006/relationships"><Relationship Id="rId9" Type="http://schemas.openxmlformats.org/officeDocument/2006/relationships/image" Target="../media/image53.wmf"/><Relationship Id="rId8" Type="http://schemas.openxmlformats.org/officeDocument/2006/relationships/image" Target="../media/image52.wmf"/><Relationship Id="rId7" Type="http://schemas.openxmlformats.org/officeDocument/2006/relationships/image" Target="../media/image51.wmf"/><Relationship Id="rId6" Type="http://schemas.openxmlformats.org/officeDocument/2006/relationships/image" Target="../media/image50.wmf"/><Relationship Id="rId5" Type="http://schemas.openxmlformats.org/officeDocument/2006/relationships/image" Target="../media/image49.wmf"/><Relationship Id="rId4" Type="http://schemas.openxmlformats.org/officeDocument/2006/relationships/image" Target="../media/image48.wmf"/><Relationship Id="rId3" Type="http://schemas.openxmlformats.org/officeDocument/2006/relationships/image" Target="../media/image47.wmf"/><Relationship Id="rId2" Type="http://schemas.openxmlformats.org/officeDocument/2006/relationships/image" Target="../media/image46.wmf"/><Relationship Id="rId10" Type="http://schemas.openxmlformats.org/officeDocument/2006/relationships/image" Target="../media/image54.wmf"/><Relationship Id="rId1" Type="http://schemas.openxmlformats.org/officeDocument/2006/relationships/image" Target="../media/image45.wmf"/></Relationships>
</file>

<file path=ppt/drawings/_rels/vmlDrawing12.vml.rels><?xml version="1.0" encoding="UTF-8" standalone="yes"?>
<Relationships xmlns="http://schemas.openxmlformats.org/package/2006/relationships"><Relationship Id="rId5" Type="http://schemas.openxmlformats.org/officeDocument/2006/relationships/image" Target="../media/image59.wmf"/><Relationship Id="rId4" Type="http://schemas.openxmlformats.org/officeDocument/2006/relationships/image" Target="../media/image58.wmf"/><Relationship Id="rId3" Type="http://schemas.openxmlformats.org/officeDocument/2006/relationships/image" Target="../media/image57.wmf"/><Relationship Id="rId2" Type="http://schemas.openxmlformats.org/officeDocument/2006/relationships/image" Target="../media/image56.wmf"/><Relationship Id="rId1" Type="http://schemas.openxmlformats.org/officeDocument/2006/relationships/image" Target="../media/image55.wmf"/></Relationships>
</file>

<file path=ppt/drawings/_rels/vmlDrawing13.vml.rels><?xml version="1.0" encoding="UTF-8" standalone="yes"?>
<Relationships xmlns="http://schemas.openxmlformats.org/package/2006/relationships"><Relationship Id="rId2" Type="http://schemas.openxmlformats.org/officeDocument/2006/relationships/image" Target="../media/image61.wmf"/><Relationship Id="rId1" Type="http://schemas.openxmlformats.org/officeDocument/2006/relationships/image" Target="../media/image60.wmf"/></Relationships>
</file>

<file path=ppt/drawings/_rels/vmlDrawing14.vml.rels><?xml version="1.0" encoding="UTF-8" standalone="yes"?>
<Relationships xmlns="http://schemas.openxmlformats.org/package/2006/relationships"><Relationship Id="rId4" Type="http://schemas.openxmlformats.org/officeDocument/2006/relationships/image" Target="../media/image65.wmf"/><Relationship Id="rId3" Type="http://schemas.openxmlformats.org/officeDocument/2006/relationships/image" Target="../media/image64.wmf"/><Relationship Id="rId2" Type="http://schemas.openxmlformats.org/officeDocument/2006/relationships/image" Target="../media/image63.wmf"/><Relationship Id="rId1" Type="http://schemas.openxmlformats.org/officeDocument/2006/relationships/image" Target="../media/image62.wmf"/></Relationships>
</file>

<file path=ppt/drawings/_rels/vmlDrawing15.vml.rels><?xml version="1.0" encoding="UTF-8" standalone="yes"?>
<Relationships xmlns="http://schemas.openxmlformats.org/package/2006/relationships"><Relationship Id="rId4" Type="http://schemas.openxmlformats.org/officeDocument/2006/relationships/image" Target="../media/image70.wmf"/><Relationship Id="rId3" Type="http://schemas.openxmlformats.org/officeDocument/2006/relationships/image" Target="../media/image69.wmf"/><Relationship Id="rId2" Type="http://schemas.openxmlformats.org/officeDocument/2006/relationships/image" Target="../media/image68.wmf"/><Relationship Id="rId1" Type="http://schemas.openxmlformats.org/officeDocument/2006/relationships/image" Target="../media/image67.wmf"/></Relationships>
</file>

<file path=ppt/drawings/_rels/vmlDrawing16.vml.rels><?xml version="1.0" encoding="UTF-8" standalone="yes"?>
<Relationships xmlns="http://schemas.openxmlformats.org/package/2006/relationships"><Relationship Id="rId3" Type="http://schemas.openxmlformats.org/officeDocument/2006/relationships/image" Target="../media/image74.wmf"/><Relationship Id="rId2" Type="http://schemas.openxmlformats.org/officeDocument/2006/relationships/image" Target="../media/image73.wmf"/><Relationship Id="rId1" Type="http://schemas.openxmlformats.org/officeDocument/2006/relationships/image" Target="../media/image72.wmf"/></Relationships>
</file>

<file path=ppt/drawings/_rels/vmlDrawing2.vml.rels><?xml version="1.0" encoding="UTF-8" standalone="yes"?>
<Relationships xmlns="http://schemas.openxmlformats.org/package/2006/relationships"><Relationship Id="rId4" Type="http://schemas.openxmlformats.org/officeDocument/2006/relationships/image" Target="../media/image16.wmf"/><Relationship Id="rId3" Type="http://schemas.openxmlformats.org/officeDocument/2006/relationships/image" Target="../media/image15.wmf"/><Relationship Id="rId2" Type="http://schemas.openxmlformats.org/officeDocument/2006/relationships/image" Target="../media/image14.wmf"/><Relationship Id="rId1" Type="http://schemas.openxmlformats.org/officeDocument/2006/relationships/image" Target="../media/image13.wmf"/></Relationships>
</file>

<file path=ppt/drawings/_rels/vmlDrawing3.vml.rels><?xml version="1.0" encoding="UTF-8" standalone="yes"?>
<Relationships xmlns="http://schemas.openxmlformats.org/package/2006/relationships"><Relationship Id="rId4" Type="http://schemas.openxmlformats.org/officeDocument/2006/relationships/image" Target="../media/image21.wmf"/><Relationship Id="rId3" Type="http://schemas.openxmlformats.org/officeDocument/2006/relationships/image" Target="../media/image20.wmf"/><Relationship Id="rId2" Type="http://schemas.openxmlformats.org/officeDocument/2006/relationships/image" Target="../media/image19.wmf"/><Relationship Id="rId1" Type="http://schemas.openxmlformats.org/officeDocument/2006/relationships/image" Target="../media/image18.wmf"/></Relationships>
</file>

<file path=ppt/drawings/_rels/vmlDrawing4.vml.rels><?xml version="1.0" encoding="UTF-8" standalone="yes"?>
<Relationships xmlns="http://schemas.openxmlformats.org/package/2006/relationships"><Relationship Id="rId5" Type="http://schemas.openxmlformats.org/officeDocument/2006/relationships/image" Target="../media/image26.wmf"/><Relationship Id="rId4" Type="http://schemas.openxmlformats.org/officeDocument/2006/relationships/image" Target="../media/image25.wmf"/><Relationship Id="rId3" Type="http://schemas.openxmlformats.org/officeDocument/2006/relationships/image" Target="../media/image24.wmf"/><Relationship Id="rId2" Type="http://schemas.openxmlformats.org/officeDocument/2006/relationships/image" Target="../media/image23.wmf"/><Relationship Id="rId1" Type="http://schemas.openxmlformats.org/officeDocument/2006/relationships/image" Target="../media/image22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28.wmf"/><Relationship Id="rId1" Type="http://schemas.openxmlformats.org/officeDocument/2006/relationships/image" Target="../media/image27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31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33.wmf"/></Relationships>
</file>

<file path=ppt/drawings/_rels/vmlDrawing8.vml.rels><?xml version="1.0" encoding="UTF-8" standalone="yes"?>
<Relationships xmlns="http://schemas.openxmlformats.org/package/2006/relationships"><Relationship Id="rId5" Type="http://schemas.openxmlformats.org/officeDocument/2006/relationships/image" Target="../media/image39.wmf"/><Relationship Id="rId4" Type="http://schemas.openxmlformats.org/officeDocument/2006/relationships/image" Target="../media/image38.wmf"/><Relationship Id="rId3" Type="http://schemas.openxmlformats.org/officeDocument/2006/relationships/image" Target="../media/image37.wmf"/><Relationship Id="rId2" Type="http://schemas.openxmlformats.org/officeDocument/2006/relationships/image" Target="../media/image36.wmf"/><Relationship Id="rId1" Type="http://schemas.openxmlformats.org/officeDocument/2006/relationships/image" Target="../media/image35.wmf"/></Relationships>
</file>

<file path=ppt/drawings/_rels/vmlDrawing9.vml.rels><?xml version="1.0" encoding="UTF-8" standalone="yes"?>
<Relationships xmlns="http://schemas.openxmlformats.org/package/2006/relationships"><Relationship Id="rId5" Type="http://schemas.openxmlformats.org/officeDocument/2006/relationships/image" Target="../media/image44.wmf"/><Relationship Id="rId4" Type="http://schemas.openxmlformats.org/officeDocument/2006/relationships/image" Target="../media/image43.wmf"/><Relationship Id="rId3" Type="http://schemas.openxmlformats.org/officeDocument/2006/relationships/image" Target="../media/image42.wmf"/><Relationship Id="rId2" Type="http://schemas.openxmlformats.org/officeDocument/2006/relationships/image" Target="../media/image41.wmf"/><Relationship Id="rId1" Type="http://schemas.openxmlformats.org/officeDocument/2006/relationships/image" Target="../media/image40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9E9E300-9969-4352-BB85-193490C8C063}" type="datetimeFigureOut">
              <a:rPr lang="ru-RU" smtClean="0"/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2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3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4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5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6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7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8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9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6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7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8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9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0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Урок - практикум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Для визуализации правильного ответа следует нажать на пример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ТЕОРИЯ</a:t>
            </a:r>
            <a:endParaRPr lang="ru-RU" dirty="0" smtClean="0"/>
          </a:p>
          <a:p>
            <a:r>
              <a:rPr lang="ru-RU" dirty="0" smtClean="0"/>
              <a:t>Для визуализации правила необходима нажать на кнопку</a:t>
            </a:r>
            <a:r>
              <a:rPr lang="ru-RU" baseline="0" dirty="0" smtClean="0"/>
              <a:t> «</a:t>
            </a:r>
            <a:r>
              <a:rPr lang="en-US" baseline="0" dirty="0" smtClean="0"/>
              <a:t>i</a:t>
            </a:r>
            <a:r>
              <a:rPr lang="ru-RU" baseline="0" dirty="0" smtClean="0"/>
              <a:t>»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dirty="0" smtClean="0"/>
              <a:t>Для визуализации</a:t>
            </a:r>
            <a:r>
              <a:rPr lang="ru-RU" baseline="0" dirty="0" smtClean="0"/>
              <a:t> выполнения заданий необходимо нажимать на прямоугольник «решение» – 6 раз последовательно. Для перехода на следующий слайд нажимаем на стрелку с надписью «Вычисления»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Вычисления по действиям выполняют учащиеся на доске, на слайде лишь визуализация правильных ответов по каждому действию – нажимаем последовательно на кружки с обозначением действия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Для визуализации</a:t>
            </a:r>
            <a:r>
              <a:rPr lang="ru-RU" baseline="0" dirty="0" smtClean="0"/>
              <a:t> определения порядка действий необходимо нажимать на прямоугольник «решение» – 4 раза последовательно. </a:t>
            </a:r>
            <a:r>
              <a:rPr lang="ru-RU" dirty="0" smtClean="0"/>
              <a:t>Вычисления по действиям выполняют учащиеся на доске, на слайде лишь визуализация правильных ответов по каждому действию – нажимаем последовательно на кружки с обозначением действия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dirty="0" smtClean="0"/>
              <a:t>Для визуализации определения необходимо нажать на кнопку</a:t>
            </a:r>
            <a:r>
              <a:rPr lang="ru-RU" baseline="0" dirty="0" smtClean="0"/>
              <a:t> «</a:t>
            </a:r>
            <a:r>
              <a:rPr lang="en-US" baseline="0" dirty="0" smtClean="0"/>
              <a:t>i</a:t>
            </a:r>
            <a:r>
              <a:rPr lang="ru-RU" baseline="0" dirty="0" smtClean="0"/>
              <a:t>»</a:t>
            </a:r>
            <a:endParaRPr lang="ru-RU" baseline="0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dirty="0" smtClean="0"/>
              <a:t>Для визуализации решения и правильного ответа следует последовательно нажимать на прямоугольник с заданием </a:t>
            </a:r>
            <a:endParaRPr lang="ru-RU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dirty="0" smtClean="0"/>
              <a:t>Для визуализации определения необходимо нажать на кнопку</a:t>
            </a:r>
            <a:r>
              <a:rPr lang="ru-RU" baseline="0" dirty="0" smtClean="0"/>
              <a:t> «</a:t>
            </a:r>
            <a:r>
              <a:rPr lang="en-US" baseline="0" dirty="0" smtClean="0"/>
              <a:t>i</a:t>
            </a:r>
            <a:r>
              <a:rPr lang="ru-RU" baseline="0" dirty="0" smtClean="0"/>
              <a:t>»</a:t>
            </a:r>
            <a:endParaRPr lang="ru-RU" baseline="0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dirty="0" smtClean="0"/>
              <a:t>Для визуализации решения и правильного ответа следует последовательно нажимать на прямоугольник</a:t>
            </a:r>
            <a:r>
              <a:rPr lang="ru-RU" baseline="0" dirty="0" smtClean="0"/>
              <a:t> «</a:t>
            </a:r>
            <a:r>
              <a:rPr lang="ru-RU" dirty="0" smtClean="0"/>
              <a:t>Решение» – 4 раза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dirty="0" smtClean="0"/>
              <a:t>Для визуализации решения и правильного ответа следует последовательно нажимать на прямоугольник</a:t>
            </a:r>
            <a:r>
              <a:rPr lang="ru-RU" baseline="0" dirty="0" smtClean="0"/>
              <a:t> «</a:t>
            </a:r>
            <a:r>
              <a:rPr lang="ru-RU" dirty="0" smtClean="0"/>
              <a:t>Решение» – 4 раза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smtClean="0"/>
              <a:t>Для визуализации решения и правильного ответа следует последовательно нажимать на прямоугольник</a:t>
            </a:r>
            <a:r>
              <a:rPr lang="ru-RU" baseline="0" smtClean="0"/>
              <a:t> «</a:t>
            </a:r>
            <a:r>
              <a:rPr lang="ru-RU" smtClean="0"/>
              <a:t>Решение» – 4 раза</a:t>
            </a:r>
            <a:endParaRPr lang="ru-RU" smtClean="0"/>
          </a:p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dirty="0" smtClean="0"/>
              <a:t>Для визуализации правильного ответа следует нажать на прямоугольник с вопросом</a:t>
            </a:r>
            <a:r>
              <a:rPr lang="ru-RU" baseline="0" dirty="0" smtClean="0"/>
              <a:t>; на </a:t>
            </a:r>
            <a:r>
              <a:rPr lang="ru-RU" dirty="0" smtClean="0"/>
              <a:t>пример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После того, как учитель задал вопрос «Как можно</a:t>
            </a:r>
            <a:r>
              <a:rPr lang="ru-RU" baseline="0" dirty="0" smtClean="0"/>
              <a:t> определить десятичные дроби?» нажимаем кнопку «</a:t>
            </a:r>
            <a:r>
              <a:rPr lang="en-US" baseline="0" dirty="0" smtClean="0"/>
              <a:t>i</a:t>
            </a:r>
            <a:r>
              <a:rPr lang="ru-RU" baseline="0" dirty="0" smtClean="0"/>
              <a:t>».</a:t>
            </a:r>
            <a:endParaRPr lang="ru-RU" baseline="0" dirty="0" smtClean="0"/>
          </a:p>
          <a:p>
            <a:r>
              <a:rPr lang="ru-RU" baseline="0" dirty="0" smtClean="0"/>
              <a:t>После появления примеров десятичных дробей можно попросить учеников прочитать дроби (парами: запись слева читает один ученик, запись справа – другой)</a:t>
            </a:r>
            <a:endParaRPr lang="ru-RU" baseline="0" dirty="0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Для визуализации решения примера справа последовательно нажимаем на прямоугольник «Решение» – 9 раз</a:t>
            </a:r>
            <a:endParaRPr lang="ru-RU" dirty="0" smtClean="0"/>
          </a:p>
          <a:p>
            <a:r>
              <a:rPr lang="ru-RU" dirty="0" smtClean="0"/>
              <a:t>Для визуализации правильных ответов для</a:t>
            </a:r>
            <a:r>
              <a:rPr lang="ru-RU" baseline="0" dirty="0" smtClean="0"/>
              <a:t> примеров в правом столбце – нажимаем на примеры.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Для визуализации решения верхнего примера последовательно нажимаем на прямоугольник «Решение» – 3</a:t>
            </a:r>
            <a:r>
              <a:rPr lang="ru-RU" baseline="0" dirty="0" smtClean="0"/>
              <a:t> </a:t>
            </a:r>
            <a:r>
              <a:rPr lang="ru-RU" dirty="0" smtClean="0"/>
              <a:t>раза</a:t>
            </a:r>
            <a:endParaRPr lang="ru-RU" dirty="0" smtClean="0"/>
          </a:p>
          <a:p>
            <a:r>
              <a:rPr lang="ru-RU" dirty="0" smtClean="0"/>
              <a:t>Для визуализации правильных ответов для</a:t>
            </a:r>
            <a:r>
              <a:rPr lang="ru-RU" baseline="0" dirty="0" smtClean="0"/>
              <a:t> примеров для самостоятельного решения – нажимаем на примеры.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dirty="0" smtClean="0"/>
              <a:t>После того, как учитель задал вопрос «как можно сложить или вычесть десятичные дроби?» </a:t>
            </a:r>
            <a:r>
              <a:rPr lang="ru-RU" baseline="0" dirty="0" smtClean="0"/>
              <a:t>нажимаем кнопку «</a:t>
            </a:r>
            <a:r>
              <a:rPr lang="en-US" baseline="0" dirty="0" smtClean="0"/>
              <a:t>i</a:t>
            </a:r>
            <a:r>
              <a:rPr lang="ru-RU" baseline="0" dirty="0" smtClean="0"/>
              <a:t>». </a:t>
            </a:r>
            <a:r>
              <a:rPr lang="ru-RU" dirty="0" smtClean="0"/>
              <a:t>Для визуализации решения и ответов нажимаем последовательно дважды на каждый пример</a:t>
            </a:r>
            <a:endParaRPr lang="ru-RU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ru-RU" baseline="0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dirty="0" smtClean="0"/>
              <a:t>После того, как учитель задал вопрос «как можно перемножить десятичные дроби?» </a:t>
            </a:r>
            <a:r>
              <a:rPr lang="ru-RU" baseline="0" dirty="0" smtClean="0"/>
              <a:t>нажимаем кнопку «</a:t>
            </a:r>
            <a:r>
              <a:rPr lang="en-US" baseline="0" dirty="0" smtClean="0"/>
              <a:t>i</a:t>
            </a:r>
            <a:r>
              <a:rPr lang="ru-RU" baseline="0" dirty="0" smtClean="0"/>
              <a:t>». </a:t>
            </a:r>
            <a:r>
              <a:rPr lang="ru-RU" dirty="0" smtClean="0"/>
              <a:t>Для визуализации решения и ответа нажимаем последовательно на пример 4 раза</a:t>
            </a:r>
            <a:endParaRPr lang="ru-RU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ru-RU" baseline="0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dirty="0" smtClean="0"/>
              <a:t>После того, как учитель задал вопрос «как можно разделить десятичные дроби?» </a:t>
            </a:r>
            <a:r>
              <a:rPr lang="ru-RU" baseline="0" dirty="0" smtClean="0"/>
              <a:t>нажимаем кнопку «</a:t>
            </a:r>
            <a:r>
              <a:rPr lang="en-US" baseline="0" dirty="0" smtClean="0"/>
              <a:t>i</a:t>
            </a:r>
            <a:r>
              <a:rPr lang="ru-RU" baseline="0" dirty="0" smtClean="0"/>
              <a:t>». </a:t>
            </a:r>
            <a:r>
              <a:rPr lang="ru-RU" dirty="0" smtClean="0"/>
              <a:t>Для визуализации решения и ответа нажимаем последовательно на пример 2 раза</a:t>
            </a:r>
            <a:endParaRPr lang="ru-RU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ru-RU" baseline="0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Для визуализации правильного ответа следует нажать на пример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 userDrawn="1"/>
        </p:nvSpPr>
        <p:spPr>
          <a:xfrm>
            <a:off x="4860032" y="404664"/>
            <a:ext cx="3960440" cy="648072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Алгебра – 7 </a:t>
            </a:r>
            <a:endParaRPr lang="ru-RU" sz="3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683568" y="1916832"/>
            <a:ext cx="6893562" cy="2520280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Вычисление</a:t>
            </a:r>
            <a:r>
              <a:rPr lang="ru-RU" sz="4400" b="1" baseline="0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ч</a:t>
            </a:r>
            <a:r>
              <a:rPr lang="ru-RU" sz="44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исловых выражений</a:t>
            </a:r>
            <a:endParaRPr lang="ru-RU" sz="4400" b="1" dirty="0" smtClean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44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(десятичные дроби)</a:t>
            </a:r>
            <a:endParaRPr lang="ru-RU" sz="4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305590" y="5517232"/>
            <a:ext cx="3960440" cy="648072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Материал к уроку</a:t>
            </a:r>
            <a:endParaRPr lang="ru-RU" sz="3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" name="Picture 4" descr="https://media.baamboozle.com/uploads/images/441113/1628332827_163257.png"/>
          <p:cNvPicPr>
            <a:picLocks noChangeAspect="1" noChangeArrowheads="1"/>
          </p:cNvPicPr>
          <p:nvPr userDrawn="1"/>
        </p:nvPicPr>
        <p:blipFill rotWithShape="1">
          <a:blip r:embed="rId2" cstate="email"/>
          <a:srcRect/>
          <a:stretch>
            <a:fillRect/>
          </a:stretch>
        </p:blipFill>
        <p:spPr bwMode="auto">
          <a:xfrm>
            <a:off x="6156176" y="1599259"/>
            <a:ext cx="2841909" cy="52413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 userDrawn="1"/>
        </p:nvSpPr>
        <p:spPr>
          <a:xfrm>
            <a:off x="305590" y="6339842"/>
            <a:ext cx="707674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b="1" dirty="0" err="1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Каратанова</a:t>
            </a:r>
            <a:r>
              <a:rPr lang="ru-RU" sz="1600" b="1" dirty="0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М.Н. МБОУ СОШ №256</a:t>
            </a:r>
            <a:r>
              <a:rPr lang="ru-RU" sz="1600" b="1" baseline="0" dirty="0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ГО ЗАТО Фокино Приморский край</a:t>
            </a:r>
            <a:endParaRPr lang="ru-RU" sz="1600" b="1" dirty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 userDrawn="1"/>
        </p:nvSpPr>
        <p:spPr>
          <a:xfrm>
            <a:off x="683568" y="260648"/>
            <a:ext cx="7776864" cy="1008112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514350" indent="-514350" algn="l">
              <a:buAutoNum type="arabicPeriod"/>
            </a:pPr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Обыкновенные и десятичные дроби.</a:t>
            </a:r>
            <a:endParaRPr lang="ru-RU" sz="32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 userDrawn="1"/>
        </p:nvSpPr>
        <p:spPr>
          <a:xfrm>
            <a:off x="395536" y="1437502"/>
            <a:ext cx="8352928" cy="1271418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0" y="1556792"/>
            <a:ext cx="1547664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 userDrawn="1"/>
        </p:nvSpPr>
        <p:spPr>
          <a:xfrm>
            <a:off x="681329" y="260648"/>
            <a:ext cx="7776864" cy="1008112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514350" indent="-514350" algn="l">
              <a:buAutoNum type="arabicPeriod" startAt="2"/>
            </a:pPr>
            <a:r>
              <a:rPr lang="ru-RU" sz="3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Действия над десятичными дробями.</a:t>
            </a:r>
            <a:endParaRPr lang="ru-RU" sz="30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 userDrawn="1"/>
        </p:nvSpPr>
        <p:spPr>
          <a:xfrm>
            <a:off x="681329" y="260648"/>
            <a:ext cx="7776864" cy="1008112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514350" indent="-514350" algn="l">
              <a:buAutoNum type="arabicPeriod" startAt="2"/>
            </a:pPr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Действия над десятичными дробями.</a:t>
            </a:r>
            <a:endParaRPr lang="ru-RU" sz="32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 userDrawn="1"/>
        </p:nvSpPr>
        <p:spPr>
          <a:xfrm>
            <a:off x="395536" y="1437502"/>
            <a:ext cx="8352928" cy="1055394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0" y="1556792"/>
            <a:ext cx="1547664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 userDrawn="1"/>
        </p:nvSpPr>
        <p:spPr>
          <a:xfrm>
            <a:off x="681329" y="260648"/>
            <a:ext cx="7776864" cy="1008112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514350" indent="-514350" algn="l">
              <a:buAutoNum type="arabicPeriod" startAt="3"/>
            </a:pPr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Порядок действий.</a:t>
            </a:r>
            <a:endParaRPr lang="ru-RU" sz="3200" b="1" baseline="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 userDrawn="1"/>
        </p:nvSpPr>
        <p:spPr>
          <a:xfrm>
            <a:off x="681329" y="260648"/>
            <a:ext cx="7776864" cy="1008112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514350" indent="-514350" algn="l">
              <a:buAutoNum type="arabicPeriod" startAt="3"/>
            </a:pPr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Порядок действий.</a:t>
            </a:r>
            <a:endParaRPr lang="ru-RU" sz="3200" b="1" baseline="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 userDrawn="1"/>
        </p:nvSpPr>
        <p:spPr>
          <a:xfrm>
            <a:off x="395536" y="1437502"/>
            <a:ext cx="8352928" cy="767362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0" y="1556792"/>
            <a:ext cx="1547664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 userDrawn="1"/>
        </p:nvSpPr>
        <p:spPr>
          <a:xfrm>
            <a:off x="403414" y="2299537"/>
            <a:ext cx="4089964" cy="1440160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374677" y="3828523"/>
            <a:ext cx="8352928" cy="767362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9542" y="3960176"/>
            <a:ext cx="1547664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4637641" y="2303899"/>
            <a:ext cx="4089964" cy="1435798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0" name="Прямоугольник 9"/>
          <p:cNvSpPr/>
          <p:nvPr userDrawn="1"/>
        </p:nvSpPr>
        <p:spPr>
          <a:xfrm>
            <a:off x="361599" y="4700619"/>
            <a:ext cx="4089964" cy="1898119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1" name="Прямоугольник 10"/>
          <p:cNvSpPr/>
          <p:nvPr userDrawn="1"/>
        </p:nvSpPr>
        <p:spPr>
          <a:xfrm>
            <a:off x="4595826" y="4704982"/>
            <a:ext cx="4089964" cy="1892370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2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 userDrawn="1"/>
        </p:nvSpPr>
        <p:spPr>
          <a:xfrm>
            <a:off x="681329" y="260648"/>
            <a:ext cx="7776864" cy="1008112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514350" indent="-514350" algn="l">
              <a:buAutoNum type="arabicPeriod" startAt="3"/>
            </a:pPr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Порядок действий.</a:t>
            </a:r>
            <a:endParaRPr lang="ru-RU" sz="3200" b="1" baseline="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 userDrawn="1"/>
        </p:nvSpPr>
        <p:spPr>
          <a:xfrm>
            <a:off x="395536" y="1437502"/>
            <a:ext cx="8352928" cy="767362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0" y="1556792"/>
            <a:ext cx="1547664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 userDrawn="1"/>
        </p:nvSpPr>
        <p:spPr>
          <a:xfrm>
            <a:off x="403413" y="2299536"/>
            <a:ext cx="8324191" cy="2065567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2" name="Прямоугольник 11"/>
          <p:cNvSpPr/>
          <p:nvPr userDrawn="1"/>
        </p:nvSpPr>
        <p:spPr>
          <a:xfrm>
            <a:off x="395535" y="4453787"/>
            <a:ext cx="8324191" cy="2065567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3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 userDrawn="1"/>
        </p:nvSpPr>
        <p:spPr>
          <a:xfrm>
            <a:off x="681329" y="260648"/>
            <a:ext cx="7776864" cy="1008112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514350" indent="-514350" algn="l">
              <a:buAutoNum type="arabicPeriod" startAt="3"/>
            </a:pPr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Порядок действий.</a:t>
            </a:r>
            <a:endParaRPr lang="ru-RU" sz="3200" b="1" baseline="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 userDrawn="1"/>
        </p:nvSpPr>
        <p:spPr>
          <a:xfrm>
            <a:off x="395536" y="1437502"/>
            <a:ext cx="8352928" cy="767362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0" y="1556792"/>
            <a:ext cx="1547664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 userDrawn="1"/>
        </p:nvSpPr>
        <p:spPr>
          <a:xfrm>
            <a:off x="403413" y="2299536"/>
            <a:ext cx="8324191" cy="4297816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 userDrawn="1"/>
        </p:nvSpPr>
        <p:spPr>
          <a:xfrm>
            <a:off x="681329" y="260648"/>
            <a:ext cx="7776864" cy="1008112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indent="0" algn="l">
              <a:buNone/>
            </a:pPr>
            <a:r>
              <a:rPr lang="ru-RU" sz="3200" b="1" baseline="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Процент. Задачи на проценты.</a:t>
            </a:r>
            <a:endParaRPr lang="ru-RU" sz="3200" b="1" baseline="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 userDrawn="1"/>
        </p:nvSpPr>
        <p:spPr>
          <a:xfrm>
            <a:off x="403413" y="2636912"/>
            <a:ext cx="8324191" cy="3960440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395536" y="1437502"/>
            <a:ext cx="8352928" cy="1055394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 userDrawn="1"/>
        </p:nvSpPr>
        <p:spPr>
          <a:xfrm>
            <a:off x="0" y="1556792"/>
            <a:ext cx="1547664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 userDrawn="1"/>
        </p:nvSpPr>
        <p:spPr>
          <a:xfrm>
            <a:off x="681329" y="260648"/>
            <a:ext cx="7776864" cy="1008112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indent="0" algn="l">
              <a:buNone/>
            </a:pPr>
            <a:r>
              <a:rPr lang="ru-RU" sz="3200" b="1" baseline="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Процент. Задачи на проценты.</a:t>
            </a:r>
            <a:endParaRPr lang="ru-RU" sz="3200" b="1" baseline="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 userDrawn="1"/>
        </p:nvSpPr>
        <p:spPr>
          <a:xfrm>
            <a:off x="681329" y="260648"/>
            <a:ext cx="7776864" cy="1008112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indent="0" algn="l">
              <a:buNone/>
            </a:pPr>
            <a:r>
              <a:rPr lang="ru-RU" sz="3200" b="1" baseline="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Процент. Задачи на проценты.</a:t>
            </a:r>
            <a:endParaRPr lang="ru-RU" sz="3200" b="1" baseline="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 userDrawn="1"/>
        </p:nvSpPr>
        <p:spPr>
          <a:xfrm>
            <a:off x="403413" y="2708920"/>
            <a:ext cx="8324191" cy="3888432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395536" y="1437502"/>
            <a:ext cx="8352928" cy="1199410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 userDrawn="1"/>
        </p:nvSpPr>
        <p:spPr>
          <a:xfrm>
            <a:off x="0" y="1556792"/>
            <a:ext cx="1547664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 userDrawn="1"/>
        </p:nvSpPr>
        <p:spPr>
          <a:xfrm>
            <a:off x="683568" y="476672"/>
            <a:ext cx="7776864" cy="1080120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Вычисление</a:t>
            </a:r>
            <a:r>
              <a:rPr lang="ru-RU" sz="3600" b="1" baseline="0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ч</a:t>
            </a:r>
            <a:r>
              <a:rPr lang="ru-RU" sz="36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исловых выражений</a:t>
            </a:r>
            <a:endParaRPr lang="ru-RU" sz="3600" b="1" dirty="0" smtClean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 userDrawn="1"/>
        </p:nvSpPr>
        <p:spPr>
          <a:xfrm>
            <a:off x="611560" y="1988840"/>
            <a:ext cx="7776864" cy="792088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514350" indent="-514350" algn="l">
              <a:buAutoNum type="arabicPeriod"/>
            </a:pPr>
            <a:r>
              <a:rPr lang="ru-RU" sz="3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Обыкновенные и десятичные дроби.</a:t>
            </a:r>
            <a:endParaRPr lang="ru-RU" sz="30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611560" y="3211806"/>
            <a:ext cx="7776864" cy="792088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514350" indent="-514350" algn="l">
              <a:buAutoNum type="arabicPeriod" startAt="2"/>
            </a:pPr>
            <a:r>
              <a:rPr lang="ru-RU" sz="3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Действия над десятичными дробями.</a:t>
            </a:r>
            <a:endParaRPr lang="ru-RU" sz="30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 userDrawn="1"/>
        </p:nvSpPr>
        <p:spPr>
          <a:xfrm>
            <a:off x="611560" y="4437112"/>
            <a:ext cx="7776864" cy="792088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514350" indent="-514350" algn="l">
              <a:buAutoNum type="arabicPeriod" startAt="3"/>
            </a:pPr>
            <a:r>
              <a:rPr lang="ru-RU" sz="3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Порядок действий.</a:t>
            </a:r>
            <a:endParaRPr lang="ru-RU" sz="3000" b="1" baseline="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610924" y="5661248"/>
            <a:ext cx="7776864" cy="792088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indent="0" algn="l">
              <a:buNone/>
            </a:pPr>
            <a:r>
              <a:rPr lang="ru-RU" sz="3000" b="1" baseline="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  Процент. Задачи на проценты.</a:t>
            </a:r>
            <a:endParaRPr lang="ru-RU" sz="3000" b="1" baseline="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Picture 4" descr="https://media.baamboozle.com/uploads/images/441113/1628332827_163257.png"/>
          <p:cNvPicPr>
            <a:picLocks noChangeAspect="1" noChangeArrowheads="1"/>
          </p:cNvPicPr>
          <p:nvPr userDrawn="1"/>
        </p:nvPicPr>
        <p:blipFill rotWithShape="1">
          <a:blip r:embed="rId2" cstate="email"/>
          <a:srcRect/>
          <a:stretch>
            <a:fillRect/>
          </a:stretch>
        </p:blipFill>
        <p:spPr bwMode="auto">
          <a:xfrm>
            <a:off x="6156176" y="1599259"/>
            <a:ext cx="2841909" cy="52413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5417FF8-6AA0-45F8-B43F-FCD1FC25802E}" type="datetimeFigureOut">
              <a:rPr lang="ru-RU" smtClean="0"/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8828E67-5B56-4241-BEC3-0CC619FB6B96}" type="slidenum">
              <a:rPr lang="ru-RU" smtClean="0"/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5417FF8-6AA0-45F8-B43F-FCD1FC25802E}" type="datetimeFigureOut">
              <a:rPr lang="ru-RU" smtClean="0"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8828E67-5B56-4241-BEC3-0CC619FB6B96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5417FF8-6AA0-45F8-B43F-FCD1FC25802E}" type="datetimeFigureOut">
              <a:rPr lang="ru-RU" smtClean="0"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8828E67-5B56-4241-BEC3-0CC619FB6B96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 userDrawn="1"/>
        </p:nvSpPr>
        <p:spPr>
          <a:xfrm>
            <a:off x="611560" y="728700"/>
            <a:ext cx="7920880" cy="5724636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4860032" y="404664"/>
            <a:ext cx="3960440" cy="648072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Источники </a:t>
            </a:r>
            <a:endParaRPr lang="ru-RU" sz="3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12" descr="https://goods.kaypu.com/photo/537e6f6997b6098a3618bafd.jpg"/>
          <p:cNvPicPr>
            <a:picLocks noChangeAspect="1" noChangeArrowheads="1"/>
          </p:cNvPicPr>
          <p:nvPr userDrawn="1"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6156176" y="1128748"/>
            <a:ext cx="2366060" cy="32343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8" descr="https://cdn1.ozone.ru/s3/multimedia-k/6455066516.jpg"/>
          <p:cNvPicPr>
            <a:picLocks noChangeAspect="1" noChangeArrowheads="1"/>
          </p:cNvPicPr>
          <p:nvPr userDrawn="1"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3563888" y="1268588"/>
            <a:ext cx="2397722" cy="32343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6" descr="https://fkniga.ru/media/product/07/07050302/KA-00394053_02.jpg"/>
          <p:cNvPicPr>
            <a:picLocks noChangeAspect="1" noChangeArrowheads="1"/>
          </p:cNvPicPr>
          <p:nvPr userDrawn="1"/>
        </p:nvPicPr>
        <p:blipFill rotWithShape="1">
          <a:blip r:embed="rId4" cstate="email"/>
          <a:srcRect/>
          <a:stretch>
            <a:fillRect/>
          </a:stretch>
        </p:blipFill>
        <p:spPr bwMode="auto">
          <a:xfrm>
            <a:off x="6444208" y="3356992"/>
            <a:ext cx="2425137" cy="32363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4" descr="Обложка книги Алгебра 7 класс. Учебник. ФГОС, Автор Колягин Ю.М. Ткачева М.В. Фёдорова Н.Е., издательство Просвещение | купить в книжном магазине Рослит"/>
          <p:cNvPicPr>
            <a:picLocks noChangeAspect="1" noChangeArrowheads="1"/>
          </p:cNvPicPr>
          <p:nvPr userDrawn="1"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4855891" y="2778082"/>
            <a:ext cx="2425753" cy="32343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10" descr="https://sun9-71.userapi.com/impf/LSTCBz44icSV5n0wBGqfgrJT6yo_LD0iEZ08iQ/eeHGTKx2A0Q.jpg?size=859x1080&amp;quality=96&amp;sign=20dbe97d4a4777ebebb374bbd7ed0743&amp;c_uniq_tag=814dr6Cx5lbjMCT95WOfmtnhm4uxk9GGkUFMmqHaN08&amp;type=album"/>
          <p:cNvPicPr>
            <a:picLocks noChangeAspect="1" noChangeArrowheads="1"/>
          </p:cNvPicPr>
          <p:nvPr userDrawn="1"/>
        </p:nvPicPr>
        <p:blipFill>
          <a:blip r:embed="rId6" cstate="email"/>
          <a:srcRect/>
          <a:stretch>
            <a:fillRect/>
          </a:stretch>
        </p:blipFill>
        <p:spPr bwMode="auto">
          <a:xfrm>
            <a:off x="2954907" y="3623664"/>
            <a:ext cx="2355371" cy="32343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 userDrawn="1"/>
        </p:nvSpPr>
        <p:spPr>
          <a:xfrm>
            <a:off x="335883" y="1070887"/>
            <a:ext cx="8496944" cy="1080120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Запись, составленная из чисел с помощью арифметических действий и скобок, называется числовым</a:t>
            </a:r>
            <a:r>
              <a:rPr lang="ru-RU" sz="2400" b="1" baseline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выражением</a:t>
            </a:r>
            <a:endParaRPr lang="ru-RU" sz="2400" b="1" i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539552" y="332656"/>
            <a:ext cx="3024336" cy="68407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Повторение</a:t>
            </a:r>
            <a:endParaRPr lang="ru-RU" sz="3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336885" y="2257251"/>
            <a:ext cx="8496944" cy="1080120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Число, которое получается в результате выполнения арифметических действий в числовом выражении называется значением числового выражения </a:t>
            </a:r>
            <a:endParaRPr lang="ru-RU" sz="2400" b="1" i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 userDrawn="1"/>
        </p:nvSpPr>
        <p:spPr>
          <a:xfrm>
            <a:off x="323528" y="3501008"/>
            <a:ext cx="8496944" cy="3096344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Выполните действия:</a:t>
            </a:r>
            <a:endParaRPr lang="ru-RU" sz="2400" b="1" dirty="0" smtClean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2400" b="1" dirty="0" smtClean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2400" b="1" dirty="0" smtClean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2400" b="1" dirty="0" smtClean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2400" b="1" dirty="0" smtClean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2400" b="1" dirty="0" smtClean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2400" b="1" dirty="0" smtClean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2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 userDrawn="1"/>
        </p:nvSpPr>
        <p:spPr>
          <a:xfrm>
            <a:off x="683568" y="260648"/>
            <a:ext cx="7776864" cy="1008112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514350" indent="-514350" algn="l">
              <a:buAutoNum type="arabicPeriod"/>
            </a:pPr>
            <a:r>
              <a:rPr lang="ru-RU" sz="3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Обыкновенные и десятичные дроби.</a:t>
            </a:r>
            <a:endParaRPr lang="ru-RU" sz="30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 userDrawn="1"/>
        </p:nvSpPr>
        <p:spPr>
          <a:xfrm>
            <a:off x="683568" y="260648"/>
            <a:ext cx="7776864" cy="1008112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514350" indent="-514350" algn="l">
              <a:buAutoNum type="arabicPeriod"/>
            </a:pPr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Обыкновенные и десятичные дроби.</a:t>
            </a:r>
            <a:endParaRPr lang="ru-RU" sz="32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 userDrawn="1"/>
        </p:nvSpPr>
        <p:spPr>
          <a:xfrm>
            <a:off x="395536" y="1437502"/>
            <a:ext cx="8352928" cy="839372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0" y="1556792"/>
            <a:ext cx="1547664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 userDrawn="1"/>
        </p:nvSpPr>
        <p:spPr>
          <a:xfrm>
            <a:off x="361599" y="2348879"/>
            <a:ext cx="4089964" cy="4249860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6" name="Прямоугольник 5"/>
          <p:cNvSpPr/>
          <p:nvPr userDrawn="1"/>
        </p:nvSpPr>
        <p:spPr>
          <a:xfrm>
            <a:off x="4658500" y="2348880"/>
            <a:ext cx="4089964" cy="4249858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 userDrawn="1"/>
        </p:nvSpPr>
        <p:spPr>
          <a:xfrm>
            <a:off x="683568" y="260648"/>
            <a:ext cx="7776864" cy="1008112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514350" indent="-514350" algn="l">
              <a:buAutoNum type="arabicPeriod"/>
            </a:pPr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Обыкновенные и десятичные дроби.</a:t>
            </a:r>
            <a:endParaRPr lang="ru-RU" sz="32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 userDrawn="1"/>
        </p:nvSpPr>
        <p:spPr>
          <a:xfrm>
            <a:off x="395536" y="1437502"/>
            <a:ext cx="8352928" cy="839372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0" y="1556792"/>
            <a:ext cx="1547664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 userDrawn="1"/>
        </p:nvSpPr>
        <p:spPr>
          <a:xfrm>
            <a:off x="395536" y="2348879"/>
            <a:ext cx="8352927" cy="1296145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6" name="Прямоугольник 5"/>
          <p:cNvSpPr/>
          <p:nvPr userDrawn="1"/>
        </p:nvSpPr>
        <p:spPr>
          <a:xfrm>
            <a:off x="395536" y="3717032"/>
            <a:ext cx="8352928" cy="2881705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 userDrawn="1"/>
        </p:nvSpPr>
        <p:spPr>
          <a:xfrm>
            <a:off x="683568" y="260648"/>
            <a:ext cx="7776864" cy="1008112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514350" indent="-514350" algn="l">
              <a:buAutoNum type="arabicPeriod"/>
            </a:pPr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Обыкновенные и десятичные дроби.</a:t>
            </a:r>
            <a:endParaRPr lang="ru-RU" sz="32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 userDrawn="1"/>
        </p:nvSpPr>
        <p:spPr>
          <a:xfrm>
            <a:off x="395536" y="1437502"/>
            <a:ext cx="8352928" cy="1631458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0" y="1556792"/>
            <a:ext cx="1547664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 userDrawn="1"/>
        </p:nvSpPr>
        <p:spPr>
          <a:xfrm>
            <a:off x="683568" y="260648"/>
            <a:ext cx="7776864" cy="1008112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514350" indent="-514350" algn="l">
              <a:buAutoNum type="arabicPeriod"/>
            </a:pPr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Обыкновенные и десятичные дроби.</a:t>
            </a:r>
            <a:endParaRPr lang="ru-RU" sz="32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 userDrawn="1"/>
        </p:nvSpPr>
        <p:spPr>
          <a:xfrm>
            <a:off x="395536" y="1437502"/>
            <a:ext cx="8352928" cy="1055394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0" y="1556792"/>
            <a:ext cx="1547664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4" Type="http://schemas.openxmlformats.org/officeDocument/2006/relationships/theme" Target="../theme/theme1.xml"/><Relationship Id="rId23" Type="http://schemas.openxmlformats.org/officeDocument/2006/relationships/image" Target="../media/image7.jpeg"/><Relationship Id="rId22" Type="http://schemas.openxmlformats.org/officeDocument/2006/relationships/slideLayout" Target="../slideLayouts/slideLayout22.xml"/><Relationship Id="rId21" Type="http://schemas.openxmlformats.org/officeDocument/2006/relationships/slideLayout" Target="../slideLayouts/slideLayout21.xml"/><Relationship Id="rId20" Type="http://schemas.openxmlformats.org/officeDocument/2006/relationships/slideLayout" Target="../slideLayouts/slideLayout20.xml"/><Relationship Id="rId2" Type="http://schemas.openxmlformats.org/officeDocument/2006/relationships/slideLayout" Target="../slideLayouts/slideLayout2.xml"/><Relationship Id="rId19" Type="http://schemas.openxmlformats.org/officeDocument/2006/relationships/slideLayout" Target="../slideLayouts/slideLayout19.xml"/><Relationship Id="rId18" Type="http://schemas.openxmlformats.org/officeDocument/2006/relationships/slideLayout" Target="../slideLayouts/slideLayout18.xml"/><Relationship Id="rId17" Type="http://schemas.openxmlformats.org/officeDocument/2006/relationships/slideLayout" Target="../slideLayouts/slideLayout17.xml"/><Relationship Id="rId16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14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https://catherineasquithgallery.com/uploads/posts/2021-02/1612779830_16-p-goluboi-fon-v-kletku-21.jpg"/>
          <p:cNvPicPr>
            <a:picLocks noChangeAspect="1" noChangeArrowheads="1"/>
          </p:cNvPicPr>
          <p:nvPr userDrawn="1"/>
        </p:nvPicPr>
        <p:blipFill rotWithShape="1">
          <a:blip r:embed="rId23" cstate="email"/>
          <a:srcRect t="-271" b="-1"/>
          <a:stretch>
            <a:fillRect/>
          </a:stretch>
        </p:blipFill>
        <p:spPr bwMode="auto">
          <a:xfrm>
            <a:off x="-22504" y="0"/>
            <a:ext cx="9166504" cy="68766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Рамка 7"/>
          <p:cNvSpPr/>
          <p:nvPr userDrawn="1"/>
        </p:nvSpPr>
        <p:spPr>
          <a:xfrm>
            <a:off x="107504" y="116632"/>
            <a:ext cx="8928992" cy="6624736"/>
          </a:xfrm>
          <a:prstGeom prst="frame">
            <a:avLst>
              <a:gd name="adj1" fmla="val 1206"/>
            </a:avLst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  <p:sldLayoutId id="2147483666" r:id="rId18"/>
    <p:sldLayoutId id="2147483667" r:id="rId19"/>
    <p:sldLayoutId id="2147483668" r:id="rId20"/>
    <p:sldLayoutId id="2147483669" r:id="rId21"/>
    <p:sldLayoutId id="2147483670" r:id="rId2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8.png"/></Relationships>
</file>

<file path=ppt/slides/_rels/slide10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26.bin"/><Relationship Id="rId8" Type="http://schemas.openxmlformats.org/officeDocument/2006/relationships/image" Target="../media/image38.wmf"/><Relationship Id="rId7" Type="http://schemas.openxmlformats.org/officeDocument/2006/relationships/oleObject" Target="../embeddings/oleObject25.bin"/><Relationship Id="rId6" Type="http://schemas.openxmlformats.org/officeDocument/2006/relationships/image" Target="../media/image37.wmf"/><Relationship Id="rId5" Type="http://schemas.openxmlformats.org/officeDocument/2006/relationships/oleObject" Target="../embeddings/oleObject24.bin"/><Relationship Id="rId4" Type="http://schemas.openxmlformats.org/officeDocument/2006/relationships/image" Target="../media/image36.wmf"/><Relationship Id="rId3" Type="http://schemas.openxmlformats.org/officeDocument/2006/relationships/oleObject" Target="../embeddings/oleObject23.bin"/><Relationship Id="rId2" Type="http://schemas.openxmlformats.org/officeDocument/2006/relationships/image" Target="../media/image35.wmf"/><Relationship Id="rId14" Type="http://schemas.openxmlformats.org/officeDocument/2006/relationships/notesSlide" Target="../notesSlides/notesSlide9.xml"/><Relationship Id="rId13" Type="http://schemas.openxmlformats.org/officeDocument/2006/relationships/vmlDrawing" Target="../drawings/vmlDrawing8.vml"/><Relationship Id="rId12" Type="http://schemas.openxmlformats.org/officeDocument/2006/relationships/slideLayout" Target="../slideLayouts/slideLayout12.xml"/><Relationship Id="rId11" Type="http://schemas.openxmlformats.org/officeDocument/2006/relationships/image" Target="../media/image1.png"/><Relationship Id="rId10" Type="http://schemas.openxmlformats.org/officeDocument/2006/relationships/image" Target="../media/image39.wmf"/><Relationship Id="rId1" Type="http://schemas.openxmlformats.org/officeDocument/2006/relationships/oleObject" Target="../embeddings/oleObject22.bin"/></Relationships>
</file>

<file path=ppt/slides/_rels/slide11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31.bin"/><Relationship Id="rId8" Type="http://schemas.openxmlformats.org/officeDocument/2006/relationships/image" Target="../media/image43.wmf"/><Relationship Id="rId7" Type="http://schemas.openxmlformats.org/officeDocument/2006/relationships/oleObject" Target="../embeddings/oleObject30.bin"/><Relationship Id="rId6" Type="http://schemas.openxmlformats.org/officeDocument/2006/relationships/image" Target="../media/image42.wmf"/><Relationship Id="rId5" Type="http://schemas.openxmlformats.org/officeDocument/2006/relationships/oleObject" Target="../embeddings/oleObject29.bin"/><Relationship Id="rId4" Type="http://schemas.openxmlformats.org/officeDocument/2006/relationships/image" Target="../media/image41.wmf"/><Relationship Id="rId3" Type="http://schemas.openxmlformats.org/officeDocument/2006/relationships/oleObject" Target="../embeddings/oleObject28.bin"/><Relationship Id="rId2" Type="http://schemas.openxmlformats.org/officeDocument/2006/relationships/image" Target="../media/image40.wmf"/><Relationship Id="rId15" Type="http://schemas.openxmlformats.org/officeDocument/2006/relationships/notesSlide" Target="../notesSlides/notesSlide10.xml"/><Relationship Id="rId14" Type="http://schemas.openxmlformats.org/officeDocument/2006/relationships/vmlDrawing" Target="../drawings/vmlDrawing9.vml"/><Relationship Id="rId13" Type="http://schemas.openxmlformats.org/officeDocument/2006/relationships/slideLayout" Target="../slideLayouts/slideLayout12.xml"/><Relationship Id="rId12" Type="http://schemas.openxmlformats.org/officeDocument/2006/relationships/slide" Target="slide3.xml"/><Relationship Id="rId11" Type="http://schemas.openxmlformats.org/officeDocument/2006/relationships/image" Target="../media/image1.png"/><Relationship Id="rId10" Type="http://schemas.openxmlformats.org/officeDocument/2006/relationships/image" Target="../media/image44.wmf"/><Relationship Id="rId1" Type="http://schemas.openxmlformats.org/officeDocument/2006/relationships/oleObject" Target="../embeddings/oleObject27.bin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7" Type="http://schemas.openxmlformats.org/officeDocument/2006/relationships/notesSlide" Target="../notesSlides/notesSlide12.xml"/><Relationship Id="rId6" Type="http://schemas.openxmlformats.org/officeDocument/2006/relationships/vmlDrawing" Target="../drawings/vmlDrawing10.vml"/><Relationship Id="rId5" Type="http://schemas.openxmlformats.org/officeDocument/2006/relationships/slideLayout" Target="../slideLayouts/slideLayout16.xml"/><Relationship Id="rId4" Type="http://schemas.openxmlformats.org/officeDocument/2006/relationships/slide" Target="slide14.xml"/><Relationship Id="rId3" Type="http://schemas.openxmlformats.org/officeDocument/2006/relationships/slide" Target="slide12.xml"/><Relationship Id="rId2" Type="http://schemas.openxmlformats.org/officeDocument/2006/relationships/image" Target="../media/image45.wmf"/><Relationship Id="rId1" Type="http://schemas.openxmlformats.org/officeDocument/2006/relationships/oleObject" Target="../embeddings/oleObject32.bin"/></Relationships>
</file>

<file path=ppt/slides/_rels/slide14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37.bin"/><Relationship Id="rId8" Type="http://schemas.openxmlformats.org/officeDocument/2006/relationships/image" Target="../media/image48.wmf"/><Relationship Id="rId7" Type="http://schemas.openxmlformats.org/officeDocument/2006/relationships/oleObject" Target="../embeddings/oleObject36.bin"/><Relationship Id="rId6" Type="http://schemas.openxmlformats.org/officeDocument/2006/relationships/image" Target="../media/image47.wmf"/><Relationship Id="rId5" Type="http://schemas.openxmlformats.org/officeDocument/2006/relationships/oleObject" Target="../embeddings/oleObject35.bin"/><Relationship Id="rId4" Type="http://schemas.openxmlformats.org/officeDocument/2006/relationships/image" Target="../media/image46.wmf"/><Relationship Id="rId3" Type="http://schemas.openxmlformats.org/officeDocument/2006/relationships/oleObject" Target="../embeddings/oleObject34.bin"/><Relationship Id="rId23" Type="http://schemas.openxmlformats.org/officeDocument/2006/relationships/notesSlide" Target="../notesSlides/notesSlide13.xml"/><Relationship Id="rId22" Type="http://schemas.openxmlformats.org/officeDocument/2006/relationships/vmlDrawing" Target="../drawings/vmlDrawing11.vml"/><Relationship Id="rId21" Type="http://schemas.openxmlformats.org/officeDocument/2006/relationships/slideLayout" Target="../slideLayouts/slideLayout20.xml"/><Relationship Id="rId20" Type="http://schemas.openxmlformats.org/officeDocument/2006/relationships/image" Target="../media/image54.wmf"/><Relationship Id="rId2" Type="http://schemas.openxmlformats.org/officeDocument/2006/relationships/image" Target="../media/image45.wmf"/><Relationship Id="rId19" Type="http://schemas.openxmlformats.org/officeDocument/2006/relationships/oleObject" Target="../embeddings/oleObject42.bin"/><Relationship Id="rId18" Type="http://schemas.openxmlformats.org/officeDocument/2006/relationships/image" Target="../media/image53.wmf"/><Relationship Id="rId17" Type="http://schemas.openxmlformats.org/officeDocument/2006/relationships/oleObject" Target="../embeddings/oleObject41.bin"/><Relationship Id="rId16" Type="http://schemas.openxmlformats.org/officeDocument/2006/relationships/image" Target="../media/image52.wmf"/><Relationship Id="rId15" Type="http://schemas.openxmlformats.org/officeDocument/2006/relationships/oleObject" Target="../embeddings/oleObject40.bin"/><Relationship Id="rId14" Type="http://schemas.openxmlformats.org/officeDocument/2006/relationships/image" Target="../media/image51.wmf"/><Relationship Id="rId13" Type="http://schemas.openxmlformats.org/officeDocument/2006/relationships/oleObject" Target="../embeddings/oleObject39.bin"/><Relationship Id="rId12" Type="http://schemas.openxmlformats.org/officeDocument/2006/relationships/image" Target="../media/image50.wmf"/><Relationship Id="rId11" Type="http://schemas.openxmlformats.org/officeDocument/2006/relationships/oleObject" Target="../embeddings/oleObject38.bin"/><Relationship Id="rId10" Type="http://schemas.openxmlformats.org/officeDocument/2006/relationships/image" Target="../media/image49.wmf"/><Relationship Id="rId1" Type="http://schemas.openxmlformats.org/officeDocument/2006/relationships/oleObject" Target="../embeddings/oleObject33.bin"/></Relationships>
</file>

<file path=ppt/slides/_rels/slide15.xml.rels><?xml version="1.0" encoding="UTF-8" standalone="yes"?>
<Relationships xmlns="http://schemas.openxmlformats.org/package/2006/relationships"><Relationship Id="rId9" Type="http://schemas.openxmlformats.org/officeDocument/2006/relationships/image" Target="../media/image58.wmf"/><Relationship Id="rId8" Type="http://schemas.openxmlformats.org/officeDocument/2006/relationships/oleObject" Target="../embeddings/oleObject46.bin"/><Relationship Id="rId7" Type="http://schemas.openxmlformats.org/officeDocument/2006/relationships/image" Target="../media/image57.wmf"/><Relationship Id="rId6" Type="http://schemas.openxmlformats.org/officeDocument/2006/relationships/oleObject" Target="../embeddings/oleObject45.bin"/><Relationship Id="rId5" Type="http://schemas.openxmlformats.org/officeDocument/2006/relationships/image" Target="../media/image56.wmf"/><Relationship Id="rId4" Type="http://schemas.openxmlformats.org/officeDocument/2006/relationships/oleObject" Target="../embeddings/oleObject44.bin"/><Relationship Id="rId3" Type="http://schemas.openxmlformats.org/officeDocument/2006/relationships/slide" Target="slide12.xml"/><Relationship Id="rId2" Type="http://schemas.openxmlformats.org/officeDocument/2006/relationships/image" Target="../media/image55.wmf"/><Relationship Id="rId15" Type="http://schemas.openxmlformats.org/officeDocument/2006/relationships/notesSlide" Target="../notesSlides/notesSlide14.xml"/><Relationship Id="rId14" Type="http://schemas.openxmlformats.org/officeDocument/2006/relationships/vmlDrawing" Target="../drawings/vmlDrawing12.vml"/><Relationship Id="rId13" Type="http://schemas.openxmlformats.org/officeDocument/2006/relationships/slideLayout" Target="../slideLayouts/slideLayout16.xml"/><Relationship Id="rId12" Type="http://schemas.openxmlformats.org/officeDocument/2006/relationships/slide" Target="slide3.xml"/><Relationship Id="rId11" Type="http://schemas.openxmlformats.org/officeDocument/2006/relationships/image" Target="../media/image59.wmf"/><Relationship Id="rId10" Type="http://schemas.openxmlformats.org/officeDocument/2006/relationships/oleObject" Target="../embeddings/oleObject47.bin"/><Relationship Id="rId1" Type="http://schemas.openxmlformats.org/officeDocument/2006/relationships/oleObject" Target="../embeddings/oleObject43.bin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notesSlide" Target="../notesSlides/notesSlide15.xml"/><Relationship Id="rId7" Type="http://schemas.openxmlformats.org/officeDocument/2006/relationships/vmlDrawing" Target="../drawings/vmlDrawing13.vml"/><Relationship Id="rId6" Type="http://schemas.openxmlformats.org/officeDocument/2006/relationships/slideLayout" Target="../slideLayouts/slideLayout18.xml"/><Relationship Id="rId5" Type="http://schemas.openxmlformats.org/officeDocument/2006/relationships/image" Target="../media/image1.png"/><Relationship Id="rId4" Type="http://schemas.openxmlformats.org/officeDocument/2006/relationships/image" Target="../media/image61.wmf"/><Relationship Id="rId3" Type="http://schemas.openxmlformats.org/officeDocument/2006/relationships/oleObject" Target="../embeddings/oleObject49.bin"/><Relationship Id="rId2" Type="http://schemas.openxmlformats.org/officeDocument/2006/relationships/image" Target="../media/image60.wmf"/><Relationship Id="rId1" Type="http://schemas.openxmlformats.org/officeDocument/2006/relationships/oleObject" Target="../embeddings/oleObject48.bin"/></Relationships>
</file>

<file path=ppt/slides/_rels/slide17.xml.rels><?xml version="1.0" encoding="UTF-8" standalone="yes"?>
<Relationships xmlns="http://schemas.openxmlformats.org/package/2006/relationships"><Relationship Id="rId9" Type="http://schemas.openxmlformats.org/officeDocument/2006/relationships/image" Target="../media/image65.wmf"/><Relationship Id="rId8" Type="http://schemas.openxmlformats.org/officeDocument/2006/relationships/oleObject" Target="../embeddings/oleObject53.bin"/><Relationship Id="rId7" Type="http://schemas.openxmlformats.org/officeDocument/2006/relationships/image" Target="../media/image64.wmf"/><Relationship Id="rId6" Type="http://schemas.openxmlformats.org/officeDocument/2006/relationships/oleObject" Target="../embeddings/oleObject52.bin"/><Relationship Id="rId5" Type="http://schemas.openxmlformats.org/officeDocument/2006/relationships/image" Target="../media/image63.wmf"/><Relationship Id="rId4" Type="http://schemas.openxmlformats.org/officeDocument/2006/relationships/oleObject" Target="../embeddings/oleObject51.bin"/><Relationship Id="rId3" Type="http://schemas.openxmlformats.org/officeDocument/2006/relationships/image" Target="../media/image62.wmf"/><Relationship Id="rId2" Type="http://schemas.openxmlformats.org/officeDocument/2006/relationships/oleObject" Target="../embeddings/oleObject50.bin"/><Relationship Id="rId12" Type="http://schemas.openxmlformats.org/officeDocument/2006/relationships/notesSlide" Target="../notesSlides/notesSlide16.xml"/><Relationship Id="rId11" Type="http://schemas.openxmlformats.org/officeDocument/2006/relationships/vmlDrawing" Target="../drawings/vmlDrawing14.vml"/><Relationship Id="rId10" Type="http://schemas.openxmlformats.org/officeDocument/2006/relationships/slideLayout" Target="../slideLayouts/slideLayout18.xml"/><Relationship Id="rId1" Type="http://schemas.openxmlformats.org/officeDocument/2006/relationships/image" Target="../media/image1.png"/></Relationships>
</file>

<file path=ppt/slides/_rels/slide18.xml.rels><?xml version="1.0" encoding="UTF-8" standalone="yes"?>
<Relationships xmlns="http://schemas.openxmlformats.org/package/2006/relationships"><Relationship Id="rId9" Type="http://schemas.openxmlformats.org/officeDocument/2006/relationships/image" Target="../media/image70.wmf"/><Relationship Id="rId8" Type="http://schemas.openxmlformats.org/officeDocument/2006/relationships/oleObject" Target="../embeddings/oleObject57.bin"/><Relationship Id="rId7" Type="http://schemas.openxmlformats.org/officeDocument/2006/relationships/image" Target="../media/image69.wmf"/><Relationship Id="rId6" Type="http://schemas.openxmlformats.org/officeDocument/2006/relationships/oleObject" Target="../embeddings/oleObject56.bin"/><Relationship Id="rId5" Type="http://schemas.openxmlformats.org/officeDocument/2006/relationships/image" Target="../media/image68.wmf"/><Relationship Id="rId4" Type="http://schemas.openxmlformats.org/officeDocument/2006/relationships/oleObject" Target="../embeddings/oleObject55.bin"/><Relationship Id="rId3" Type="http://schemas.openxmlformats.org/officeDocument/2006/relationships/image" Target="../media/image67.wmf"/><Relationship Id="rId2" Type="http://schemas.openxmlformats.org/officeDocument/2006/relationships/oleObject" Target="../embeddings/oleObject54.bin"/><Relationship Id="rId12" Type="http://schemas.openxmlformats.org/officeDocument/2006/relationships/notesSlide" Target="../notesSlides/notesSlide17.xml"/><Relationship Id="rId11" Type="http://schemas.openxmlformats.org/officeDocument/2006/relationships/vmlDrawing" Target="../drawings/vmlDrawing15.vml"/><Relationship Id="rId10" Type="http://schemas.openxmlformats.org/officeDocument/2006/relationships/slideLayout" Target="../slideLayouts/slideLayout17.xml"/><Relationship Id="rId1" Type="http://schemas.openxmlformats.org/officeDocument/2006/relationships/image" Target="../media/image66.jpeg"/></Relationships>
</file>

<file path=ppt/slides/_rels/slide19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19.xml"/><Relationship Id="rId8" Type="http://schemas.openxmlformats.org/officeDocument/2006/relationships/slide" Target="slide3.xml"/><Relationship Id="rId7" Type="http://schemas.openxmlformats.org/officeDocument/2006/relationships/image" Target="../media/image74.wmf"/><Relationship Id="rId6" Type="http://schemas.openxmlformats.org/officeDocument/2006/relationships/oleObject" Target="../embeddings/oleObject60.bin"/><Relationship Id="rId5" Type="http://schemas.openxmlformats.org/officeDocument/2006/relationships/image" Target="../media/image73.wmf"/><Relationship Id="rId4" Type="http://schemas.openxmlformats.org/officeDocument/2006/relationships/oleObject" Target="../embeddings/oleObject59.bin"/><Relationship Id="rId3" Type="http://schemas.openxmlformats.org/officeDocument/2006/relationships/image" Target="../media/image72.wmf"/><Relationship Id="rId2" Type="http://schemas.openxmlformats.org/officeDocument/2006/relationships/oleObject" Target="../embeddings/oleObject58.bin"/><Relationship Id="rId11" Type="http://schemas.openxmlformats.org/officeDocument/2006/relationships/notesSlide" Target="../notesSlides/notesSlide18.xml"/><Relationship Id="rId10" Type="http://schemas.openxmlformats.org/officeDocument/2006/relationships/vmlDrawing" Target="../drawings/vmlDrawing16.vml"/><Relationship Id="rId1" Type="http://schemas.openxmlformats.org/officeDocument/2006/relationships/image" Target="../media/image71.jpeg"/></Relationships>
</file>

<file path=ppt/slides/_rels/slide2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4.xml"/><Relationship Id="rId8" Type="http://schemas.openxmlformats.org/officeDocument/2006/relationships/image" Target="../media/image12.wmf"/><Relationship Id="rId7" Type="http://schemas.openxmlformats.org/officeDocument/2006/relationships/oleObject" Target="../embeddings/oleObject4.bin"/><Relationship Id="rId6" Type="http://schemas.openxmlformats.org/officeDocument/2006/relationships/image" Target="../media/image11.wmf"/><Relationship Id="rId5" Type="http://schemas.openxmlformats.org/officeDocument/2006/relationships/oleObject" Target="../embeddings/oleObject3.bin"/><Relationship Id="rId4" Type="http://schemas.openxmlformats.org/officeDocument/2006/relationships/image" Target="../media/image10.wmf"/><Relationship Id="rId3" Type="http://schemas.openxmlformats.org/officeDocument/2006/relationships/oleObject" Target="../embeddings/oleObject2.bin"/><Relationship Id="rId2" Type="http://schemas.openxmlformats.org/officeDocument/2006/relationships/image" Target="../media/image9.wmf"/><Relationship Id="rId11" Type="http://schemas.openxmlformats.org/officeDocument/2006/relationships/notesSlide" Target="../notesSlides/notesSlide2.xml"/><Relationship Id="rId10" Type="http://schemas.openxmlformats.org/officeDocument/2006/relationships/vmlDrawing" Target="../drawings/vmlDrawing1.vml"/><Relationship Id="rId1" Type="http://schemas.openxmlformats.org/officeDocument/2006/relationships/oleObject" Target="../embeddings/oleObject1.bin"/></Relationships>
</file>

<file path=ppt/slides/_rels/slide20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3.xml"/><Relationship Id="rId4" Type="http://schemas.openxmlformats.org/officeDocument/2006/relationships/hyperlink" Target="https://papik.pro/uploads/posts/2023-02/1675841658_papik-pro-p-risunok-tokar-24.jpg" TargetMode="External"/><Relationship Id="rId3" Type="http://schemas.openxmlformats.org/officeDocument/2006/relationships/hyperlink" Target="https://i.pinimg.com/originals/84/83/c7/8483c79591f2b383f20d146b50af0455.jpg" TargetMode="External"/><Relationship Id="rId2" Type="http://schemas.openxmlformats.org/officeDocument/2006/relationships/hyperlink" Target="https://catherineasquithgallery.com/uploads/posts/2021-02/1612779830_16-p-goluboi-fon-v-kletku-21.jpg" TargetMode="External"/><Relationship Id="rId1" Type="http://schemas.openxmlformats.org/officeDocument/2006/relationships/hyperlink" Target="https://media.baamboozle.com/uploads/images/441113/1628332827_163257.png" TargetMode="Externa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hyperlink" Target="https://znanio.ru/" TargetMode="External"/></Relationships>
</file>

<file path=ppt/slides/_rels/slide3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2.xml"/><Relationship Id="rId4" Type="http://schemas.openxmlformats.org/officeDocument/2006/relationships/slide" Target="slide16.xml"/><Relationship Id="rId3" Type="http://schemas.openxmlformats.org/officeDocument/2006/relationships/slide" Target="slide12.xml"/><Relationship Id="rId2" Type="http://schemas.openxmlformats.org/officeDocument/2006/relationships/slide" Target="slide7.xml"/><Relationship Id="rId1" Type="http://schemas.openxmlformats.org/officeDocument/2006/relationships/slide" Target="slide4.xml"/></Relationships>
</file>

<file path=ppt/slides/_rels/slide4.xml.rels><?xml version="1.0" encoding="UTF-8" standalone="yes"?>
<Relationships xmlns="http://schemas.openxmlformats.org/package/2006/relationships"><Relationship Id="rId9" Type="http://schemas.openxmlformats.org/officeDocument/2006/relationships/image" Target="../media/image1.png"/><Relationship Id="rId8" Type="http://schemas.openxmlformats.org/officeDocument/2006/relationships/image" Target="../media/image16.wmf"/><Relationship Id="rId7" Type="http://schemas.openxmlformats.org/officeDocument/2006/relationships/oleObject" Target="../embeddings/oleObject8.bin"/><Relationship Id="rId6" Type="http://schemas.openxmlformats.org/officeDocument/2006/relationships/image" Target="../media/image15.wmf"/><Relationship Id="rId5" Type="http://schemas.openxmlformats.org/officeDocument/2006/relationships/oleObject" Target="../embeddings/oleObject7.bin"/><Relationship Id="rId4" Type="http://schemas.openxmlformats.org/officeDocument/2006/relationships/image" Target="../media/image14.wmf"/><Relationship Id="rId3" Type="http://schemas.openxmlformats.org/officeDocument/2006/relationships/oleObject" Target="../embeddings/oleObject6.bin"/><Relationship Id="rId2" Type="http://schemas.openxmlformats.org/officeDocument/2006/relationships/image" Target="../media/image13.wmf"/><Relationship Id="rId12" Type="http://schemas.openxmlformats.org/officeDocument/2006/relationships/notesSlide" Target="../notesSlides/notesSlide3.xml"/><Relationship Id="rId11" Type="http://schemas.openxmlformats.org/officeDocument/2006/relationships/vmlDrawing" Target="../drawings/vmlDrawing2.vml"/><Relationship Id="rId10" Type="http://schemas.openxmlformats.org/officeDocument/2006/relationships/slideLayout" Target="../slideLayouts/slideLayout5.xml"/><Relationship Id="rId1" Type="http://schemas.openxmlformats.org/officeDocument/2006/relationships/oleObject" Target="../embeddings/oleObject5.bin"/></Relationships>
</file>

<file path=ppt/slides/_rels/slide5.xml.rels><?xml version="1.0" encoding="UTF-8" standalone="yes"?>
<Relationships xmlns="http://schemas.openxmlformats.org/package/2006/relationships"><Relationship Id="rId9" Type="http://schemas.openxmlformats.org/officeDocument/2006/relationships/image" Target="../media/image21.wmf"/><Relationship Id="rId8" Type="http://schemas.openxmlformats.org/officeDocument/2006/relationships/oleObject" Target="../embeddings/oleObject12.bin"/><Relationship Id="rId7" Type="http://schemas.openxmlformats.org/officeDocument/2006/relationships/image" Target="../media/image20.wmf"/><Relationship Id="rId6" Type="http://schemas.openxmlformats.org/officeDocument/2006/relationships/oleObject" Target="../embeddings/oleObject11.bin"/><Relationship Id="rId5" Type="http://schemas.openxmlformats.org/officeDocument/2006/relationships/image" Target="../media/image19.wmf"/><Relationship Id="rId4" Type="http://schemas.openxmlformats.org/officeDocument/2006/relationships/oleObject" Target="../embeddings/oleObject10.bin"/><Relationship Id="rId3" Type="http://schemas.openxmlformats.org/officeDocument/2006/relationships/image" Target="../media/image18.wmf"/><Relationship Id="rId2" Type="http://schemas.openxmlformats.org/officeDocument/2006/relationships/oleObject" Target="../embeddings/oleObject9.bin"/><Relationship Id="rId12" Type="http://schemas.openxmlformats.org/officeDocument/2006/relationships/notesSlide" Target="../notesSlides/notesSlide4.xml"/><Relationship Id="rId11" Type="http://schemas.openxmlformats.org/officeDocument/2006/relationships/vmlDrawing" Target="../drawings/vmlDrawing3.vml"/><Relationship Id="rId10" Type="http://schemas.openxmlformats.org/officeDocument/2006/relationships/slideLayout" Target="../slideLayouts/slideLayout6.xml"/><Relationship Id="rId1" Type="http://schemas.openxmlformats.org/officeDocument/2006/relationships/image" Target="../media/image17.png"/></Relationships>
</file>

<file path=ppt/slides/_rels/slide6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17.bin"/><Relationship Id="rId8" Type="http://schemas.openxmlformats.org/officeDocument/2006/relationships/image" Target="../media/image25.wmf"/><Relationship Id="rId7" Type="http://schemas.openxmlformats.org/officeDocument/2006/relationships/oleObject" Target="../embeddings/oleObject16.bin"/><Relationship Id="rId6" Type="http://schemas.openxmlformats.org/officeDocument/2006/relationships/image" Target="../media/image24.wmf"/><Relationship Id="rId5" Type="http://schemas.openxmlformats.org/officeDocument/2006/relationships/oleObject" Target="../embeddings/oleObject15.bin"/><Relationship Id="rId4" Type="http://schemas.openxmlformats.org/officeDocument/2006/relationships/image" Target="../media/image23.wmf"/><Relationship Id="rId3" Type="http://schemas.openxmlformats.org/officeDocument/2006/relationships/oleObject" Target="../embeddings/oleObject14.bin"/><Relationship Id="rId2" Type="http://schemas.openxmlformats.org/officeDocument/2006/relationships/image" Target="../media/image22.wmf"/><Relationship Id="rId14" Type="http://schemas.openxmlformats.org/officeDocument/2006/relationships/notesSlide" Target="../notesSlides/notesSlide5.xml"/><Relationship Id="rId13" Type="http://schemas.openxmlformats.org/officeDocument/2006/relationships/vmlDrawing" Target="../drawings/vmlDrawing4.vml"/><Relationship Id="rId12" Type="http://schemas.openxmlformats.org/officeDocument/2006/relationships/slideLayout" Target="../slideLayouts/slideLayout7.xml"/><Relationship Id="rId11" Type="http://schemas.openxmlformats.org/officeDocument/2006/relationships/slide" Target="slide3.xml"/><Relationship Id="rId10" Type="http://schemas.openxmlformats.org/officeDocument/2006/relationships/image" Target="../media/image26.wmf"/><Relationship Id="rId1" Type="http://schemas.openxmlformats.org/officeDocument/2006/relationships/oleObject" Target="../embeddings/oleObject13.bin"/></Relationships>
</file>

<file path=ppt/slides/_rels/slide7.xml.rels><?xml version="1.0" encoding="UTF-8" standalone="yes"?>
<Relationships xmlns="http://schemas.openxmlformats.org/package/2006/relationships"><Relationship Id="rId9" Type="http://schemas.openxmlformats.org/officeDocument/2006/relationships/notesSlide" Target="../notesSlides/notesSlide6.xml"/><Relationship Id="rId8" Type="http://schemas.openxmlformats.org/officeDocument/2006/relationships/vmlDrawing" Target="../drawings/vmlDrawing5.vml"/><Relationship Id="rId7" Type="http://schemas.openxmlformats.org/officeDocument/2006/relationships/slideLayout" Target="../slideLayouts/slideLayout11.xml"/><Relationship Id="rId6" Type="http://schemas.openxmlformats.org/officeDocument/2006/relationships/image" Target="../media/image30.png"/><Relationship Id="rId5" Type="http://schemas.openxmlformats.org/officeDocument/2006/relationships/image" Target="../media/image29.png"/><Relationship Id="rId4" Type="http://schemas.openxmlformats.org/officeDocument/2006/relationships/image" Target="../media/image28.wmf"/><Relationship Id="rId3" Type="http://schemas.openxmlformats.org/officeDocument/2006/relationships/oleObject" Target="../embeddings/oleObject19.bin"/><Relationship Id="rId2" Type="http://schemas.openxmlformats.org/officeDocument/2006/relationships/image" Target="../media/image27.wmf"/><Relationship Id="rId1" Type="http://schemas.openxmlformats.org/officeDocument/2006/relationships/oleObject" Target="../embeddings/oleObject18.bin"/></Relationships>
</file>

<file path=ppt/slides/_rels/slide8.xml.rels><?xml version="1.0" encoding="UTF-8" standalone="yes"?>
<Relationships xmlns="http://schemas.openxmlformats.org/package/2006/relationships"><Relationship Id="rId6" Type="http://schemas.openxmlformats.org/officeDocument/2006/relationships/notesSlide" Target="../notesSlides/notesSlide7.xml"/><Relationship Id="rId5" Type="http://schemas.openxmlformats.org/officeDocument/2006/relationships/vmlDrawing" Target="../drawings/vmlDrawing6.vml"/><Relationship Id="rId4" Type="http://schemas.openxmlformats.org/officeDocument/2006/relationships/slideLayout" Target="../slideLayouts/slideLayout11.xml"/><Relationship Id="rId3" Type="http://schemas.openxmlformats.org/officeDocument/2006/relationships/image" Target="../media/image32.png"/><Relationship Id="rId2" Type="http://schemas.openxmlformats.org/officeDocument/2006/relationships/image" Target="../media/image31.wmf"/><Relationship Id="rId1" Type="http://schemas.openxmlformats.org/officeDocument/2006/relationships/oleObject" Target="../embeddings/oleObject20.bin"/></Relationships>
</file>

<file path=ppt/slides/_rels/slide9.xml.rels><?xml version="1.0" encoding="UTF-8" standalone="yes"?>
<Relationships xmlns="http://schemas.openxmlformats.org/package/2006/relationships"><Relationship Id="rId6" Type="http://schemas.openxmlformats.org/officeDocument/2006/relationships/notesSlide" Target="../notesSlides/notesSlide8.xml"/><Relationship Id="rId5" Type="http://schemas.openxmlformats.org/officeDocument/2006/relationships/vmlDrawing" Target="../drawings/vmlDrawing7.vml"/><Relationship Id="rId4" Type="http://schemas.openxmlformats.org/officeDocument/2006/relationships/slideLayout" Target="../slideLayouts/slideLayout11.xml"/><Relationship Id="rId3" Type="http://schemas.openxmlformats.org/officeDocument/2006/relationships/image" Target="../media/image34.png"/><Relationship Id="rId2" Type="http://schemas.openxmlformats.org/officeDocument/2006/relationships/image" Target="../media/image33.wmf"/><Relationship Id="rId1" Type="http://schemas.openxmlformats.org/officeDocument/2006/relationships/oleObject" Target="../embeddings/oleObject21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Изображение 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95605" y="6381750"/>
            <a:ext cx="7000875" cy="25717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86418" y="1682253"/>
            <a:ext cx="8352927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5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</a:t>
            </a:r>
            <a:r>
              <a:rPr lang="ru-RU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Вычислите:</a:t>
            </a:r>
            <a:endParaRPr lang="ru-RU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070653" y="1556792"/>
            <a:ext cx="660648" cy="45720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86418" y="2583239"/>
            <a:ext cx="8352928" cy="4019885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/>
        </p:nvGraphicFramePr>
        <p:xfrm>
          <a:off x="1112773" y="2771861"/>
          <a:ext cx="4221163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93" name="Формула" r:id="rId1" imgW="31089600" imgH="4876800" progId="Equation.3">
                  <p:embed/>
                </p:oleObj>
              </mc:Choice>
              <mc:Fallback>
                <p:oleObj name="Формула" r:id="rId1" imgW="31089600" imgH="4876800" progId="Equation.3">
                  <p:embed/>
                  <p:pic>
                    <p:nvPicPr>
                      <p:cNvPr id="0" name="Объект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12773" y="2771861"/>
                        <a:ext cx="4221163" cy="609600"/>
                      </a:xfrm>
                      <a:prstGeom prst="rect">
                        <a:avLst/>
                      </a:prstGeom>
                      <a:solidFill>
                        <a:schemeClr val="accent5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3909742" y="2778442"/>
            <a:ext cx="1480150" cy="61070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7" name="Объект 6"/>
          <p:cNvGraphicFramePr>
            <a:graphicFrameLocks noChangeAspect="1"/>
          </p:cNvGraphicFramePr>
          <p:nvPr/>
        </p:nvGraphicFramePr>
        <p:xfrm>
          <a:off x="1105273" y="3503785"/>
          <a:ext cx="4510087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94" name="Формула" r:id="rId3" imgW="33223200" imgH="4876800" progId="Equation.3">
                  <p:embed/>
                </p:oleObj>
              </mc:Choice>
              <mc:Fallback>
                <p:oleObj name="Формула" r:id="rId3" imgW="33223200" imgH="4876800" progId="Equation.3">
                  <p:embed/>
                  <p:pic>
                    <p:nvPicPr>
                      <p:cNvPr id="0" name="Изображение 949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05273" y="3503785"/>
                        <a:ext cx="4510087" cy="609600"/>
                      </a:xfrm>
                      <a:prstGeom prst="rect">
                        <a:avLst/>
                      </a:prstGeom>
                      <a:solidFill>
                        <a:schemeClr val="accent5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Прямоугольник 7"/>
          <p:cNvSpPr/>
          <p:nvPr/>
        </p:nvSpPr>
        <p:spPr>
          <a:xfrm>
            <a:off x="4192732" y="3472921"/>
            <a:ext cx="1478584" cy="63315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9" name="Объект 8"/>
          <p:cNvGraphicFramePr>
            <a:graphicFrameLocks noChangeAspect="1"/>
          </p:cNvGraphicFramePr>
          <p:nvPr/>
        </p:nvGraphicFramePr>
        <p:xfrm>
          <a:off x="1106711" y="4233140"/>
          <a:ext cx="3825313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95" name="Формула" r:id="rId5" imgW="28651200" imgH="4876800" progId="Equation.3">
                  <p:embed/>
                </p:oleObj>
              </mc:Choice>
              <mc:Fallback>
                <p:oleObj name="Формула" r:id="rId5" imgW="28651200" imgH="4876800" progId="Equation.3">
                  <p:embed/>
                  <p:pic>
                    <p:nvPicPr>
                      <p:cNvPr id="0" name="Изображение 949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06711" y="4233140"/>
                        <a:ext cx="3825313" cy="609600"/>
                      </a:xfrm>
                      <a:prstGeom prst="rect">
                        <a:avLst/>
                      </a:prstGeom>
                      <a:solidFill>
                        <a:schemeClr val="accent5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Прямоугольник 9"/>
          <p:cNvSpPr/>
          <p:nvPr/>
        </p:nvSpPr>
        <p:spPr>
          <a:xfrm>
            <a:off x="3727101" y="4147771"/>
            <a:ext cx="1204924" cy="72871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11" name="Объект 10"/>
          <p:cNvGraphicFramePr>
            <a:graphicFrameLocks noChangeAspect="1"/>
          </p:cNvGraphicFramePr>
          <p:nvPr/>
        </p:nvGraphicFramePr>
        <p:xfrm>
          <a:off x="1131720" y="4993326"/>
          <a:ext cx="402533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96" name="Формула" r:id="rId7" imgW="30175200" imgH="4876800" progId="Equation.3">
                  <p:embed/>
                </p:oleObj>
              </mc:Choice>
              <mc:Fallback>
                <p:oleObj name="Формула" r:id="rId7" imgW="30175200" imgH="4876800" progId="Equation.3">
                  <p:embed/>
                  <p:pic>
                    <p:nvPicPr>
                      <p:cNvPr id="0" name="Изображение 949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31720" y="4993326"/>
                        <a:ext cx="4025330" cy="609600"/>
                      </a:xfrm>
                      <a:prstGeom prst="rect">
                        <a:avLst/>
                      </a:prstGeom>
                      <a:solidFill>
                        <a:schemeClr val="accent5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Прямоугольник 11"/>
          <p:cNvSpPr/>
          <p:nvPr/>
        </p:nvSpPr>
        <p:spPr>
          <a:xfrm>
            <a:off x="4001975" y="4937787"/>
            <a:ext cx="1289500" cy="72067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13" name="Объект 12"/>
          <p:cNvGraphicFramePr>
            <a:graphicFrameLocks noChangeAspect="1"/>
          </p:cNvGraphicFramePr>
          <p:nvPr/>
        </p:nvGraphicFramePr>
        <p:xfrm>
          <a:off x="1145163" y="5762184"/>
          <a:ext cx="5297487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97" name="Формула" r:id="rId9" imgW="39014400" imgH="4876800" progId="Equation.3">
                  <p:embed/>
                </p:oleObj>
              </mc:Choice>
              <mc:Fallback>
                <p:oleObj name="Формула" r:id="rId9" imgW="39014400" imgH="4876800" progId="Equation.3">
                  <p:embed/>
                  <p:pic>
                    <p:nvPicPr>
                      <p:cNvPr id="0" name="Изображение 949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5163" y="5762184"/>
                        <a:ext cx="5297487" cy="609600"/>
                      </a:xfrm>
                      <a:prstGeom prst="rect">
                        <a:avLst/>
                      </a:prstGeom>
                      <a:solidFill>
                        <a:schemeClr val="accent5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Прямоугольник 13"/>
          <p:cNvSpPr/>
          <p:nvPr/>
        </p:nvSpPr>
        <p:spPr>
          <a:xfrm>
            <a:off x="5304918" y="5750405"/>
            <a:ext cx="1333235" cy="63315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6" name="Управляющая кнопка: далее 35">
            <a:hlinkClick r:id="" action="ppaction://hlinkshowjump?jump=nextslide" highlightClick="1"/>
          </p:cNvPr>
          <p:cNvSpPr/>
          <p:nvPr/>
        </p:nvSpPr>
        <p:spPr>
          <a:xfrm>
            <a:off x="8081540" y="6218765"/>
            <a:ext cx="768252" cy="384359"/>
          </a:xfrm>
          <a:prstGeom prst="actionButtonForwardNex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6" name="Picture 4" descr="https://media.baamboozle.com/uploads/images/441113/1628332827_163257.png"/>
          <p:cNvPicPr>
            <a:picLocks noChangeAspect="1" noChangeArrowheads="1"/>
          </p:cNvPicPr>
          <p:nvPr/>
        </p:nvPicPr>
        <p:blipFill rotWithShape="1">
          <a:blip r:embed="rId11" cstate="email"/>
          <a:srcRect/>
          <a:stretch>
            <a:fillRect/>
          </a:stretch>
        </p:blipFill>
        <p:spPr bwMode="auto">
          <a:xfrm>
            <a:off x="6638154" y="1441853"/>
            <a:ext cx="2472406" cy="45598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6" dur="12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2" dur="12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8" dur="12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4" dur="125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30" dur="12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</p:childTnLst>
        </p:cTn>
      </p:par>
    </p:tnLst>
    <p:bldLst>
      <p:bldP spid="6" grpId="0" animBg="1"/>
      <p:bldP spid="8" grpId="0" animBg="1"/>
      <p:bldP spid="10" grpId="0" animBg="1"/>
      <p:bldP spid="12" grpId="0" animBg="1"/>
      <p:bldP spid="14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86418" y="1682253"/>
            <a:ext cx="8352927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5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</a:t>
            </a:r>
            <a:r>
              <a:rPr lang="ru-RU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Вычислите:</a:t>
            </a:r>
            <a:endParaRPr lang="ru-RU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070653" y="1556792"/>
            <a:ext cx="660648" cy="45720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86417" y="2591657"/>
            <a:ext cx="8352928" cy="4019885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/>
        </p:nvGraphicFramePr>
        <p:xfrm>
          <a:off x="1097839" y="2780928"/>
          <a:ext cx="2855912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82" name="Формула" r:id="rId1" imgW="21031200" imgH="4876800" progId="Equation.3">
                  <p:embed/>
                </p:oleObj>
              </mc:Choice>
              <mc:Fallback>
                <p:oleObj name="Формула" r:id="rId1" imgW="21031200" imgH="4876800" progId="Equation.3">
                  <p:embed/>
                  <p:pic>
                    <p:nvPicPr>
                      <p:cNvPr id="0" name="Изображение 2158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97839" y="2780928"/>
                        <a:ext cx="2855912" cy="609600"/>
                      </a:xfrm>
                      <a:prstGeom prst="rect">
                        <a:avLst/>
                      </a:prstGeom>
                      <a:solidFill>
                        <a:schemeClr val="accent5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3213304" y="2786976"/>
            <a:ext cx="1480150" cy="61070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7" name="Объект 6"/>
          <p:cNvGraphicFramePr>
            <a:graphicFrameLocks noChangeAspect="1"/>
          </p:cNvGraphicFramePr>
          <p:nvPr/>
        </p:nvGraphicFramePr>
        <p:xfrm>
          <a:off x="1128871" y="3568883"/>
          <a:ext cx="3763963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83" name="Формула" r:id="rId3" imgW="27736800" imgH="4876800" progId="Equation.3">
                  <p:embed/>
                </p:oleObj>
              </mc:Choice>
              <mc:Fallback>
                <p:oleObj name="Формула" r:id="rId3" imgW="27736800" imgH="4876800" progId="Equation.3">
                  <p:embed/>
                  <p:pic>
                    <p:nvPicPr>
                      <p:cNvPr id="0" name="Изображение 2158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28871" y="3568883"/>
                        <a:ext cx="3763963" cy="609600"/>
                      </a:xfrm>
                      <a:prstGeom prst="rect">
                        <a:avLst/>
                      </a:prstGeom>
                      <a:solidFill>
                        <a:schemeClr val="accent5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Прямоугольник 7"/>
          <p:cNvSpPr/>
          <p:nvPr/>
        </p:nvSpPr>
        <p:spPr>
          <a:xfrm>
            <a:off x="3469181" y="3467643"/>
            <a:ext cx="1478584" cy="71641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9" name="Объект 8"/>
          <p:cNvGraphicFramePr>
            <a:graphicFrameLocks noChangeAspect="1"/>
          </p:cNvGraphicFramePr>
          <p:nvPr/>
        </p:nvGraphicFramePr>
        <p:xfrm>
          <a:off x="1103915" y="4322368"/>
          <a:ext cx="3336925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84" name="Формула" r:id="rId5" imgW="24993600" imgH="4876800" progId="Equation.3">
                  <p:embed/>
                </p:oleObj>
              </mc:Choice>
              <mc:Fallback>
                <p:oleObj name="Формула" r:id="rId5" imgW="24993600" imgH="4876800" progId="Equation.3">
                  <p:embed/>
                  <p:pic>
                    <p:nvPicPr>
                      <p:cNvPr id="0" name="Изображение 2158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03915" y="4322368"/>
                        <a:ext cx="3336925" cy="609600"/>
                      </a:xfrm>
                      <a:prstGeom prst="rect">
                        <a:avLst/>
                      </a:prstGeom>
                      <a:solidFill>
                        <a:schemeClr val="accent5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Прямоугольник 9"/>
          <p:cNvSpPr/>
          <p:nvPr/>
        </p:nvSpPr>
        <p:spPr>
          <a:xfrm>
            <a:off x="3479652" y="4237245"/>
            <a:ext cx="1204924" cy="72871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11" name="Объект 10"/>
          <p:cNvGraphicFramePr>
            <a:graphicFrameLocks noChangeAspect="1"/>
          </p:cNvGraphicFramePr>
          <p:nvPr/>
        </p:nvGraphicFramePr>
        <p:xfrm>
          <a:off x="1117245" y="5045201"/>
          <a:ext cx="3738563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85" name="Формула" r:id="rId7" imgW="28041600" imgH="4876800" progId="Equation.3">
                  <p:embed/>
                </p:oleObj>
              </mc:Choice>
              <mc:Fallback>
                <p:oleObj name="Формула" r:id="rId7" imgW="28041600" imgH="4876800" progId="Equation.3">
                  <p:embed/>
                  <p:pic>
                    <p:nvPicPr>
                      <p:cNvPr id="0" name="Изображение 2158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17245" y="5045201"/>
                        <a:ext cx="3738563" cy="609600"/>
                      </a:xfrm>
                      <a:prstGeom prst="rect">
                        <a:avLst/>
                      </a:prstGeom>
                      <a:solidFill>
                        <a:schemeClr val="accent5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Прямоугольник 11"/>
          <p:cNvSpPr/>
          <p:nvPr/>
        </p:nvSpPr>
        <p:spPr>
          <a:xfrm>
            <a:off x="3403953" y="4945161"/>
            <a:ext cx="1543811" cy="72067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13" name="Объект 12"/>
          <p:cNvGraphicFramePr>
            <a:graphicFrameLocks noChangeAspect="1"/>
          </p:cNvGraphicFramePr>
          <p:nvPr/>
        </p:nvGraphicFramePr>
        <p:xfrm>
          <a:off x="1084997" y="5787097"/>
          <a:ext cx="4344988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86" name="Формула" r:id="rId9" imgW="32004000" imgH="4876800" progId="Equation.3">
                  <p:embed/>
                </p:oleObj>
              </mc:Choice>
              <mc:Fallback>
                <p:oleObj name="Формула" r:id="rId9" imgW="32004000" imgH="4876800" progId="Equation.3">
                  <p:embed/>
                  <p:pic>
                    <p:nvPicPr>
                      <p:cNvPr id="0" name="Изображение 2158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84997" y="5787097"/>
                        <a:ext cx="4344988" cy="609600"/>
                      </a:xfrm>
                      <a:prstGeom prst="rect">
                        <a:avLst/>
                      </a:prstGeom>
                      <a:solidFill>
                        <a:schemeClr val="accent5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Прямоугольник 13"/>
          <p:cNvSpPr/>
          <p:nvPr/>
        </p:nvSpPr>
        <p:spPr>
          <a:xfrm>
            <a:off x="3806647" y="5724436"/>
            <a:ext cx="1755857" cy="8009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9" name="Picture 4" descr="https://media.baamboozle.com/uploads/images/441113/1628332827_163257.png"/>
          <p:cNvPicPr>
            <a:picLocks noChangeAspect="1" noChangeArrowheads="1"/>
          </p:cNvPicPr>
          <p:nvPr/>
        </p:nvPicPr>
        <p:blipFill rotWithShape="1">
          <a:blip r:embed="rId11" cstate="email"/>
          <a:srcRect/>
          <a:stretch>
            <a:fillRect/>
          </a:stretch>
        </p:blipFill>
        <p:spPr bwMode="auto">
          <a:xfrm>
            <a:off x="6638154" y="1441853"/>
            <a:ext cx="2472406" cy="45598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6" name="Управляющая кнопка: далее 35">
            <a:hlinkClick r:id="" action="ppaction://hlinkshowjump?jump=nextslide" highlightClick="1"/>
          </p:cNvPr>
          <p:cNvSpPr/>
          <p:nvPr/>
        </p:nvSpPr>
        <p:spPr>
          <a:xfrm>
            <a:off x="8081540" y="6218765"/>
            <a:ext cx="768252" cy="384359"/>
          </a:xfrm>
          <a:prstGeom prst="actionButtonForwardNex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Управляющая кнопка: домой 16">
            <a:hlinkClick r:id="rId12" action="ppaction://hlinksldjump" highlightClick="1"/>
          </p:cNvPr>
          <p:cNvSpPr/>
          <p:nvPr/>
        </p:nvSpPr>
        <p:spPr>
          <a:xfrm>
            <a:off x="8081540" y="5798517"/>
            <a:ext cx="768252" cy="364903"/>
          </a:xfrm>
          <a:prstGeom prst="actionButtonHome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6" dur="12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2" dur="12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8" dur="12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4" dur="125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30" dur="12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</p:childTnLst>
        </p:cTn>
      </p:par>
    </p:tnLst>
    <p:bldLst>
      <p:bldP spid="6" grpId="0" animBg="1"/>
      <p:bldP spid="8" grpId="0" animBg="1"/>
      <p:bldP spid="10" grpId="0" animBg="1"/>
      <p:bldP spid="12" grpId="0" animBg="1"/>
      <p:bldP spid="14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ая выноска 7"/>
          <p:cNvSpPr/>
          <p:nvPr/>
        </p:nvSpPr>
        <p:spPr>
          <a:xfrm>
            <a:off x="518124" y="5133347"/>
            <a:ext cx="8064896" cy="1464004"/>
          </a:xfrm>
          <a:prstGeom prst="wedgeRectCallout">
            <a:avLst>
              <a:gd name="adj1" fmla="val 39601"/>
              <a:gd name="adj2" fmla="val -84725"/>
            </a:avLst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 вычислении дробного выражения выполняются действия в числителе и в знаменателе дроби и первый результат делится на второй </a:t>
            </a:r>
            <a:endParaRPr lang="ru-RU" sz="26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ая выноска 5"/>
          <p:cNvSpPr/>
          <p:nvPr/>
        </p:nvSpPr>
        <p:spPr>
          <a:xfrm>
            <a:off x="527177" y="2553548"/>
            <a:ext cx="8064896" cy="2520280"/>
          </a:xfrm>
          <a:prstGeom prst="wedgeRectCallout">
            <a:avLst>
              <a:gd name="adj1" fmla="val 39601"/>
              <a:gd name="adj2" fmla="val -84725"/>
            </a:avLst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Сначала выполняются действия третьей ступени (возведение в степень), затем действия второй ступени (умножение и деление) и, наконец, действия </a:t>
            </a:r>
            <a:r>
              <a:rPr lang="ru-RU" sz="26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рервой</a:t>
            </a:r>
            <a:r>
              <a:rPr lang="ru-RU" sz="2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ступени (сложение и вычитание). При этом действия одной и той же ступени выполняют в том порядке, в котором они записаны.</a:t>
            </a:r>
            <a:endParaRPr lang="ru-RU" sz="26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Управляющая кнопка: сведения 1">
            <a:hlinkClick r:id="" action="ppaction://noaction" highlightClick="1"/>
          </p:cNvPr>
          <p:cNvSpPr/>
          <p:nvPr/>
        </p:nvSpPr>
        <p:spPr>
          <a:xfrm>
            <a:off x="7740352" y="461264"/>
            <a:ext cx="682376" cy="648072"/>
          </a:xfrm>
          <a:prstGeom prst="actionButtonInformation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Прямоугольная выноска 2"/>
          <p:cNvSpPr/>
          <p:nvPr/>
        </p:nvSpPr>
        <p:spPr>
          <a:xfrm>
            <a:off x="527177" y="1469337"/>
            <a:ext cx="8064896" cy="1008112"/>
          </a:xfrm>
          <a:prstGeom prst="wedgeRectCallout">
            <a:avLst>
              <a:gd name="adj1" fmla="val 39601"/>
              <a:gd name="adj2" fmla="val -84725"/>
            </a:avLst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Если выражение содержит скобки, то сначала выполняют над числами, заключёнными в скобках.</a:t>
            </a:r>
            <a:endParaRPr lang="ru-RU" sz="26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Управляющая кнопка: далее 8">
            <a:hlinkClick r:id="" action="ppaction://hlinkshowjump?jump=nextslide" highlightClick="1"/>
          </p:cNvPr>
          <p:cNvSpPr/>
          <p:nvPr/>
        </p:nvSpPr>
        <p:spPr>
          <a:xfrm>
            <a:off x="8081540" y="6218765"/>
            <a:ext cx="768252" cy="384359"/>
          </a:xfrm>
          <a:prstGeom prst="actionButtonForwardNex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Управляющая кнопка: возврат 9">
            <a:hlinkClick r:id="" action="ppaction://hlinkshowjump?jump=lastslideviewed" highlightClick="1"/>
          </p:cNvPr>
          <p:cNvSpPr/>
          <p:nvPr/>
        </p:nvSpPr>
        <p:spPr>
          <a:xfrm>
            <a:off x="7697414" y="1277157"/>
            <a:ext cx="768252" cy="384359"/>
          </a:xfrm>
          <a:prstGeom prst="actionButtonReturn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1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1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</p:childTnLst>
        </p:cTn>
      </p:par>
    </p:tnLst>
    <p:bldLst>
      <p:bldP spid="8" grpId="0" animBg="1"/>
      <p:bldP spid="6" grpId="0" animBg="1"/>
      <p:bldP spid="3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31032" y="1602005"/>
            <a:ext cx="660648" cy="45720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979712" y="1563988"/>
            <a:ext cx="6696744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5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Определите порядок действий:</a:t>
            </a:r>
            <a:endParaRPr lang="ru-RU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/>
        </p:nvGraphicFramePr>
        <p:xfrm>
          <a:off x="899592" y="3212976"/>
          <a:ext cx="5961062" cy="2514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41" name="Формула" r:id="rId1" imgW="43891200" imgH="20116800" progId="Equation.3">
                  <p:embed/>
                </p:oleObj>
              </mc:Choice>
              <mc:Fallback>
                <p:oleObj name="Формула" r:id="rId1" imgW="43891200" imgH="20116800" progId="Equation.3">
                  <p:embed/>
                  <p:pic>
                    <p:nvPicPr>
                      <p:cNvPr id="0" name="Изображение 225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99592" y="3212976"/>
                        <a:ext cx="5961062" cy="2514600"/>
                      </a:xfrm>
                      <a:prstGeom prst="rect">
                        <a:avLst/>
                      </a:prstGeom>
                      <a:solidFill>
                        <a:schemeClr val="accent5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Управляющая кнопка: справка 18">
            <a:hlinkClick r:id="rId3" action="ppaction://hlinksldjump" highlightClick="1"/>
          </p:cNvPr>
          <p:cNvSpPr/>
          <p:nvPr/>
        </p:nvSpPr>
        <p:spPr>
          <a:xfrm>
            <a:off x="7747079" y="462956"/>
            <a:ext cx="682376" cy="646380"/>
          </a:xfrm>
          <a:prstGeom prst="actionButtonHelp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Овал 5"/>
          <p:cNvSpPr/>
          <p:nvPr/>
        </p:nvSpPr>
        <p:spPr>
          <a:xfrm>
            <a:off x="1928043" y="2913457"/>
            <a:ext cx="432048" cy="432048"/>
          </a:xfrm>
          <a:prstGeom prst="ellipse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6660232" y="2059205"/>
            <a:ext cx="2296059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Решение (8)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Овал 21"/>
          <p:cNvSpPr/>
          <p:nvPr/>
        </p:nvSpPr>
        <p:spPr>
          <a:xfrm>
            <a:off x="3728243" y="2913457"/>
            <a:ext cx="432048" cy="432048"/>
          </a:xfrm>
          <a:prstGeom prst="ellipse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Овал 22"/>
          <p:cNvSpPr/>
          <p:nvPr/>
        </p:nvSpPr>
        <p:spPr>
          <a:xfrm>
            <a:off x="3059832" y="2913457"/>
            <a:ext cx="432048" cy="432048"/>
          </a:xfrm>
          <a:prstGeom prst="ellipse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Овал 23"/>
          <p:cNvSpPr/>
          <p:nvPr/>
        </p:nvSpPr>
        <p:spPr>
          <a:xfrm>
            <a:off x="4644008" y="2913457"/>
            <a:ext cx="432048" cy="432048"/>
          </a:xfrm>
          <a:prstGeom prst="ellipse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Овал 24"/>
          <p:cNvSpPr/>
          <p:nvPr/>
        </p:nvSpPr>
        <p:spPr>
          <a:xfrm>
            <a:off x="5652120" y="2916226"/>
            <a:ext cx="432048" cy="432048"/>
          </a:xfrm>
          <a:prstGeom prst="ellipse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Овал 25"/>
          <p:cNvSpPr/>
          <p:nvPr/>
        </p:nvSpPr>
        <p:spPr>
          <a:xfrm>
            <a:off x="2987824" y="5517232"/>
            <a:ext cx="432048" cy="432048"/>
          </a:xfrm>
          <a:prstGeom prst="ellipse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" name="Овал 26"/>
          <p:cNvSpPr/>
          <p:nvPr/>
        </p:nvSpPr>
        <p:spPr>
          <a:xfrm>
            <a:off x="3944267" y="5517232"/>
            <a:ext cx="432048" cy="432048"/>
          </a:xfrm>
          <a:prstGeom prst="ellipse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8" name="Овал 27"/>
          <p:cNvSpPr/>
          <p:nvPr/>
        </p:nvSpPr>
        <p:spPr>
          <a:xfrm>
            <a:off x="6372200" y="4221088"/>
            <a:ext cx="432048" cy="432048"/>
          </a:xfrm>
          <a:prstGeom prst="ellipse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Стрелка влево 9">
            <a:hlinkClick r:id="rId4" action="ppaction://hlinksldjump"/>
          </p:cNvPr>
          <p:cNvSpPr/>
          <p:nvPr/>
        </p:nvSpPr>
        <p:spPr>
          <a:xfrm rot="16200000">
            <a:off x="6648470" y="4841700"/>
            <a:ext cx="2585562" cy="689830"/>
          </a:xfrm>
          <a:prstGeom prst="leftArrow">
            <a:avLst>
              <a:gd name="adj1" fmla="val 62249"/>
              <a:gd name="adj2" fmla="val 130477"/>
            </a:avLst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Вычисления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1000"/>
                            </p:stCondLst>
                            <p:childTnLst>
                              <p:par>
                                <p:cTn id="6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</p:childTnLst>
        </p:cTn>
      </p:par>
    </p:tnLst>
    <p:bldLst>
      <p:bldP spid="6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10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86417" y="260648"/>
            <a:ext cx="8352928" cy="6342476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5" name="Управляющая кнопка: далее 4">
            <a:hlinkClick r:id="" action="ppaction://hlinkshowjump?jump=nextslide" highlightClick="1"/>
          </p:cNvPr>
          <p:cNvSpPr/>
          <p:nvPr/>
        </p:nvSpPr>
        <p:spPr>
          <a:xfrm>
            <a:off x="8081540" y="6218765"/>
            <a:ext cx="768252" cy="384359"/>
          </a:xfrm>
          <a:prstGeom prst="actionButtonForwardNex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6" name="Объект 5"/>
          <p:cNvGraphicFramePr>
            <a:graphicFrameLocks noChangeAspect="1"/>
          </p:cNvGraphicFramePr>
          <p:nvPr/>
        </p:nvGraphicFramePr>
        <p:xfrm>
          <a:off x="744765" y="523078"/>
          <a:ext cx="5961062" cy="2514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671" name="Формула" r:id="rId1" imgW="43891200" imgH="20116800" progId="Equation.3">
                  <p:embed/>
                </p:oleObj>
              </mc:Choice>
              <mc:Fallback>
                <p:oleObj name="Формула" r:id="rId1" imgW="43891200" imgH="20116800" progId="Equation.3">
                  <p:embed/>
                  <p:pic>
                    <p:nvPicPr>
                      <p:cNvPr id="0" name="Изображение 2367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4765" y="523078"/>
                        <a:ext cx="5961062" cy="2514600"/>
                      </a:xfrm>
                      <a:prstGeom prst="rect">
                        <a:avLst/>
                      </a:prstGeom>
                      <a:solidFill>
                        <a:schemeClr val="accent5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Овал 6"/>
          <p:cNvSpPr/>
          <p:nvPr/>
        </p:nvSpPr>
        <p:spPr>
          <a:xfrm>
            <a:off x="1773216" y="223559"/>
            <a:ext cx="432048" cy="432048"/>
          </a:xfrm>
          <a:prstGeom prst="ellipse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Овал 7"/>
          <p:cNvSpPr/>
          <p:nvPr/>
        </p:nvSpPr>
        <p:spPr>
          <a:xfrm>
            <a:off x="3573416" y="223559"/>
            <a:ext cx="432048" cy="432048"/>
          </a:xfrm>
          <a:prstGeom prst="ellipse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Овал 8"/>
          <p:cNvSpPr/>
          <p:nvPr/>
        </p:nvSpPr>
        <p:spPr>
          <a:xfrm>
            <a:off x="2905005" y="223559"/>
            <a:ext cx="432048" cy="432048"/>
          </a:xfrm>
          <a:prstGeom prst="ellipse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Овал 9"/>
          <p:cNvSpPr/>
          <p:nvPr/>
        </p:nvSpPr>
        <p:spPr>
          <a:xfrm>
            <a:off x="4489181" y="223559"/>
            <a:ext cx="432048" cy="432048"/>
          </a:xfrm>
          <a:prstGeom prst="ellipse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Овал 10"/>
          <p:cNvSpPr/>
          <p:nvPr/>
        </p:nvSpPr>
        <p:spPr>
          <a:xfrm>
            <a:off x="5497293" y="226328"/>
            <a:ext cx="432048" cy="432048"/>
          </a:xfrm>
          <a:prstGeom prst="ellipse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Овал 11"/>
          <p:cNvSpPr/>
          <p:nvPr/>
        </p:nvSpPr>
        <p:spPr>
          <a:xfrm>
            <a:off x="2832997" y="2827334"/>
            <a:ext cx="432048" cy="432048"/>
          </a:xfrm>
          <a:prstGeom prst="ellipse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Овал 12"/>
          <p:cNvSpPr/>
          <p:nvPr/>
        </p:nvSpPr>
        <p:spPr>
          <a:xfrm>
            <a:off x="3789440" y="2827334"/>
            <a:ext cx="432048" cy="432048"/>
          </a:xfrm>
          <a:prstGeom prst="ellipse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Овал 13"/>
          <p:cNvSpPr/>
          <p:nvPr/>
        </p:nvSpPr>
        <p:spPr>
          <a:xfrm>
            <a:off x="6217373" y="1531190"/>
            <a:ext cx="432048" cy="432048"/>
          </a:xfrm>
          <a:prstGeom prst="ellipse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5" name="Объект 14"/>
          <p:cNvGraphicFramePr>
            <a:graphicFrameLocks noChangeAspect="1"/>
          </p:cNvGraphicFramePr>
          <p:nvPr/>
        </p:nvGraphicFramePr>
        <p:xfrm>
          <a:off x="752206" y="3356992"/>
          <a:ext cx="1789451" cy="100026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672" name="Формула" r:id="rId3" imgW="15544800" imgH="9448800" progId="Equation.3">
                  <p:embed/>
                </p:oleObj>
              </mc:Choice>
              <mc:Fallback>
                <p:oleObj name="Формула" r:id="rId3" imgW="15544800" imgH="9448800" progId="Equation.3">
                  <p:embed/>
                  <p:pic>
                    <p:nvPicPr>
                      <p:cNvPr id="0" name="Объект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2206" y="3356992"/>
                        <a:ext cx="1789451" cy="1000265"/>
                      </a:xfrm>
                      <a:prstGeom prst="rect">
                        <a:avLst/>
                      </a:prstGeom>
                      <a:solidFill>
                        <a:srgbClr val="DBEEF4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Объект 15"/>
          <p:cNvGraphicFramePr>
            <a:graphicFrameLocks noChangeAspect="1"/>
          </p:cNvGraphicFramePr>
          <p:nvPr/>
        </p:nvGraphicFramePr>
        <p:xfrm>
          <a:off x="752206" y="4437112"/>
          <a:ext cx="1751807" cy="100026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673" name="Формула" r:id="rId5" imgW="15240000" imgH="9448800" progId="Equation.3">
                  <p:embed/>
                </p:oleObj>
              </mc:Choice>
              <mc:Fallback>
                <p:oleObj name="Формула" r:id="rId5" imgW="15240000" imgH="9448800" progId="Equation.3">
                  <p:embed/>
                  <p:pic>
                    <p:nvPicPr>
                      <p:cNvPr id="0" name="Объект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2206" y="4437112"/>
                        <a:ext cx="1751807" cy="1000265"/>
                      </a:xfrm>
                      <a:prstGeom prst="rect">
                        <a:avLst/>
                      </a:prstGeom>
                      <a:solidFill>
                        <a:srgbClr val="DBEEF4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Объект 16"/>
          <p:cNvGraphicFramePr>
            <a:graphicFrameLocks noChangeAspect="1"/>
          </p:cNvGraphicFramePr>
          <p:nvPr/>
        </p:nvGraphicFramePr>
        <p:xfrm>
          <a:off x="752206" y="5515614"/>
          <a:ext cx="1789112" cy="10017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674" name="Формула" r:id="rId7" imgW="15544800" imgH="9448800" progId="Equation.3">
                  <p:embed/>
                </p:oleObj>
              </mc:Choice>
              <mc:Fallback>
                <p:oleObj name="Формула" r:id="rId7" imgW="15544800" imgH="9448800" progId="Equation.3">
                  <p:embed/>
                  <p:pic>
                    <p:nvPicPr>
                      <p:cNvPr id="0" name="Объект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2206" y="5515614"/>
                        <a:ext cx="1789112" cy="1001712"/>
                      </a:xfrm>
                      <a:prstGeom prst="rect">
                        <a:avLst/>
                      </a:prstGeom>
                      <a:solidFill>
                        <a:srgbClr val="DBEEF4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Объект 17"/>
          <p:cNvGraphicFramePr>
            <a:graphicFrameLocks noChangeAspect="1"/>
          </p:cNvGraphicFramePr>
          <p:nvPr/>
        </p:nvGraphicFramePr>
        <p:xfrm>
          <a:off x="3624307" y="3356992"/>
          <a:ext cx="1824037" cy="1000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675" name="Формула" r:id="rId9" imgW="15849600" imgH="9448800" progId="Equation.3">
                  <p:embed/>
                </p:oleObj>
              </mc:Choice>
              <mc:Fallback>
                <p:oleObj name="Формула" r:id="rId9" imgW="15849600" imgH="9448800" progId="Equation.3">
                  <p:embed/>
                  <p:pic>
                    <p:nvPicPr>
                      <p:cNvPr id="0" name="Объект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24307" y="3356992"/>
                        <a:ext cx="1824037" cy="1000125"/>
                      </a:xfrm>
                      <a:prstGeom prst="rect">
                        <a:avLst/>
                      </a:prstGeom>
                      <a:solidFill>
                        <a:srgbClr val="DBEEF4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Объект 18"/>
          <p:cNvGraphicFramePr>
            <a:graphicFrameLocks noChangeAspect="1"/>
          </p:cNvGraphicFramePr>
          <p:nvPr/>
        </p:nvGraphicFramePr>
        <p:xfrm>
          <a:off x="3603560" y="4437112"/>
          <a:ext cx="1890713" cy="1000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676" name="Формула" r:id="rId11" imgW="16459200" imgH="9448800" progId="Equation.3">
                  <p:embed/>
                </p:oleObj>
              </mc:Choice>
              <mc:Fallback>
                <p:oleObj name="Формула" r:id="rId11" imgW="16459200" imgH="9448800" progId="Equation.3">
                  <p:embed/>
                  <p:pic>
                    <p:nvPicPr>
                      <p:cNvPr id="0" name="Объект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03560" y="4437112"/>
                        <a:ext cx="1890713" cy="1000125"/>
                      </a:xfrm>
                      <a:prstGeom prst="rect">
                        <a:avLst/>
                      </a:prstGeom>
                      <a:solidFill>
                        <a:srgbClr val="DBEEF4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Объект 19"/>
          <p:cNvGraphicFramePr>
            <a:graphicFrameLocks noChangeAspect="1"/>
          </p:cNvGraphicFramePr>
          <p:nvPr/>
        </p:nvGraphicFramePr>
        <p:xfrm>
          <a:off x="3616805" y="5517232"/>
          <a:ext cx="1858963" cy="10017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677" name="Формула" r:id="rId13" imgW="16154400" imgH="9448800" progId="Equation.3">
                  <p:embed/>
                </p:oleObj>
              </mc:Choice>
              <mc:Fallback>
                <p:oleObj name="Формула" r:id="rId13" imgW="16154400" imgH="9448800" progId="Equation.3">
                  <p:embed/>
                  <p:pic>
                    <p:nvPicPr>
                      <p:cNvPr id="0" name="Объект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16805" y="5517232"/>
                        <a:ext cx="1858963" cy="1001712"/>
                      </a:xfrm>
                      <a:prstGeom prst="rect">
                        <a:avLst/>
                      </a:prstGeom>
                      <a:solidFill>
                        <a:srgbClr val="DBEEF4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Объект 20"/>
          <p:cNvGraphicFramePr>
            <a:graphicFrameLocks noChangeAspect="1"/>
          </p:cNvGraphicFramePr>
          <p:nvPr/>
        </p:nvGraphicFramePr>
        <p:xfrm>
          <a:off x="6501928" y="3356992"/>
          <a:ext cx="1963738" cy="1000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678" name="Формула" r:id="rId15" imgW="17068800" imgH="9448800" progId="Equation.3">
                  <p:embed/>
                </p:oleObj>
              </mc:Choice>
              <mc:Fallback>
                <p:oleObj name="Формула" r:id="rId15" imgW="17068800" imgH="9448800" progId="Equation.3">
                  <p:embed/>
                  <p:pic>
                    <p:nvPicPr>
                      <p:cNvPr id="0" name="Объект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01928" y="3356992"/>
                        <a:ext cx="1963738" cy="1000125"/>
                      </a:xfrm>
                      <a:prstGeom prst="rect">
                        <a:avLst/>
                      </a:prstGeom>
                      <a:solidFill>
                        <a:srgbClr val="DBEEF4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Объект 21"/>
          <p:cNvGraphicFramePr>
            <a:graphicFrameLocks noChangeAspect="1"/>
          </p:cNvGraphicFramePr>
          <p:nvPr/>
        </p:nvGraphicFramePr>
        <p:xfrm>
          <a:off x="6491939" y="4509120"/>
          <a:ext cx="1857375" cy="515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679" name="Формула" r:id="rId17" imgW="16154400" imgH="4876800" progId="Equation.3">
                  <p:embed/>
                </p:oleObj>
              </mc:Choice>
              <mc:Fallback>
                <p:oleObj name="Формула" r:id="rId17" imgW="16154400" imgH="4876800" progId="Equation.3">
                  <p:embed/>
                  <p:pic>
                    <p:nvPicPr>
                      <p:cNvPr id="0" name="Объект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91939" y="4509120"/>
                        <a:ext cx="1857375" cy="515937"/>
                      </a:xfrm>
                      <a:prstGeom prst="rect">
                        <a:avLst/>
                      </a:prstGeom>
                      <a:solidFill>
                        <a:srgbClr val="DBEEF4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Объект 22"/>
          <p:cNvGraphicFramePr>
            <a:graphicFrameLocks noChangeAspect="1"/>
          </p:cNvGraphicFramePr>
          <p:nvPr/>
        </p:nvGraphicFramePr>
        <p:xfrm>
          <a:off x="6732240" y="1512388"/>
          <a:ext cx="1085850" cy="450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680" name="Формула" r:id="rId19" imgW="9448800" imgH="4267200" progId="Equation.3">
                  <p:embed/>
                </p:oleObj>
              </mc:Choice>
              <mc:Fallback>
                <p:oleObj name="Формула" r:id="rId19" imgW="9448800" imgH="4267200" progId="Equation.3">
                  <p:embed/>
                  <p:pic>
                    <p:nvPicPr>
                      <p:cNvPr id="0" name="Объект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32240" y="1512388"/>
                        <a:ext cx="1085850" cy="450850"/>
                      </a:xfrm>
                      <a:prstGeom prst="rect">
                        <a:avLst/>
                      </a:prstGeom>
                      <a:solidFill>
                        <a:srgbClr val="DBEEF4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38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9" fill="hold">
                      <p:stCondLst>
                        <p:cond delay="0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44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5" fill="hold">
                      <p:stCondLst>
                        <p:cond delay="0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1000"/>
                            </p:stCondLst>
                            <p:childTnLst>
                              <p:par>
                                <p:cTn id="5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31032" y="1602005"/>
            <a:ext cx="660648" cy="45720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964555" y="1367359"/>
            <a:ext cx="6696744" cy="8771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5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Определите порядок действий и найдите значение выражения</a:t>
            </a:r>
            <a:endParaRPr lang="ru-RU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/>
        </p:nvGraphicFramePr>
        <p:xfrm>
          <a:off x="647049" y="2708920"/>
          <a:ext cx="7161212" cy="1295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41" name="Формула" r:id="rId1" imgW="52730400" imgH="10363200" progId="Equation.3">
                  <p:embed/>
                </p:oleObj>
              </mc:Choice>
              <mc:Fallback>
                <p:oleObj name="Формула" r:id="rId1" imgW="52730400" imgH="10363200" progId="Equation.3">
                  <p:embed/>
                  <p:pic>
                    <p:nvPicPr>
                      <p:cNvPr id="0" name="Изображение 246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7049" y="2708920"/>
                        <a:ext cx="7161212" cy="1295400"/>
                      </a:xfrm>
                      <a:prstGeom prst="rect">
                        <a:avLst/>
                      </a:prstGeom>
                      <a:solidFill>
                        <a:schemeClr val="accent5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Управляющая кнопка: справка 18">
            <a:hlinkClick r:id="rId3" action="ppaction://hlinksldjump" highlightClick="1"/>
          </p:cNvPr>
          <p:cNvSpPr/>
          <p:nvPr/>
        </p:nvSpPr>
        <p:spPr>
          <a:xfrm>
            <a:off x="7747079" y="462956"/>
            <a:ext cx="682376" cy="646380"/>
          </a:xfrm>
          <a:prstGeom prst="actionButtonHelp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Овал 5"/>
          <p:cNvSpPr/>
          <p:nvPr/>
        </p:nvSpPr>
        <p:spPr>
          <a:xfrm>
            <a:off x="1744540" y="2463060"/>
            <a:ext cx="432048" cy="432048"/>
          </a:xfrm>
          <a:prstGeom prst="ellipse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6660232" y="2059205"/>
            <a:ext cx="2296059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Решение (4)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Овал 21"/>
          <p:cNvSpPr/>
          <p:nvPr/>
        </p:nvSpPr>
        <p:spPr>
          <a:xfrm>
            <a:off x="5105992" y="2456351"/>
            <a:ext cx="432048" cy="432048"/>
          </a:xfrm>
          <a:prstGeom prst="ellipse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Овал 22"/>
          <p:cNvSpPr/>
          <p:nvPr/>
        </p:nvSpPr>
        <p:spPr>
          <a:xfrm>
            <a:off x="3284945" y="2460119"/>
            <a:ext cx="432048" cy="432048"/>
          </a:xfrm>
          <a:prstGeom prst="ellipse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Овал 23"/>
          <p:cNvSpPr/>
          <p:nvPr/>
        </p:nvSpPr>
        <p:spPr>
          <a:xfrm>
            <a:off x="4183941" y="2463060"/>
            <a:ext cx="432048" cy="432048"/>
          </a:xfrm>
          <a:prstGeom prst="ellipse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/>
        </p:nvGraphicFramePr>
        <p:xfrm>
          <a:off x="1336239" y="4258839"/>
          <a:ext cx="2174875" cy="1000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42" name="Формула" r:id="rId4" imgW="18897600" imgH="9448800" progId="Equation.3">
                  <p:embed/>
                </p:oleObj>
              </mc:Choice>
              <mc:Fallback>
                <p:oleObj name="Формула" r:id="rId4" imgW="18897600" imgH="9448800" progId="Equation.3">
                  <p:embed/>
                  <p:pic>
                    <p:nvPicPr>
                      <p:cNvPr id="0" name="Объект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36239" y="4258839"/>
                        <a:ext cx="2174875" cy="1000125"/>
                      </a:xfrm>
                      <a:prstGeom prst="rect">
                        <a:avLst/>
                      </a:prstGeom>
                      <a:solidFill>
                        <a:srgbClr val="DBEEF4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Объект 6"/>
          <p:cNvGraphicFramePr>
            <a:graphicFrameLocks noChangeAspect="1"/>
          </p:cNvGraphicFramePr>
          <p:nvPr/>
        </p:nvGraphicFramePr>
        <p:xfrm>
          <a:off x="1370445" y="5410322"/>
          <a:ext cx="2100263" cy="1000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43" name="Формула" r:id="rId6" imgW="18288000" imgH="9448800" progId="Equation.3">
                  <p:embed/>
                </p:oleObj>
              </mc:Choice>
              <mc:Fallback>
                <p:oleObj name="Формула" r:id="rId6" imgW="18288000" imgH="9448800" progId="Equation.3">
                  <p:embed/>
                  <p:pic>
                    <p:nvPicPr>
                      <p:cNvPr id="0" name="Объект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0445" y="5410322"/>
                        <a:ext cx="2100263" cy="1000125"/>
                      </a:xfrm>
                      <a:prstGeom prst="rect">
                        <a:avLst/>
                      </a:prstGeom>
                      <a:solidFill>
                        <a:srgbClr val="DBEEF4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Объект 7"/>
          <p:cNvGraphicFramePr>
            <a:graphicFrameLocks noChangeAspect="1"/>
          </p:cNvGraphicFramePr>
          <p:nvPr/>
        </p:nvGraphicFramePr>
        <p:xfrm>
          <a:off x="4295339" y="4258839"/>
          <a:ext cx="2035175" cy="1000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44" name="Формула" r:id="rId8" imgW="17678400" imgH="9448800" progId="Equation.3">
                  <p:embed/>
                </p:oleObj>
              </mc:Choice>
              <mc:Fallback>
                <p:oleObj name="Формула" r:id="rId8" imgW="17678400" imgH="9448800" progId="Equation.3">
                  <p:embed/>
                  <p:pic>
                    <p:nvPicPr>
                      <p:cNvPr id="0" name="Объект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95339" y="4258839"/>
                        <a:ext cx="2035175" cy="1000125"/>
                      </a:xfrm>
                      <a:prstGeom prst="rect">
                        <a:avLst/>
                      </a:prstGeom>
                      <a:solidFill>
                        <a:srgbClr val="DBEEF4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Объект 8"/>
          <p:cNvGraphicFramePr>
            <a:graphicFrameLocks noChangeAspect="1"/>
          </p:cNvGraphicFramePr>
          <p:nvPr/>
        </p:nvGraphicFramePr>
        <p:xfrm>
          <a:off x="4324272" y="5410322"/>
          <a:ext cx="1995488" cy="1000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45" name="Формула" r:id="rId10" imgW="17373600" imgH="9448800" progId="Equation.3">
                  <p:embed/>
                </p:oleObj>
              </mc:Choice>
              <mc:Fallback>
                <p:oleObj name="Формула" r:id="rId10" imgW="17373600" imgH="9448800" progId="Equation.3">
                  <p:embed/>
                  <p:pic>
                    <p:nvPicPr>
                      <p:cNvPr id="0" name="Объект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24272" y="5410322"/>
                        <a:ext cx="1995488" cy="1000125"/>
                      </a:xfrm>
                      <a:prstGeom prst="rect">
                        <a:avLst/>
                      </a:prstGeom>
                      <a:solidFill>
                        <a:srgbClr val="DBEEF4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9" name="Управляющая кнопка: далее 28">
            <a:hlinkClick r:id="" action="ppaction://hlinkshowjump?jump=nextslide" highlightClick="1"/>
          </p:cNvPr>
          <p:cNvSpPr/>
          <p:nvPr/>
        </p:nvSpPr>
        <p:spPr>
          <a:xfrm>
            <a:off x="8081540" y="6218765"/>
            <a:ext cx="768252" cy="384359"/>
          </a:xfrm>
          <a:prstGeom prst="actionButtonForwardNex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" name="Прямоугольник 29"/>
          <p:cNvSpPr/>
          <p:nvPr/>
        </p:nvSpPr>
        <p:spPr>
          <a:xfrm>
            <a:off x="6876255" y="2636912"/>
            <a:ext cx="1032539" cy="143509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Управляющая кнопка: домой 16">
            <a:hlinkClick r:id="rId12" action="ppaction://hlinksldjump" highlightClick="1"/>
          </p:cNvPr>
          <p:cNvSpPr/>
          <p:nvPr/>
        </p:nvSpPr>
        <p:spPr>
          <a:xfrm>
            <a:off x="8081540" y="5798517"/>
            <a:ext cx="768252" cy="364903"/>
          </a:xfrm>
          <a:prstGeom prst="actionButtonHome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31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2" fill="hold">
                      <p:stCondLst>
                        <p:cond delay="0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37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8" fill="hold">
                      <p:stCondLst>
                        <p:cond delay="0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  <p:seq concurrent="1" nextAc="seek">
              <p:cTn id="43" restart="whenNotActive" fill="hold" evtFilter="cancelBubble" nodeType="interactiveSeq">
                <p:stCondLst>
                  <p:cond evt="onClick" delay="0">
                    <p:tgtEl>
                      <p:spTgt spid="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4" fill="hold">
                      <p:stCondLst>
                        <p:cond delay="0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"/>
                  </p:tgtEl>
                </p:cond>
              </p:nextCondLst>
            </p:seq>
            <p:seq concurrent="1" nextAc="seek">
              <p:cTn id="49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0" fill="hold">
                      <p:stCondLst>
                        <p:cond delay="0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1000"/>
                            </p:stCondLst>
                            <p:childTnLst>
                              <p:par>
                                <p:cTn id="56" presetID="22" presetClass="exit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57" dur="125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</p:childTnLst>
        </p:cTn>
      </p:par>
    </p:tnLst>
    <p:bldLst>
      <p:bldP spid="6" grpId="0" animBg="1"/>
      <p:bldP spid="22" grpId="0" animBg="1"/>
      <p:bldP spid="23" grpId="0" animBg="1"/>
      <p:bldP spid="24" grpId="0" animBg="1"/>
      <p:bldP spid="30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Управляющая кнопка: сведения 3">
            <a:hlinkClick r:id="" action="ppaction://noaction" highlightClick="1"/>
          </p:cNvPr>
          <p:cNvSpPr/>
          <p:nvPr/>
        </p:nvSpPr>
        <p:spPr>
          <a:xfrm>
            <a:off x="7740352" y="461264"/>
            <a:ext cx="682376" cy="648072"/>
          </a:xfrm>
          <a:prstGeom prst="actionButtonInformation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ая выноска 4"/>
          <p:cNvSpPr/>
          <p:nvPr/>
        </p:nvSpPr>
        <p:spPr>
          <a:xfrm>
            <a:off x="683569" y="1412776"/>
            <a:ext cx="7739160" cy="1224136"/>
          </a:xfrm>
          <a:prstGeom prst="wedgeRectCallout">
            <a:avLst>
              <a:gd name="adj1" fmla="val 39601"/>
              <a:gd name="adj2" fmla="val -84725"/>
            </a:avLst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Процентом называют сотую часть любого </a:t>
            </a:r>
            <a:endParaRPr lang="ru-RU" sz="26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числа или величины.</a:t>
            </a:r>
            <a:endParaRPr lang="ru-RU" sz="26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83568" y="3068960"/>
            <a:ext cx="7739160" cy="3456384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683569" y="2708920"/>
            <a:ext cx="7739160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Пример: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8" name="Объект 7"/>
          <p:cNvGraphicFramePr>
            <a:graphicFrameLocks noChangeAspect="1"/>
          </p:cNvGraphicFramePr>
          <p:nvPr/>
        </p:nvGraphicFramePr>
        <p:xfrm>
          <a:off x="1187624" y="3721776"/>
          <a:ext cx="4320481" cy="102632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19" name="Формула" r:id="rId1" imgW="36576000" imgH="9448800" progId="Equation.3">
                  <p:embed/>
                </p:oleObj>
              </mc:Choice>
              <mc:Fallback>
                <p:oleObj name="Формула" r:id="rId1" imgW="36576000" imgH="9448800" progId="Equation.3">
                  <p:embed/>
                  <p:pic>
                    <p:nvPicPr>
                      <p:cNvPr id="0" name="Изображение 256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87624" y="3721776"/>
                        <a:ext cx="4320481" cy="1026322"/>
                      </a:xfrm>
                      <a:prstGeom prst="rect">
                        <a:avLst/>
                      </a:prstGeom>
                      <a:solidFill>
                        <a:srgbClr val="DBEEF4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Объект 11"/>
          <p:cNvGraphicFramePr>
            <a:graphicFrameLocks noChangeAspect="1"/>
          </p:cNvGraphicFramePr>
          <p:nvPr/>
        </p:nvGraphicFramePr>
        <p:xfrm>
          <a:off x="1187625" y="4892114"/>
          <a:ext cx="5507038" cy="1000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20" name="Формула" r:id="rId3" imgW="47853600" imgH="9448800" progId="Equation.3">
                  <p:embed/>
                </p:oleObj>
              </mc:Choice>
              <mc:Fallback>
                <p:oleObj name="Формула" r:id="rId3" imgW="47853600" imgH="9448800" progId="Equation.3">
                  <p:embed/>
                  <p:pic>
                    <p:nvPicPr>
                      <p:cNvPr id="0" name="Объект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87625" y="4892114"/>
                        <a:ext cx="5507038" cy="1000125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Прямоугольник 12"/>
          <p:cNvSpPr/>
          <p:nvPr/>
        </p:nvSpPr>
        <p:spPr>
          <a:xfrm>
            <a:off x="3059833" y="4892114"/>
            <a:ext cx="1728192" cy="10081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Прямоугольник 13"/>
          <p:cNvSpPr/>
          <p:nvPr/>
        </p:nvSpPr>
        <p:spPr>
          <a:xfrm>
            <a:off x="4788025" y="4892114"/>
            <a:ext cx="1080120" cy="10081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Прямоугольник 14"/>
          <p:cNvSpPr/>
          <p:nvPr/>
        </p:nvSpPr>
        <p:spPr>
          <a:xfrm>
            <a:off x="5868145" y="4892114"/>
            <a:ext cx="864096" cy="10081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6" name="Picture 4" descr="https://media.baamboozle.com/uploads/images/441113/1628332827_163257.png"/>
          <p:cNvPicPr>
            <a:picLocks noChangeAspect="1" noChangeArrowheads="1"/>
          </p:cNvPicPr>
          <p:nvPr/>
        </p:nvPicPr>
        <p:blipFill rotWithShape="1">
          <a:blip r:embed="rId5" cstate="email"/>
          <a:srcRect/>
          <a:stretch>
            <a:fillRect/>
          </a:stretch>
        </p:blipFill>
        <p:spPr bwMode="auto">
          <a:xfrm>
            <a:off x="6638154" y="1441853"/>
            <a:ext cx="2472406" cy="45598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Управляющая кнопка: далее 16">
            <a:hlinkClick r:id="" action="ppaction://hlinkshowjump?jump=nextslide" highlightClick="1"/>
          </p:cNvPr>
          <p:cNvSpPr/>
          <p:nvPr/>
        </p:nvSpPr>
        <p:spPr>
          <a:xfrm>
            <a:off x="8081540" y="6218765"/>
            <a:ext cx="768252" cy="384359"/>
          </a:xfrm>
          <a:prstGeom prst="actionButtonForwardNex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/>
        </p:nvSpPr>
        <p:spPr>
          <a:xfrm>
            <a:off x="1342079" y="4892114"/>
            <a:ext cx="1728192" cy="10081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500"/>
                            </p:stCondLst>
                            <p:childTnLst>
                              <p:par>
                                <p:cTn id="9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12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500"/>
                            </p:stCondLst>
                            <p:childTnLst>
                              <p:par>
                                <p:cTn id="1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3000"/>
                            </p:stCondLst>
                            <p:childTnLst>
                              <p:par>
                                <p:cTn id="3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3500"/>
                            </p:stCondLst>
                            <p:childTnLst>
                              <p:par>
                                <p:cTn id="3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38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9" fill="hold">
                      <p:stCondLst>
                        <p:cond delay="0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xit" presetSubtype="8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42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xit" presetSubtype="8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4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xit" presetSubtype="8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52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xit" presetSubtype="8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57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13" grpId="0" animBg="1"/>
      <p:bldP spid="13" grpId="1" animBg="1"/>
      <p:bldP spid="14" grpId="0" animBg="1"/>
      <p:bldP spid="14" grpId="1" animBg="1"/>
      <p:bldP spid="15" grpId="0" animBg="1"/>
      <p:bldP spid="15" grpId="1" animBg="1"/>
      <p:bldP spid="18" grpId="0" animBg="1"/>
      <p:bldP spid="18" grpId="1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Управляющая кнопка: сведения 3">
            <a:hlinkClick r:id="" action="ppaction://noaction" highlightClick="1"/>
          </p:cNvPr>
          <p:cNvSpPr/>
          <p:nvPr/>
        </p:nvSpPr>
        <p:spPr>
          <a:xfrm>
            <a:off x="7740352" y="461264"/>
            <a:ext cx="682376" cy="648072"/>
          </a:xfrm>
          <a:prstGeom prst="actionButtonInformation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ая выноска 4"/>
          <p:cNvSpPr/>
          <p:nvPr/>
        </p:nvSpPr>
        <p:spPr>
          <a:xfrm>
            <a:off x="683569" y="1412776"/>
            <a:ext cx="7739160" cy="936104"/>
          </a:xfrm>
          <a:prstGeom prst="wedgeRectCallout">
            <a:avLst>
              <a:gd name="adj1" fmla="val 39601"/>
              <a:gd name="adj2" fmla="val -84725"/>
            </a:avLst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Задачи на проценты можно решать путём составления пропорции</a:t>
            </a:r>
            <a:endParaRPr lang="ru-RU" sz="26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83568" y="2456892"/>
            <a:ext cx="7739160" cy="4068452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pic>
        <p:nvPicPr>
          <p:cNvPr id="16" name="Picture 4" descr="https://media.baamboozle.com/uploads/images/441113/1628332827_163257.png"/>
          <p:cNvPicPr>
            <a:picLocks noChangeAspect="1" noChangeArrowheads="1"/>
          </p:cNvPicPr>
          <p:nvPr/>
        </p:nvPicPr>
        <p:blipFill rotWithShape="1">
          <a:blip r:embed="rId1" cstate="email"/>
          <a:srcRect/>
          <a:stretch>
            <a:fillRect/>
          </a:stretch>
        </p:blipFill>
        <p:spPr bwMode="auto">
          <a:xfrm>
            <a:off x="6638154" y="1441853"/>
            <a:ext cx="2472406" cy="45598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Управляющая кнопка: далее 16">
            <a:hlinkClick r:id="" action="ppaction://hlinkshowjump?jump=nextslide" highlightClick="1"/>
          </p:cNvPr>
          <p:cNvSpPr/>
          <p:nvPr/>
        </p:nvSpPr>
        <p:spPr>
          <a:xfrm>
            <a:off x="8081540" y="6218765"/>
            <a:ext cx="768252" cy="384359"/>
          </a:xfrm>
          <a:prstGeom prst="actionButtonForwardNex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Прямоугольник 18"/>
          <p:cNvSpPr/>
          <p:nvPr/>
        </p:nvSpPr>
        <p:spPr>
          <a:xfrm>
            <a:off x="0" y="2060848"/>
            <a:ext cx="1547664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 6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773832" y="2564904"/>
            <a:ext cx="7264991" cy="12772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5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Из группы туристов, состоящей из 80 человек,</a:t>
            </a:r>
            <a:endParaRPr lang="ru-RU" sz="255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5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 туристов  отправились на рыбалку. Сколько </a:t>
            </a:r>
            <a:endParaRPr lang="ru-RU" sz="255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5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ru-RU" sz="25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роцентов туристов отправилось на рыбалку?</a:t>
            </a:r>
            <a:endParaRPr lang="ru-RU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5601724" y="3842177"/>
            <a:ext cx="2296059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Решение (4)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" name="Объект 1"/>
          <p:cNvGraphicFramePr>
            <a:graphicFrameLocks noChangeAspect="1"/>
          </p:cNvGraphicFramePr>
          <p:nvPr/>
        </p:nvGraphicFramePr>
        <p:xfrm>
          <a:off x="971600" y="3842177"/>
          <a:ext cx="3963988" cy="598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78" name="Формула" r:id="rId2" imgW="32918400" imgH="4876800" progId="Equation.3">
                  <p:embed/>
                </p:oleObj>
              </mc:Choice>
              <mc:Fallback>
                <p:oleObj name="Формула" r:id="rId2" imgW="32918400" imgH="4876800" progId="Equation.3">
                  <p:embed/>
                  <p:pic>
                    <p:nvPicPr>
                      <p:cNvPr id="0" name="Объект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1600" y="3842177"/>
                        <a:ext cx="3963988" cy="5984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Объект 2"/>
          <p:cNvGraphicFramePr>
            <a:graphicFrameLocks noChangeAspect="1"/>
          </p:cNvGraphicFramePr>
          <p:nvPr/>
        </p:nvGraphicFramePr>
        <p:xfrm>
          <a:off x="928831" y="4351505"/>
          <a:ext cx="3746500" cy="598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79" name="Формула" r:id="rId4" imgW="31089600" imgH="4876800" progId="Equation.3">
                  <p:embed/>
                </p:oleObj>
              </mc:Choice>
              <mc:Fallback>
                <p:oleObj name="Формула" r:id="rId4" imgW="31089600" imgH="4876800" progId="Equation.3">
                  <p:embed/>
                  <p:pic>
                    <p:nvPicPr>
                      <p:cNvPr id="0" name="Объект 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28831" y="4351505"/>
                        <a:ext cx="3746500" cy="5984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Объект 8"/>
          <p:cNvGraphicFramePr>
            <a:graphicFrameLocks noChangeAspect="1"/>
          </p:cNvGraphicFramePr>
          <p:nvPr/>
        </p:nvGraphicFramePr>
        <p:xfrm>
          <a:off x="3525274" y="5127803"/>
          <a:ext cx="4152900" cy="1158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80" name="Формула" r:id="rId6" imgW="34747200" imgH="9448800" progId="Equation.3">
                  <p:embed/>
                </p:oleObj>
              </mc:Choice>
              <mc:Fallback>
                <p:oleObj name="Формула" r:id="rId6" imgW="34747200" imgH="9448800" progId="Equation.3">
                  <p:embed/>
                  <p:pic>
                    <p:nvPicPr>
                      <p:cNvPr id="0" name="Объект 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25274" y="5127803"/>
                        <a:ext cx="4152900" cy="11588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Объект 9"/>
          <p:cNvGraphicFramePr>
            <a:graphicFrameLocks noChangeAspect="1"/>
          </p:cNvGraphicFramePr>
          <p:nvPr/>
        </p:nvGraphicFramePr>
        <p:xfrm>
          <a:off x="1072847" y="5172537"/>
          <a:ext cx="1749425" cy="1158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81" name="Формула" r:id="rId8" imgW="609600" imgH="393700" progId="Equation.3">
                  <p:embed/>
                </p:oleObj>
              </mc:Choice>
              <mc:Fallback>
                <p:oleObj name="Формула" r:id="rId8" imgW="609600" imgH="393700" progId="Equation.3">
                  <p:embed/>
                  <p:pic>
                    <p:nvPicPr>
                      <p:cNvPr id="0" name="Объект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72847" y="5172537"/>
                        <a:ext cx="1749425" cy="11588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Прямоугольник 21"/>
          <p:cNvSpPr/>
          <p:nvPr/>
        </p:nvSpPr>
        <p:spPr>
          <a:xfrm>
            <a:off x="6027055" y="5182857"/>
            <a:ext cx="1728192" cy="10081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12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500"/>
                            </p:stCondLst>
                            <p:childTnLst>
                              <p:par>
                                <p:cTn id="1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25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12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12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xit" presetSubtype="8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31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</p:childTnLst>
        </p:cTn>
      </p:par>
    </p:tnLst>
    <p:bldLst>
      <p:bldP spid="5" grpId="0" animBg="1"/>
      <p:bldP spid="22" grpId="1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043608" y="1628800"/>
            <a:ext cx="7992888" cy="8771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5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При сушке фруктов испаряется 85% влаги. Сколько сухих фруктов получается из 200 кг свежих?</a:t>
            </a:r>
            <a:endParaRPr lang="ru-RU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8674" name="Picture 2" descr="https://i.pinimg.com/originals/84/83/c7/8483c79591f2b383f20d146b50af0455.jpg"/>
          <p:cNvPicPr>
            <a:picLocks noChangeAspect="1" noChangeArrowheads="1"/>
          </p:cNvPicPr>
          <p:nvPr/>
        </p:nvPicPr>
        <p:blipFill>
          <a:blip r:embed="rId1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2996952"/>
            <a:ext cx="3528392" cy="35283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1031032" y="1598237"/>
            <a:ext cx="660648" cy="45720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6660232" y="2420888"/>
            <a:ext cx="2296059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Решение (4)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" name="Объект 1"/>
          <p:cNvGraphicFramePr>
            <a:graphicFrameLocks noChangeAspect="1"/>
          </p:cNvGraphicFramePr>
          <p:nvPr/>
        </p:nvGraphicFramePr>
        <p:xfrm>
          <a:off x="4283968" y="3167724"/>
          <a:ext cx="4000500" cy="598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709" name="Формула" r:id="rId2" imgW="33223200" imgH="4876800" progId="Equation.3">
                  <p:embed/>
                </p:oleObj>
              </mc:Choice>
              <mc:Fallback>
                <p:oleObj name="Формула" r:id="rId2" imgW="33223200" imgH="4876800" progId="Equation.3">
                  <p:embed/>
                  <p:pic>
                    <p:nvPicPr>
                      <p:cNvPr id="0" name="Объект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83968" y="3167724"/>
                        <a:ext cx="4000500" cy="5984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Объект 7"/>
          <p:cNvGraphicFramePr>
            <a:graphicFrameLocks noChangeAspect="1"/>
          </p:cNvGraphicFramePr>
          <p:nvPr/>
        </p:nvGraphicFramePr>
        <p:xfrm>
          <a:off x="4248150" y="3832225"/>
          <a:ext cx="3305175" cy="598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710" name="Формула" r:id="rId4" imgW="27432000" imgH="4876800" progId="Equation.3">
                  <p:embed/>
                </p:oleObj>
              </mc:Choice>
              <mc:Fallback>
                <p:oleObj name="Формула" r:id="rId4" imgW="27432000" imgH="4876800" progId="Equation.3">
                  <p:embed/>
                  <p:pic>
                    <p:nvPicPr>
                      <p:cNvPr id="0" name="Объект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48150" y="3832225"/>
                        <a:ext cx="3305175" cy="5984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Объект 8"/>
          <p:cNvGraphicFramePr>
            <a:graphicFrameLocks noChangeAspect="1"/>
          </p:cNvGraphicFramePr>
          <p:nvPr/>
        </p:nvGraphicFramePr>
        <p:xfrm>
          <a:off x="5304478" y="4407615"/>
          <a:ext cx="1982787" cy="523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711" name="Формула" r:id="rId6" imgW="16459200" imgH="4267200" progId="Equation.3">
                  <p:embed/>
                </p:oleObj>
              </mc:Choice>
              <mc:Fallback>
                <p:oleObj name="Формула" r:id="rId6" imgW="16459200" imgH="4267200" progId="Equation.3">
                  <p:embed/>
                  <p:pic>
                    <p:nvPicPr>
                      <p:cNvPr id="0" name="Объект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4478" y="4407615"/>
                        <a:ext cx="1982787" cy="5238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Объект 9"/>
          <p:cNvGraphicFramePr>
            <a:graphicFrameLocks noChangeAspect="1"/>
          </p:cNvGraphicFramePr>
          <p:nvPr/>
        </p:nvGraphicFramePr>
        <p:xfrm>
          <a:off x="4283968" y="5127695"/>
          <a:ext cx="3717925" cy="1158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712" name="Формула" r:id="rId8" imgW="31089600" imgH="9448800" progId="Equation.3">
                  <p:embed/>
                </p:oleObj>
              </mc:Choice>
              <mc:Fallback>
                <p:oleObj name="Формула" r:id="rId8" imgW="31089600" imgH="9448800" progId="Equation.3">
                  <p:embed/>
                  <p:pic>
                    <p:nvPicPr>
                      <p:cNvPr id="0" name="Объект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83968" y="5127695"/>
                        <a:ext cx="3717925" cy="11588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Прямоугольник 11"/>
          <p:cNvSpPr/>
          <p:nvPr/>
        </p:nvSpPr>
        <p:spPr>
          <a:xfrm>
            <a:off x="6732240" y="5153360"/>
            <a:ext cx="1296144" cy="10081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Управляющая кнопка: далее 12">
            <a:hlinkClick r:id="" action="ppaction://hlinkshowjump?jump=nextslide" highlightClick="1"/>
          </p:cNvPr>
          <p:cNvSpPr/>
          <p:nvPr/>
        </p:nvSpPr>
        <p:spPr>
          <a:xfrm>
            <a:off x="8081540" y="6218765"/>
            <a:ext cx="768252" cy="384359"/>
          </a:xfrm>
          <a:prstGeom prst="actionButtonForwardNex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2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2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500"/>
                            </p:stCondLst>
                            <p:childTnLst>
                              <p:par>
                                <p:cTn id="1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12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12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5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  <p:bldLst>
      <p:bldP spid="12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55576" y="1420648"/>
            <a:ext cx="7992888" cy="12695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5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За первый день рабочий сделал 18 деталей, что</a:t>
            </a:r>
            <a:endParaRPr lang="ru-RU" sz="255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5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составляет 20% всего задания. Сколько деталей</a:t>
            </a:r>
            <a:endParaRPr lang="ru-RU" sz="255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5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должен сделать рабочий?</a:t>
            </a:r>
            <a:endParaRPr lang="ru-RU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031032" y="1598237"/>
            <a:ext cx="660648" cy="45720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6660232" y="2420888"/>
            <a:ext cx="2296059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Решение (4)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0722" name="Picture 2" descr="https://papik.pro/uploads/posts/2023-02/1675841658_papik-pro-p-risunok-tokar-24.jpg"/>
          <p:cNvPicPr>
            <a:picLocks noChangeAspect="1" noChangeArrowheads="1"/>
          </p:cNvPicPr>
          <p:nvPr/>
        </p:nvPicPr>
        <p:blipFill rotWithShape="1"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08" r="5533"/>
          <a:stretch>
            <a:fillRect/>
          </a:stretch>
        </p:blipFill>
        <p:spPr bwMode="auto">
          <a:xfrm>
            <a:off x="467544" y="2780927"/>
            <a:ext cx="3469189" cy="37603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5" name="Объект 4"/>
          <p:cNvGraphicFramePr>
            <a:graphicFrameLocks noChangeAspect="1"/>
          </p:cNvGraphicFramePr>
          <p:nvPr/>
        </p:nvGraphicFramePr>
        <p:xfrm>
          <a:off x="4541838" y="3394075"/>
          <a:ext cx="3449637" cy="523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40" name="Формула" r:id="rId2" imgW="28651200" imgH="4267200" progId="Equation.3">
                  <p:embed/>
                </p:oleObj>
              </mc:Choice>
              <mc:Fallback>
                <p:oleObj name="Формула" r:id="rId2" imgW="28651200" imgH="4267200" progId="Equation.3">
                  <p:embed/>
                  <p:pic>
                    <p:nvPicPr>
                      <p:cNvPr id="0" name="Объект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41838" y="3394075"/>
                        <a:ext cx="3449637" cy="5238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/>
        </p:nvGraphicFramePr>
        <p:xfrm>
          <a:off x="4644008" y="3933056"/>
          <a:ext cx="3600450" cy="522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41" name="Формула" r:id="rId4" imgW="29870400" imgH="4267200" progId="Equation.3">
                  <p:embed/>
                </p:oleObj>
              </mc:Choice>
              <mc:Fallback>
                <p:oleObj name="Формула" r:id="rId4" imgW="29870400" imgH="4267200" progId="Equation.3">
                  <p:embed/>
                  <p:pic>
                    <p:nvPicPr>
                      <p:cNvPr id="0" name="Объект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44008" y="3933056"/>
                        <a:ext cx="3600450" cy="5222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Объект 7"/>
          <p:cNvGraphicFramePr>
            <a:graphicFrameLocks noChangeAspect="1"/>
          </p:cNvGraphicFramePr>
          <p:nvPr/>
        </p:nvGraphicFramePr>
        <p:xfrm>
          <a:off x="4573588" y="4722813"/>
          <a:ext cx="3570287" cy="1158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42" name="Формула" r:id="rId6" imgW="29870400" imgH="9448800" progId="Equation.3">
                  <p:embed/>
                </p:oleObj>
              </mc:Choice>
              <mc:Fallback>
                <p:oleObj name="Формула" r:id="rId6" imgW="29870400" imgH="9448800" progId="Equation.3">
                  <p:embed/>
                  <p:pic>
                    <p:nvPicPr>
                      <p:cNvPr id="0" name="Изображение 307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3588" y="4722813"/>
                        <a:ext cx="3570287" cy="11588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Прямоугольник 8"/>
          <p:cNvSpPr/>
          <p:nvPr/>
        </p:nvSpPr>
        <p:spPr>
          <a:xfrm>
            <a:off x="6948264" y="4748342"/>
            <a:ext cx="1296144" cy="10081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Управляющая кнопка: далее 9">
            <a:hlinkClick r:id="" action="ppaction://hlinkshowjump?jump=nextslide" highlightClick="1"/>
          </p:cNvPr>
          <p:cNvSpPr/>
          <p:nvPr/>
        </p:nvSpPr>
        <p:spPr>
          <a:xfrm>
            <a:off x="8081540" y="6218765"/>
            <a:ext cx="768252" cy="384359"/>
          </a:xfrm>
          <a:prstGeom prst="actionButtonForwardNex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Управляющая кнопка: домой 10">
            <a:hlinkClick r:id="rId8" action="ppaction://hlinksldjump" highlightClick="1"/>
          </p:cNvPr>
          <p:cNvSpPr/>
          <p:nvPr/>
        </p:nvSpPr>
        <p:spPr>
          <a:xfrm>
            <a:off x="8081540" y="5798517"/>
            <a:ext cx="768252" cy="364903"/>
          </a:xfrm>
          <a:prstGeom prst="actionButtonHome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2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2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12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0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35883" y="1070887"/>
            <a:ext cx="8496944" cy="108012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53975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sz="32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Что называется числовым выражением?</a:t>
            </a:r>
            <a:endParaRPr lang="ru-RU" sz="3200" b="1" i="1" dirty="0" smtClean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36885" y="2257251"/>
            <a:ext cx="8496944" cy="108012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53975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Что называется значением числового выражения?</a:t>
            </a:r>
            <a:endParaRPr lang="ru-RU" sz="3200" b="1" i="1" dirty="0" smtClean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/>
        </p:nvGraphicFramePr>
        <p:xfrm>
          <a:off x="766763" y="4014788"/>
          <a:ext cx="3186112" cy="1181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58" name="Формула" r:id="rId1" imgW="23469600" imgH="9448800" progId="Equation.3">
                  <p:embed/>
                </p:oleObj>
              </mc:Choice>
              <mc:Fallback>
                <p:oleObj name="Формула" r:id="rId1" imgW="23469600" imgH="9448800" progId="Equation.3">
                  <p:embed/>
                  <p:pic>
                    <p:nvPicPr>
                      <p:cNvPr id="0" name="Изображение 1645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6763" y="4014788"/>
                        <a:ext cx="3186112" cy="1181100"/>
                      </a:xfrm>
                      <a:prstGeom prst="rect">
                        <a:avLst/>
                      </a:prstGeom>
                      <a:solidFill>
                        <a:schemeClr val="accent5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Объект 4"/>
          <p:cNvGraphicFramePr>
            <a:graphicFrameLocks noChangeAspect="1"/>
          </p:cNvGraphicFramePr>
          <p:nvPr/>
        </p:nvGraphicFramePr>
        <p:xfrm>
          <a:off x="768703" y="5294610"/>
          <a:ext cx="3063875" cy="1181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59" name="Формула" r:id="rId3" imgW="22555200" imgH="9448800" progId="Equation.3">
                  <p:embed/>
                </p:oleObj>
              </mc:Choice>
              <mc:Fallback>
                <p:oleObj name="Формула" r:id="rId3" imgW="22555200" imgH="9448800" progId="Equation.3">
                  <p:embed/>
                  <p:pic>
                    <p:nvPicPr>
                      <p:cNvPr id="0" name="Изображение 1645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8703" y="5294610"/>
                        <a:ext cx="3063875" cy="1181100"/>
                      </a:xfrm>
                      <a:prstGeom prst="rect">
                        <a:avLst/>
                      </a:prstGeom>
                      <a:solidFill>
                        <a:schemeClr val="accent5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2942620" y="3974161"/>
            <a:ext cx="1053316" cy="124290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2867071" y="5201084"/>
            <a:ext cx="1140392" cy="128036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8" name="Объект 7"/>
          <p:cNvGraphicFramePr>
            <a:graphicFrameLocks noChangeAspect="1"/>
          </p:cNvGraphicFramePr>
          <p:nvPr/>
        </p:nvGraphicFramePr>
        <p:xfrm>
          <a:off x="5027613" y="4005263"/>
          <a:ext cx="2276475" cy="1181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60" name="Формула" r:id="rId5" imgW="16764000" imgH="9448800" progId="Equation.3">
                  <p:embed/>
                </p:oleObj>
              </mc:Choice>
              <mc:Fallback>
                <p:oleObj name="Формула" r:id="rId5" imgW="16764000" imgH="9448800" progId="Equation.3">
                  <p:embed/>
                  <p:pic>
                    <p:nvPicPr>
                      <p:cNvPr id="0" name="Изображение 1645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27613" y="4005263"/>
                        <a:ext cx="2276475" cy="1181100"/>
                      </a:xfrm>
                      <a:prstGeom prst="rect">
                        <a:avLst/>
                      </a:prstGeom>
                      <a:solidFill>
                        <a:schemeClr val="accent5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Объект 8"/>
          <p:cNvGraphicFramePr>
            <a:graphicFrameLocks noChangeAspect="1"/>
          </p:cNvGraphicFramePr>
          <p:nvPr/>
        </p:nvGraphicFramePr>
        <p:xfrm>
          <a:off x="5055717" y="5295364"/>
          <a:ext cx="2525712" cy="1181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61" name="Формула" r:id="rId7" imgW="18592800" imgH="9448800" progId="Equation.3">
                  <p:embed/>
                </p:oleObj>
              </mc:Choice>
              <mc:Fallback>
                <p:oleObj name="Формула" r:id="rId7" imgW="18592800" imgH="9448800" progId="Equation.3">
                  <p:embed/>
                  <p:pic>
                    <p:nvPicPr>
                      <p:cNvPr id="0" name="Изображение 1646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55717" y="5295364"/>
                        <a:ext cx="2525712" cy="1181100"/>
                      </a:xfrm>
                      <a:prstGeom prst="rect">
                        <a:avLst/>
                      </a:prstGeom>
                      <a:solidFill>
                        <a:schemeClr val="accent5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Прямоугольник 9"/>
          <p:cNvSpPr/>
          <p:nvPr/>
        </p:nvSpPr>
        <p:spPr>
          <a:xfrm>
            <a:off x="7006780" y="3912718"/>
            <a:ext cx="981661" cy="129386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6988444" y="5240230"/>
            <a:ext cx="1244465" cy="124197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Управляющая кнопка: далее 11">
            <a:hlinkClick r:id="" action="ppaction://hlinkshowjump?jump=nextslide" highlightClick="1"/>
          </p:cNvPr>
          <p:cNvSpPr/>
          <p:nvPr/>
        </p:nvSpPr>
        <p:spPr>
          <a:xfrm>
            <a:off x="8081540" y="6218765"/>
            <a:ext cx="768252" cy="384359"/>
          </a:xfrm>
          <a:prstGeom prst="actionButtonForwardNex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6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8" dur="12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4" dur="12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30" dur="12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36" dur="125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6" grpId="0" animBg="1"/>
      <p:bldP spid="7" grpId="0" animBg="1"/>
      <p:bldP spid="10" grpId="0" animBg="1"/>
      <p:bldP spid="11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08132" y="1637920"/>
            <a:ext cx="24698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hlinkClick r:id="rId1"/>
              </a:rPr>
              <a:t>Учительница с  указкой</a:t>
            </a:r>
            <a:endParaRPr lang="ru-RU" dirty="0"/>
          </a:p>
        </p:txBody>
      </p:sp>
      <p:sp>
        <p:nvSpPr>
          <p:cNvPr id="3" name="TextBox 2"/>
          <p:cNvSpPr txBox="1"/>
          <p:nvPr/>
        </p:nvSpPr>
        <p:spPr>
          <a:xfrm>
            <a:off x="908132" y="1205872"/>
            <a:ext cx="19127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hlinkClick r:id="rId2"/>
              </a:rPr>
              <a:t>Фон презентации</a:t>
            </a: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908132" y="2011593"/>
            <a:ext cx="13496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hlinkClick r:id="rId3"/>
              </a:rPr>
              <a:t>Сухофрукты</a:t>
            </a:r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918570" y="2411596"/>
            <a:ext cx="22009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hlinkClick r:id="rId4"/>
              </a:rPr>
              <a:t>Токарь иллюстрация</a:t>
            </a:r>
            <a:endParaRPr lang="ru-RU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35000" y="635000"/>
            <a:ext cx="63500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ru-RU" smtClean="0">
                <a:hlinkClick r:id="rId1"/>
              </a:rPr>
              <a:t>Скачано с </a:t>
            </a:r>
            <a:r>
              <a:rPr lang="en-US" smtClean="0">
                <a:hlinkClick r:id="rId1"/>
              </a:rPr>
              <a:t>www.znanio.ru</a:t>
            </a:r>
            <a:endParaRPr lang="ru-RU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Управляющая кнопка: далее 1">
            <a:hlinkClick r:id="rId1" action="ppaction://hlinksldjump" highlightClick="1"/>
          </p:cNvPr>
          <p:cNvSpPr/>
          <p:nvPr/>
        </p:nvSpPr>
        <p:spPr>
          <a:xfrm>
            <a:off x="5436096" y="2636912"/>
            <a:ext cx="768252" cy="384359"/>
          </a:xfrm>
          <a:prstGeom prst="actionButtonForwardNex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Управляющая кнопка: далее 2">
            <a:hlinkClick r:id="rId2" action="ppaction://hlinksldjump" highlightClick="1"/>
          </p:cNvPr>
          <p:cNvSpPr/>
          <p:nvPr/>
        </p:nvSpPr>
        <p:spPr>
          <a:xfrm>
            <a:off x="5436096" y="3826298"/>
            <a:ext cx="768252" cy="384359"/>
          </a:xfrm>
          <a:prstGeom prst="actionButtonForwardNex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Управляющая кнопка: далее 3">
            <a:hlinkClick r:id="rId3" action="ppaction://hlinksldjump" highlightClick="1"/>
          </p:cNvPr>
          <p:cNvSpPr/>
          <p:nvPr/>
        </p:nvSpPr>
        <p:spPr>
          <a:xfrm>
            <a:off x="5418643" y="5013176"/>
            <a:ext cx="768252" cy="384359"/>
          </a:xfrm>
          <a:prstGeom prst="actionButtonForwardNex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Управляющая кнопка: далее 4">
            <a:hlinkClick r:id="rId4" action="ppaction://hlinksldjump" highlightClick="1"/>
          </p:cNvPr>
          <p:cNvSpPr/>
          <p:nvPr/>
        </p:nvSpPr>
        <p:spPr>
          <a:xfrm>
            <a:off x="5436096" y="6237312"/>
            <a:ext cx="768252" cy="384359"/>
          </a:xfrm>
          <a:prstGeom prst="actionButtonForwardNex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Управляющая кнопка: далее 5">
            <a:hlinkClick r:id="" action="ppaction://hlinkshowjump?jump=endshow" highlightClick="1"/>
          </p:cNvPr>
          <p:cNvSpPr/>
          <p:nvPr/>
        </p:nvSpPr>
        <p:spPr>
          <a:xfrm>
            <a:off x="8081540" y="6218765"/>
            <a:ext cx="768252" cy="384359"/>
          </a:xfrm>
          <a:prstGeom prst="actionButtonForwardNex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683568" y="3320988"/>
            <a:ext cx="7739160" cy="3204356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" name="Управляющая кнопка: сведения 1">
            <a:hlinkClick r:id="" action="ppaction://noaction" highlightClick="1"/>
          </p:cNvPr>
          <p:cNvSpPr/>
          <p:nvPr/>
        </p:nvSpPr>
        <p:spPr>
          <a:xfrm>
            <a:off x="7740352" y="461264"/>
            <a:ext cx="682376" cy="648072"/>
          </a:xfrm>
          <a:prstGeom prst="actionButtonInformation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683569" y="3068960"/>
            <a:ext cx="7739160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Примеры :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ая выноска 2"/>
          <p:cNvSpPr/>
          <p:nvPr/>
        </p:nvSpPr>
        <p:spPr>
          <a:xfrm>
            <a:off x="683569" y="1412776"/>
            <a:ext cx="7739160" cy="1512168"/>
          </a:xfrm>
          <a:prstGeom prst="wedgeRectCallout">
            <a:avLst>
              <a:gd name="adj1" fmla="val 39601"/>
              <a:gd name="adj2" fmla="val -84725"/>
            </a:avLst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Правильную дробь, знаменатель которой равен 10, 100, 1000 и т.д., можно записать в виде конечной десятичной дроби.</a:t>
            </a:r>
            <a:endParaRPr lang="ru-RU" sz="26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9" name="Объект 8"/>
          <p:cNvGraphicFramePr>
            <a:graphicFrameLocks noChangeAspect="1"/>
          </p:cNvGraphicFramePr>
          <p:nvPr/>
        </p:nvGraphicFramePr>
        <p:xfrm>
          <a:off x="1547664" y="3861593"/>
          <a:ext cx="1781175" cy="1181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02" name="Формула" r:id="rId1" imgW="13106400" imgH="9448800" progId="Equation.3">
                  <p:embed/>
                </p:oleObj>
              </mc:Choice>
              <mc:Fallback>
                <p:oleObj name="Формула" r:id="rId1" imgW="13106400" imgH="9448800" progId="Equation.3">
                  <p:embed/>
                  <p:pic>
                    <p:nvPicPr>
                      <p:cNvPr id="0" name="Объект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47664" y="3861593"/>
                        <a:ext cx="1781175" cy="1181100"/>
                      </a:xfrm>
                      <a:prstGeom prst="rect">
                        <a:avLst/>
                      </a:prstGeom>
                      <a:solidFill>
                        <a:srgbClr val="DBEEF4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Объект 9"/>
          <p:cNvGraphicFramePr>
            <a:graphicFrameLocks noChangeAspect="1"/>
          </p:cNvGraphicFramePr>
          <p:nvPr/>
        </p:nvGraphicFramePr>
        <p:xfrm>
          <a:off x="1547664" y="5157192"/>
          <a:ext cx="2030413" cy="1181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03" name="Формула" r:id="rId3" imgW="14935200" imgH="9448800" progId="Equation.3">
                  <p:embed/>
                </p:oleObj>
              </mc:Choice>
              <mc:Fallback>
                <p:oleObj name="Формула" r:id="rId3" imgW="14935200" imgH="9448800" progId="Equation.3">
                  <p:embed/>
                  <p:pic>
                    <p:nvPicPr>
                      <p:cNvPr id="0" name="Объект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47664" y="5157192"/>
                        <a:ext cx="2030413" cy="1181100"/>
                      </a:xfrm>
                      <a:prstGeom prst="rect">
                        <a:avLst/>
                      </a:prstGeom>
                      <a:solidFill>
                        <a:srgbClr val="DBEEF4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Объект 10"/>
          <p:cNvGraphicFramePr>
            <a:graphicFrameLocks noChangeAspect="1"/>
          </p:cNvGraphicFramePr>
          <p:nvPr/>
        </p:nvGraphicFramePr>
        <p:xfrm>
          <a:off x="4553149" y="5157192"/>
          <a:ext cx="2320925" cy="1181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04" name="Формула" r:id="rId5" imgW="17068800" imgH="9448800" progId="Equation.3">
                  <p:embed/>
                </p:oleObj>
              </mc:Choice>
              <mc:Fallback>
                <p:oleObj name="Формула" r:id="rId5" imgW="17068800" imgH="9448800" progId="Equation.3">
                  <p:embed/>
                  <p:pic>
                    <p:nvPicPr>
                      <p:cNvPr id="0" name="Объект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53149" y="5157192"/>
                        <a:ext cx="2320925" cy="1181100"/>
                      </a:xfrm>
                      <a:prstGeom prst="rect">
                        <a:avLst/>
                      </a:prstGeom>
                      <a:solidFill>
                        <a:srgbClr val="DBEEF4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Объект 11"/>
          <p:cNvGraphicFramePr>
            <a:graphicFrameLocks noChangeAspect="1"/>
          </p:cNvGraphicFramePr>
          <p:nvPr/>
        </p:nvGraphicFramePr>
        <p:xfrm>
          <a:off x="4553149" y="3861048"/>
          <a:ext cx="2735262" cy="1181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05" name="Формула" r:id="rId7" imgW="20116800" imgH="9448800" progId="Equation.3">
                  <p:embed/>
                </p:oleObj>
              </mc:Choice>
              <mc:Fallback>
                <p:oleObj name="Формула" r:id="rId7" imgW="20116800" imgH="9448800" progId="Equation.3">
                  <p:embed/>
                  <p:pic>
                    <p:nvPicPr>
                      <p:cNvPr id="0" name="Объект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53149" y="3861048"/>
                        <a:ext cx="2735262" cy="1181100"/>
                      </a:xfrm>
                      <a:prstGeom prst="rect">
                        <a:avLst/>
                      </a:prstGeom>
                      <a:solidFill>
                        <a:srgbClr val="DBEEF4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Управляющая кнопка: далее 12">
            <a:hlinkClick r:id="" action="ppaction://hlinkshowjump?jump=nextslide" highlightClick="1"/>
          </p:cNvPr>
          <p:cNvSpPr/>
          <p:nvPr/>
        </p:nvSpPr>
        <p:spPr>
          <a:xfrm>
            <a:off x="8081540" y="6218765"/>
            <a:ext cx="768252" cy="384359"/>
          </a:xfrm>
          <a:prstGeom prst="actionButtonForwardNex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4" name="Picture 4" descr="https://media.baamboozle.com/uploads/images/441113/1628332827_163257.png"/>
          <p:cNvPicPr>
            <a:picLocks noChangeAspect="1" noChangeArrowheads="1"/>
          </p:cNvPicPr>
          <p:nvPr/>
        </p:nvPicPr>
        <p:blipFill rotWithShape="1">
          <a:blip r:embed="rId9" cstate="email"/>
          <a:srcRect/>
          <a:stretch>
            <a:fillRect/>
          </a:stretch>
        </p:blipFill>
        <p:spPr bwMode="auto">
          <a:xfrm>
            <a:off x="6638154" y="1441853"/>
            <a:ext cx="2472406" cy="45598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500"/>
                            </p:stCondLst>
                            <p:childTnLst>
                              <p:par>
                                <p:cTn id="9" presetID="47" presetClass="entr" presetSubtype="0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2" presetClass="entr" presetSubtype="1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12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500"/>
                            </p:stCondLst>
                            <p:childTnLst>
                              <p:par>
                                <p:cTn id="18" presetID="10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7000"/>
                            </p:stCondLst>
                            <p:childTnLst>
                              <p:par>
                                <p:cTn id="2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7500"/>
                            </p:stCondLst>
                            <p:childTnLst>
                              <p:par>
                                <p:cTn id="2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8000"/>
                            </p:stCondLst>
                            <p:childTnLst>
                              <p:par>
                                <p:cTn id="3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</p:childTnLst>
        </p:cTn>
      </p:par>
    </p:tnLst>
    <p:bldLst>
      <p:bldP spid="5" grpId="0" animBg="1"/>
      <p:bldP spid="4" grpId="0" animBg="1"/>
      <p:bldP spid="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31032" y="1606029"/>
            <a:ext cx="660648" cy="45720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840756" y="1388353"/>
            <a:ext cx="662997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Представьте обыкновенную дробь в виде десятичной</a:t>
            </a:r>
            <a:endParaRPr lang="ru-RU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7410" name="Picture 2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3618398"/>
            <a:ext cx="2483769" cy="2958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6" name="Объект 5"/>
          <p:cNvGraphicFramePr>
            <a:graphicFrameLocks noChangeAspect="1"/>
          </p:cNvGraphicFramePr>
          <p:nvPr/>
        </p:nvGraphicFramePr>
        <p:xfrm>
          <a:off x="1233488" y="2416175"/>
          <a:ext cx="2316162" cy="1181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77" name="Формула" r:id="rId2" imgW="17068800" imgH="9448800" progId="Equation.3">
                  <p:embed/>
                </p:oleObj>
              </mc:Choice>
              <mc:Fallback>
                <p:oleObj name="Формула" r:id="rId2" imgW="17068800" imgH="9448800" progId="Equation.3">
                  <p:embed/>
                  <p:pic>
                    <p:nvPicPr>
                      <p:cNvPr id="0" name="Изображение 1747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33488" y="2416175"/>
                        <a:ext cx="2316162" cy="1181100"/>
                      </a:xfrm>
                      <a:prstGeom prst="rect">
                        <a:avLst/>
                      </a:prstGeom>
                      <a:solidFill>
                        <a:schemeClr val="accent5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Прямоугольник 6"/>
          <p:cNvSpPr/>
          <p:nvPr/>
        </p:nvSpPr>
        <p:spPr>
          <a:xfrm>
            <a:off x="2308876" y="2395144"/>
            <a:ext cx="1255012" cy="124290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2560407" y="6041062"/>
            <a:ext cx="2296059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Решение (9)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755576" y="4059084"/>
            <a:ext cx="1241884" cy="81007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2186787" y="4149080"/>
            <a:ext cx="368989" cy="40155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2529566" y="4149080"/>
            <a:ext cx="184494" cy="40155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рямоугольник 11"/>
          <p:cNvSpPr/>
          <p:nvPr/>
        </p:nvSpPr>
        <p:spPr>
          <a:xfrm>
            <a:off x="2714060" y="4138693"/>
            <a:ext cx="184494" cy="40155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рямоугольник 12"/>
          <p:cNvSpPr/>
          <p:nvPr/>
        </p:nvSpPr>
        <p:spPr>
          <a:xfrm>
            <a:off x="2908492" y="4149080"/>
            <a:ext cx="184494" cy="40155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Прямоугольник 14"/>
          <p:cNvSpPr/>
          <p:nvPr/>
        </p:nvSpPr>
        <p:spPr>
          <a:xfrm>
            <a:off x="978809" y="4869160"/>
            <a:ext cx="1241884" cy="81007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Прямоугольник 15"/>
          <p:cNvSpPr/>
          <p:nvPr/>
        </p:nvSpPr>
        <p:spPr>
          <a:xfrm>
            <a:off x="1047540" y="5737235"/>
            <a:ext cx="1241884" cy="83591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17" name="Объект 16"/>
          <p:cNvGraphicFramePr>
            <a:graphicFrameLocks noChangeAspect="1"/>
          </p:cNvGraphicFramePr>
          <p:nvPr/>
        </p:nvGraphicFramePr>
        <p:xfrm>
          <a:off x="5796136" y="2504912"/>
          <a:ext cx="2152650" cy="1181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78" name="Формула" r:id="rId4" imgW="15849600" imgH="9448800" progId="Equation.3">
                  <p:embed/>
                </p:oleObj>
              </mc:Choice>
              <mc:Fallback>
                <p:oleObj name="Формула" r:id="rId4" imgW="15849600" imgH="9448800" progId="Equation.3">
                  <p:embed/>
                  <p:pic>
                    <p:nvPicPr>
                      <p:cNvPr id="0" name="Изображение 1747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96136" y="2504912"/>
                        <a:ext cx="2152650" cy="1181100"/>
                      </a:xfrm>
                      <a:prstGeom prst="rect">
                        <a:avLst/>
                      </a:prstGeom>
                      <a:solidFill>
                        <a:schemeClr val="accent5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Объект 17"/>
          <p:cNvGraphicFramePr>
            <a:graphicFrameLocks noChangeAspect="1"/>
          </p:cNvGraphicFramePr>
          <p:nvPr/>
        </p:nvGraphicFramePr>
        <p:xfrm>
          <a:off x="5796136" y="3769302"/>
          <a:ext cx="2028825" cy="1181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79" name="Формула" r:id="rId6" imgW="14935200" imgH="9448800" progId="Equation.3">
                  <p:embed/>
                </p:oleObj>
              </mc:Choice>
              <mc:Fallback>
                <p:oleObj name="Формула" r:id="rId6" imgW="14935200" imgH="9448800" progId="Equation.3">
                  <p:embed/>
                  <p:pic>
                    <p:nvPicPr>
                      <p:cNvPr id="0" name="Изображение 1747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96136" y="3769302"/>
                        <a:ext cx="2028825" cy="1181100"/>
                      </a:xfrm>
                      <a:prstGeom prst="rect">
                        <a:avLst/>
                      </a:prstGeom>
                      <a:solidFill>
                        <a:schemeClr val="accent5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Объект 18"/>
          <p:cNvGraphicFramePr>
            <a:graphicFrameLocks noChangeAspect="1"/>
          </p:cNvGraphicFramePr>
          <p:nvPr/>
        </p:nvGraphicFramePr>
        <p:xfrm>
          <a:off x="5796136" y="5034694"/>
          <a:ext cx="2070100" cy="1181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80" name="Формула" r:id="rId8" imgW="15240000" imgH="9448800" progId="Equation.3">
                  <p:embed/>
                </p:oleObj>
              </mc:Choice>
              <mc:Fallback>
                <p:oleObj name="Формула" r:id="rId8" imgW="15240000" imgH="9448800" progId="Equation.3">
                  <p:embed/>
                  <p:pic>
                    <p:nvPicPr>
                      <p:cNvPr id="0" name="Изображение 1747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96136" y="5034694"/>
                        <a:ext cx="2070100" cy="1181100"/>
                      </a:xfrm>
                      <a:prstGeom prst="rect">
                        <a:avLst/>
                      </a:prstGeom>
                      <a:solidFill>
                        <a:schemeClr val="accent5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" name="Прямоугольник 19"/>
          <p:cNvSpPr/>
          <p:nvPr/>
        </p:nvSpPr>
        <p:spPr>
          <a:xfrm>
            <a:off x="6948264" y="2510302"/>
            <a:ext cx="1116755" cy="122413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Прямоугольник 20"/>
          <p:cNvSpPr/>
          <p:nvPr/>
        </p:nvSpPr>
        <p:spPr>
          <a:xfrm>
            <a:off x="7083358" y="3734438"/>
            <a:ext cx="981661" cy="120673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Прямоугольник 21"/>
          <p:cNvSpPr/>
          <p:nvPr/>
        </p:nvSpPr>
        <p:spPr>
          <a:xfrm>
            <a:off x="6884408" y="5042792"/>
            <a:ext cx="1244465" cy="125029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Управляющая кнопка: далее 2">
            <a:hlinkClick r:id="" action="ppaction://hlinkshowjump?jump=nextslide" highlightClick="1"/>
          </p:cNvPr>
          <p:cNvSpPr/>
          <p:nvPr/>
        </p:nvSpPr>
        <p:spPr>
          <a:xfrm>
            <a:off x="8081540" y="6218765"/>
            <a:ext cx="768252" cy="384359"/>
          </a:xfrm>
          <a:prstGeom prst="actionButtonForwardNex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174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1" dur="12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6" dur="125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xit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21" dur="12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6" dur="125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xit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31" dur="125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36" dur="125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xit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41" dur="125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46" dur="12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48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9" fill="hold">
                      <p:stCondLst>
                        <p:cond delay="0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52" dur="125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  <p:seq concurrent="1" nextAc="seek">
              <p:cTn id="54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5" fill="hold">
                      <p:stCondLst>
                        <p:cond delay="0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58" dur="125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  <p:seq concurrent="1" nextAc="seek">
              <p:cTn id="60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1" fill="hold">
                      <p:stCondLst>
                        <p:cond delay="0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64" dur="125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</p:childTnLst>
        </p:cTn>
      </p:par>
    </p:tnLst>
    <p:bldLst>
      <p:bldP spid="7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5" grpId="0" animBg="1"/>
      <p:bldP spid="16" grpId="0" animBg="1"/>
      <p:bldP spid="20" grpId="0" animBg="1"/>
      <p:bldP spid="21" grpId="0" animBg="1"/>
      <p:bldP spid="2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31032" y="1606029"/>
            <a:ext cx="660648" cy="45720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840756" y="1388353"/>
            <a:ext cx="662997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Представьте десятичную дробь в виде обыкновенной дроби или смешанного числа</a:t>
            </a:r>
            <a:endParaRPr lang="ru-RU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Объект 5"/>
          <p:cNvGraphicFramePr>
            <a:graphicFrameLocks noChangeAspect="1"/>
          </p:cNvGraphicFramePr>
          <p:nvPr/>
        </p:nvGraphicFramePr>
        <p:xfrm>
          <a:off x="710356" y="2395144"/>
          <a:ext cx="5707063" cy="1181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529" name="Формула" r:id="rId1" imgW="42062400" imgH="9448800" progId="Equation.3">
                  <p:embed/>
                </p:oleObj>
              </mc:Choice>
              <mc:Fallback>
                <p:oleObj name="Формула" r:id="rId1" imgW="42062400" imgH="9448800" progId="Equation.3">
                  <p:embed/>
                  <p:pic>
                    <p:nvPicPr>
                      <p:cNvPr id="0" name="Изображение 185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0356" y="2395144"/>
                        <a:ext cx="5707063" cy="1181100"/>
                      </a:xfrm>
                      <a:prstGeom prst="rect">
                        <a:avLst/>
                      </a:prstGeom>
                      <a:solidFill>
                        <a:schemeClr val="accent5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Прямоугольник 6"/>
          <p:cNvSpPr/>
          <p:nvPr/>
        </p:nvSpPr>
        <p:spPr>
          <a:xfrm>
            <a:off x="2308876" y="2395144"/>
            <a:ext cx="1471036" cy="124290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6660232" y="2182462"/>
            <a:ext cx="2296059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Решение (3)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7" name="Объект 16"/>
          <p:cNvGraphicFramePr>
            <a:graphicFrameLocks noChangeAspect="1"/>
          </p:cNvGraphicFramePr>
          <p:nvPr/>
        </p:nvGraphicFramePr>
        <p:xfrm>
          <a:off x="2101149" y="3870699"/>
          <a:ext cx="2070100" cy="1181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530" name="Формула" r:id="rId3" imgW="15240000" imgH="9448800" progId="Equation.3">
                  <p:embed/>
                </p:oleObj>
              </mc:Choice>
              <mc:Fallback>
                <p:oleObj name="Формула" r:id="rId3" imgW="15240000" imgH="9448800" progId="Equation.3">
                  <p:embed/>
                  <p:pic>
                    <p:nvPicPr>
                      <p:cNvPr id="0" name="Изображение 185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01149" y="3870699"/>
                        <a:ext cx="2070100" cy="1181100"/>
                      </a:xfrm>
                      <a:prstGeom prst="rect">
                        <a:avLst/>
                      </a:prstGeom>
                      <a:solidFill>
                        <a:schemeClr val="accent5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Объект 17"/>
          <p:cNvGraphicFramePr>
            <a:graphicFrameLocks noChangeAspect="1"/>
          </p:cNvGraphicFramePr>
          <p:nvPr/>
        </p:nvGraphicFramePr>
        <p:xfrm>
          <a:off x="2129412" y="5189739"/>
          <a:ext cx="2319337" cy="1181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531" name="Формула" r:id="rId5" imgW="17068800" imgH="9448800" progId="Equation.3">
                  <p:embed/>
                </p:oleObj>
              </mc:Choice>
              <mc:Fallback>
                <p:oleObj name="Формула" r:id="rId5" imgW="17068800" imgH="9448800" progId="Equation.3">
                  <p:embed/>
                  <p:pic>
                    <p:nvPicPr>
                      <p:cNvPr id="0" name="Изображение 185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29412" y="5189739"/>
                        <a:ext cx="2319337" cy="1181100"/>
                      </a:xfrm>
                      <a:prstGeom prst="rect">
                        <a:avLst/>
                      </a:prstGeom>
                      <a:solidFill>
                        <a:schemeClr val="accent5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Объект 18"/>
          <p:cNvGraphicFramePr>
            <a:graphicFrameLocks noChangeAspect="1"/>
          </p:cNvGraphicFramePr>
          <p:nvPr/>
        </p:nvGraphicFramePr>
        <p:xfrm>
          <a:off x="5155741" y="3866001"/>
          <a:ext cx="2360613" cy="1181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532" name="Формула" r:id="rId7" imgW="17373600" imgH="9448800" progId="Equation.3">
                  <p:embed/>
                </p:oleObj>
              </mc:Choice>
              <mc:Fallback>
                <p:oleObj name="Формула" r:id="rId7" imgW="17373600" imgH="9448800" progId="Equation.3">
                  <p:embed/>
                  <p:pic>
                    <p:nvPicPr>
                      <p:cNvPr id="0" name="Изображение 185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55741" y="3866001"/>
                        <a:ext cx="2360613" cy="1181100"/>
                      </a:xfrm>
                      <a:prstGeom prst="rect">
                        <a:avLst/>
                      </a:prstGeom>
                      <a:solidFill>
                        <a:schemeClr val="accent5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" name="Прямоугольник 19"/>
          <p:cNvSpPr/>
          <p:nvPr/>
        </p:nvSpPr>
        <p:spPr>
          <a:xfrm>
            <a:off x="3467088" y="3818884"/>
            <a:ext cx="833993" cy="122413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Прямоугольник 20"/>
          <p:cNvSpPr/>
          <p:nvPr/>
        </p:nvSpPr>
        <p:spPr>
          <a:xfrm>
            <a:off x="3711776" y="5189967"/>
            <a:ext cx="981661" cy="120673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Прямоугольник 21"/>
          <p:cNvSpPr/>
          <p:nvPr/>
        </p:nvSpPr>
        <p:spPr>
          <a:xfrm>
            <a:off x="6563796" y="3779537"/>
            <a:ext cx="1032539" cy="127579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Управляющая кнопка: далее 2">
            <a:hlinkClick r:id="" action="ppaction://hlinkshowjump?jump=nextslide" highlightClick="1"/>
          </p:cNvPr>
          <p:cNvSpPr/>
          <p:nvPr/>
        </p:nvSpPr>
        <p:spPr>
          <a:xfrm>
            <a:off x="8081540" y="6218765"/>
            <a:ext cx="768252" cy="384359"/>
          </a:xfrm>
          <a:prstGeom prst="actionButtonForwardNex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Прямоугольник 22"/>
          <p:cNvSpPr/>
          <p:nvPr/>
        </p:nvSpPr>
        <p:spPr>
          <a:xfrm>
            <a:off x="3779912" y="2395144"/>
            <a:ext cx="1728316" cy="124290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Прямоугольник 23"/>
          <p:cNvSpPr/>
          <p:nvPr/>
        </p:nvSpPr>
        <p:spPr>
          <a:xfrm>
            <a:off x="5512408" y="2395144"/>
            <a:ext cx="931799" cy="124290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25" name="Объект 24"/>
          <p:cNvGraphicFramePr>
            <a:graphicFrameLocks noChangeAspect="1"/>
          </p:cNvGraphicFramePr>
          <p:nvPr/>
        </p:nvGraphicFramePr>
        <p:xfrm>
          <a:off x="5155741" y="5189967"/>
          <a:ext cx="2525712" cy="1181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533" name="Формула" r:id="rId9" imgW="18592800" imgH="9448800" progId="Equation.3">
                  <p:embed/>
                </p:oleObj>
              </mc:Choice>
              <mc:Fallback>
                <p:oleObj name="Формула" r:id="rId9" imgW="18592800" imgH="9448800" progId="Equation.3">
                  <p:embed/>
                  <p:pic>
                    <p:nvPicPr>
                      <p:cNvPr id="0" name="Изображение 185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55741" y="5189967"/>
                        <a:ext cx="2525712" cy="1181100"/>
                      </a:xfrm>
                      <a:prstGeom prst="rect">
                        <a:avLst/>
                      </a:prstGeom>
                      <a:solidFill>
                        <a:schemeClr val="accent5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" name="Прямоугольник 25"/>
          <p:cNvSpPr/>
          <p:nvPr/>
        </p:nvSpPr>
        <p:spPr>
          <a:xfrm>
            <a:off x="6826600" y="5189967"/>
            <a:ext cx="981661" cy="120673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Управляющая кнопка: домой 26">
            <a:hlinkClick r:id="rId11" action="ppaction://hlinksldjump" highlightClick="1"/>
          </p:cNvPr>
          <p:cNvSpPr/>
          <p:nvPr/>
        </p:nvSpPr>
        <p:spPr>
          <a:xfrm>
            <a:off x="8081540" y="5798517"/>
            <a:ext cx="768252" cy="364903"/>
          </a:xfrm>
          <a:prstGeom prst="actionButtonHome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6" dur="12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1" dur="125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6" dur="125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2" dur="125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  <p:seq concurrent="1" nextAc="seek">
              <p:cTn id="24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5" fill="hold">
                      <p:stCondLst>
                        <p:cond delay="0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8" dur="125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  <p:seq concurrent="1" nextAc="seek">
              <p:cTn id="30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1" fill="hold">
                      <p:stCondLst>
                        <p:cond delay="0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34" dur="125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  <p:seq concurrent="1" nextAc="seek">
              <p:cTn id="36" restart="whenNotActive" fill="hold" evtFilter="cancelBubble" nodeType="interactiveSeq">
                <p:stCondLst>
                  <p:cond evt="onClick" delay="0">
                    <p:tgtEl>
                      <p:spTgt spid="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7" fill="hold">
                      <p:stCondLst>
                        <p:cond delay="0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40" dur="125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"/>
                  </p:tgtEl>
                </p:cond>
              </p:nextCondLst>
            </p:seq>
          </p:childTnLst>
        </p:cTn>
      </p:par>
    </p:tnLst>
    <p:bldLst>
      <p:bldP spid="7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Управляющая кнопка: сведения 1">
            <a:hlinkClick r:id="" action="ppaction://noaction" highlightClick="1"/>
          </p:cNvPr>
          <p:cNvSpPr/>
          <p:nvPr/>
        </p:nvSpPr>
        <p:spPr>
          <a:xfrm>
            <a:off x="7740352" y="461264"/>
            <a:ext cx="682376" cy="648072"/>
          </a:xfrm>
          <a:prstGeom prst="actionButtonInformation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Прямоугольная выноска 2"/>
          <p:cNvSpPr/>
          <p:nvPr/>
        </p:nvSpPr>
        <p:spPr>
          <a:xfrm>
            <a:off x="683569" y="1412776"/>
            <a:ext cx="7739160" cy="1656184"/>
          </a:xfrm>
          <a:prstGeom prst="wedgeRectCallout">
            <a:avLst>
              <a:gd name="adj1" fmla="val 39601"/>
              <a:gd name="adj2" fmla="val -84725"/>
            </a:avLst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Сложение и вычитание десятичных дробей выполняют поразрядно. При вычислении «столбиком» дроби записывают одну под другой, чтобы запятая оказалась под запятой</a:t>
            </a:r>
            <a:endParaRPr lang="ru-RU" sz="26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683569" y="3320988"/>
            <a:ext cx="7739160" cy="3204356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683568" y="3212976"/>
            <a:ext cx="7782098" cy="465827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Примеры сложения и вычитания дробей: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Управляющая кнопка: далее 12">
            <a:hlinkClick r:id="" action="ppaction://hlinkshowjump?jump=nextslide" highlightClick="1"/>
          </p:cNvPr>
          <p:cNvSpPr/>
          <p:nvPr/>
        </p:nvSpPr>
        <p:spPr>
          <a:xfrm>
            <a:off x="8081540" y="6218765"/>
            <a:ext cx="768252" cy="384359"/>
          </a:xfrm>
          <a:prstGeom prst="actionButtonForwardNex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Прямоугольник 13"/>
          <p:cNvSpPr/>
          <p:nvPr/>
        </p:nvSpPr>
        <p:spPr>
          <a:xfrm>
            <a:off x="560960" y="3789040"/>
            <a:ext cx="504056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6" name="Объект 15"/>
          <p:cNvGraphicFramePr>
            <a:graphicFrameLocks noChangeAspect="1"/>
          </p:cNvGraphicFramePr>
          <p:nvPr/>
        </p:nvGraphicFramePr>
        <p:xfrm>
          <a:off x="1187624" y="3789040"/>
          <a:ext cx="3816424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49" name="Формула" r:id="rId1" imgW="30175200" imgH="4876800" progId="Equation.3">
                  <p:embed/>
                </p:oleObj>
              </mc:Choice>
              <mc:Fallback>
                <p:oleObj name="Формула" r:id="rId1" imgW="30175200" imgH="4876800" progId="Equation.3">
                  <p:embed/>
                  <p:pic>
                    <p:nvPicPr>
                      <p:cNvPr id="0" name="Объект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87624" y="3789040"/>
                        <a:ext cx="3816424" cy="609600"/>
                      </a:xfrm>
                      <a:prstGeom prst="rect">
                        <a:avLst/>
                      </a:prstGeom>
                      <a:solidFill>
                        <a:srgbClr val="DBEEF4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Объект 16"/>
          <p:cNvGraphicFramePr>
            <a:graphicFrameLocks noChangeAspect="1"/>
          </p:cNvGraphicFramePr>
          <p:nvPr/>
        </p:nvGraphicFramePr>
        <p:xfrm>
          <a:off x="1187624" y="5119774"/>
          <a:ext cx="4100513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50" name="Формула" r:id="rId3" imgW="30175200" imgH="4876800" progId="Equation.3">
                  <p:embed/>
                </p:oleObj>
              </mc:Choice>
              <mc:Fallback>
                <p:oleObj name="Формула" r:id="rId3" imgW="30175200" imgH="4876800" progId="Equation.3">
                  <p:embed/>
                  <p:pic>
                    <p:nvPicPr>
                      <p:cNvPr id="0" name="Объект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87624" y="5119774"/>
                        <a:ext cx="4100513" cy="609600"/>
                      </a:xfrm>
                      <a:prstGeom prst="rect">
                        <a:avLst/>
                      </a:prstGeom>
                      <a:solidFill>
                        <a:srgbClr val="DBEEF4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Прямоугольник 17"/>
          <p:cNvSpPr/>
          <p:nvPr/>
        </p:nvSpPr>
        <p:spPr>
          <a:xfrm>
            <a:off x="3995936" y="5080149"/>
            <a:ext cx="1296144" cy="72511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Прямоугольник 20"/>
          <p:cNvSpPr/>
          <p:nvPr/>
        </p:nvSpPr>
        <p:spPr>
          <a:xfrm>
            <a:off x="3851920" y="3717678"/>
            <a:ext cx="1224136" cy="70153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6219" name="Picture 7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8224" y="3911857"/>
            <a:ext cx="1238250" cy="1362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0" name="Прямоугольник 19"/>
          <p:cNvSpPr/>
          <p:nvPr/>
        </p:nvSpPr>
        <p:spPr>
          <a:xfrm>
            <a:off x="6804248" y="4869160"/>
            <a:ext cx="1022226" cy="35076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Прямоугольник 14"/>
          <p:cNvSpPr/>
          <p:nvPr/>
        </p:nvSpPr>
        <p:spPr>
          <a:xfrm>
            <a:off x="560960" y="5187903"/>
            <a:ext cx="504056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</a:t>
            </a:r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222" name="Picture 78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51698" y="5096494"/>
            <a:ext cx="1352550" cy="1314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2" name="Прямоугольник 21"/>
          <p:cNvSpPr/>
          <p:nvPr/>
        </p:nvSpPr>
        <p:spPr>
          <a:xfrm>
            <a:off x="5805454" y="6043382"/>
            <a:ext cx="1022226" cy="35076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500"/>
                            </p:stCondLst>
                            <p:childTnLst>
                              <p:par>
                                <p:cTn id="9" presetID="47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3500"/>
                            </p:stCondLst>
                            <p:childTnLst>
                              <p:par>
                                <p:cTn id="1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12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0"/>
                            </p:stCondLst>
                            <p:childTnLst>
                              <p:par>
                                <p:cTn id="19" presetID="22" presetClass="entr" presetSubtype="1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" dur="125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1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125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1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125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1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0" dur="125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6500"/>
                            </p:stCondLst>
                            <p:childTnLst>
                              <p:par>
                                <p:cTn id="3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7500"/>
                            </p:stCondLst>
                            <p:childTnLst>
                              <p:par>
                                <p:cTn id="3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seq concurrent="1" nextAc="seek">
              <p:cTn id="45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6" fill="hold">
                      <p:stCondLst>
                        <p:cond delay="0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0" dur="1000"/>
                                        <p:tgtEl>
                                          <p:spTgt spid="62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xit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54" dur="125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1500"/>
                            </p:stCondLst>
                            <p:childTnLst>
                              <p:par>
                                <p:cTn id="57" presetID="22" presetClass="exit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58" dur="125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60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1" fill="hold">
                      <p:stCondLst>
                        <p:cond delay="0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5" dur="1000"/>
                                        <p:tgtEl>
                                          <p:spTgt spid="6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2" presetClass="exit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69" dur="125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72" dur="125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14" grpId="0" animBg="1"/>
      <p:bldP spid="18" grpId="0" animBg="1"/>
      <p:bldP spid="18" grpId="1" animBg="1"/>
      <p:bldP spid="21" grpId="0" animBg="1"/>
      <p:bldP spid="21" grpId="1" animBg="1"/>
      <p:bldP spid="20" grpId="0" animBg="1"/>
      <p:bldP spid="20" grpId="1" animBg="1"/>
      <p:bldP spid="15" grpId="0" animBg="1"/>
      <p:bldP spid="22" grpId="0" animBg="1"/>
      <p:bldP spid="22" grpId="1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Управляющая кнопка: сведения 1">
            <a:hlinkClick r:id="" action="ppaction://noaction" highlightClick="1"/>
          </p:cNvPr>
          <p:cNvSpPr/>
          <p:nvPr/>
        </p:nvSpPr>
        <p:spPr>
          <a:xfrm>
            <a:off x="7740352" y="461264"/>
            <a:ext cx="682376" cy="648072"/>
          </a:xfrm>
          <a:prstGeom prst="actionButtonInformation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Прямоугольная выноска 2"/>
          <p:cNvSpPr/>
          <p:nvPr/>
        </p:nvSpPr>
        <p:spPr>
          <a:xfrm>
            <a:off x="683569" y="1412776"/>
            <a:ext cx="7739160" cy="1656184"/>
          </a:xfrm>
          <a:prstGeom prst="wedgeRectCallout">
            <a:avLst>
              <a:gd name="adj1" fmla="val 39601"/>
              <a:gd name="adj2" fmla="val -84725"/>
            </a:avLst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Умножение десятичных дробей нужно выполнять, не обращая внимания на запятые. В полученном произведении надо отделить запятой </a:t>
            </a:r>
            <a:r>
              <a:rPr lang="ru-RU" sz="2600" b="1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справа </a:t>
            </a:r>
            <a:r>
              <a:rPr lang="ru-RU" sz="2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столько цифр, сколько их в обоих множителях</a:t>
            </a:r>
            <a:endParaRPr lang="ru-RU" sz="26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683569" y="3367217"/>
            <a:ext cx="7739160" cy="3204356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683568" y="3212976"/>
            <a:ext cx="7782098" cy="465827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 умножения десятичных дробей: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Управляющая кнопка: далее 12">
            <a:hlinkClick r:id="" action="ppaction://hlinkshowjump?jump=nextslide" highlightClick="1"/>
          </p:cNvPr>
          <p:cNvSpPr/>
          <p:nvPr/>
        </p:nvSpPr>
        <p:spPr>
          <a:xfrm>
            <a:off x="8081540" y="6218765"/>
            <a:ext cx="768252" cy="384359"/>
          </a:xfrm>
          <a:prstGeom prst="actionButtonForwardNex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16" name="Объект 15"/>
          <p:cNvGraphicFramePr>
            <a:graphicFrameLocks noChangeAspect="1"/>
          </p:cNvGraphicFramePr>
          <p:nvPr/>
        </p:nvGraphicFramePr>
        <p:xfrm>
          <a:off x="1298575" y="4259263"/>
          <a:ext cx="3160713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74" name="Формула" r:id="rId1" imgW="24993600" imgH="4876800" progId="Equation.3">
                  <p:embed/>
                </p:oleObj>
              </mc:Choice>
              <mc:Fallback>
                <p:oleObj name="Формула" r:id="rId1" imgW="24993600" imgH="4876800" progId="Equation.3">
                  <p:embed/>
                  <p:pic>
                    <p:nvPicPr>
                      <p:cNvPr id="0" name="Изображение 1947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8575" y="4259263"/>
                        <a:ext cx="3160713" cy="609600"/>
                      </a:xfrm>
                      <a:prstGeom prst="rect">
                        <a:avLst/>
                      </a:prstGeom>
                      <a:solidFill>
                        <a:srgbClr val="DBEEF4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Прямоугольник 20"/>
          <p:cNvSpPr/>
          <p:nvPr/>
        </p:nvSpPr>
        <p:spPr>
          <a:xfrm>
            <a:off x="3344721" y="4188198"/>
            <a:ext cx="1224136" cy="70153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9460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36096" y="3999029"/>
            <a:ext cx="1400175" cy="2247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0" name="Прямоугольник 19"/>
          <p:cNvSpPr/>
          <p:nvPr/>
        </p:nvSpPr>
        <p:spPr>
          <a:xfrm>
            <a:off x="5436096" y="4969395"/>
            <a:ext cx="1598290" cy="35076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Прямоугольник 21"/>
          <p:cNvSpPr/>
          <p:nvPr/>
        </p:nvSpPr>
        <p:spPr>
          <a:xfrm>
            <a:off x="5625069" y="5320160"/>
            <a:ext cx="1211201" cy="55711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Прямоугольник 18"/>
          <p:cNvSpPr/>
          <p:nvPr/>
        </p:nvSpPr>
        <p:spPr>
          <a:xfrm>
            <a:off x="5796136" y="5877271"/>
            <a:ext cx="1040135" cy="39290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500"/>
                            </p:stCondLst>
                            <p:childTnLst>
                              <p:par>
                                <p:cTn id="9" presetID="47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3500"/>
                            </p:stCondLst>
                            <p:childTnLst>
                              <p:par>
                                <p:cTn id="1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12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0"/>
                            </p:stCondLst>
                            <p:childTnLst>
                              <p:par>
                                <p:cTn id="19" presetID="22" presetClass="entr" presetSubtype="1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" dur="125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1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125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1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125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1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0" dur="125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6500"/>
                            </p:stCondLst>
                            <p:childTnLst>
                              <p:par>
                                <p:cTn id="3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seq concurrent="1" nextAc="seek">
              <p:cTn id="35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6" fill="hold">
                      <p:stCondLst>
                        <p:cond delay="0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0" dur="1000"/>
                                        <p:tgtEl>
                                          <p:spTgt spid="194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xit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44" dur="125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xit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49" dur="125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xit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54" dur="125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1500"/>
                            </p:stCondLst>
                            <p:childTnLst>
                              <p:par>
                                <p:cTn id="57" presetID="22" presetClass="exit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58" dur="125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21" grpId="0" animBg="1"/>
      <p:bldP spid="21" grpId="1" animBg="1"/>
      <p:bldP spid="20" grpId="0" animBg="1"/>
      <p:bldP spid="20" grpId="1" animBg="1"/>
      <p:bldP spid="22" grpId="0" animBg="1"/>
      <p:bldP spid="22" grpId="1" animBg="1"/>
      <p:bldP spid="19" grpId="0" animBg="1"/>
      <p:bldP spid="19" grpId="1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Управляющая кнопка: сведения 1">
            <a:hlinkClick r:id="" action="ppaction://noaction" highlightClick="1"/>
          </p:cNvPr>
          <p:cNvSpPr/>
          <p:nvPr/>
        </p:nvSpPr>
        <p:spPr>
          <a:xfrm>
            <a:off x="7740352" y="461264"/>
            <a:ext cx="682376" cy="648072"/>
          </a:xfrm>
          <a:prstGeom prst="actionButtonInformation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Прямоугольная выноска 2"/>
          <p:cNvSpPr/>
          <p:nvPr/>
        </p:nvSpPr>
        <p:spPr>
          <a:xfrm>
            <a:off x="683569" y="1412776"/>
            <a:ext cx="7739160" cy="1656184"/>
          </a:xfrm>
          <a:prstGeom prst="wedgeRectCallout">
            <a:avLst>
              <a:gd name="adj1" fmla="val 39601"/>
              <a:gd name="adj2" fmla="val -84725"/>
            </a:avLst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 делении десятичных дробей нужно в делимом и делителе перенести запятые вправо на столько цифр, сколько их стоит в делителе. </a:t>
            </a:r>
            <a:endParaRPr lang="ru-RU" sz="26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Затем выполнить деление на натуральное число. </a:t>
            </a:r>
            <a:endParaRPr lang="ru-RU" sz="26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683569" y="3367217"/>
            <a:ext cx="7739160" cy="3204356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683568" y="3212976"/>
            <a:ext cx="7782098" cy="465827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 деления десятичных дробей: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Управляющая кнопка: далее 12">
            <a:hlinkClick r:id="" action="ppaction://hlinkshowjump?jump=nextslide" highlightClick="1"/>
          </p:cNvPr>
          <p:cNvSpPr/>
          <p:nvPr/>
        </p:nvSpPr>
        <p:spPr>
          <a:xfrm>
            <a:off x="8081540" y="6218765"/>
            <a:ext cx="768252" cy="384359"/>
          </a:xfrm>
          <a:prstGeom prst="actionButtonForwardNex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16" name="Объект 15"/>
          <p:cNvGraphicFramePr>
            <a:graphicFrameLocks noChangeAspect="1"/>
          </p:cNvGraphicFramePr>
          <p:nvPr/>
        </p:nvGraphicFramePr>
        <p:xfrm>
          <a:off x="1115616" y="4280131"/>
          <a:ext cx="4664075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99" name="Формула" r:id="rId1" imgW="36880800" imgH="4876800" progId="Equation.3">
                  <p:embed/>
                </p:oleObj>
              </mc:Choice>
              <mc:Fallback>
                <p:oleObj name="Формула" r:id="rId1" imgW="36880800" imgH="4876800" progId="Equation.3">
                  <p:embed/>
                  <p:pic>
                    <p:nvPicPr>
                      <p:cNvPr id="0" name="Изображение 2049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15616" y="4280131"/>
                        <a:ext cx="4664075" cy="609600"/>
                      </a:xfrm>
                      <a:prstGeom prst="rect">
                        <a:avLst/>
                      </a:prstGeom>
                      <a:solidFill>
                        <a:srgbClr val="DBEEF4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Прямоугольник 20"/>
          <p:cNvSpPr/>
          <p:nvPr/>
        </p:nvSpPr>
        <p:spPr>
          <a:xfrm>
            <a:off x="3275856" y="4188197"/>
            <a:ext cx="1944216" cy="70153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Прямоугольник 13"/>
          <p:cNvSpPr/>
          <p:nvPr/>
        </p:nvSpPr>
        <p:spPr>
          <a:xfrm>
            <a:off x="5220072" y="4267862"/>
            <a:ext cx="576064" cy="70153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0484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6136" y="4018747"/>
            <a:ext cx="2028825" cy="2257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500"/>
                            </p:stCondLst>
                            <p:childTnLst>
                              <p:par>
                                <p:cTn id="9" presetID="47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3500"/>
                            </p:stCondLst>
                            <p:childTnLst>
                              <p:par>
                                <p:cTn id="1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12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0"/>
                            </p:stCondLst>
                            <p:childTnLst>
                              <p:par>
                                <p:cTn id="19" presetID="22" presetClass="entr" presetSubtype="1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" dur="125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1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12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6500"/>
                            </p:stCondLst>
                            <p:childTnLst>
                              <p:par>
                                <p:cTn id="2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seq concurrent="1" nextAc="seek">
              <p:cTn id="29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0" fill="hold">
                      <p:stCondLst>
                        <p:cond delay="0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xit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33" dur="125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9" dur="1000"/>
                                        <p:tgtEl>
                                          <p:spTgt spid="204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000"/>
                            </p:stCondLst>
                            <p:childTnLst>
                              <p:par>
                                <p:cTn id="41" presetID="22" presetClass="exit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42" dur="12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21" grpId="0" animBg="1"/>
      <p:bldP spid="21" grpId="1" animBg="1"/>
      <p:bldP spid="14" grpId="0" animBg="1"/>
      <p:bldP spid="14" grpId="1" animBg="1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2275</Words>
  <Application>WPS Presentation</Application>
  <PresentationFormat>Экран (4:3)</PresentationFormat>
  <Paragraphs>144</Paragraphs>
  <Slides>21</Slides>
  <Notes>18</Notes>
  <HiddenSlides>0</HiddenSlides>
  <MMClips>0</MMClips>
  <ScaleCrop>false</ScaleCrop>
  <HeadingPairs>
    <vt:vector size="8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嵌入 OLE 服务器</vt:lpstr>
      </vt:variant>
      <vt:variant>
        <vt:i4>60</vt:i4>
      </vt:variant>
      <vt:variant>
        <vt:lpstr>幻灯片标题</vt:lpstr>
      </vt:variant>
      <vt:variant>
        <vt:i4>21</vt:i4>
      </vt:variant>
    </vt:vector>
  </HeadingPairs>
  <TitlesOfParts>
    <vt:vector size="89" baseType="lpstr">
      <vt:lpstr>Arial</vt:lpstr>
      <vt:lpstr>SimSun</vt:lpstr>
      <vt:lpstr>Wingdings</vt:lpstr>
      <vt:lpstr>Times New Roman</vt:lpstr>
      <vt:lpstr>Calibri</vt:lpstr>
      <vt:lpstr>Microsoft YaHei</vt:lpstr>
      <vt:lpstr>Arial Unicode MS</vt:lpstr>
      <vt:lpstr>Тема Office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Людмила Мороз</cp:lastModifiedBy>
  <cp:revision>127</cp:revision>
  <dcterms:created xsi:type="dcterms:W3CDTF">2023-03-27T04:11:00Z</dcterms:created>
  <dcterms:modified xsi:type="dcterms:W3CDTF">2024-11-02T15:04:42Z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3072C3CE75834A27BD3D83D7729514D6_12</vt:lpwstr>
  </property>
  <property fmtid="{D5CDD505-2E9C-101B-9397-08002B2CF9AE}" pid="3" name="KSOProductBuildVer">
    <vt:lpwstr>1049-12.2.0.18607</vt:lpwstr>
  </property>
</Properties>
</file>