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287" r:id="rId6"/>
    <p:sldId id="258" r:id="rId7"/>
    <p:sldId id="288" r:id="rId8"/>
    <p:sldId id="289" r:id="rId9"/>
    <p:sldId id="290" r:id="rId10"/>
    <p:sldId id="259" r:id="rId11"/>
    <p:sldId id="291" r:id="rId12"/>
    <p:sldId id="292" r:id="rId13"/>
    <p:sldId id="293" r:id="rId14"/>
    <p:sldId id="294" r:id="rId15"/>
    <p:sldId id="295" r:id="rId16"/>
    <p:sldId id="276" r:id="rId17"/>
    <p:sldId id="296" r:id="rId18"/>
    <p:sldId id="257" r:id="rId19"/>
    <p:sldId id="29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5090" autoAdjust="0"/>
  </p:normalViewPr>
  <p:slideViewPr>
    <p:cSldViewPr showGuides="1">
      <p:cViewPr varScale="1">
        <p:scale>
          <a:sx n="110" d="100"/>
          <a:sy n="110" d="100"/>
        </p:scale>
        <p:origin x="14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1.wmf"/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Проверить</a:t>
            </a:r>
            <a:r>
              <a:rPr lang="ru-RU" baseline="0" dirty="0" smtClean="0"/>
              <a:t> правильность выполнения задания можно на уроке, д</a:t>
            </a:r>
            <a:r>
              <a:rPr lang="ru-RU" dirty="0" smtClean="0"/>
              <a:t>ля визуализации правильного ответа следует нажать</a:t>
            </a:r>
            <a:r>
              <a:rPr lang="ru-RU" baseline="0" dirty="0" smtClean="0"/>
              <a:t> на </a:t>
            </a:r>
            <a:r>
              <a:rPr lang="ru-RU" dirty="0" smtClean="0"/>
              <a:t>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Проверить</a:t>
            </a:r>
            <a:r>
              <a:rPr lang="ru-RU" baseline="0" dirty="0" smtClean="0"/>
              <a:t> правильность решения задач можно на уроке, д</a:t>
            </a:r>
            <a:r>
              <a:rPr lang="ru-RU" dirty="0" smtClean="0"/>
              <a:t>ля визуализации правильного ответа следует на прямоугольник «Ответ»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После того, как учитель задал вопрос «что такое</a:t>
            </a:r>
            <a:r>
              <a:rPr lang="ru-RU" baseline="0" dirty="0" smtClean="0"/>
              <a:t> алгебраическое выражение?»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</a:t>
            </a:r>
            <a:endParaRPr lang="ru-RU" baseline="0" dirty="0" smtClean="0"/>
          </a:p>
          <a:p>
            <a:r>
              <a:rPr lang="ru-RU" baseline="0" dirty="0" smtClean="0"/>
              <a:t>Появление примеров алгебраических выражений уже настроено, ничего нажимать не надо</a:t>
            </a:r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После того, как учитель задал вопрос «как найти значение </a:t>
            </a:r>
            <a:r>
              <a:rPr lang="ru-RU" baseline="0" dirty="0" smtClean="0"/>
              <a:t>алгебраического выражения?» нажимаем кнопку «</a:t>
            </a:r>
            <a:r>
              <a:rPr lang="en-US" baseline="0" dirty="0" smtClean="0"/>
              <a:t>i</a:t>
            </a:r>
            <a:r>
              <a:rPr lang="ru-RU" baseline="0" dirty="0" smtClean="0"/>
              <a:t>». </a:t>
            </a:r>
            <a:r>
              <a:rPr lang="ru-RU" dirty="0" smtClean="0"/>
              <a:t>Для визуализации последовательного решения</a:t>
            </a:r>
            <a:r>
              <a:rPr lang="ru-RU" baseline="0" dirty="0" smtClean="0"/>
              <a:t> и правильного ответа</a:t>
            </a:r>
            <a:r>
              <a:rPr lang="ru-RU" dirty="0" smtClean="0"/>
              <a:t> </a:t>
            </a:r>
            <a:r>
              <a:rPr lang="ru-RU" baseline="0" dirty="0" smtClean="0"/>
              <a:t>– нажимаем на пример.</a:t>
            </a:r>
            <a:endParaRPr lang="ru-RU" dirty="0" smtClean="0"/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последовательного решения</a:t>
            </a:r>
            <a:r>
              <a:rPr lang="ru-RU" baseline="0" dirty="0" smtClean="0"/>
              <a:t> и правильного ответа</a:t>
            </a:r>
            <a:r>
              <a:rPr lang="ru-RU" dirty="0" smtClean="0"/>
              <a:t> </a:t>
            </a:r>
            <a:r>
              <a:rPr lang="ru-RU" baseline="0" dirty="0" smtClean="0"/>
              <a:t>– нажимаем на пример.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решений и правильных ответов </a:t>
            </a:r>
            <a:r>
              <a:rPr lang="ru-RU" baseline="0" dirty="0" smtClean="0"/>
              <a:t>нажимаем на примеры.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 с переменными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выражения с переменными.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выражения с переменными.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выражения с переменными.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3"/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действий.</a:t>
            </a:r>
            <a:endParaRPr lang="ru-RU" sz="32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4" y="2299537"/>
            <a:ext cx="4089964" cy="14401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74677" y="3828523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542" y="3960176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37641" y="2303899"/>
            <a:ext cx="4089964" cy="143579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61599" y="4700619"/>
            <a:ext cx="4089964" cy="189811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95826" y="4704982"/>
            <a:ext cx="4089964" cy="189237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 с переменными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11560" y="2348880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с переменными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4077072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выражения с переменными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156176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действия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32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вариантам)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3200" b="1" baseline="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вариантам)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с переменными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с переменными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image" Target="../media/image7.jpeg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5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32.wmf"/><Relationship Id="rId11" Type="http://schemas.openxmlformats.org/officeDocument/2006/relationships/notesSlide" Target="../notesSlides/notesSlide6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0.wmf"/><Relationship Id="rId8" Type="http://schemas.openxmlformats.org/officeDocument/2006/relationships/oleObject" Target="../embeddings/oleObject28.bin"/><Relationship Id="rId7" Type="http://schemas.openxmlformats.org/officeDocument/2006/relationships/image" Target="../media/image39.wmf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6.bin"/><Relationship Id="rId3" Type="http://schemas.openxmlformats.org/officeDocument/2006/relationships/image" Target="../media/image37.wmf"/><Relationship Id="rId2" Type="http://schemas.openxmlformats.org/officeDocument/2006/relationships/oleObject" Target="../embeddings/oleObject25.bin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12.xml"/><Relationship Id="rId11" Type="http://schemas.openxmlformats.org/officeDocument/2006/relationships/image" Target="../media/image41.wmf"/><Relationship Id="rId10" Type="http://schemas.openxmlformats.org/officeDocument/2006/relationships/oleObject" Target="../embeddings/oleObject29.bin"/><Relationship Id="rId1" Type="http://schemas.openxmlformats.org/officeDocument/2006/relationships/image" Target="../media/image36.jpe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3.wmf"/><Relationship Id="rId2" Type="http://schemas.openxmlformats.org/officeDocument/2006/relationships/oleObject" Target="../embeddings/oleObject30.bin"/><Relationship Id="rId1" Type="http://schemas.openxmlformats.org/officeDocument/2006/relationships/image" Target="../media/image42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45.wmf"/><Relationship Id="rId2" Type="http://schemas.openxmlformats.org/officeDocument/2006/relationships/oleObject" Target="../embeddings/oleObject31.bin"/><Relationship Id="rId1" Type="http://schemas.openxmlformats.org/officeDocument/2006/relationships/image" Target="../media/image44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49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46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0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39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50.wmf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12.xml"/><Relationship Id="rId13" Type="http://schemas.openxmlformats.org/officeDocument/2006/relationships/slide" Target="slide4.xml"/><Relationship Id="rId12" Type="http://schemas.openxmlformats.org/officeDocument/2006/relationships/image" Target="../media/image55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54.wmf"/><Relationship Id="rId1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hyperlink" Target="https://bestvietnam.ru/wp-content/uploads/2019/11/%D0%BF%D0%BE%D0%B5%D0%B7%D0%B4-%D1%84%D0%BE%D1%82%D0%BE.jpg" TargetMode="External"/><Relationship Id="rId3" Type="http://schemas.openxmlformats.org/officeDocument/2006/relationships/hyperlink" Target="https://writeaboutnowjt.files.wordpress.com/2011/01/shutterstock_68345221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media.baamboozle.com/uploads/images/441113/1628332827_163257.pn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1" Type="http://schemas.openxmlformats.org/officeDocument/2006/relationships/notesSlide" Target="../notesSlides/notesSlide2.xml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9.xml"/><Relationship Id="rId1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5.bin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.xml"/><Relationship Id="rId8" Type="http://schemas.openxmlformats.org/officeDocument/2006/relationships/image" Target="../media/image21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8.wmf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23.wmf"/><Relationship Id="rId2" Type="http://schemas.openxmlformats.org/officeDocument/2006/relationships/oleObject" Target="../embeddings/oleObject13.bin"/><Relationship Id="rId1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png"/><Relationship Id="rId8" Type="http://schemas.openxmlformats.org/officeDocument/2006/relationships/image" Target="../media/image27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4.wmf"/><Relationship Id="rId13" Type="http://schemas.openxmlformats.org/officeDocument/2006/relationships/notesSlide" Target="../notesSlides/notesSlide4.xml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6.xml"/><Relationship Id="rId10" Type="http://schemas.openxmlformats.org/officeDocument/2006/relationships/slide" Target="slide4.xml"/><Relationship Id="rId1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6.vml"/><Relationship Id="rId8" Type="http://schemas.openxmlformats.org/officeDocument/2006/relationships/slideLayout" Target="../slideLayouts/slideLayout11.xml"/><Relationship Id="rId7" Type="http://schemas.openxmlformats.org/officeDocument/2006/relationships/image" Target="../media/image31.wmf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8.png"/><Relationship Id="rId4" Type="http://schemas.openxmlformats.org/officeDocument/2006/relationships/image" Target="../media/image30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9.wmf"/><Relationship Id="rId10" Type="http://schemas.openxmlformats.org/officeDocument/2006/relationships/notesSlide" Target="../notesSlides/notesSlide5.xml"/><Relationship Id="rId1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7057390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2448" y="1570786"/>
            <a:ext cx="6629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 при …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932" y="24208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687" y="437290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373885" y="2439003"/>
          <a:ext cx="30876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7" name="Формула" r:id="rId1" imgW="26822400" imgH="4876800" progId="Equation.3">
                  <p:embed/>
                </p:oleObj>
              </mc:Choice>
              <mc:Fallback>
                <p:oleObj name="Формула" r:id="rId1" imgW="268224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885" y="2439003"/>
                        <a:ext cx="3087687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67308" y="3237742"/>
          <a:ext cx="800914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8" name="Формула" r:id="rId3" imgW="69494400" imgH="5181600" progId="Equation.3">
                  <p:embed/>
                </p:oleObj>
              </mc:Choice>
              <mc:Fallback>
                <p:oleObj name="Формула" r:id="rId3" imgW="69494400" imgH="5181600" progId="Equation.3">
                  <p:embed/>
                  <p:pic>
                    <p:nvPicPr>
                      <p:cNvPr id="0" name="Изображение 369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308" y="3237742"/>
                        <a:ext cx="8009148" cy="61595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483768" y="3166683"/>
            <a:ext cx="2952328" cy="804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436097" y="3150020"/>
            <a:ext cx="2232247" cy="804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668344" y="3206821"/>
            <a:ext cx="991851" cy="76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251648" y="4093316"/>
          <a:ext cx="4104455" cy="999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9" name="Формула" r:id="rId5" imgW="35661600" imgH="9448800" progId="Equation.3">
                  <p:embed/>
                </p:oleObj>
              </mc:Choice>
              <mc:Fallback>
                <p:oleObj name="Формула" r:id="rId5" imgW="35661600" imgH="9448800" progId="Equation.3">
                  <p:embed/>
                  <p:pic>
                    <p:nvPicPr>
                      <p:cNvPr id="0" name="Изображение 36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648" y="4093316"/>
                        <a:ext cx="4104455" cy="9999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727907" y="5084946"/>
          <a:ext cx="7924304" cy="1233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0" name="Формула" r:id="rId7" imgW="64617600" imgH="10363200" progId="Equation.3">
                  <p:embed/>
                </p:oleObj>
              </mc:Choice>
              <mc:Fallback>
                <p:oleObj name="Формула" r:id="rId7" imgW="64617600" imgH="10363200" progId="Equation.3">
                  <p:embed/>
                  <p:pic>
                    <p:nvPicPr>
                      <p:cNvPr id="0" name="Изображение 36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907" y="5084946"/>
                        <a:ext cx="7924304" cy="123336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547792" y="5012938"/>
            <a:ext cx="3672406" cy="13846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220198" y="5012938"/>
            <a:ext cx="1656185" cy="13846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76383" y="5084946"/>
            <a:ext cx="792088" cy="13126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2318" y="1348462"/>
            <a:ext cx="6708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выражение для вычисления площади фигуры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932" y="24208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892" name="Picture 4" descr="https://ru-static.z-dn.net/files/de3/be5e541bd7e9d324761e14586262a32a.pn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960" y="2672916"/>
            <a:ext cx="4079084" cy="2413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675765" y="22809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(3)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622573" y="4399842"/>
          <a:ext cx="35226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3" name="Формула" r:id="rId2" imgW="25908000" imgH="5181600" progId="Equation.3">
                  <p:embed/>
                </p:oleObj>
              </mc:Choice>
              <mc:Fallback>
                <p:oleObj name="Формула" r:id="rId2" imgW="25908000" imgH="5181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573" y="4399842"/>
                        <a:ext cx="3522663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046426" y="3890373"/>
          <a:ext cx="7731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4" name="Формула" r:id="rId4" imgW="6705600" imgH="3352800" progId="Equation.3">
                  <p:embed/>
                </p:oleObj>
              </mc:Choice>
              <mc:Fallback>
                <p:oleObj name="Формула" r:id="rId4" imgW="6705600" imgH="3352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26" y="3890373"/>
                        <a:ext cx="7731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563888" y="5590820"/>
          <a:ext cx="46418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5" name="Формула" r:id="rId6" imgW="34137600" imgH="5181600" progId="Equation.3">
                  <p:embed/>
                </p:oleObj>
              </mc:Choice>
              <mc:Fallback>
                <p:oleObj name="Формула" r:id="rId6" imgW="34137600" imgH="5181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590820"/>
                        <a:ext cx="4641850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84168" y="5157192"/>
          <a:ext cx="7731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6" name="Формула" r:id="rId8" imgW="279400" imgH="139700" progId="Equation.3">
                  <p:embed/>
                </p:oleObj>
              </mc:Choice>
              <mc:Fallback>
                <p:oleObj name="Формула" r:id="rId8" imgW="279400" imgH="1397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5157192"/>
                        <a:ext cx="7731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696379" y="3193000"/>
          <a:ext cx="34813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7" name="Формула" r:id="rId10" imgW="25603200" imgH="5181600" progId="Equation.3">
                  <p:embed/>
                </p:oleObj>
              </mc:Choice>
              <mc:Fallback>
                <p:oleObj name="Формула" r:id="rId10" imgW="25603200" imgH="5181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379" y="3193000"/>
                        <a:ext cx="348138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2318" y="1348462"/>
            <a:ext cx="6708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выражение для вычисления площади фигуры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932" y="24208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892" name="Picture 4" descr="https://ru-static.z-dn.net/files/de3/be5e541bd7e9d324761e14586262a32a.pn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4776" y="2772540"/>
            <a:ext cx="2887579" cy="363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675765" y="22809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852217" y="4273826"/>
          <a:ext cx="570354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Формула" r:id="rId2" imgW="45110400" imgH="5181600" progId="Equation.3">
                  <p:embed/>
                </p:oleObj>
              </mc:Choice>
              <mc:Fallback>
                <p:oleObj name="Формула" r:id="rId2" imgW="45110400" imgH="5181600" progId="Equation.3">
                  <p:embed/>
                  <p:pic>
                    <p:nvPicPr>
                      <p:cNvPr id="0" name="Изображение 38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217" y="4273826"/>
                        <a:ext cx="5703542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2318" y="1348462"/>
            <a:ext cx="6708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выражение для вычисления площади фигуры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932" y="242088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892" name="Picture 4" descr="https://ru-static.z-dn.net/files/de3/be5e541bd7e9d324761e14586262a32a.png"/>
          <p:cNvPicPr>
            <a:picLocks noChangeAspect="1" noChangeArrowheads="1"/>
          </p:cNvPicPr>
          <p:nvPr/>
        </p:nvPicPr>
        <p:blipFill rotWithShape="1"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3789" y="2553864"/>
            <a:ext cx="3445844" cy="2699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675765" y="228090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927350" y="5024438"/>
          <a:ext cx="517304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Формула" r:id="rId2" imgW="38100000" imgH="5486400" progId="Equation.3">
                  <p:embed/>
                </p:oleObj>
              </mc:Choice>
              <mc:Fallback>
                <p:oleObj name="Формула" r:id="rId2" imgW="38100000" imgH="5486400" progId="Equation.3">
                  <p:embed/>
                  <p:pic>
                    <p:nvPicPr>
                      <p:cNvPr id="0" name="Изображение 39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5024438"/>
                        <a:ext cx="5173042" cy="6858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1388353"/>
            <a:ext cx="66299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Выражение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у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0,7.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значение принимают следующие выражения: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998099" y="2588799"/>
          <a:ext cx="3652838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8" name="Формула" r:id="rId1" imgW="31699200" imgH="5181600" progId="Equation.3">
                  <p:embed/>
                </p:oleObj>
              </mc:Choice>
              <mc:Fallback>
                <p:oleObj name="Формула" r:id="rId1" imgW="31699200" imgH="5181600" progId="Equation.3">
                  <p:embed/>
                  <p:pic>
                    <p:nvPicPr>
                      <p:cNvPr id="0" name="Изображение 18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099" y="2588799"/>
                        <a:ext cx="3652838" cy="61595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680501" y="2457371"/>
            <a:ext cx="1374865" cy="804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060039" y="2455872"/>
            <a:ext cx="620426" cy="762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1031032" y="3277953"/>
          <a:ext cx="38989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9" name="Формула" r:id="rId3" imgW="33832800" imgH="5181600" progId="Equation.3">
                  <p:embed/>
                </p:oleObj>
              </mc:Choice>
              <mc:Fallback>
                <p:oleObj name="Формула" r:id="rId3" imgW="33832800" imgH="5181600" progId="Equation.3">
                  <p:embed/>
                  <p:pic>
                    <p:nvPicPr>
                      <p:cNvPr id="0" name="Изображение 18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032" y="3277953"/>
                        <a:ext cx="3898900" cy="61595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2332310" y="3234632"/>
            <a:ext cx="1723057" cy="703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060039" y="3282119"/>
            <a:ext cx="991851" cy="655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1038132" y="3981026"/>
          <a:ext cx="4049735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0" name="Формула" r:id="rId5" imgW="32918400" imgH="10058400" progId="Equation.3">
                  <p:embed/>
                </p:oleObj>
              </mc:Choice>
              <mc:Fallback>
                <p:oleObj name="Формула" r:id="rId5" imgW="32918400" imgH="10058400" progId="Equation.3">
                  <p:embed/>
                  <p:pic>
                    <p:nvPicPr>
                      <p:cNvPr id="0" name="Изображение 18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132" y="3981026"/>
                        <a:ext cx="4049735" cy="119538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2457033" y="3934672"/>
            <a:ext cx="1089982" cy="1292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547015" y="3964872"/>
            <a:ext cx="914459" cy="126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462200" y="3973274"/>
            <a:ext cx="914459" cy="126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9" name="Объект 38"/>
          <p:cNvGraphicFramePr>
            <a:graphicFrameLocks noChangeAspect="1"/>
          </p:cNvGraphicFramePr>
          <p:nvPr/>
        </p:nvGraphicFramePr>
        <p:xfrm>
          <a:off x="1031032" y="5261427"/>
          <a:ext cx="5099050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01" name="Формула" r:id="rId7" imgW="41452800" imgH="10058400" progId="Equation.3">
                  <p:embed/>
                </p:oleObj>
              </mc:Choice>
              <mc:Fallback>
                <p:oleObj name="Формула" r:id="rId7" imgW="41452800" imgH="10058400" progId="Equation.3">
                  <p:embed/>
                  <p:pic>
                    <p:nvPicPr>
                      <p:cNvPr id="0" name="Изображение 18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032" y="5261427"/>
                        <a:ext cx="5099050" cy="119538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Прямоугольник 39"/>
          <p:cNvSpPr/>
          <p:nvPr/>
        </p:nvSpPr>
        <p:spPr>
          <a:xfrm>
            <a:off x="2413714" y="5240489"/>
            <a:ext cx="1728330" cy="1292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4142044" y="5209883"/>
            <a:ext cx="1425492" cy="126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5567537" y="5275589"/>
            <a:ext cx="576064" cy="126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1388353"/>
            <a:ext cx="66299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данных выражений имеют смысл при любых значениях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361356" y="2996952"/>
          <a:ext cx="1717675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6" name="Формула" r:id="rId1" imgW="14020800" imgH="9448800" progId="Equation.3">
                  <p:embed/>
                </p:oleObj>
              </mc:Choice>
              <mc:Fallback>
                <p:oleObj name="Формула" r:id="rId1" imgW="14020800" imgH="94488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56" y="2996952"/>
                        <a:ext cx="1717675" cy="112553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chemeClr val="accent5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707904" y="4941168"/>
          <a:ext cx="1681163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7" name="Формула" r:id="rId3" imgW="13716000" imgH="9448800" progId="Equation.3">
                  <p:embed/>
                </p:oleObj>
              </mc:Choice>
              <mc:Fallback>
                <p:oleObj name="Формула" r:id="rId3" imgW="13716000" imgH="9448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941168"/>
                        <a:ext cx="1681163" cy="1125538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rgbClr val="31859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012160" y="2996952"/>
          <a:ext cx="1716088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8" name="Формула" r:id="rId5" imgW="14020800" imgH="9448800" progId="Equation.3">
                  <p:embed/>
                </p:oleObj>
              </mc:Choice>
              <mc:Fallback>
                <p:oleObj name="Формула" r:id="rId5" imgW="14020800" imgH="9448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996952"/>
                        <a:ext cx="1716088" cy="1125538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rgbClr val="31859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012160" y="4941168"/>
          <a:ext cx="1716087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9" name="Формула" r:id="rId7" imgW="14020800" imgH="9448800" progId="Equation.3">
                  <p:embed/>
                </p:oleObj>
              </mc:Choice>
              <mc:Fallback>
                <p:oleObj name="Формула" r:id="rId7" imgW="14020800" imgH="9448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941168"/>
                        <a:ext cx="1716087" cy="1125538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rgbClr val="31859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744913" y="2997200"/>
          <a:ext cx="1641475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0" name="Формула" r:id="rId9" imgW="13411200" imgH="9448800" progId="Equation.3">
                  <p:embed/>
                </p:oleObj>
              </mc:Choice>
              <mc:Fallback>
                <p:oleObj name="Формула" r:id="rId9" imgW="13411200" imgH="9448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2997200"/>
                        <a:ext cx="1641475" cy="1125538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rgbClr val="31859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365250" y="4941888"/>
          <a:ext cx="1681163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1" name="Формула" r:id="rId11" imgW="13716000" imgH="9448800" progId="Equation.3">
                  <p:embed/>
                </p:oleObj>
              </mc:Choice>
              <mc:Fallback>
                <p:oleObj name="Формула" r:id="rId11" imgW="13716000" imgH="9448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941888"/>
                        <a:ext cx="1681163" cy="1125537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 w="50800">
                        <a:solidFill>
                          <a:srgbClr val="31859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омой 10">
            <a:hlinkClick r:id="rId13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125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125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18570" y="2036444"/>
            <a:ext cx="2332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Компьютерные диски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08132" y="2411596"/>
            <a:ext cx="79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Поезд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53035" y="2061220"/>
          <a:ext cx="521335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" name="Формула" r:id="rId1" imgW="38404800" imgH="5181600" progId="Equation.3">
                  <p:embed/>
                </p:oleObj>
              </mc:Choice>
              <mc:Fallback>
                <p:oleObj name="Формула" r:id="rId1" imgW="38404800" imgH="5181600" progId="Equation.3">
                  <p:embed/>
                  <p:pic>
                    <p:nvPicPr>
                      <p:cNvPr id="0" name="Изображение 16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035" y="2061220"/>
                        <a:ext cx="5213351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52799" y="2852936"/>
          <a:ext cx="68722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7" name="Формула" r:id="rId3" imgW="50596800" imgH="10363200" progId="Equation.3">
                  <p:embed/>
                </p:oleObj>
              </mc:Choice>
              <mc:Fallback>
                <p:oleObj name="Формула" r:id="rId3" imgW="50596800" imgH="10363200" progId="Equation.3">
                  <p:embed/>
                  <p:pic>
                    <p:nvPicPr>
                      <p:cNvPr id="0" name="Изображение 16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99" y="2852936"/>
                        <a:ext cx="6872288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785483" y="2061220"/>
            <a:ext cx="1296144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914664" y="2780928"/>
            <a:ext cx="894919" cy="1424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32183" y="5161066"/>
          <a:ext cx="716121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8" name="Формула" r:id="rId5" imgW="52730400" imgH="10363200" progId="Equation.3">
                  <p:embed/>
                </p:oleObj>
              </mc:Choice>
              <mc:Fallback>
                <p:oleObj name="Формула" r:id="rId5" imgW="52730400" imgH="10363200" progId="Equation.3">
                  <p:embed/>
                  <p:pic>
                    <p:nvPicPr>
                      <p:cNvPr id="0" name="Изображение 16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183" y="5161066"/>
                        <a:ext cx="7161213" cy="12954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755576" y="4365476"/>
          <a:ext cx="52165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Формула" r:id="rId7" imgW="38404800" imgH="5181600" progId="Equation.3">
                  <p:embed/>
                </p:oleObj>
              </mc:Choice>
              <mc:Fallback>
                <p:oleObj name="Формула" r:id="rId7" imgW="38404800" imgH="5181600" progId="Equation.3">
                  <p:embed/>
                  <p:pic>
                    <p:nvPicPr>
                      <p:cNvPr id="0" name="Изображение 16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365476"/>
                        <a:ext cx="5216525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887152" y="5178989"/>
            <a:ext cx="1060150" cy="1293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779257" y="4365476"/>
            <a:ext cx="1244465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16144" y="1916832"/>
            <a:ext cx="812280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сплаве цинка и свинца массой 1600 г содержится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25% свинца. Установите: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массу цинка и массу свинца в сплаве;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колько процентов цинка в сплаве.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433" y="4215165"/>
            <a:ext cx="776776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сплаве меди и олова массой 1400 г содержится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30% олова. Установите: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массу меди и массу олова в сплаве;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колько процентов меди в сплаве.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368201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5651" y="3662848"/>
            <a:ext cx="3883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1200 г, 400 г;  2) 75%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96136" y="3732714"/>
            <a:ext cx="1368152" cy="453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6052015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(2)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5651" y="6032851"/>
            <a:ext cx="3704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980 г, 420 г;  2) 70%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31911" y="6032851"/>
            <a:ext cx="1368152" cy="4533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36096" y="3212976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36096" y="4941168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endshow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748" name="Picture 4" descr="https://writeaboutnowjt.files.wordpress.com/2011/01/shutterstock_68345221.jpg"/>
          <p:cNvPicPr>
            <a:picLocks noChangeAspect="1" noChangeArrowheads="1"/>
          </p:cNvPicPr>
          <p:nvPr/>
        </p:nvPicPr>
        <p:blipFill>
          <a:blip r:embed="rId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149080"/>
            <a:ext cx="4021698" cy="262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491880" y="2637283"/>
          <a:ext cx="49260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1" name="Формула" r:id="rId2" imgW="36271200" imgH="5181600" progId="Equation.3">
                  <p:embed/>
                </p:oleObj>
              </mc:Choice>
              <mc:Fallback>
                <p:oleObj name="Формула" r:id="rId2" imgW="36271200" imgH="5181600" progId="Equation.3">
                  <p:embed/>
                  <p:pic>
                    <p:nvPicPr>
                      <p:cNvPr id="0" name="Изображение 318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637283"/>
                        <a:ext cx="4926012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580112" y="2650039"/>
            <a:ext cx="2952328" cy="635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478832" y="1758800"/>
          <a:ext cx="4346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Формула" r:id="rId4" imgW="32004000" imgH="4876800" progId="Equation.3">
                  <p:embed/>
                </p:oleObj>
              </mc:Choice>
              <mc:Fallback>
                <p:oleObj name="Формула" r:id="rId4" imgW="32004000" imgH="48768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832" y="1758800"/>
                        <a:ext cx="434657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487738" y="3559175"/>
          <a:ext cx="51323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Формула" r:id="rId6" imgW="37795200" imgH="5181600" progId="Equation.3">
                  <p:embed/>
                </p:oleObj>
              </mc:Choice>
              <mc:Fallback>
                <p:oleObj name="Формула" r:id="rId6" imgW="37795200" imgH="5181600" progId="Equation.3">
                  <p:embed/>
                  <p:pic>
                    <p:nvPicPr>
                      <p:cNvPr id="0" name="Изображение 31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3559175"/>
                        <a:ext cx="5132387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796135" y="3572681"/>
            <a:ext cx="2834647" cy="635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467100" y="4508500"/>
          <a:ext cx="521493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Формула" r:id="rId8" imgW="38404800" imgH="5181600" progId="Equation.3">
                  <p:embed/>
                </p:oleObj>
              </mc:Choice>
              <mc:Fallback>
                <p:oleObj name="Формула" r:id="rId8" imgW="38404800" imgH="5181600" progId="Equation.3">
                  <p:embed/>
                  <p:pic>
                    <p:nvPicPr>
                      <p:cNvPr id="0" name="Изображение 3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4508500"/>
                        <a:ext cx="5214938" cy="6477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817449" y="4482901"/>
            <a:ext cx="2834647" cy="7462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419872" y="5517232"/>
            <a:ext cx="4888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любое натуральное число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endshow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97928" y="2475400"/>
            <a:ext cx="36420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3607378"/>
            <a:ext cx="36420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31032" y="3068960"/>
            <a:ext cx="2706588" cy="165618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97928" y="2494387"/>
            <a:ext cx="36420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3626365"/>
            <a:ext cx="36420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39462" y="1606029"/>
            <a:ext cx="44894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прямоугольника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1817" y="3380303"/>
            <a:ext cx="4277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прямоугольника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75766" y="2080921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732974" y="2654456"/>
          <a:ext cx="26908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5" name="Формула" r:id="rId1" imgW="19812000" imgH="5181600" progId="Equation.3">
                  <p:embed/>
                </p:oleObj>
              </mc:Choice>
              <mc:Fallback>
                <p:oleObj name="Формула" r:id="rId1" imgW="19812000" imgH="51816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974" y="2654456"/>
                        <a:ext cx="269081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6697020" y="3822162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(2)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716016" y="4458444"/>
          <a:ext cx="16970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6" name="Формула" r:id="rId3" imgW="12496800" imgH="4267200" progId="Equation.3">
                  <p:embed/>
                </p:oleObj>
              </mc:Choice>
              <mc:Fallback>
                <p:oleObj name="Формула" r:id="rId3" imgW="12496800" imgH="4267200" progId="Equation.3">
                  <p:embed/>
                  <p:pic>
                    <p:nvPicPr>
                      <p:cNvPr id="0" name="Изображение 33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458444"/>
                        <a:ext cx="16970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907704" y="5517232"/>
          <a:ext cx="27320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7" name="Формула" r:id="rId5" imgW="20116800" imgH="5181600" progId="Equation.3">
                  <p:embed/>
                </p:oleObj>
              </mc:Choice>
              <mc:Fallback>
                <p:oleObj name="Формула" r:id="rId5" imgW="20116800" imgH="5181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517232"/>
                        <a:ext cx="2732087" cy="6477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580112" y="5517232"/>
          <a:ext cx="1697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8" name="Формула" r:id="rId7" imgW="12496800" imgH="4267200" progId="Equation.3">
                  <p:embed/>
                </p:oleObj>
              </mc:Choice>
              <mc:Fallback>
                <p:oleObj name="Формула" r:id="rId7" imgW="124968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517232"/>
                        <a:ext cx="169703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818" name="Picture 2" descr="https://bestvietnam.ru/wp-content/uploads/2019/11/%D0%BF%D0%BE%D0%B5%D0%B7%D0%B4-%D1%84%D0%BE%D1%82%D0%BE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467544" y="2852936"/>
            <a:ext cx="2500746" cy="358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4712" y="1519369"/>
            <a:ext cx="707065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Поезд двигался 2 ч со скоростью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км/ч 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ч со скоростью 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₂ км/ч.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Найдём среднюю скорость движения поезда.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75765" y="286750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(3)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6" y="3559896"/>
            <a:ext cx="5791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·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 ·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(км)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4206227"/>
            <a:ext cx="3938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+ 3 = 5 (ч)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483768" y="5085184"/>
          <a:ext cx="6425977" cy="1181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Формула" r:id="rId2" imgW="50292000" imgH="10058400" progId="Equation.3">
                  <p:embed/>
                </p:oleObj>
              </mc:Choice>
              <mc:Fallback>
                <p:oleObj name="Формула" r:id="rId2" imgW="50292000" imgH="10058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085184"/>
                        <a:ext cx="6425977" cy="1181926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3320988"/>
            <a:ext cx="7739160" cy="32043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Управляющая кнопка: сведения 1">
            <a:hlinkClick r:id="" action="ppaction://noaction" highlightClick="1"/>
          </p:cNvPr>
          <p:cNvSpPr/>
          <p:nvPr/>
        </p:nvSpPr>
        <p:spPr>
          <a:xfrm>
            <a:off x="774035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068960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683569" y="1412776"/>
            <a:ext cx="7739160" cy="1512168"/>
          </a:xfrm>
          <a:prstGeom prst="wedgeRectCallout">
            <a:avLst>
              <a:gd name="adj1" fmla="val 39601"/>
              <a:gd name="adj2" fmla="val -84725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Запись, составленная из букв и чисел с помощью арифметических действий и скобок,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алгебраическим выражением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87624" y="3789040"/>
          <a:ext cx="3148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" name="Формула" r:id="rId1" imgW="23164800" imgH="4876800" progId="Equation.3">
                  <p:embed/>
                </p:oleObj>
              </mc:Choice>
              <mc:Fallback>
                <p:oleObj name="Формула" r:id="rId1" imgW="23164800" imgH="48768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89040"/>
                        <a:ext cx="3148012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547664" y="5085184"/>
          <a:ext cx="22383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9" name="Формула" r:id="rId3" imgW="16459200" imgH="10058400" progId="Equation.3">
                  <p:embed/>
                </p:oleObj>
              </mc:Choice>
              <mc:Fallback>
                <p:oleObj name="Формула" r:id="rId3" imgW="16459200" imgH="100584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085184"/>
                        <a:ext cx="2238375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553148" y="5589240"/>
          <a:ext cx="277653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" name="Формула" r:id="rId5" imgW="20421600" imgH="5791200" progId="Equation.3">
                  <p:embed/>
                </p:oleObj>
              </mc:Choice>
              <mc:Fallback>
                <p:oleObj name="Формула" r:id="rId5" imgW="20421600" imgH="579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3148" y="5589240"/>
                        <a:ext cx="2776537" cy="7239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891088" y="3784600"/>
          <a:ext cx="2817812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" name="Формула" r:id="rId7" imgW="20726400" imgH="10668000" progId="Equation.3">
                  <p:embed/>
                </p:oleObj>
              </mc:Choice>
              <mc:Fallback>
                <p:oleObj name="Формула" r:id="rId7" imgW="20726400" imgH="106680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88" y="3784600"/>
                        <a:ext cx="2817812" cy="13335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9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Управляющая кнопка: домой 14">
            <a:hlinkClick r:id="rId10" action="ppaction://hlinksldjump" highlightClick="1"/>
          </p:cNvPr>
          <p:cNvSpPr/>
          <p:nvPr/>
        </p:nvSpPr>
        <p:spPr>
          <a:xfrm>
            <a:off x="8081540" y="5798517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3701044"/>
            <a:ext cx="7739160" cy="282429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сведения 3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569" y="3449017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83568" y="1412776"/>
            <a:ext cx="7739161" cy="1944216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числового выражения, которое получается при подстановке выбранных значений переменных в алгебраическое выражение, называют значением алгебраического выражения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3986446"/>
          <a:ext cx="4848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5" name="Формула" r:id="rId1" imgW="35661600" imgH="4876800" progId="Equation.3">
                  <p:embed/>
                </p:oleObj>
              </mc:Choice>
              <mc:Fallback>
                <p:oleObj name="Формула" r:id="rId1" imgW="35661600" imgH="4876800" progId="Equation.3">
                  <p:embed/>
                  <p:pic>
                    <p:nvPicPr>
                      <p:cNvPr id="0" name="Изображение 35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986446"/>
                        <a:ext cx="4848225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600" y="5290171"/>
          <a:ext cx="63007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Формула" r:id="rId3" imgW="46329600" imgH="9448800" progId="Equation.3">
                  <p:embed/>
                </p:oleObj>
              </mc:Choice>
              <mc:Fallback>
                <p:oleObj name="Формула" r:id="rId3" imgW="46329600" imgH="9448800" progId="Equation.3">
                  <p:embed/>
                  <p:pic>
                    <p:nvPicPr>
                      <p:cNvPr id="0" name="Изображение 35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290171"/>
                        <a:ext cx="6300788" cy="11811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71600" y="4653136"/>
          <a:ext cx="57991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Формула" r:id="rId6" imgW="42672000" imgH="4572000" progId="Equation.3">
                  <p:embed/>
                </p:oleObj>
              </mc:Choice>
              <mc:Fallback>
                <p:oleObj name="Формула" r:id="rId6" imgW="42672000" imgH="45720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653136"/>
                        <a:ext cx="5799137" cy="5715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491880" y="5254916"/>
            <a:ext cx="2394789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886669" y="5254916"/>
            <a:ext cx="1061595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948265" y="5283792"/>
            <a:ext cx="648072" cy="1206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1369</Words>
  <Application>WPS Presentation</Application>
  <PresentationFormat>Экран (4:3)</PresentationFormat>
  <Paragraphs>119</Paragraphs>
  <Slides>17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41</vt:i4>
      </vt:variant>
      <vt:variant>
        <vt:lpstr>幻灯片标题</vt:lpstr>
      </vt:variant>
      <vt:variant>
        <vt:i4>17</vt:i4>
      </vt:variant>
    </vt:vector>
  </HeadingPairs>
  <TitlesOfParts>
    <vt:vector size="6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167</cp:revision>
  <dcterms:created xsi:type="dcterms:W3CDTF">2023-03-27T04:11:00Z</dcterms:created>
  <dcterms:modified xsi:type="dcterms:W3CDTF">2024-11-02T15:05:04Z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3284FB7F99494650B97B21872A0BC1B3_12</vt:lpwstr>
  </property>
  <property fmtid="{D5CDD505-2E9C-101B-9397-08002B2CF9AE}" pid="3" name="KSOProductBuildVer">
    <vt:lpwstr>1049-12.2.0.18607</vt:lpwstr>
  </property>
</Properties>
</file>