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84" r:id="rId6"/>
    <p:sldId id="290" r:id="rId7"/>
    <p:sldId id="278" r:id="rId8"/>
    <p:sldId id="309" r:id="rId9"/>
    <p:sldId id="292" r:id="rId10"/>
    <p:sldId id="310" r:id="rId11"/>
    <p:sldId id="312" r:id="rId12"/>
    <p:sldId id="311" r:id="rId13"/>
    <p:sldId id="313" r:id="rId14"/>
    <p:sldId id="314" r:id="rId15"/>
    <p:sldId id="315" r:id="rId16"/>
    <p:sldId id="316" r:id="rId17"/>
    <p:sldId id="317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0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9E4F00"/>
    <a:srgbClr val="66FFFF"/>
    <a:srgbClr val="800080"/>
    <a:srgbClr val="CC6600"/>
    <a:srgbClr val="800000"/>
    <a:srgbClr val="FF0000"/>
    <a:srgbClr val="C4E59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29" autoAdjust="0"/>
  </p:normalViewPr>
  <p:slideViewPr>
    <p:cSldViewPr>
      <p:cViewPr varScale="1">
        <p:scale>
          <a:sx n="109" d="100"/>
          <a:sy n="109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воды, которое испаряет каждое растение за один день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Чистая вода</c:v>
                </c:pt>
                <c:pt idx="1">
                  <c:v>Сомнительной чистоты</c:v>
                </c:pt>
                <c:pt idx="2">
                  <c:v>Загрязнённая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400</c:v>
                </c:pt>
                <c:pt idx="2">
                  <c:v>1200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555136"/>
        <c:axId val="114905088"/>
      </c:barChart>
      <c:catAx>
        <c:axId val="114555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4905088"/>
        <c:crosses val="autoZero"/>
        <c:auto val="1"/>
        <c:lblAlgn val="ctr"/>
        <c:lblOffset val="100"/>
        <c:noMultiLvlLbl val="0"/>
      </c:catAx>
      <c:valAx>
        <c:axId val="11490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4555136"/>
        <c:crosses val="autoZero"/>
        <c:crossBetween val="between"/>
      </c:valAx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b1beba21-d7ab-4f65-a030-ab006aed9010}"/>
      </c:ext>
    </c:extLst>
  </c:chart>
  <c:spPr>
    <a:solidFill>
      <a:srgbClr val="C4E59F"/>
    </a:solidFill>
  </c:spPr>
  <c:txPr>
    <a:bodyPr/>
    <a:lstStyle/>
    <a:p>
      <a:pPr>
        <a:defRPr lang="ru-RU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BAB622B-9B4E-4950-A81F-318775583C03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Текст</a:t>
            </a:r>
            <a:r>
              <a:rPr lang="ru-RU" baseline="0" dirty="0" smtClean="0"/>
              <a:t> и задания у каждого ученика на парте в распечатанном виде.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Текст</a:t>
            </a:r>
            <a:r>
              <a:rPr lang="ru-RU" baseline="0" dirty="0" smtClean="0"/>
              <a:t> и задания у каждого ученика на парте в распечатанном виде.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действий и решения необходимо кликнуть левой кнопкой мышки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настроен триггер При нажатии на кнопки 1, 2, 3 происходит визуализация правильного ответа – выстраивается соответствие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настроен триггер. Для визуализации ответа необходимо навести курсор на формулировку задания и щёлкнуть левой кнопкой мышки. Чтобы посмотреть подробное объяснение правильного ответа – нажмите на управляющую кнопку (А, Б, В, Г). Для возврата на данный слайд на последующих слайдах есть соответствующая кнопка возврата.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действий и решения необходимо кликнуть левой кнопкой мышки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настроен триггер При нажатии на кнопки 1, 2, 3 происходит визуализация правильного ответа – выстраивается соответствие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настроен триггер. Для визуализации ответа необходимо навести курсор на формулировку задания и щёлкнуть левой кнопкой мышки. Чтобы посмотреть подробное объяснение правильного ответа – нажмите на управляющую кнопку (А, Б, В, Г). Для возврата на данный слайд на последующих слайдах есть соответствующая кнопка возврата.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17F0A-7554-4722-992B-2960AA67DC8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84393-04BE-485F-9DF7-932EA462CFB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B279B-7C83-495D-BF04-63F2DC94F54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ED26C7-72A0-477F-AD4C-4022FCC6723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7B0F5-2DE3-42D2-B15B-4D7CA082FFE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54956-AFF6-4DC5-959E-56A9A1FC08D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2F14-559C-4D29-875C-D9978B94E2A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33741-803F-4B8D-861C-1B9E3928399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EC57D-6330-490D-8B0C-A0CE6E59879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13FA6-10DA-4EBB-A58D-B9114AD6005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2B8B6-C224-463A-A73A-240FF4C2EC6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A7F4D-E01F-4F13-A1C8-F629875BB66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66FF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7550A28-4539-4349-940F-02AE7B50AF40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slide" Target="slide16.xml"/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3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Relationship Id="rId3" Type="http://schemas.openxmlformats.org/officeDocument/2006/relationships/image" Target="../media/image3.jpeg"/><Relationship Id="rId2" Type="http://schemas.openxmlformats.org/officeDocument/2006/relationships/image" Target="../media/image16.GIF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6" Type="http://schemas.openxmlformats.org/officeDocument/2006/relationships/slide" Target="slide6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slide" Target="slide16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slide" Target="slide16.xml"/><Relationship Id="rId1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.jpeg"/><Relationship Id="rId7" Type="http://schemas.openxmlformats.org/officeDocument/2006/relationships/slide" Target="slide17.xml"/><Relationship Id="rId6" Type="http://schemas.openxmlformats.org/officeDocument/2006/relationships/image" Target="../media/image6.png"/><Relationship Id="rId5" Type="http://schemas.openxmlformats.org/officeDocument/2006/relationships/slide" Target="slide16.xml"/><Relationship Id="rId4" Type="http://schemas.openxmlformats.org/officeDocument/2006/relationships/slide" Target="slide24.xml"/><Relationship Id="rId3" Type="http://schemas.openxmlformats.org/officeDocument/2006/relationships/slide" Target="slide23.xml"/><Relationship Id="rId2" Type="http://schemas.openxmlformats.org/officeDocument/2006/relationships/slide" Target="slide22.xml"/><Relationship Id="rId10" Type="http://schemas.openxmlformats.org/officeDocument/2006/relationships/notesSlide" Target="../notesSlides/notesSlide13.xml"/><Relationship Id="rId1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hyperlink" Target="http://900igr.net/datai/pedagogika/Uchenik-shkoly/0009-007-Uchis-uchitsja.png" TargetMode="External"/><Relationship Id="rId8" Type="http://schemas.openxmlformats.org/officeDocument/2006/relationships/hyperlink" Target="http://www.playing-field.ru/img/2015/051810/0300406" TargetMode="External"/><Relationship Id="rId7" Type="http://schemas.openxmlformats.org/officeDocument/2006/relationships/hyperlink" Target="http://ribalych.ru/wp-content/uploads/2014/07/55015.jpg" TargetMode="External"/><Relationship Id="rId6" Type="http://schemas.openxmlformats.org/officeDocument/2006/relationships/hyperlink" Target="http://zemlya-v-yaroslavle.narod.ru/olderfiles/1/water.jpg" TargetMode="External"/><Relationship Id="rId5" Type="http://schemas.openxmlformats.org/officeDocument/2006/relationships/hyperlink" Target="http://www.romedic.ro/arata_img.php?img=32671.jpg&amp;w=307&amp;h=&amp;cale=/uploadart/ghid" TargetMode="External"/><Relationship Id="rId4" Type="http://schemas.openxmlformats.org/officeDocument/2006/relationships/hyperlink" Target="http://golfstrim-nn.ru/info/sites/default/files/1_8.jpg" TargetMode="External"/><Relationship Id="rId3" Type="http://schemas.openxmlformats.org/officeDocument/2006/relationships/hyperlink" Target="http://www.cliparthut.com/clip-arts/429/dirty-water-cartoon-429058.jpg" TargetMode="External"/><Relationship Id="rId2" Type="http://schemas.openxmlformats.org/officeDocument/2006/relationships/hyperlink" Target="http://www.hialbarshadubai.com/blog1/wp-content/uploads/2014/11/water-bottle-pouring.jpg" TargetMode="External"/><Relationship Id="rId14" Type="http://schemas.openxmlformats.org/officeDocument/2006/relationships/slideLayout" Target="../slideLayouts/slideLayout2.xml"/><Relationship Id="rId13" Type="http://schemas.openxmlformats.org/officeDocument/2006/relationships/hyperlink" Target="http://hrsbstaff.ednet.ns.ca/lhood/EDU533/MCj03825820000%5b1%5d.gif" TargetMode="External"/><Relationship Id="rId12" Type="http://schemas.openxmlformats.org/officeDocument/2006/relationships/hyperlink" Target="http://www.bookin.org.ru/book/2133106.jpg" TargetMode="External"/><Relationship Id="rId11" Type="http://schemas.openxmlformats.org/officeDocument/2006/relationships/hyperlink" Target="http://img.oiss.ru/post/910210.jpg" TargetMode="External"/><Relationship Id="rId10" Type="http://schemas.openxmlformats.org/officeDocument/2006/relationships/hyperlink" Target="http://cs621328.vk.me/v621328103/1f4e9/3n15CU-ir5c.jpg" TargetMode="External"/><Relationship Id="rId1" Type="http://schemas.openxmlformats.org/officeDocument/2006/relationships/hyperlink" Target="http://thumbs.dreamstime.com/z/viruses-cartoon-vector-22358237.jpg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4.xml"/><Relationship Id="rId8" Type="http://schemas.openxmlformats.org/officeDocument/2006/relationships/slide" Target="slide12.xml"/><Relationship Id="rId7" Type="http://schemas.openxmlformats.org/officeDocument/2006/relationships/slide" Target="slide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.xml"/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3.xml"/><Relationship Id="rId4" Type="http://schemas.openxmlformats.org/officeDocument/2006/relationships/image" Target="../media/image6.png"/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</p:spPr>
      </p:pic>
      <p:pic>
        <p:nvPicPr>
          <p:cNvPr id="2053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915816" y="5517232"/>
            <a:ext cx="3240088" cy="622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C0000"/>
                </a:solidFill>
                <a:latin typeface="Georgia" panose="02040502050405020303" pitchFamily="18" charset="0"/>
              </a:rPr>
              <a:t>5 – 6  классы</a:t>
            </a:r>
            <a:endParaRPr lang="ru-RU" sz="3200" b="1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835567" y="621293"/>
            <a:ext cx="5328592" cy="6480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</a:rPr>
              <a:t>Комплексные  задания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79077" y="2061339"/>
            <a:ext cx="5328592" cy="6480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</a:rPr>
              <a:t>по  математике</a:t>
            </a:r>
            <a:endParaRPr lang="ru-RU" sz="3600" b="1" kern="10" dirty="0" smtClean="0">
              <a:ln w="19050">
                <a:solidFill>
                  <a:srgbClr val="FF99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 panose="02040502050405020303"/>
            </a:endParaRPr>
          </a:p>
        </p:txBody>
      </p:sp>
      <p:sp>
        <p:nvSpPr>
          <p:cNvPr id="12" name="Управляющая кнопка: настраиваемая 11">
            <a:hlinkClick r:id="rId3" action="ppaction://hlinksldjump" highlightClick="1"/>
          </p:cNvPr>
          <p:cNvSpPr/>
          <p:nvPr/>
        </p:nvSpPr>
        <p:spPr>
          <a:xfrm>
            <a:off x="2771800" y="3933056"/>
            <a:ext cx="3528392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Работа №3</a:t>
            </a:r>
            <a:endParaRPr lang="ru-RU" sz="32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4" action="ppaction://hlinksldjump" highlightClick="1"/>
          </p:cNvPr>
          <p:cNvSpPr/>
          <p:nvPr/>
        </p:nvSpPr>
        <p:spPr>
          <a:xfrm>
            <a:off x="2771800" y="4725144"/>
            <a:ext cx="3528392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Работа №4</a:t>
            </a:r>
            <a:endParaRPr lang="ru-RU" sz="32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1 мл воды должно содержаться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не более 100 колоний бактерий.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5008" y="2132856"/>
            <a:ext cx="8749480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just"/>
            <a:r>
              <a:rPr lang="ru-RU" sz="2400" b="1" dirty="0" smtClean="0">
                <a:latin typeface="Georgia" panose="02040502050405020303" pitchFamily="18" charset="0"/>
              </a:rPr>
              <a:t>«Общее количество бактерий определяют в пересчете на число колоний, выросших при посеве  1 мл воды. Считают, что в чистой воде общее количество бактерий должно быть не более 100       в   1 мл воды, в воде сомнительной чистоты – от 100 до 1000, в загрязненной – свыше 1000. Общее количество бактерий в 1 мл водопроводной воды не должно превышать 100; для колодцев и открытых водоемов допускают до 1000».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076056" y="3284984"/>
            <a:ext cx="39604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7092280" y="5417840"/>
            <a:ext cx="1368152" cy="1440160"/>
          </a:xfrm>
          <a:prstGeom prst="rect">
            <a:avLst/>
          </a:prstGeom>
          <a:noFill/>
        </p:spPr>
      </p:pic>
      <p:pic>
        <p:nvPicPr>
          <p:cNvPr id="16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-1368152" y="3789040"/>
            <a:ext cx="1368152" cy="144016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51520" y="3645024"/>
            <a:ext cx="85689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/>
          <a:srcRect t="68739" r="286"/>
          <a:stretch>
            <a:fillRect/>
          </a:stretch>
        </p:blipFill>
        <p:spPr bwMode="auto">
          <a:xfrm>
            <a:off x="179512" y="5773330"/>
            <a:ext cx="3779912" cy="1084670"/>
          </a:xfrm>
          <a:prstGeom prst="rect">
            <a:avLst/>
          </a:prstGeom>
          <a:noFill/>
        </p:spPr>
      </p:pic>
      <p:pic>
        <p:nvPicPr>
          <p:cNvPr id="23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62" b="70406"/>
          <a:stretch>
            <a:fillRect/>
          </a:stretch>
        </p:blipFill>
        <p:spPr bwMode="auto">
          <a:xfrm>
            <a:off x="4067943" y="5923742"/>
            <a:ext cx="3312369" cy="93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42817E-6 L -0.17709 -0.33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09 -0.33172 L 0.27187 -0.33172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913E-6 L 1.17327 -1.1913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1 мл воды должно содержаться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не менее 100 колоний бактерий.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5008" y="2132856"/>
            <a:ext cx="8749480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just"/>
            <a:r>
              <a:rPr lang="ru-RU" sz="2400" b="1" dirty="0" smtClean="0">
                <a:latin typeface="Georgia" panose="02040502050405020303" pitchFamily="18" charset="0"/>
              </a:rPr>
              <a:t>«Общее количество бактерий определяют в пересчете на число колоний, выросших при посеве  1 мл воды. Считают, что в чистой воде общее количество бактерий должно быть не более 100       в   1 мл воды, в воде сомнительной чистоты – от 100 до 1000, в загрязненной – свыше 1000. Общее количество бактерий в 1 мл водопроводной воды не должно превышать 100; для колодцев и открытых водоемов допускают до 1000».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7092280" y="5417840"/>
            <a:ext cx="1368152" cy="144016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067944" y="3645024"/>
            <a:ext cx="47525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0836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/>
          <a:srcRect t="68739" r="286"/>
          <a:stretch>
            <a:fillRect/>
          </a:stretch>
        </p:blipFill>
        <p:spPr bwMode="auto">
          <a:xfrm>
            <a:off x="179512" y="5773330"/>
            <a:ext cx="3779912" cy="1084670"/>
          </a:xfrm>
          <a:prstGeom prst="rect">
            <a:avLst/>
          </a:prstGeom>
          <a:noFill/>
        </p:spPr>
      </p:pic>
      <p:pic>
        <p:nvPicPr>
          <p:cNvPr id="19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62" b="70406"/>
          <a:stretch>
            <a:fillRect/>
          </a:stretch>
        </p:blipFill>
        <p:spPr bwMode="auto">
          <a:xfrm>
            <a:off x="4067943" y="5923742"/>
            <a:ext cx="3312369" cy="93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6248E-6 L -0.31893 -0.27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1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93 -0.27921 L 0.25607 -0.27921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539552" y="2564904"/>
            <a:ext cx="3979640" cy="4464496"/>
            <a:chOff x="395536" y="2636912"/>
            <a:chExt cx="3979640" cy="4464496"/>
          </a:xfrm>
        </p:grpSpPr>
        <p:sp>
          <p:nvSpPr>
            <p:cNvPr id="5" name="Овал 4"/>
            <p:cNvSpPr/>
            <p:nvPr/>
          </p:nvSpPr>
          <p:spPr>
            <a:xfrm rot="837838">
              <a:off x="718212" y="3666194"/>
              <a:ext cx="288032" cy="9192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http://golfstrim-nn.ru/info/sites/default/files/1_8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534" b="-366"/>
            <a:stretch>
              <a:fillRect/>
            </a:stretch>
          </p:blipFill>
          <p:spPr bwMode="auto">
            <a:xfrm>
              <a:off x="395536" y="2636912"/>
              <a:ext cx="3979640" cy="4464496"/>
            </a:xfrm>
            <a:prstGeom prst="rect">
              <a:avLst/>
            </a:prstGeom>
            <a:noFill/>
          </p:spPr>
        </p:pic>
      </p:grpSp>
      <p:sp>
        <p:nvSpPr>
          <p:cNvPr id="13" name="Стрелка вправо 12"/>
          <p:cNvSpPr/>
          <p:nvPr/>
        </p:nvSpPr>
        <p:spPr>
          <a:xfrm flipV="1">
            <a:off x="2987824" y="4365104"/>
            <a:ext cx="1512168" cy="504056"/>
          </a:xfrm>
          <a:prstGeom prst="rightArrow">
            <a:avLst/>
          </a:prstGeom>
          <a:solidFill>
            <a:srgbClr val="800000"/>
          </a:solidFill>
          <a:ln cmpd="tri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627784" y="188640"/>
            <a:ext cx="6336704" cy="23762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Выясните, соответствует ли водопроводная вода санитарно-гигиеническим нормам, </a:t>
            </a:r>
            <a:endParaRPr lang="ru-RU" sz="24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если известно, что в 1 мл содержится 120 колоний бактерий?</a:t>
            </a:r>
            <a:endParaRPr lang="ru-RU" sz="24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5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836712"/>
            <a:ext cx="1656184" cy="1918582"/>
            <a:chOff x="6300192" y="3573016"/>
            <a:chExt cx="1656184" cy="191858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020272" y="4005064"/>
              <a:ext cx="36004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372200" y="414908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9026" name="Picture 2" descr="http://zemlya-v-yaroslavle.narod.ru/olderfiles/1/wate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68" r="7275" b="3839"/>
            <a:stretch>
              <a:fillRect/>
            </a:stretch>
          </p:blipFill>
          <p:spPr bwMode="auto">
            <a:xfrm>
              <a:off x="6300192" y="3573016"/>
              <a:ext cx="1656184" cy="1918582"/>
            </a:xfrm>
            <a:prstGeom prst="rect">
              <a:avLst/>
            </a:prstGeom>
            <a:noFill/>
          </p:spPr>
        </p:pic>
      </p:grpSp>
      <p:pic>
        <p:nvPicPr>
          <p:cNvPr id="16" name="Picture 4" descr="http://ribalych.ru/wp-content/uploads/2014/07/550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6" r="56452" b="56604"/>
          <a:stretch>
            <a:fillRect/>
          </a:stretch>
        </p:blipFill>
        <p:spPr bwMode="auto">
          <a:xfrm>
            <a:off x="4716016" y="2996952"/>
            <a:ext cx="1728192" cy="1728192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4644008" y="2708920"/>
            <a:ext cx="4248472" cy="4014447"/>
            <a:chOff x="4644008" y="2708920"/>
            <a:chExt cx="4248472" cy="4014447"/>
          </a:xfrm>
        </p:grpSpPr>
        <p:pic>
          <p:nvPicPr>
            <p:cNvPr id="129028" name="Picture 4" descr="http://ribalych.ru/wp-content/uploads/2014/07/5501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67" t="46891"/>
            <a:stretch>
              <a:fillRect/>
            </a:stretch>
          </p:blipFill>
          <p:spPr bwMode="auto">
            <a:xfrm>
              <a:off x="4644008" y="4581128"/>
              <a:ext cx="4248472" cy="2132037"/>
            </a:xfrm>
            <a:prstGeom prst="rect">
              <a:avLst/>
            </a:prstGeom>
            <a:noFill/>
          </p:spPr>
        </p:pic>
        <p:pic>
          <p:nvPicPr>
            <p:cNvPr id="18" name="Picture 4" descr="http://ribalych.ru/wp-content/uploads/2014/07/5501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333"/>
            <a:stretch>
              <a:fillRect/>
            </a:stretch>
          </p:blipFill>
          <p:spPr bwMode="auto">
            <a:xfrm>
              <a:off x="6444208" y="2708920"/>
              <a:ext cx="2448272" cy="4014447"/>
            </a:xfrm>
            <a:prstGeom prst="rect">
              <a:avLst/>
            </a:prstGeom>
            <a:noFill/>
          </p:spPr>
        </p:pic>
      </p:grpSp>
      <p:sp>
        <p:nvSpPr>
          <p:cNvPr id="15" name="Пятно 1 14"/>
          <p:cNvSpPr/>
          <p:nvPr/>
        </p:nvSpPr>
        <p:spPr>
          <a:xfrm rot="755461">
            <a:off x="4401882" y="3853284"/>
            <a:ext cx="2723887" cy="13823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800080"/>
                </a:solidFill>
                <a:latin typeface="Georgia" panose="02040502050405020303" pitchFamily="18" charset="0"/>
              </a:rPr>
              <a:t>120</a:t>
            </a:r>
            <a:endParaRPr lang="ru-RU" sz="5400" b="1" dirty="0">
              <a:solidFill>
                <a:srgbClr val="80008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Управляющая кнопка: возврат 19">
            <a:hlinkClick r:id="rId4" action="ppaction://hlinksldjump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627784" y="2780928"/>
            <a:ext cx="1440160" cy="648072"/>
          </a:xfrm>
          <a:prstGeom prst="actionButtonBlank">
            <a:avLst/>
          </a:prstGeom>
          <a:solidFill>
            <a:srgbClr val="9E4F00"/>
          </a:solidFill>
          <a:ln>
            <a:solidFill>
              <a:srgbClr val="9E4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Georgia" panose="02040502050405020303" pitchFamily="18" charset="0"/>
              </a:rPr>
              <a:t>Да</a:t>
            </a:r>
            <a:endParaRPr lang="ru-RU" sz="4400" b="1" dirty="0">
              <a:latin typeface="Georgia" panose="02040502050405020303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7452320" y="2780928"/>
            <a:ext cx="1440160" cy="648072"/>
          </a:xfrm>
          <a:prstGeom prst="actionButtonBlank">
            <a:avLst/>
          </a:prstGeom>
          <a:solidFill>
            <a:srgbClr val="9E4F00"/>
          </a:solidFill>
          <a:ln>
            <a:solidFill>
              <a:srgbClr val="9E4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Georgia" panose="02040502050405020303" pitchFamily="18" charset="0"/>
              </a:rPr>
              <a:t>Нет</a:t>
            </a:r>
            <a:endParaRPr lang="ru-RU" sz="4400" b="1" dirty="0">
              <a:latin typeface="Georgia" panose="02040502050405020303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hlinkshowjump?jump=nextslide" highlightClick="1"/>
          </p:cNvPr>
          <p:cNvSpPr/>
          <p:nvPr/>
        </p:nvSpPr>
        <p:spPr>
          <a:xfrm>
            <a:off x="1187624" y="6309320"/>
            <a:ext cx="1656184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Проверка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Пятно 1 24"/>
          <p:cNvSpPr/>
          <p:nvPr/>
        </p:nvSpPr>
        <p:spPr>
          <a:xfrm rot="755461">
            <a:off x="4401883" y="3853284"/>
            <a:ext cx="2723887" cy="13823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800080"/>
                </a:solidFill>
                <a:latin typeface="Georgia" panose="02040502050405020303" pitchFamily="18" charset="0"/>
              </a:rPr>
              <a:t>100</a:t>
            </a:r>
            <a:endParaRPr lang="ru-RU" sz="5400" b="1" dirty="0">
              <a:solidFill>
                <a:srgbClr val="80008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5" grpId="2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5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7092280" y="5417840"/>
            <a:ext cx="1368152" cy="144016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195736" y="3429000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0836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/>
          <a:srcRect t="68739" r="286"/>
          <a:stretch>
            <a:fillRect/>
          </a:stretch>
        </p:blipFill>
        <p:spPr bwMode="auto">
          <a:xfrm>
            <a:off x="179512" y="5773330"/>
            <a:ext cx="3779912" cy="1084670"/>
          </a:xfrm>
          <a:prstGeom prst="rect">
            <a:avLst/>
          </a:prstGeom>
          <a:noFill/>
        </p:spPr>
      </p:pic>
      <p:pic>
        <p:nvPicPr>
          <p:cNvPr id="19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62" b="70406"/>
          <a:stretch>
            <a:fillRect/>
          </a:stretch>
        </p:blipFill>
        <p:spPr bwMode="auto">
          <a:xfrm>
            <a:off x="4067943" y="5923742"/>
            <a:ext cx="3312369" cy="934258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252536" y="836712"/>
            <a:ext cx="9289032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«Общее количество бактерий определяют в пересчете на число колоний, выросших при посеве  1 мл воды. Считают, что в чистой воде общее количество бактерий должно быть не более 100 в 1 мл воды, в воде сомнительной чистоты – от 100 до 1000, в загрязненной – свыше 1000. Общее количество бактерий в 1 мл водопроводной воды не должно превышать 100; для колодцев и открытых водоемов допускают до 1000».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79512" y="3861048"/>
            <a:ext cx="40324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-1368152" y="4077072"/>
            <a:ext cx="136815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6248E-6 L -0.5158 -0.310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8 -0.31067 L 0.26389 -0.31067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63706E-7 L 0.63004 0.0002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6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16632"/>
            <a:ext cx="6516216" cy="23762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 стакане воды, вмещающем 200мл, насчитывается 25000 колоний бактерий. Таня считает, что вода чистая, а Ваня утверждает, что это не так. </a:t>
            </a:r>
            <a:endParaRPr lang="ru-RU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Кто прав? Ответ объясните. 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132098" name="Picture 2" descr="http://cs621328.vk.me/v621328103/1f4e9/3n15CU-ir5c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473343"/>
            <a:ext cx="6696744" cy="4412755"/>
          </a:xfrm>
          <a:prstGeom prst="rect">
            <a:avLst/>
          </a:prstGeom>
          <a:noFill/>
        </p:spPr>
      </p:pic>
      <p:pic>
        <p:nvPicPr>
          <p:cNvPr id="132100" name="Picture 4" descr="http://img.oiss.ru/post/9102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49" t="5478" r="37418" b="6871"/>
          <a:stretch>
            <a:fillRect/>
          </a:stretch>
        </p:blipFill>
        <p:spPr bwMode="auto">
          <a:xfrm>
            <a:off x="4139952" y="4365104"/>
            <a:ext cx="1224136" cy="1958617"/>
          </a:xfrm>
          <a:prstGeom prst="rect">
            <a:avLst/>
          </a:prstGeom>
          <a:noFill/>
        </p:spPr>
      </p:pic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355976" y="4725144"/>
            <a:ext cx="8595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?</a:t>
            </a:r>
            <a:endParaRPr lang="ru-RU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739368">
            <a:off x="1799734" y="4094812"/>
            <a:ext cx="9220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5</a:t>
            </a:r>
            <a:endParaRPr lang="ru-RU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1187624" y="6309320"/>
            <a:ext cx="1656184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Проверка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6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16632"/>
            <a:ext cx="6516216" cy="23762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 стакане воды, вмещающем 200мл, насчитывается 25000 колоний бактерий. Таня считает, что вода чистая, а Ваня утверждает, что это не так. </a:t>
            </a:r>
            <a:endParaRPr lang="ru-RU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Кто прав? Ответ объясните. 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132100" name="Picture 4" descr="http://img.oiss.ru/post/910210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49" t="5478" r="37418" b="6871"/>
          <a:stretch>
            <a:fillRect/>
          </a:stretch>
        </p:blipFill>
        <p:spPr bwMode="auto">
          <a:xfrm>
            <a:off x="4139952" y="4365104"/>
            <a:ext cx="1224136" cy="1958617"/>
          </a:xfrm>
          <a:prstGeom prst="rect">
            <a:avLst/>
          </a:prstGeom>
          <a:noFill/>
        </p:spPr>
      </p:pic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355976" y="4725144"/>
            <a:ext cx="8595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?</a:t>
            </a:r>
            <a:endParaRPr lang="ru-RU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WordArt 33"/>
          <p:cNvSpPr>
            <a:spLocks noChangeArrowheads="1" noChangeShapeType="1" noTextEdit="1"/>
          </p:cNvSpPr>
          <p:nvPr/>
        </p:nvSpPr>
        <p:spPr bwMode="auto">
          <a:xfrm>
            <a:off x="827584" y="2852936"/>
            <a:ext cx="446449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125000 : 200 = 125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5580112" y="3429000"/>
            <a:ext cx="3096344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125  </a:t>
            </a:r>
            <a:r>
              <a:rPr lang="en-US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&gt; </a:t>
            </a:r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100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WordArt 33"/>
          <p:cNvSpPr>
            <a:spLocks noChangeArrowheads="1" noChangeShapeType="1" noTextEdit="1"/>
          </p:cNvSpPr>
          <p:nvPr/>
        </p:nvSpPr>
        <p:spPr bwMode="auto">
          <a:xfrm>
            <a:off x="5580112" y="2852936"/>
            <a:ext cx="295232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- в 1 мл воды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Picture 2" descr="http://cs621328.vk.me/v621328103/1f4e9/3n15CU-ir5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463" b="16777"/>
          <a:stretch>
            <a:fillRect/>
          </a:stretch>
        </p:blipFill>
        <p:spPr bwMode="auto">
          <a:xfrm>
            <a:off x="1331640" y="3576274"/>
            <a:ext cx="3024336" cy="328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-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67744" y="4149080"/>
            <a:ext cx="3528392" cy="2662396"/>
          </a:xfrm>
          <a:prstGeom prst="rect">
            <a:avLst/>
          </a:prstGeom>
        </p:spPr>
      </p:pic>
      <p:pic>
        <p:nvPicPr>
          <p:cNvPr id="2052" name="Picture 4" descr="http://hrsbstaff.ednet.ns.ca/lhood/EDU533/MCj03825820000%5b1%5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2267744" cy="2267744"/>
          </a:xfrm>
          <a:prstGeom prst="rect">
            <a:avLst/>
          </a:prstGeom>
          <a:noFill/>
        </p:spPr>
      </p:pic>
      <p:pic>
        <p:nvPicPr>
          <p:cNvPr id="76802" name="Picture 2" descr="http://thumbs.dreamstime.com/z/viruses-cartoon-vector-2235823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4" t="3713" r="2744" b="9041"/>
          <a:stretch>
            <a:fillRect/>
          </a:stretch>
        </p:blipFill>
        <p:spPr bwMode="auto">
          <a:xfrm>
            <a:off x="5652120" y="4221088"/>
            <a:ext cx="1368152" cy="1339649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8999984" cy="3384376"/>
          </a:xfrm>
        </p:spPr>
        <p:txBody>
          <a:bodyPr/>
          <a:lstStyle/>
          <a:p>
            <a:pPr algn="just">
              <a:buNone/>
            </a:pP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  </a:t>
            </a:r>
            <a:r>
              <a:rPr lang="ru-RU" sz="2400" b="1" dirty="0" smtClean="0">
                <a:latin typeface="Georgia" panose="02040502050405020303" pitchFamily="18" charset="0"/>
              </a:rPr>
              <a:t>«По данным южнокорейского Бюро защиты прав потребителей, количество бактерий на ручках (без антибактериального покрытия) тележек крупных магазинов достигает 1100 колоний на 10 см². Второе место занимают компьютерные “мышки” в интернет-кафе (690 колоний на ту же площадь). Ручки кабинок общественных уборных содержат лишь 340 колоний вредных микроорганизмов на 10 см²».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just"/>
            <a:endParaRPr lang="ru-RU" sz="24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0825" y="188913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Прочитайте  текст.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Рисунок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3775096"/>
            <a:ext cx="2016224" cy="3082904"/>
          </a:xfrm>
          <a:prstGeom prst="rect">
            <a:avLst/>
          </a:prstGeom>
          <a:noFill/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51520" y="6093296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Выполните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задания: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http://vezunchic.ru/images/klein-9695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r="15909" b="2273"/>
          <a:stretch>
            <a:fillRect/>
          </a:stretch>
        </p:blipFill>
        <p:spPr bwMode="auto">
          <a:xfrm>
            <a:off x="5724128" y="4615819"/>
            <a:ext cx="1512168" cy="2242181"/>
          </a:xfrm>
          <a:prstGeom prst="rect">
            <a:avLst/>
          </a:prstGeom>
          <a:noFill/>
        </p:spPr>
      </p:pic>
      <p:sp>
        <p:nvSpPr>
          <p:cNvPr id="2054" name="AutoShape 6" descr="http://ru.stockfresh.com/thumbs/lenm/424400_%D0%BE%D0%B1%D1%89%D0%B5%D1%81%D1%82%D0%B2%D0%B5%D0%BD%D0%BD%D0%BE%D0%B3%D0%BE-%D1%82%D1%83%D0%B0%D0%BB%D0%B5%D1%82-%D0%B8%D1%81%D0%BA%D1%83%D1%81%D1%81%D1%82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056" name="AutoShape 8" descr="http://ru.stockfresh.com/thumbs/lenm/424400_%D0%BE%D0%B1%D1%89%D0%B5%D1%81%D1%82%D0%B2%D0%B5%D0%BD%D0%BD%D0%BE%D0%B3%D0%BE-%D1%82%D1%83%D0%B0%D0%BB%D0%B5%D1%82-%D0%B8%D1%81%D0%BA%D1%83%D1%81%D1%81%D1%82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</p:spPr>
      </p:pic>
      <p:pic>
        <p:nvPicPr>
          <p:cNvPr id="5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pic>
        <p:nvPicPr>
          <p:cNvPr id="11" name="Picture 10" descr="http://konda-edu.ru/attachments/Image/395771.jpg?template=generic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5619" y="0"/>
            <a:ext cx="1618381" cy="1097208"/>
          </a:xfrm>
          <a:prstGeom prst="rect">
            <a:avLst/>
          </a:prstGeom>
          <a:noFill/>
        </p:spPr>
      </p:pic>
      <p:sp>
        <p:nvSpPr>
          <p:cNvPr id="12" name="Управляющая кнопка: настраиваемая 11">
            <a:hlinkClick r:id="rId4" action="ppaction://hlinksldjump" highlightClick="1"/>
          </p:cNvPr>
          <p:cNvSpPr/>
          <p:nvPr/>
        </p:nvSpPr>
        <p:spPr>
          <a:xfrm>
            <a:off x="2411760" y="1484784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№1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5" action="ppaction://hlinksldjump" highlightClick="1"/>
          </p:cNvPr>
          <p:cNvSpPr/>
          <p:nvPr/>
        </p:nvSpPr>
        <p:spPr>
          <a:xfrm>
            <a:off x="2411760" y="2204864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№2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6" action="ppaction://hlinksldjump" highlightClick="1"/>
          </p:cNvPr>
          <p:cNvSpPr/>
          <p:nvPr/>
        </p:nvSpPr>
        <p:spPr>
          <a:xfrm>
            <a:off x="2411760" y="2924944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№3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7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39" r="286"/>
          <a:stretch>
            <a:fillRect/>
          </a:stretch>
        </p:blipFill>
        <p:spPr bwMode="auto">
          <a:xfrm>
            <a:off x="2771800" y="4941168"/>
            <a:ext cx="3779912" cy="1084670"/>
          </a:xfrm>
          <a:prstGeom prst="rect">
            <a:avLst/>
          </a:prstGeom>
          <a:noFill/>
        </p:spPr>
      </p:pic>
      <p:pic>
        <p:nvPicPr>
          <p:cNvPr id="18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7" cstate="print"/>
          <a:srcRect r="3962" b="70406"/>
          <a:stretch>
            <a:fillRect/>
          </a:stretch>
        </p:blipFill>
        <p:spPr bwMode="auto">
          <a:xfrm>
            <a:off x="3059832" y="5923742"/>
            <a:ext cx="3312369" cy="93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vezunchic.ru/images/klein-9695-1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r="15909" b="2273"/>
          <a:stretch>
            <a:fillRect/>
          </a:stretch>
        </p:blipFill>
        <p:spPr bwMode="auto">
          <a:xfrm>
            <a:off x="4139952" y="4615819"/>
            <a:ext cx="1656184" cy="2242181"/>
          </a:xfrm>
          <a:prstGeom prst="rect">
            <a:avLst/>
          </a:prstGeom>
          <a:noFill/>
        </p:spPr>
      </p:pic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1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16632"/>
            <a:ext cx="6336704" cy="23762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Площадь поверхности ручки продуктовой тележки составляет примерно 70 000 мм</a:t>
            </a:r>
            <a:r>
              <a:rPr lang="ru-RU" sz="2400" b="1" i="1" baseline="30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2</a:t>
            </a:r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Вычислите, какое количество бактерий содержит ручка тележки.</a:t>
            </a:r>
            <a:endParaRPr lang="ru-RU" sz="24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4355976" y="3140968"/>
            <a:ext cx="4176464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1100 · 700 : 10 =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WordArt 14"/>
          <p:cNvSpPr>
            <a:spLocks noChangeArrowheads="1" noChangeShapeType="1" noTextEdit="1"/>
          </p:cNvSpPr>
          <p:nvPr/>
        </p:nvSpPr>
        <p:spPr bwMode="auto">
          <a:xfrm>
            <a:off x="1763688" y="3789040"/>
            <a:ext cx="712879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= 77000 колоний бактерий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Управляющая кнопка: возврат 34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39552" y="2492896"/>
            <a:ext cx="5112568" cy="648841"/>
            <a:chOff x="539552" y="2636912"/>
            <a:chExt cx="5112568" cy="648841"/>
          </a:xfrm>
        </p:grpSpPr>
        <p:sp>
          <p:nvSpPr>
            <p:cNvPr id="11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539552" y="2780928"/>
              <a:ext cx="4824536" cy="5048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70000 мм  = 700 см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13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2915816" y="2636912"/>
              <a:ext cx="216024" cy="2880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14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5436096" y="2636912"/>
              <a:ext cx="216024" cy="2880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pic>
        <p:nvPicPr>
          <p:cNvPr id="16" name="Picture 2" descr="http://vezunchic.ru/images/klein-9695-1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r="15909" b="2273"/>
          <a:stretch>
            <a:fillRect/>
          </a:stretch>
        </p:blipFill>
        <p:spPr bwMode="auto">
          <a:xfrm flipH="1">
            <a:off x="5724128" y="4615819"/>
            <a:ext cx="1656184" cy="2242181"/>
          </a:xfrm>
          <a:prstGeom prst="rect">
            <a:avLst/>
          </a:prstGeom>
          <a:noFill/>
        </p:spPr>
      </p:pic>
      <p:pic>
        <p:nvPicPr>
          <p:cNvPr id="17" name="Picture 2" descr="http://vezunchic.ru/images/klein-9695-1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r="15909" b="2273"/>
          <a:stretch>
            <a:fillRect/>
          </a:stretch>
        </p:blipFill>
        <p:spPr bwMode="auto">
          <a:xfrm>
            <a:off x="3851920" y="4615819"/>
            <a:ext cx="1656184" cy="2242181"/>
          </a:xfrm>
          <a:prstGeom prst="rect">
            <a:avLst/>
          </a:prstGeom>
          <a:noFill/>
        </p:spPr>
      </p:pic>
      <p:pic>
        <p:nvPicPr>
          <p:cNvPr id="18" name="Picture 2" descr="http://vezunchic.ru/images/klein-9695-1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r="15909" b="2273"/>
          <a:stretch>
            <a:fillRect/>
          </a:stretch>
        </p:blipFill>
        <p:spPr bwMode="auto">
          <a:xfrm>
            <a:off x="3563888" y="4615819"/>
            <a:ext cx="1656184" cy="2242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/>
          <p:nvPr/>
        </p:nvGrpSpPr>
        <p:grpSpPr>
          <a:xfrm>
            <a:off x="5076056" y="4077072"/>
            <a:ext cx="3672408" cy="720080"/>
            <a:chOff x="5220072" y="4293096"/>
            <a:chExt cx="3672408" cy="720080"/>
          </a:xfrm>
        </p:grpSpPr>
        <p:sp>
          <p:nvSpPr>
            <p:cNvPr id="10" name="Управляющая кнопка: настраиваемая 9">
              <a:hlinkClick r:id="" action="ppaction://noaction" highlightClick="1"/>
            </p:cNvPr>
            <p:cNvSpPr/>
            <p:nvPr/>
          </p:nvSpPr>
          <p:spPr>
            <a:xfrm>
              <a:off x="5220072" y="4293096"/>
              <a:ext cx="720080" cy="720080"/>
            </a:xfrm>
            <a:prstGeom prst="actionButtonBlank">
              <a:avLst/>
            </a:prstGeom>
            <a:solidFill>
              <a:srgbClr val="9E4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/>
                <a:t>Б</a:t>
              </a:r>
              <a:endParaRPr lang="ru-RU" sz="3600" b="1" i="1" dirty="0"/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6084168" y="4293096"/>
              <a:ext cx="2808312" cy="71970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latin typeface="Georgia" panose="02040502050405020303" pitchFamily="18" charset="0"/>
                </a:rPr>
                <a:t>690 колоний</a:t>
              </a:r>
              <a:br>
                <a:rPr lang="ru-RU" sz="2400" dirty="0" smtClean="0"/>
              </a:br>
              <a:r>
                <a:rPr lang="ru-RU" sz="2400" b="1" dirty="0" smtClean="0">
                  <a:latin typeface="Georgia" panose="02040502050405020303" pitchFamily="18" charset="0"/>
                </a:rPr>
                <a:t>на</a:t>
              </a:r>
              <a:r>
                <a:rPr lang="ru-RU" sz="2400" dirty="0" smtClean="0"/>
                <a:t> </a:t>
              </a:r>
              <a:r>
                <a:rPr lang="ru-RU" sz="2400" b="1" dirty="0" smtClean="0">
                  <a:latin typeface="Georgia" panose="02040502050405020303" pitchFamily="18" charset="0"/>
                </a:rPr>
                <a:t>10 см² </a:t>
              </a:r>
              <a:endParaRPr lang="ru-RU" sz="2400" b="1" dirty="0">
                <a:latin typeface="Georgia" panose="02040502050405020303" pitchFamily="18" charset="0"/>
              </a:endParaRPr>
            </a:p>
          </p:txBody>
        </p:sp>
      </p:grp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88640"/>
            <a:ext cx="6264696" cy="1584176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Установите соответствие между количеством колоний бактерий и местом их обитания.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2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grpSp>
        <p:nvGrpSpPr>
          <p:cNvPr id="3" name="Группа 34"/>
          <p:cNvGrpSpPr/>
          <p:nvPr/>
        </p:nvGrpSpPr>
        <p:grpSpPr>
          <a:xfrm>
            <a:off x="5076056" y="2924944"/>
            <a:ext cx="3672408" cy="720080"/>
            <a:chOff x="5220072" y="3356992"/>
            <a:chExt cx="3672408" cy="720080"/>
          </a:xfrm>
        </p:grpSpPr>
        <p:sp>
          <p:nvSpPr>
            <p:cNvPr id="9" name="Управляющая кнопка: настраиваемая 8">
              <a:hlinkClick r:id="" action="ppaction://noaction" highlightClick="1"/>
            </p:cNvPr>
            <p:cNvSpPr/>
            <p:nvPr/>
          </p:nvSpPr>
          <p:spPr>
            <a:xfrm>
              <a:off x="5220072" y="3356992"/>
              <a:ext cx="720080" cy="720080"/>
            </a:xfrm>
            <a:prstGeom prst="actionButtonBlank">
              <a:avLst/>
            </a:prstGeom>
            <a:solidFill>
              <a:srgbClr val="9E4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 smtClean="0"/>
                <a:t>А</a:t>
              </a:r>
              <a:endParaRPr lang="ru-RU" sz="3600" b="1" i="1" dirty="0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6084168" y="3356992"/>
              <a:ext cx="2808312" cy="71970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latin typeface="Georgia" panose="02040502050405020303" pitchFamily="18" charset="0"/>
                </a:rPr>
                <a:t>340 колоний</a:t>
              </a:r>
              <a:br>
                <a:rPr lang="ru-RU" sz="2400" dirty="0" smtClean="0"/>
              </a:br>
              <a:r>
                <a:rPr lang="ru-RU" sz="2400" b="1" dirty="0" smtClean="0">
                  <a:latin typeface="Georgia" panose="02040502050405020303" pitchFamily="18" charset="0"/>
                </a:rPr>
                <a:t>на</a:t>
              </a:r>
              <a:r>
                <a:rPr lang="ru-RU" sz="2400" dirty="0" smtClean="0"/>
                <a:t> </a:t>
              </a:r>
              <a:r>
                <a:rPr lang="ru-RU" sz="2400" b="1" dirty="0" smtClean="0">
                  <a:latin typeface="Georgia" panose="02040502050405020303" pitchFamily="18" charset="0"/>
                </a:rPr>
                <a:t>10 см²</a:t>
              </a:r>
              <a:endParaRPr lang="ru-RU" sz="2400" b="1" dirty="0" smtClean="0">
                <a:latin typeface="Georgia" panose="02040502050405020303" pitchFamily="18" charset="0"/>
              </a:endParaRPr>
            </a:p>
          </p:txBody>
        </p:sp>
      </p:grpSp>
      <p:sp>
        <p:nvSpPr>
          <p:cNvPr id="24" name="Управляющая кнопка: возврат 23">
            <a:hlinkClick r:id="rId1" action="ppaction://hlinksldjump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1619672" y="2924944"/>
            <a:ext cx="3240360" cy="72008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Ручка тележки</a:t>
            </a:r>
            <a:endParaRPr lang="ru-RU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магазина</a:t>
            </a:r>
            <a:endParaRPr lang="ru-RU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1619672" y="4077072"/>
            <a:ext cx="3240360" cy="72008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Компьютерная</a:t>
            </a:r>
            <a:endParaRPr lang="ru-RU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«мышка»</a:t>
            </a:r>
            <a:endParaRPr lang="ru-RU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1619672" y="5229200"/>
            <a:ext cx="3240360" cy="72008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Ручка кабинки</a:t>
            </a:r>
            <a:endParaRPr lang="ru-RU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туалета</a:t>
            </a:r>
            <a:endParaRPr lang="ru-RU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55576" y="2996952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1</a:t>
            </a:r>
            <a:endParaRPr lang="ru-RU" sz="3600" b="1" i="1" dirty="0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55576" y="4077072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2</a:t>
            </a:r>
            <a:endParaRPr lang="ru-RU" sz="3600" b="1" i="1" dirty="0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755576" y="522920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3</a:t>
            </a:r>
            <a:endParaRPr lang="ru-RU" sz="3600" b="1" i="1" dirty="0"/>
          </a:p>
        </p:txBody>
      </p:sp>
      <p:grpSp>
        <p:nvGrpSpPr>
          <p:cNvPr id="4" name="Группа 32"/>
          <p:cNvGrpSpPr/>
          <p:nvPr/>
        </p:nvGrpSpPr>
        <p:grpSpPr>
          <a:xfrm>
            <a:off x="5076056" y="5229200"/>
            <a:ext cx="3672408" cy="720080"/>
            <a:chOff x="5220072" y="5301208"/>
            <a:chExt cx="3672408" cy="720080"/>
          </a:xfrm>
        </p:grpSpPr>
        <p:sp>
          <p:nvSpPr>
            <p:cNvPr id="11" name="Управляющая кнопка: настраиваемая 10">
              <a:hlinkClick r:id="" action="ppaction://noaction" highlightClick="1"/>
            </p:cNvPr>
            <p:cNvSpPr/>
            <p:nvPr/>
          </p:nvSpPr>
          <p:spPr>
            <a:xfrm>
              <a:off x="5220072" y="5301208"/>
              <a:ext cx="720080" cy="720080"/>
            </a:xfrm>
            <a:prstGeom prst="actionButtonBlank">
              <a:avLst/>
            </a:prstGeom>
            <a:solidFill>
              <a:srgbClr val="9E4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 smtClean="0"/>
                <a:t>В</a:t>
              </a:r>
              <a:endParaRPr lang="ru-RU" sz="3600" b="1" i="1" dirty="0"/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6084168" y="5301208"/>
              <a:ext cx="2808312" cy="71970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latin typeface="Georgia" panose="02040502050405020303" pitchFamily="18" charset="0"/>
                </a:rPr>
                <a:t>1 100 колоний</a:t>
              </a:r>
              <a:br>
                <a:rPr lang="ru-RU" sz="2400" dirty="0" smtClean="0"/>
              </a:br>
              <a:r>
                <a:rPr lang="ru-RU" sz="2400" b="1" dirty="0" smtClean="0">
                  <a:latin typeface="Georgia" panose="02040502050405020303" pitchFamily="18" charset="0"/>
                </a:rPr>
                <a:t>на</a:t>
              </a:r>
              <a:r>
                <a:rPr lang="ru-RU" sz="2400" dirty="0" smtClean="0"/>
                <a:t> </a:t>
              </a:r>
              <a:r>
                <a:rPr lang="ru-RU" sz="2400" b="1" dirty="0" smtClean="0">
                  <a:latin typeface="Georgia" panose="02040502050405020303" pitchFamily="18" charset="0"/>
                </a:rPr>
                <a:t>10 см²</a:t>
              </a:r>
              <a:endParaRPr lang="ru-RU" sz="2400" b="1" dirty="0" smtClean="0">
                <a:latin typeface="Georgia" panose="02040502050405020303" pitchFamily="18" charset="0"/>
              </a:endParaRPr>
            </a:p>
          </p:txBody>
        </p:sp>
      </p:grpSp>
      <p:pic>
        <p:nvPicPr>
          <p:cNvPr id="23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39" r="286"/>
          <a:stretch>
            <a:fillRect/>
          </a:stretch>
        </p:blipFill>
        <p:spPr bwMode="auto">
          <a:xfrm>
            <a:off x="971600" y="1700808"/>
            <a:ext cx="3779912" cy="1084670"/>
          </a:xfrm>
          <a:prstGeom prst="rect">
            <a:avLst/>
          </a:prstGeom>
          <a:noFill/>
        </p:spPr>
      </p:pic>
      <p:pic>
        <p:nvPicPr>
          <p:cNvPr id="33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62" b="70406"/>
          <a:stretch>
            <a:fillRect/>
          </a:stretch>
        </p:blipFill>
        <p:spPr bwMode="auto">
          <a:xfrm>
            <a:off x="5220072" y="1844824"/>
            <a:ext cx="3312369" cy="93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226E-7 L 6.94444E-6 -0.33565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023 L -0.00382 0.33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thumbs.dreamstime.com/z/viruses-cartoon-vector-22358237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4" t="3713" r="2744" b="9041"/>
          <a:stretch>
            <a:fillRect/>
          </a:stretch>
        </p:blipFill>
        <p:spPr bwMode="auto">
          <a:xfrm>
            <a:off x="4644008" y="3473624"/>
            <a:ext cx="3456384" cy="338437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536" y="836712"/>
            <a:ext cx="9289032" cy="3384376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   </a:t>
            </a:r>
            <a:r>
              <a:rPr lang="ru-RU" sz="2400" b="1" dirty="0" smtClean="0">
                <a:latin typeface="Georgia" panose="02040502050405020303" pitchFamily="18" charset="0"/>
              </a:rPr>
              <a:t>«Общее количество бактерий определяют в пересчете на число колоний, выросших при посеве  1 мл воды. Считают, что в чистой воде общее количество бактерий должно быть не более 100 в 1 мл воды, в воде сомнительной чистоты – от 100 до 1000, в загрязненной – свыше 1000. Общее количество бактерий в 1 мл водопроводной воды не должно превышать 100; для колодцев и открытых водоемов допускают до 1000».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0825" y="188913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Прочитайте  текст.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3419872" y="4215511"/>
            <a:ext cx="1771773" cy="2642489"/>
          </a:xfrm>
          <a:prstGeom prst="rect">
            <a:avLst/>
          </a:prstGeom>
          <a:noFill/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51520" y="6093296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Выполните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задания: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верное утверждение: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1" action="ppaction://hlinksldjump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10" name="Управляющая кнопка: настраиваемая 9">
            <a:hlinkClick r:id="rId2" action="ppaction://hlinksldjump" highlightClick="1"/>
          </p:cNvPr>
          <p:cNvSpPr/>
          <p:nvPr/>
        </p:nvSpPr>
        <p:spPr>
          <a:xfrm>
            <a:off x="1691680" y="242088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Б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rId3" action="ppaction://hlinksldjump" highlightClick="1"/>
          </p:cNvPr>
          <p:cNvSpPr/>
          <p:nvPr/>
        </p:nvSpPr>
        <p:spPr>
          <a:xfrm>
            <a:off x="1691680" y="3573016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12" name="Управляющая кнопка: настраиваемая 11">
            <a:hlinkClick r:id="rId4" action="ppaction://hlinksldjump" highlightClick="1"/>
          </p:cNvPr>
          <p:cNvSpPr/>
          <p:nvPr/>
        </p:nvSpPr>
        <p:spPr>
          <a:xfrm>
            <a:off x="1691680" y="4725144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555776" y="1052736"/>
            <a:ext cx="6588224" cy="107974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В тексте использованы данные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северокорейского Бюро защиты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прав потребителей</a:t>
            </a:r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.</a:t>
            </a:r>
            <a:endParaRPr lang="ru-RU" sz="2400" b="1" dirty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555776" y="2204864"/>
            <a:ext cx="6588224" cy="115212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Самое большое количество колоний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бактерий находится на компьютерных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«мышках» в </a:t>
            </a:r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интернет-кафе.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2555776" y="3429000"/>
            <a:ext cx="6588224" cy="10081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Количество колоний бактерий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считается на площади 0,001 м</a:t>
            </a:r>
            <a:r>
              <a:rPr lang="ru-RU" sz="2400" b="1" baseline="30000" dirty="0" smtClean="0">
                <a:solidFill>
                  <a:srgbClr val="003300"/>
                </a:solidFill>
                <a:latin typeface="Georgia" panose="02040502050405020303" pitchFamily="18" charset="0"/>
              </a:rPr>
              <a:t>2</a:t>
            </a:r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.</a:t>
            </a:r>
            <a:endParaRPr lang="ru-RU" sz="2400" b="1" dirty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2555776" y="4509120"/>
            <a:ext cx="6588224" cy="108012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На компьютерных «мышках»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находится 690 колоний бактерий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на 10 см</a:t>
            </a:r>
            <a:r>
              <a:rPr lang="ru-RU" sz="2400" b="1" baseline="30000" dirty="0" smtClean="0">
                <a:solidFill>
                  <a:srgbClr val="003300"/>
                </a:solidFill>
                <a:latin typeface="Georgia" panose="02040502050405020303" pitchFamily="18" charset="0"/>
              </a:rPr>
              <a:t>2</a:t>
            </a:r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.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5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012160" y="105273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012160" y="2060848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012160" y="3140968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012160" y="4221088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412776"/>
            <a:ext cx="1872208" cy="3053044"/>
          </a:xfrm>
          <a:prstGeom prst="rect">
            <a:avLst/>
          </a:prstGeom>
          <a:noFill/>
        </p:spPr>
      </p:pic>
      <p:sp>
        <p:nvSpPr>
          <p:cNvPr id="25" name="Управляющая кнопка: возврат 24">
            <a:hlinkClick r:id="rId7" action="ppaction://hlinksldjump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39" r="286"/>
          <a:stretch>
            <a:fillRect/>
          </a:stretch>
        </p:blipFill>
        <p:spPr bwMode="auto">
          <a:xfrm>
            <a:off x="3203848" y="5773330"/>
            <a:ext cx="3779912" cy="1084670"/>
          </a:xfrm>
          <a:prstGeom prst="rect">
            <a:avLst/>
          </a:prstGeom>
          <a:noFill/>
        </p:spPr>
      </p:pic>
      <p:pic>
        <p:nvPicPr>
          <p:cNvPr id="28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8" cstate="print"/>
          <a:srcRect r="3962" b="70406"/>
          <a:stretch>
            <a:fillRect/>
          </a:stretch>
        </p:blipFill>
        <p:spPr bwMode="auto">
          <a:xfrm>
            <a:off x="4572000" y="5923742"/>
            <a:ext cx="3312369" cy="93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</a:t>
            </a:r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052736"/>
            <a:ext cx="6408712" cy="108012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В тексте использованы данные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северокорейского Бюро защиты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прав потребителей</a:t>
            </a:r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.</a:t>
            </a:r>
            <a:endParaRPr lang="ru-RU" sz="2400" b="1" dirty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1" cstate="print"/>
          <a:srcRect t="68739" r="286"/>
          <a:stretch>
            <a:fillRect/>
          </a:stretch>
        </p:blipFill>
        <p:spPr bwMode="auto">
          <a:xfrm>
            <a:off x="179512" y="5773330"/>
            <a:ext cx="3779912" cy="1084670"/>
          </a:xfrm>
          <a:prstGeom prst="rect">
            <a:avLst/>
          </a:prstGeom>
          <a:noFill/>
        </p:spPr>
      </p:pic>
      <p:pic>
        <p:nvPicPr>
          <p:cNvPr id="25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3962" b="70406"/>
          <a:stretch>
            <a:fillRect/>
          </a:stretch>
        </p:blipFill>
        <p:spPr bwMode="auto">
          <a:xfrm>
            <a:off x="4067943" y="5923742"/>
            <a:ext cx="3312369" cy="934258"/>
          </a:xfrm>
          <a:prstGeom prst="rect">
            <a:avLst/>
          </a:prstGeom>
          <a:noFill/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0" y="2420888"/>
            <a:ext cx="8999984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«По данным южнокорейского Бюро защиты прав потребителей, количество бактерий на ручках (без антибактериального покрытия) тележек крупных магазинов достигает 1100 колоний на 10 см². Второе место занимают компьютерные “мышки” в интернет-кафе (690 колоний на ту же площадь). Ручки кабинок общественных уборных содержат лишь 340 колоний вредных микроорганизмов на 10 см²».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 rot="10800000">
            <a:off x="1979712" y="2348880"/>
            <a:ext cx="3888432" cy="57606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092280" y="5417840"/>
            <a:ext cx="136815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6248E-6 L -0.2007 -0.373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</a:t>
            </a:r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Б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052736"/>
            <a:ext cx="6588224" cy="115212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Самое большое количество колоний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бактерий находится на компьютерных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«мышках» в интернет-кафе.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5536" y="4293096"/>
            <a:ext cx="82089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1" cstate="print"/>
          <a:srcRect t="68739" r="286"/>
          <a:stretch>
            <a:fillRect/>
          </a:stretch>
        </p:blipFill>
        <p:spPr bwMode="auto">
          <a:xfrm>
            <a:off x="179512" y="5773330"/>
            <a:ext cx="3779912" cy="1084670"/>
          </a:xfrm>
          <a:prstGeom prst="rect">
            <a:avLst/>
          </a:prstGeom>
          <a:noFill/>
        </p:spPr>
      </p:pic>
      <p:pic>
        <p:nvPicPr>
          <p:cNvPr id="19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3962" b="70406"/>
          <a:stretch>
            <a:fillRect/>
          </a:stretch>
        </p:blipFill>
        <p:spPr bwMode="auto">
          <a:xfrm>
            <a:off x="4067943" y="5923742"/>
            <a:ext cx="3312369" cy="934258"/>
          </a:xfrm>
          <a:prstGeom prst="rect">
            <a:avLst/>
          </a:prstGeom>
          <a:noFill/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2420888"/>
            <a:ext cx="8999984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«По данным южнокорейского Бюро защиты прав потребителей, количество бактерий на ручках (без антибактериального покрытия) тележек крупных магазинов достигает 1100 колоний на 10 см². Второе место занимают компьютерные “мышки” в интернет-кафе (690 колоний на ту же площадь). Ручки кабинок общественных уборных содержат лишь 340 колоний вредных микроорганизмов на 10 см²».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092280" y="5417840"/>
            <a:ext cx="1368152" cy="1440160"/>
          </a:xfrm>
          <a:prstGeom prst="rect">
            <a:avLst/>
          </a:prstGeom>
          <a:noFill/>
        </p:spPr>
      </p:pic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6248E-6 L -0.71268 -0.163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268 -0.16378 L 0.12222 -0.16378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</a:t>
            </a:r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124744"/>
            <a:ext cx="6408712" cy="86372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Количество колоний бактерий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считается на площади 0,001 м</a:t>
            </a:r>
            <a:r>
              <a:rPr lang="ru-RU" sz="2400" b="1" baseline="30000" dirty="0" smtClean="0">
                <a:solidFill>
                  <a:srgbClr val="003300"/>
                </a:solidFill>
                <a:latin typeface="Georgia" panose="02040502050405020303" pitchFamily="18" charset="0"/>
              </a:rPr>
              <a:t>2</a:t>
            </a:r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.</a:t>
            </a:r>
            <a:endParaRPr lang="ru-RU" sz="2400" b="1" dirty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2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1" cstate="print"/>
          <a:srcRect t="68739" r="286"/>
          <a:stretch>
            <a:fillRect/>
          </a:stretch>
        </p:blipFill>
        <p:spPr bwMode="auto">
          <a:xfrm>
            <a:off x="179512" y="5773330"/>
            <a:ext cx="3779912" cy="1084670"/>
          </a:xfrm>
          <a:prstGeom prst="rect">
            <a:avLst/>
          </a:prstGeom>
          <a:noFill/>
        </p:spPr>
      </p:pic>
      <p:pic>
        <p:nvPicPr>
          <p:cNvPr id="23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62" b="70406"/>
          <a:stretch>
            <a:fillRect/>
          </a:stretch>
        </p:blipFill>
        <p:spPr bwMode="auto">
          <a:xfrm>
            <a:off x="4067943" y="5923742"/>
            <a:ext cx="3312369" cy="934258"/>
          </a:xfrm>
          <a:prstGeom prst="rect">
            <a:avLst/>
          </a:prstGeom>
          <a:noFill/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0" y="2420888"/>
            <a:ext cx="8999984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«По данным южнокорейского Бюро защиты прав потребителей, количество бактерий на ручках (без антибактериального покрытия) тележек крупных магазинов достигает 1100 колоний на 10 см². Второе место занимают компьютерные “мышки” в интернет-кафе (690 колоний на ту же площадь). Ручки кабинок общественных уборных содержат лишь 340 колоний вредных микроорганизмов на 10 см²».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660232" y="3501008"/>
            <a:ext cx="2376264" cy="50405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092280" y="5417840"/>
            <a:ext cx="1368152" cy="1440160"/>
          </a:xfrm>
          <a:prstGeom prst="rect">
            <a:avLst/>
          </a:prstGeom>
          <a:noFill/>
        </p:spPr>
      </p:pic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6248E-6 L 0.09843 -0.22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</a:t>
            </a:r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052736"/>
            <a:ext cx="6336704" cy="108012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На компьютерных «мышках»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находится 690 колоний бактерий 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на 10 см</a:t>
            </a:r>
            <a:r>
              <a:rPr lang="ru-RU" sz="2400" b="1" baseline="30000" dirty="0" smtClean="0">
                <a:solidFill>
                  <a:srgbClr val="003300"/>
                </a:solidFill>
                <a:latin typeface="Georgia" panose="02040502050405020303" pitchFamily="18" charset="0"/>
              </a:rPr>
              <a:t>2</a:t>
            </a:r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.</a:t>
            </a:r>
            <a:endParaRPr lang="ru-RU" sz="2400" b="1" dirty="0" smtClean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</a:t>
            </a:r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7092280" y="5417840"/>
            <a:ext cx="1368152" cy="144016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131840" y="4653136"/>
            <a:ext cx="57606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0836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/>
          <a:srcRect t="68739" r="286"/>
          <a:stretch>
            <a:fillRect/>
          </a:stretch>
        </p:blipFill>
        <p:spPr bwMode="auto">
          <a:xfrm>
            <a:off x="179512" y="5773330"/>
            <a:ext cx="3779912" cy="1084670"/>
          </a:xfrm>
          <a:prstGeom prst="rect">
            <a:avLst/>
          </a:prstGeom>
          <a:noFill/>
        </p:spPr>
      </p:pic>
      <p:pic>
        <p:nvPicPr>
          <p:cNvPr id="19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62" b="70406"/>
          <a:stretch>
            <a:fillRect/>
          </a:stretch>
        </p:blipFill>
        <p:spPr bwMode="auto">
          <a:xfrm>
            <a:off x="4067943" y="5923742"/>
            <a:ext cx="3312369" cy="934258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2420888"/>
            <a:ext cx="8999984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«По данным южнокорейского Бюро защиты прав потребителей, количество бактерий на ручках (без антибактериального покрытия) тележек крупных магазинов достигает 1100 колоний на 10 см². Второе место занимают компьютерные “мышки” в интернет-кафе (690 колоний на ту же площадь). Ручки кабинок общественных уборных содержат лишь 340 колоний вредных микроорганизмов на 10 см²».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660232" y="3501008"/>
            <a:ext cx="2376264" cy="50405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6248E-6 L -0.37396 -0.13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-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96 -0.13232 L 0.20104 -0.13232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84784"/>
            <a:ext cx="5742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"/>
              </a:rPr>
              <a:t>http://thumbs.dreamstime.com/z/viruses-cartoon-vector-22358237.jpg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516216" y="188640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Источники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21" y="260648"/>
            <a:ext cx="8839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Готовимся к промежуточной аттестации. 5–6 классы.</a:t>
            </a:r>
            <a:endParaRPr lang="ru-RU" sz="1600" b="1" dirty="0" smtClean="0"/>
          </a:p>
          <a:p>
            <a:r>
              <a:rPr lang="ru-RU" sz="1600" dirty="0" smtClean="0"/>
              <a:t>/ авт.-сост. Е. А. Яровая. – Волгоград : Учитель, 2016. – 42 с.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268760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Бактерии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564904"/>
            <a:ext cx="7461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http://www.hialbarshadubai.com/blog1/wp-content/uploads/2014/11/water-bottle-pouring.jpg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348880"/>
            <a:ext cx="987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Бутылка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700808"/>
            <a:ext cx="573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http://www.cliparthut.com/clip-arts/429/dirty-water-cartoon-429058.jpg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996952"/>
            <a:ext cx="4172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http://golfstrim-nn.ru/info/sites/default/files/1_8.jpg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2780928"/>
            <a:ext cx="648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Лупа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916832"/>
            <a:ext cx="7138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http://www.romedic.ro/arata_img.php?img=32671.jpg&amp;w=307&amp;h=&amp;cale=/uploadart/ghid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3429000"/>
            <a:ext cx="465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6"/>
              </a:rPr>
              <a:t>http://zemlya-v-yaroslavle.narod.ru/olderfiles/1/water.jpg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3212976"/>
            <a:ext cx="2205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Кран водопроводный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2132856"/>
            <a:ext cx="4639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7"/>
              </a:rPr>
              <a:t>http://ribalych.ru/wp-content/uploads/2014/07/55015.jpg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5157192"/>
            <a:ext cx="4451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8"/>
              </a:rPr>
              <a:t>http://www.playing-field.ru/img/2015/051810/0300406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4941168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Незнайка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4725144"/>
            <a:ext cx="6471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9"/>
              </a:rPr>
              <a:t>http://900igr.net/datai/pedagogika/Uchenik-shkoly/0009-007-Uchis-uchitsja.png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4509120"/>
            <a:ext cx="85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Знайка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51520" y="3861048"/>
            <a:ext cx="4859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0"/>
              </a:rPr>
              <a:t>http://cs621328.vk.me/v621328103/1f4e9/3n15CU-ir5c.jpg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3645024"/>
            <a:ext cx="1235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Школьники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4293096"/>
            <a:ext cx="2869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1"/>
              </a:rPr>
              <a:t>http://img.oiss.ru/post/910210.jpg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4077072"/>
            <a:ext cx="1643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Стакан с водой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520" y="5661248"/>
            <a:ext cx="3626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2"/>
              </a:rPr>
              <a:t>http://www.bookin.org.ru/book/2133106.jpg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51520" y="5445224"/>
            <a:ext cx="2209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Магазинная тележка: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51520" y="6093296"/>
            <a:ext cx="5453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3"/>
              </a:rPr>
              <a:t>http://hrsbstaff.ednet.ns.ca/lhood/EDU533/MCj03825820000[1].gif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520" y="5877272"/>
            <a:ext cx="2362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Компьютерная мышка: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</p:spPr>
      </p:pic>
      <p:pic>
        <p:nvPicPr>
          <p:cNvPr id="5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pic>
        <p:nvPicPr>
          <p:cNvPr id="11" name="Picture 10" descr="http://konda-edu.ru/attachments/Image/395771.jpg?template=generic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5619" y="0"/>
            <a:ext cx="1618381" cy="1097208"/>
          </a:xfrm>
          <a:prstGeom prst="rect">
            <a:avLst/>
          </a:prstGeom>
          <a:noFill/>
        </p:spPr>
      </p:pic>
      <p:sp>
        <p:nvSpPr>
          <p:cNvPr id="12" name="Управляющая кнопка: настраиваемая 11">
            <a:hlinkClick r:id="rId4" action="ppaction://hlinksldjump" highlightClick="1"/>
          </p:cNvPr>
          <p:cNvSpPr/>
          <p:nvPr/>
        </p:nvSpPr>
        <p:spPr>
          <a:xfrm>
            <a:off x="2411760" y="54868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№1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5" action="ppaction://hlinksldjump" highlightClick="1"/>
          </p:cNvPr>
          <p:cNvSpPr/>
          <p:nvPr/>
        </p:nvSpPr>
        <p:spPr>
          <a:xfrm>
            <a:off x="2411760" y="126876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№2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6" action="ppaction://hlinksldjump" highlightClick="1"/>
          </p:cNvPr>
          <p:cNvSpPr/>
          <p:nvPr/>
        </p:nvSpPr>
        <p:spPr>
          <a:xfrm>
            <a:off x="2411760" y="198884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№3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2411760" y="270892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№4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8" action="ppaction://hlinksldjump" highlightClick="1"/>
          </p:cNvPr>
          <p:cNvSpPr/>
          <p:nvPr/>
        </p:nvSpPr>
        <p:spPr>
          <a:xfrm>
            <a:off x="2411760" y="342900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№5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9" action="ppaction://hlinksldjump" highlightClick="1"/>
          </p:cNvPr>
          <p:cNvSpPr/>
          <p:nvPr/>
        </p:nvSpPr>
        <p:spPr>
          <a:xfrm>
            <a:off x="2411760" y="414908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№6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7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39" r="286"/>
          <a:stretch>
            <a:fillRect/>
          </a:stretch>
        </p:blipFill>
        <p:spPr bwMode="auto">
          <a:xfrm>
            <a:off x="2771800" y="4941168"/>
            <a:ext cx="3779912" cy="1084670"/>
          </a:xfrm>
          <a:prstGeom prst="rect">
            <a:avLst/>
          </a:prstGeom>
          <a:noFill/>
        </p:spPr>
      </p:pic>
      <p:pic>
        <p:nvPicPr>
          <p:cNvPr id="18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10" cstate="print"/>
          <a:srcRect r="3962" b="70406"/>
          <a:stretch>
            <a:fillRect/>
          </a:stretch>
        </p:blipFill>
        <p:spPr bwMode="auto">
          <a:xfrm>
            <a:off x="3059832" y="5923742"/>
            <a:ext cx="3312369" cy="93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rId1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1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16632"/>
            <a:ext cx="6192688" cy="23762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 бутылке находится 1 л воды. В этой воде содержится 545 000 бактерий. Определите, к какому типу относится вода в бутылке: чистая, сомнительной чистоты или загрязненная..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WordArt 33"/>
          <p:cNvSpPr>
            <a:spLocks noChangeArrowheads="1" noChangeShapeType="1" noTextEdit="1"/>
          </p:cNvSpPr>
          <p:nvPr/>
        </p:nvSpPr>
        <p:spPr bwMode="auto">
          <a:xfrm>
            <a:off x="467544" y="2564904"/>
            <a:ext cx="280831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1л = 1000мл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1691680" y="3212976"/>
            <a:ext cx="4896544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545000 : 1000 =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WordArt 14"/>
          <p:cNvSpPr>
            <a:spLocks noChangeArrowheads="1" noChangeShapeType="1" noTextEdit="1"/>
          </p:cNvSpPr>
          <p:nvPr/>
        </p:nvSpPr>
        <p:spPr bwMode="auto">
          <a:xfrm>
            <a:off x="1691680" y="4005064"/>
            <a:ext cx="496855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= 545 бактерий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Управляющая кнопка: возврат 34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732" name="Picture 4" descr="http://www.cliparthut.com/clip-arts/429/dirty-water-cartoon-42905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2227" r="14286" b="6475"/>
          <a:stretch>
            <a:fillRect/>
          </a:stretch>
        </p:blipFill>
        <p:spPr bwMode="auto">
          <a:xfrm>
            <a:off x="6156176" y="3905672"/>
            <a:ext cx="2160240" cy="2952328"/>
          </a:xfrm>
          <a:prstGeom prst="rect">
            <a:avLst/>
          </a:prstGeom>
          <a:noFill/>
        </p:spPr>
      </p:pic>
      <p:pic>
        <p:nvPicPr>
          <p:cNvPr id="73734" name="Picture 6" descr="http://www.hialbarshadubai.com/blog1/wp-content/uploads/2014/11/water-bottle-pour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2420888"/>
            <a:ext cx="2267744" cy="2088232"/>
          </a:xfrm>
          <a:prstGeom prst="rect">
            <a:avLst/>
          </a:prstGeom>
          <a:noFill/>
        </p:spPr>
      </p:pic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3491880" y="5229200"/>
            <a:ext cx="5328592" cy="108012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Вода сомнительного качества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32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5292080" y="4149080"/>
            <a:ext cx="3672408" cy="720080"/>
            <a:chOff x="5220072" y="4293096"/>
            <a:chExt cx="3672408" cy="720080"/>
          </a:xfrm>
        </p:grpSpPr>
        <p:sp>
          <p:nvSpPr>
            <p:cNvPr id="10" name="Управляющая кнопка: настраиваемая 9">
              <a:hlinkClick r:id="" action="ppaction://noaction" highlightClick="1"/>
            </p:cNvPr>
            <p:cNvSpPr/>
            <p:nvPr/>
          </p:nvSpPr>
          <p:spPr>
            <a:xfrm>
              <a:off x="5220072" y="4293096"/>
              <a:ext cx="720080" cy="720080"/>
            </a:xfrm>
            <a:prstGeom prst="actionButtonBlank">
              <a:avLst/>
            </a:prstGeom>
            <a:solidFill>
              <a:srgbClr val="9E4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/>
                <a:t>Б</a:t>
              </a:r>
              <a:endParaRPr lang="ru-RU" sz="3600" b="1" i="1" dirty="0"/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6084168" y="4293096"/>
              <a:ext cx="2808312" cy="71970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latin typeface="Georgia" panose="02040502050405020303" pitchFamily="18" charset="0"/>
                </a:rPr>
                <a:t>Свыше 1000</a:t>
              </a:r>
              <a:endParaRPr lang="ru-RU" sz="2400" b="1" dirty="0">
                <a:latin typeface="Georgia" panose="02040502050405020303" pitchFamily="18" charset="0"/>
              </a:endParaRPr>
            </a:p>
          </p:txBody>
        </p:sp>
      </p:grp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88640"/>
            <a:ext cx="6264696" cy="1584176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Установите соответствие между видом воды и допустимым значением общего количества бактерий в ней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 rot="837838">
            <a:off x="646203" y="785873"/>
            <a:ext cx="288032" cy="9192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http://golfstrim-nn.ru/info/sites/default/files/1_8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34" b="-366"/>
          <a:stretch>
            <a:fillRect/>
          </a:stretch>
        </p:blipFill>
        <p:spPr bwMode="auto">
          <a:xfrm>
            <a:off x="323528" y="-171400"/>
            <a:ext cx="3979640" cy="4464496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2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292080" y="2996952"/>
            <a:ext cx="3672408" cy="720080"/>
            <a:chOff x="5220072" y="3356992"/>
            <a:chExt cx="3672408" cy="720080"/>
          </a:xfrm>
        </p:grpSpPr>
        <p:sp>
          <p:nvSpPr>
            <p:cNvPr id="9" name="Управляющая кнопка: настраиваемая 8">
              <a:hlinkClick r:id="" action="ppaction://noaction" highlightClick="1"/>
            </p:cNvPr>
            <p:cNvSpPr/>
            <p:nvPr/>
          </p:nvSpPr>
          <p:spPr>
            <a:xfrm>
              <a:off x="5220072" y="3356992"/>
              <a:ext cx="720080" cy="720080"/>
            </a:xfrm>
            <a:prstGeom prst="actionButtonBlank">
              <a:avLst/>
            </a:prstGeom>
            <a:solidFill>
              <a:srgbClr val="9E4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 smtClean="0"/>
                <a:t>А</a:t>
              </a:r>
              <a:endParaRPr lang="ru-RU" sz="3600" b="1" i="1" dirty="0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6084168" y="3356992"/>
              <a:ext cx="2808312" cy="71970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latin typeface="Georgia" panose="02040502050405020303" pitchFamily="18" charset="0"/>
                </a:rPr>
                <a:t>От 100 до 1000</a:t>
              </a:r>
              <a:endParaRPr lang="ru-RU" sz="2400" b="1" dirty="0" smtClean="0">
                <a:latin typeface="Georgia" panose="02040502050405020303" pitchFamily="18" charset="0"/>
              </a:endParaRPr>
            </a:p>
          </p:txBody>
        </p:sp>
      </p:grpSp>
      <p:sp>
        <p:nvSpPr>
          <p:cNvPr id="24" name="Управляющая кнопка: возврат 23">
            <a:hlinkClick r:id="rId2" action="ppaction://hlinksldjump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1835696" y="2996952"/>
            <a:ext cx="3240360" cy="72008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Чистая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1835696" y="4149080"/>
            <a:ext cx="3240360" cy="72008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Сомнительной чистоты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1835696" y="5301208"/>
            <a:ext cx="3240360" cy="72008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Загрязнённая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971600" y="30689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1</a:t>
            </a:r>
            <a:endParaRPr lang="ru-RU" sz="3600" b="1" i="1" dirty="0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971600" y="414908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2</a:t>
            </a:r>
            <a:endParaRPr lang="ru-RU" sz="3600" b="1" i="1" dirty="0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971600" y="530120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3</a:t>
            </a:r>
            <a:endParaRPr lang="ru-RU" sz="3600" b="1" i="1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5292080" y="5301208"/>
            <a:ext cx="3672408" cy="720080"/>
            <a:chOff x="5220072" y="5301208"/>
            <a:chExt cx="3672408" cy="720080"/>
          </a:xfrm>
        </p:grpSpPr>
        <p:sp>
          <p:nvSpPr>
            <p:cNvPr id="11" name="Управляющая кнопка: настраиваемая 10">
              <a:hlinkClick r:id="" action="ppaction://noaction" highlightClick="1"/>
            </p:cNvPr>
            <p:cNvSpPr/>
            <p:nvPr/>
          </p:nvSpPr>
          <p:spPr>
            <a:xfrm>
              <a:off x="5220072" y="5301208"/>
              <a:ext cx="720080" cy="720080"/>
            </a:xfrm>
            <a:prstGeom prst="actionButtonBlank">
              <a:avLst/>
            </a:prstGeom>
            <a:solidFill>
              <a:srgbClr val="9E4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 smtClean="0"/>
                <a:t>В</a:t>
              </a:r>
              <a:endParaRPr lang="ru-RU" sz="3600" b="1" i="1" dirty="0"/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6084168" y="5301208"/>
              <a:ext cx="2808312" cy="71970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latin typeface="Georgia" panose="02040502050405020303" pitchFamily="18" charset="0"/>
                </a:rPr>
                <a:t>Не более 100</a:t>
              </a:r>
              <a:endParaRPr lang="ru-RU" sz="2400" b="1" dirty="0">
                <a:latin typeface="Georgia" panose="02040502050405020303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226E-7 L 6.94444E-6 -0.33565 " pathEditMode="relative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32084E-6 L -5.55556E-7 0.16771 " pathEditMode="relative" ptsTypes="A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1913E-6 L 6.94444E-6 0.16794 " pathEditMode="relative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 rot="837838">
            <a:off x="646203" y="785873"/>
            <a:ext cx="288032" cy="9192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99792" y="188640"/>
            <a:ext cx="6264696" cy="3240360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Известно содержание количества колоний бактерий в воде разного типа.  </a:t>
            </a:r>
            <a:endParaRPr lang="ru-RU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Используя программу </a:t>
            </a:r>
            <a:endParaRPr lang="ru-RU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Microsoft Excel </a:t>
            </a:r>
            <a:endParaRPr lang="en-US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постройте столбчатую диаграмму содержания бактерий в воде.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203848" y="6309320"/>
            <a:ext cx="1656184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Проверка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3" name="Picture 4" descr="http://golfstrim-nn.ru/info/sites/default/files/1_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34" b="-366"/>
          <a:stretch>
            <a:fillRect/>
          </a:stretch>
        </p:blipFill>
        <p:spPr bwMode="auto">
          <a:xfrm>
            <a:off x="323528" y="-171400"/>
            <a:ext cx="3979640" cy="4464496"/>
          </a:xfrm>
          <a:prstGeom prst="rect">
            <a:avLst/>
          </a:prstGeom>
          <a:noFill/>
        </p:spPr>
      </p:pic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971600" y="3645024"/>
            <a:ext cx="3240360" cy="72008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Чистая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971600" y="4509120"/>
            <a:ext cx="3240360" cy="72008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Сомнительной чистоты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971600" y="5373216"/>
            <a:ext cx="3240360" cy="72008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Загрязнённая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4283968" y="3645024"/>
            <a:ext cx="3240360" cy="720080"/>
          </a:xfrm>
          <a:prstGeom prst="actionButtonBlank">
            <a:avLst/>
          </a:prstGeom>
          <a:solidFill>
            <a:srgbClr val="C4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100 колоний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4283968" y="4509120"/>
            <a:ext cx="3240360" cy="720080"/>
          </a:xfrm>
          <a:prstGeom prst="actionButtonBlank">
            <a:avLst/>
          </a:prstGeom>
          <a:solidFill>
            <a:srgbClr val="C4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400 колоний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4283968" y="5373216"/>
            <a:ext cx="3240360" cy="720080"/>
          </a:xfrm>
          <a:prstGeom prst="actionButtonBlank">
            <a:avLst/>
          </a:prstGeom>
          <a:solidFill>
            <a:srgbClr val="C4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1200 колоний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Управляющая кнопка: возврат 30">
            <a:hlinkClick r:id="rId4" action="ppaction://hlinksldjump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251520" y="2564904"/>
          <a:ext cx="69847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3" name="Picture 4" descr="Рисунок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верное утверждение: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1" action="ppaction://hlinksldjump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10" name="Управляющая кнопка: настраиваемая 9">
            <a:hlinkClick r:id="rId2" action="ppaction://hlinksldjump" highlightClick="1"/>
          </p:cNvPr>
          <p:cNvSpPr/>
          <p:nvPr/>
        </p:nvSpPr>
        <p:spPr>
          <a:xfrm>
            <a:off x="1691680" y="2204864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Б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1691680" y="3212976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12" name="Управляющая кнопка: настраиваемая 11">
            <a:hlinkClick r:id="rId3" action="ppaction://hlinksldjump" highlightClick="1"/>
          </p:cNvPr>
          <p:cNvSpPr/>
          <p:nvPr/>
        </p:nvSpPr>
        <p:spPr>
          <a:xfrm>
            <a:off x="1691680" y="422108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735288" y="1340768"/>
            <a:ext cx="6229200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1 мл воды должно содержаться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не более 100 бактерий...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555776" y="2204864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1 мл воды должно содержаться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не менее 100 бактерий.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2555776" y="3212976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1 мл воды должно содержаться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не более 100 колоний бактерий.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2555776" y="4221088"/>
            <a:ext cx="6408712" cy="72008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1 мл воды должно содержаться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не менее 100 колоний бактерий.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012160" y="1916832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012160" y="285293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012160" y="393305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12776"/>
            <a:ext cx="1872208" cy="3053044"/>
          </a:xfrm>
          <a:prstGeom prst="rect">
            <a:avLst/>
          </a:prstGeom>
          <a:noFill/>
        </p:spPr>
      </p:pic>
      <p:sp>
        <p:nvSpPr>
          <p:cNvPr id="25" name="Управляющая кнопка: возврат 24">
            <a:hlinkClick r:id="rId5" action="ppaction://hlinksldjump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39" r="286"/>
          <a:stretch>
            <a:fillRect/>
          </a:stretch>
        </p:blipFill>
        <p:spPr bwMode="auto">
          <a:xfrm>
            <a:off x="1043608" y="5013176"/>
            <a:ext cx="3779912" cy="1084670"/>
          </a:xfrm>
          <a:prstGeom prst="rect">
            <a:avLst/>
          </a:prstGeom>
          <a:noFill/>
        </p:spPr>
      </p:pic>
      <p:pic>
        <p:nvPicPr>
          <p:cNvPr id="28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6" cstate="print"/>
          <a:srcRect r="3962" b="70406"/>
          <a:stretch>
            <a:fillRect/>
          </a:stretch>
        </p:blipFill>
        <p:spPr bwMode="auto">
          <a:xfrm>
            <a:off x="5076056" y="5157192"/>
            <a:ext cx="3312369" cy="93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1 мл воды должно содержаться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не более 100 бактерий.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5008" y="2132856"/>
            <a:ext cx="8749480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just"/>
            <a:r>
              <a:rPr lang="ru-RU" sz="2400" b="1" dirty="0" smtClean="0">
                <a:latin typeface="Georgia" panose="02040502050405020303" pitchFamily="18" charset="0"/>
              </a:rPr>
              <a:t>«Общее количество бактерий определяют в пересчете на число колоний, выросших при посеве  1 мл воды. Считают, что в чистой воде общее количество бактерий должно быть не более 100 в    1 мл воды, в воде сомнительной чистоты – от 100 до 1000, в загрязненной – свыше 1000. Общее количество бактерий в 1 мл водопроводной воды не должно превышать 100; для колодцев и открытых водоемов допускают до 1000».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1520" y="2564904"/>
            <a:ext cx="864096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7092280" y="5417840"/>
            <a:ext cx="1368152" cy="1440160"/>
          </a:xfrm>
          <a:prstGeom prst="rect">
            <a:avLst/>
          </a:prstGeom>
          <a:noFill/>
        </p:spPr>
      </p:pic>
      <p:pic>
        <p:nvPicPr>
          <p:cNvPr id="16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-1368152" y="3140968"/>
            <a:ext cx="1368152" cy="144016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51520" y="2924944"/>
            <a:ext cx="47525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/>
          <a:srcRect t="68739" r="286"/>
          <a:stretch>
            <a:fillRect/>
          </a:stretch>
        </p:blipFill>
        <p:spPr bwMode="auto">
          <a:xfrm>
            <a:off x="179512" y="5773330"/>
            <a:ext cx="3779912" cy="1084670"/>
          </a:xfrm>
          <a:prstGeom prst="rect">
            <a:avLst/>
          </a:prstGeom>
          <a:noFill/>
        </p:spPr>
      </p:pic>
      <p:pic>
        <p:nvPicPr>
          <p:cNvPr id="25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3962" b="70406"/>
          <a:stretch>
            <a:fillRect/>
          </a:stretch>
        </p:blipFill>
        <p:spPr bwMode="auto">
          <a:xfrm>
            <a:off x="4067943" y="5923742"/>
            <a:ext cx="3312369" cy="93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248E-6 L -0.76007 -0.436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007 -0.43651 L 0.18507 -0.4365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8776E-6 L 0.70087 -2.28776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Б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1 мл воды должно содержаться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не менее 100 бактерий.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5008" y="2132856"/>
            <a:ext cx="8749480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just"/>
            <a:r>
              <a:rPr lang="ru-RU" sz="2400" b="1" dirty="0" smtClean="0">
                <a:latin typeface="Georgia" panose="02040502050405020303" pitchFamily="18" charset="0"/>
              </a:rPr>
              <a:t>«Общее количество бактерий определяют в пересчете на число колоний, выросших при посеве  1 мл воды. Считают, что в чистой воде общее количество бактерий должно быть не более 100 в    1 мл воды, в воде сомнительной чистоты – от 100 до 1000, в загрязненной – свыше 1000. Общее количество бактерий в 1 мл водопроводной воды не должно превышать 100; для колодцев и открытых водоемов допускают до 1000».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1520" y="2564904"/>
            <a:ext cx="864096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7092280" y="5417840"/>
            <a:ext cx="1368152" cy="1440160"/>
          </a:xfrm>
          <a:prstGeom prst="rect">
            <a:avLst/>
          </a:prstGeom>
          <a:noFill/>
        </p:spPr>
      </p:pic>
      <p:pic>
        <p:nvPicPr>
          <p:cNvPr id="16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-1368152" y="3140968"/>
            <a:ext cx="1368152" cy="144016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51520" y="2924944"/>
            <a:ext cx="47525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/>
          <a:srcRect t="68739" r="286"/>
          <a:stretch>
            <a:fillRect/>
          </a:stretch>
        </p:blipFill>
        <p:spPr bwMode="auto">
          <a:xfrm>
            <a:off x="179512" y="5773330"/>
            <a:ext cx="3779912" cy="1084670"/>
          </a:xfrm>
          <a:prstGeom prst="rect">
            <a:avLst/>
          </a:prstGeom>
          <a:noFill/>
        </p:spPr>
      </p:pic>
      <p:pic>
        <p:nvPicPr>
          <p:cNvPr id="19" name="Picture 4" descr="http://www.romedic.ro/arata_img.php?img=32671.jpg&amp;w=307&amp;h=&amp;cale=/uploadart/ghi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3962" b="70406"/>
          <a:stretch>
            <a:fillRect/>
          </a:stretch>
        </p:blipFill>
        <p:spPr bwMode="auto">
          <a:xfrm>
            <a:off x="4067943" y="5923742"/>
            <a:ext cx="3312369" cy="93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248E-6 L -0.76007 -0.436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007 -0.43651 L 0.18507 -0.4365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8776E-6 L 0.70087 -2.28776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8766</Words>
  <Application>WPS Presentation</Application>
  <PresentationFormat>Экран (4:3)</PresentationFormat>
  <Paragraphs>433</Paragraphs>
  <Slides>25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SimSun</vt:lpstr>
      <vt:lpstr>Wingdings</vt:lpstr>
      <vt:lpstr>Georgia</vt:lpstr>
      <vt:lpstr>Georgia</vt:lpstr>
      <vt:lpstr>Times New Roman</vt:lpstr>
      <vt:lpstr>Microsoft YaHei</vt:lpstr>
      <vt:lpstr>Arial Unicode MS</vt:lpstr>
      <vt:lpstr>Оформление по умолчанию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Людмила Мороз</cp:lastModifiedBy>
  <cp:revision>209</cp:revision>
  <dcterms:created xsi:type="dcterms:W3CDTF">2009-07-07T05:52:00Z</dcterms:created>
  <dcterms:modified xsi:type="dcterms:W3CDTF">2024-11-01T15:07:02Z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BEC2209C80CA474C824A948F949D7A2B_12</vt:lpwstr>
  </property>
  <property fmtid="{D5CDD505-2E9C-101B-9397-08002B2CF9AE}" pid="3" name="KSOProductBuildVer">
    <vt:lpwstr>1049-12.2.0.18607</vt:lpwstr>
  </property>
</Properties>
</file>