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90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0" r:id="rId13"/>
    <p:sldId id="281" r:id="rId14"/>
    <p:sldId id="263" r:id="rId15"/>
    <p:sldId id="282" r:id="rId16"/>
    <p:sldId id="291" r:id="rId17"/>
    <p:sldId id="284" r:id="rId18"/>
    <p:sldId id="285" r:id="rId19"/>
    <p:sldId id="286" r:id="rId20"/>
    <p:sldId id="287" r:id="rId21"/>
    <p:sldId id="289" r:id="rId22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6466187119037992"/>
          <c:y val="2.0677042782251517E-2"/>
          <c:w val="0.65718678915135553"/>
          <c:h val="0.943317627000772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7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4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</a:p>
                </c:rich>
              </c:tx>
              <c:dLblPos val="inEnd"/>
              <c:showVal val="1"/>
            </c:dLbl>
            <c:dLbl>
              <c:idx val="1"/>
              <c:layout>
                <c:manualLayout>
                  <c:x val="-2.3314955212797157E-2"/>
                  <c:y val="4.086816862013295E-3"/>
                </c:manualLayout>
              </c:layout>
              <c:tx>
                <c:rich>
                  <a:bodyPr/>
                  <a:lstStyle/>
                  <a:p>
                    <a:r>
                      <a:rPr lang="en-US" sz="4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38</a:t>
                    </a:r>
                  </a:p>
                </c:rich>
              </c:tx>
              <c:dLblPos val="inEnd"/>
              <c:showVal val="1"/>
            </c:dLbl>
            <c:dLbl>
              <c:idx val="2"/>
              <c:layout>
                <c:manualLayout>
                  <c:x val="4.37155410239946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44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55</a:t>
                    </a:r>
                  </a:p>
                </c:rich>
              </c:tx>
              <c:dLblPos val="inEnd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вербально</c:v>
                </c:pt>
                <c:pt idx="1">
                  <c:v>с помощью интонации</c:v>
                </c:pt>
                <c:pt idx="2">
                  <c:v>мимика, жесты, позы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38</c:v>
                </c:pt>
                <c:pt idx="2">
                  <c:v>55</c:v>
                </c:pt>
              </c:numCache>
            </c:numRef>
          </c:val>
        </c:ser>
      </c:pie3DChart>
      <c:spPr>
        <a:noFill/>
      </c:spPr>
    </c:plotArea>
    <c:legend>
      <c:legendPos val="b"/>
      <c:layout>
        <c:manualLayout>
          <c:xMode val="edge"/>
          <c:yMode val="edge"/>
          <c:x val="1.6484774829394651E-2"/>
          <c:y val="0.76163662852199754"/>
          <c:w val="0.91754480211890754"/>
          <c:h val="0.17535396720038018"/>
        </c:manualLayout>
      </c:layout>
      <c:txPr>
        <a:bodyPr/>
        <a:lstStyle/>
        <a:p>
          <a:pPr>
            <a:defRPr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8CF7E-E2EC-4F42-82EF-93DE6568E0EF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1803C-9BAE-4390-BB59-E12A8888F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00A3-6DFE-4583-9EC9-27E42BFEA2AC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6DAF-FEEE-48A6-84EB-46725BE7517B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3-13D3-4D52-8E5C-3B895A9746C9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E89D-6B3A-40D1-91AF-AAA2F084B3DF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4748-6DB2-43B7-BE6D-2F5482E065A2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3B31-5315-405C-85C4-86D70711965D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2234-5032-4422-A56C-89C2BFE8D3AA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E134-F836-4DF4-A055-EF0EBCB13A5D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CF09-B382-43AD-AFA4-BE5864628CC2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EBFA-E467-48CB-8D2C-87291B88A420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DCFD-480F-4A9D-92C3-CA7C6691C271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7A93-9FCF-40D5-A295-FF1037433BC9}" type="datetime1">
              <a:rPr lang="ru-RU" smtClean="0"/>
              <a:pPr/>
              <a:t>31.10.2010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15.jpeg"/><Relationship Id="rId16" Type="http://schemas.openxmlformats.org/officeDocument/2006/relationships/image" Target="../media/image4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p3ex.net/txt/song/17892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litetrader.ruuploadsposts2009-011232816716_4.jpg/" TargetMode="External"/><Relationship Id="rId13" Type="http://schemas.openxmlformats.org/officeDocument/2006/relationships/hyperlink" Target="http://www.uib.noimagearchivestort-hovedtekstbilde_kommunikasjon508/" TargetMode="External"/><Relationship Id="rId3" Type="http://schemas.openxmlformats.org/officeDocument/2006/relationships/hyperlink" Target="http://ru.wikipedia.org/wiki/" TargetMode="External"/><Relationship Id="rId7" Type="http://schemas.openxmlformats.org/officeDocument/2006/relationships/hyperlink" Target="http://www.soblaznenie.ru/" TargetMode="External"/><Relationship Id="rId12" Type="http://schemas.openxmlformats.org/officeDocument/2006/relationships/hyperlink" Target="http://www.k-control.ruimagestda.jpg/" TargetMode="External"/><Relationship Id="rId2" Type="http://schemas.openxmlformats.org/officeDocument/2006/relationships/image" Target="../media/image50.jpeg"/><Relationship Id="rId16" Type="http://schemas.openxmlformats.org/officeDocument/2006/relationships/hyperlink" Target="http://earsel.narod.ru/skazky_7bogatyre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ust.ucoz.ru/" TargetMode="External"/><Relationship Id="rId11" Type="http://schemas.openxmlformats.org/officeDocument/2006/relationships/hyperlink" Target="http://www.blackpoolsixth.ac.ukfilessignlanguage.jpg/" TargetMode="External"/><Relationship Id="rId5" Type="http://schemas.openxmlformats.org/officeDocument/2006/relationships/hyperlink" Target="http://ru.wikipedia.org/w/index.php?title=%D0%A1%D0%BC%D0%B0%D0%B9%D0%BB&amp;redirect=no" TargetMode="External"/><Relationship Id="rId15" Type="http://schemas.openxmlformats.org/officeDocument/2006/relationships/hyperlink" Target="http://mp3ex.net/txt/song/17892.html" TargetMode="External"/><Relationship Id="rId10" Type="http://schemas.openxmlformats.org/officeDocument/2006/relationships/hyperlink" Target="http://gorod.tomsk.ruuploads8003124356915100371_news_1_1.jpg/" TargetMode="External"/><Relationship Id="rId4" Type="http://schemas.openxmlformats.org/officeDocument/2006/relationships/hyperlink" Target="http://dvo.sut.ru/libr/sotciolo/volod/index.htm" TargetMode="External"/><Relationship Id="rId9" Type="http://schemas.openxmlformats.org/officeDocument/2006/relationships/hyperlink" Target="http://foto.fontanka.ruitems200912190012pletnev_1.jpg/" TargetMode="External"/><Relationship Id="rId14" Type="http://schemas.openxmlformats.org/officeDocument/2006/relationships/hyperlink" Target="http://www.grafamania.netuploadsposts2009-031237928545_1.jp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082;&#1086;&#1085;&#1082;&#1091;&#1088;&#1089;\&#1088;&#1086;&#1089;&#1082;&#1086;&#1096;&#1100;%20&#1080;%20&#1085;&#1080;&#1097;&#1077;&#1090;&#1072;%20&#1086;&#1073;&#1097;&#1077;&#1085;&#1080;&#1103;\&#1082;&#1083;.%20&#1095;&#1072;&#1089;\&#1058;&#1091;&#1075;&#1072;&#1088;&#1080;&#1085;%202.mpg" TargetMode="External"/><Relationship Id="rId3" Type="http://schemas.openxmlformats.org/officeDocument/2006/relationships/image" Target="../media/image10.wmf"/><Relationship Id="rId7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082;&#1086;&#1085;&#1082;&#1091;&#1088;&#1089;\&#1088;&#1086;&#1089;&#1082;&#1086;&#1096;&#1100;%20&#1080;%20&#1085;&#1080;&#1097;&#1077;&#1090;&#1072;%20&#1086;&#1073;&#1097;&#1077;&#1085;&#1080;&#1103;\&#1082;&#1083;.%20&#1095;&#1072;&#1089;\&#1074;&#1077;&#1090;&#1077;&#1088;%202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конкурс\роскошь и нищета общения\картинки\CBIZ06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5572164" cy="62386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Руцынская Н. В. , учитель математики МВСОШ при ФГУ ИК - 3  УФСИН России по Амурской области с. Среднебелая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000768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Почему?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1928802"/>
            <a:ext cx="9144000" cy="4929198"/>
            <a:chOff x="-10668016" y="-941691"/>
            <a:chExt cx="27867530" cy="9610344"/>
          </a:xfrm>
        </p:grpSpPr>
        <p:pic>
          <p:nvPicPr>
            <p:cNvPr id="7" name="Picture 2" descr="C:\Documents and Settings\Администратор\Рабочий стол\конкурс\роскошь и нищета общения\httpelitetrader.ruuploadsposts2009-011232816753_3.jp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668016" y="-941691"/>
              <a:ext cx="27867530" cy="9610344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2928926" y="4572008"/>
              <a:ext cx="30380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bat" pitchFamily="2" charset="0"/>
                </a:rPr>
                <a:t>Биржевая жестикуляция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342882"/>
            <a:chExt cx="8143900" cy="6515118"/>
          </a:xfrm>
        </p:grpSpPr>
        <p:pic>
          <p:nvPicPr>
            <p:cNvPr id="6146" name="Picture 2" descr="C:\Documents and Settings\Администратор\Рабочий стол\конкурс\роскошь и нищета общения\httpwww.blackpoolsixth.ac.ukfilessignlanguage.jp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882"/>
              <a:ext cx="8143900" cy="6515118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3900583" y="5907895"/>
              <a:ext cx="4243317" cy="672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bat" pitchFamily="2" charset="0"/>
                </a:rPr>
                <a:t>Язык  глухонемых</a:t>
              </a:r>
              <a:endParaRPr lang="ru-RU" sz="4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pic>
        <p:nvPicPr>
          <p:cNvPr id="4" name="Picture 3" descr="C:\Documents and Settings\Администратор\Рабочий стол\конкурс\роскошь и нищета общения\httpgorod.tomsk.ruuploads8003124356915100371_News_1_1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Рабочий стол\конкурс\роскошь и нищета общения\httpwww.gov.karelia.rucgi-binphotoi.plid=9872&amp;s=b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57151"/>
            <a:ext cx="9144000" cy="6915151"/>
          </a:xfrm>
          <a:prstGeom prst="rect">
            <a:avLst/>
          </a:prstGeom>
          <a:noFill/>
        </p:spPr>
      </p:pic>
      <p:pic>
        <p:nvPicPr>
          <p:cNvPr id="6" name="Picture 5" descr="C:\Documents and Settings\Администратор\Рабочий стол\конкурс\роскошь и нищета общения\httpwww.sports.ruimagesobject_95.1224102356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32136"/>
            <a:ext cx="6500826" cy="69901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822" y="0"/>
            <a:ext cx="8892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Профессиональная жестикуляция</a:t>
            </a:r>
            <a:endParaRPr lang="ru-RU" sz="40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  <a:t>Общение</a:t>
            </a:r>
            <a:endParaRPr lang="ru-RU" sz="6600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Arbat" pitchFamily="2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4714876" y="1142984"/>
            <a:ext cx="3818674" cy="2303806"/>
            <a:chOff x="4714876" y="1142984"/>
            <a:chExt cx="3818674" cy="2303806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5715008" y="1142984"/>
              <a:ext cx="928694" cy="785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4714876" y="2000240"/>
              <a:ext cx="3818674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dirty="0" smtClean="0">
                  <a:latin typeface="Arbat" pitchFamily="2" charset="0"/>
                </a:rPr>
                <a:t>невербальное</a:t>
              </a:r>
            </a:p>
            <a:p>
              <a:pPr algn="ctr"/>
              <a:r>
                <a:rPr lang="ru-RU" sz="4400" dirty="0" smtClean="0">
                  <a:latin typeface="Arbat" pitchFamily="2" charset="0"/>
                </a:rPr>
                <a:t> (без слов)</a:t>
              </a:r>
              <a:endParaRPr lang="ru-RU" sz="4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bat" pitchFamily="2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28596" y="1142984"/>
            <a:ext cx="3419527" cy="2303806"/>
            <a:chOff x="428596" y="1142984"/>
            <a:chExt cx="3419527" cy="2303806"/>
          </a:xfrm>
        </p:grpSpPr>
        <p:cxnSp>
          <p:nvCxnSpPr>
            <p:cNvPr id="8" name="Прямая со стрелкой 7"/>
            <p:cNvCxnSpPr/>
            <p:nvPr/>
          </p:nvCxnSpPr>
          <p:spPr>
            <a:xfrm rot="10800000" flipV="1">
              <a:off x="2357422" y="1142984"/>
              <a:ext cx="928694" cy="8572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428596" y="2000240"/>
              <a:ext cx="3419527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dirty="0" smtClean="0">
                  <a:latin typeface="Arbat" pitchFamily="2" charset="0"/>
                </a:rPr>
                <a:t>вербальное </a:t>
              </a:r>
            </a:p>
            <a:p>
              <a:pPr algn="ctr"/>
              <a:r>
                <a:rPr lang="ru-RU" sz="4400" dirty="0" smtClean="0">
                  <a:latin typeface="Arbat" pitchFamily="2" charset="0"/>
                </a:rPr>
                <a:t>(речевое)</a:t>
              </a:r>
              <a:endParaRPr lang="ru-RU" sz="48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bat" pitchFamily="2" charset="0"/>
              </a:endParaRPr>
            </a:p>
          </p:txBody>
        </p:sp>
      </p:grpSp>
      <p:pic>
        <p:nvPicPr>
          <p:cNvPr id="7170" name="Picture 2" descr="C:\Documents and Settings\Администратор\Рабочий стол\конкурс\роскошь и нищета общения\картинки\httpfakel-siberia.tomsk.ruschool%20community_clip_image002_0002.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3688860" cy="2424108"/>
          </a:xfrm>
          <a:prstGeom prst="rect">
            <a:avLst/>
          </a:prstGeom>
          <a:noFill/>
        </p:spPr>
      </p:pic>
      <p:pic>
        <p:nvPicPr>
          <p:cNvPr id="7172" name="Picture 4" descr="D:\рисунки\ЧАСТЬ 1\Картинки для Office\компьютеры и люди\HACKR06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876"/>
            <a:ext cx="2371185" cy="279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429684" cy="150022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Творческое задание</a:t>
            </a:r>
            <a:endParaRPr lang="ru-RU" sz="4800" spc="3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" pitchFamily="2" charset="0"/>
            </a:endParaRPr>
          </a:p>
        </p:txBody>
      </p:sp>
      <p:pic>
        <p:nvPicPr>
          <p:cNvPr id="6" name="Рисунок 5" descr="j007882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214422"/>
            <a:ext cx="2143140" cy="2379674"/>
          </a:xfrm>
          <a:prstGeom prst="rect">
            <a:avLst/>
          </a:prstGeom>
        </p:spPr>
      </p:pic>
      <p:pic>
        <p:nvPicPr>
          <p:cNvPr id="7" name="Рисунок 6" descr="j0078624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500042"/>
            <a:ext cx="2214546" cy="2074311"/>
          </a:xfrm>
          <a:prstGeom prst="rect">
            <a:avLst/>
          </a:prstGeom>
        </p:spPr>
      </p:pic>
      <p:pic>
        <p:nvPicPr>
          <p:cNvPr id="8" name="Рисунок 7" descr="j0078628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928934"/>
            <a:ext cx="1547948" cy="1896620"/>
          </a:xfrm>
          <a:prstGeom prst="rect">
            <a:avLst/>
          </a:prstGeom>
        </p:spPr>
      </p:pic>
      <p:pic>
        <p:nvPicPr>
          <p:cNvPr id="9" name="Рисунок 8" descr="j0078710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0"/>
            <a:ext cx="1571636" cy="1918022"/>
          </a:xfrm>
          <a:prstGeom prst="rect">
            <a:avLst/>
          </a:prstGeom>
        </p:spPr>
      </p:pic>
      <p:pic>
        <p:nvPicPr>
          <p:cNvPr id="10" name="Рисунок 9" descr="j0078714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4500570"/>
            <a:ext cx="1143008" cy="2148544"/>
          </a:xfrm>
          <a:prstGeom prst="rect">
            <a:avLst/>
          </a:prstGeom>
        </p:spPr>
      </p:pic>
      <p:pic>
        <p:nvPicPr>
          <p:cNvPr id="11" name="Рисунок 10" descr="j0078715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5072074"/>
            <a:ext cx="1264909" cy="1571612"/>
          </a:xfrm>
          <a:prstGeom prst="rect">
            <a:avLst/>
          </a:prstGeom>
        </p:spPr>
      </p:pic>
      <p:pic>
        <p:nvPicPr>
          <p:cNvPr id="12" name="Рисунок 11" descr="j0078716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702" y="4429132"/>
            <a:ext cx="2286016" cy="2260766"/>
          </a:xfrm>
          <a:prstGeom prst="rect">
            <a:avLst/>
          </a:prstGeom>
        </p:spPr>
      </p:pic>
      <p:pic>
        <p:nvPicPr>
          <p:cNvPr id="13" name="Рисунок 12" descr="j0078717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357290" y="1285860"/>
            <a:ext cx="1071570" cy="2132794"/>
          </a:xfrm>
          <a:prstGeom prst="rect">
            <a:avLst/>
          </a:prstGeom>
        </p:spPr>
      </p:pic>
      <p:pic>
        <p:nvPicPr>
          <p:cNvPr id="14" name="Рисунок 13" descr="j0078722.w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0496" y="1071546"/>
            <a:ext cx="1595199" cy="2000264"/>
          </a:xfrm>
          <a:prstGeom prst="rect">
            <a:avLst/>
          </a:prstGeom>
        </p:spPr>
      </p:pic>
      <p:pic>
        <p:nvPicPr>
          <p:cNvPr id="15" name="Рисунок 14" descr="j0078738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57422" y="1285860"/>
            <a:ext cx="1413146" cy="1500198"/>
          </a:xfrm>
          <a:prstGeom prst="rect">
            <a:avLst/>
          </a:prstGeom>
        </p:spPr>
      </p:pic>
      <p:pic>
        <p:nvPicPr>
          <p:cNvPr id="16" name="Рисунок 15" descr="j0078740.w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29520" y="2714620"/>
            <a:ext cx="1182048" cy="2163006"/>
          </a:xfrm>
          <a:prstGeom prst="rect">
            <a:avLst/>
          </a:prstGeom>
        </p:spPr>
      </p:pic>
      <p:pic>
        <p:nvPicPr>
          <p:cNvPr id="17" name="Рисунок 16" descr="j0078751.w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357694"/>
            <a:ext cx="2343827" cy="2071678"/>
          </a:xfrm>
          <a:prstGeom prst="rect">
            <a:avLst/>
          </a:prstGeom>
        </p:spPr>
      </p:pic>
      <p:pic>
        <p:nvPicPr>
          <p:cNvPr id="18" name="Рисунок 17" descr="j0078771.w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14612" y="3000372"/>
            <a:ext cx="1785918" cy="1864730"/>
          </a:xfrm>
          <a:prstGeom prst="rect">
            <a:avLst/>
          </a:prstGeom>
        </p:spPr>
      </p:pic>
      <p:pic>
        <p:nvPicPr>
          <p:cNvPr id="19" name="Рисунок 18" descr="j0078801.w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1928802"/>
            <a:ext cx="1650291" cy="21431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  <a:t>Общение</a:t>
            </a:r>
            <a:endParaRPr lang="ru-RU" sz="66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bat" pitchFamily="2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3" name="Группа 16"/>
          <p:cNvGrpSpPr/>
          <p:nvPr/>
        </p:nvGrpSpPr>
        <p:grpSpPr>
          <a:xfrm>
            <a:off x="4714876" y="1142984"/>
            <a:ext cx="3818674" cy="2303806"/>
            <a:chOff x="4714876" y="1142984"/>
            <a:chExt cx="3818674" cy="2303806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5715008" y="1142984"/>
              <a:ext cx="928694" cy="785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4714876" y="2000240"/>
              <a:ext cx="3818674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dirty="0" smtClean="0">
                  <a:latin typeface="Arbat" pitchFamily="2" charset="0"/>
                </a:rPr>
                <a:t>невербальное</a:t>
              </a:r>
            </a:p>
            <a:p>
              <a:pPr algn="ctr"/>
              <a:r>
                <a:rPr lang="ru-RU" sz="4400" dirty="0" smtClean="0">
                  <a:latin typeface="Arbat" pitchFamily="2" charset="0"/>
                </a:rPr>
                <a:t> (без слов)</a:t>
              </a:r>
              <a:endParaRPr lang="ru-RU" sz="4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bat" pitchFamily="2" charset="0"/>
              </a:endParaRPr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428596" y="1142984"/>
            <a:ext cx="3419527" cy="2303806"/>
            <a:chOff x="428596" y="1142984"/>
            <a:chExt cx="3419527" cy="2303806"/>
          </a:xfrm>
        </p:grpSpPr>
        <p:cxnSp>
          <p:nvCxnSpPr>
            <p:cNvPr id="8" name="Прямая со стрелкой 7"/>
            <p:cNvCxnSpPr/>
            <p:nvPr/>
          </p:nvCxnSpPr>
          <p:spPr>
            <a:xfrm rot="10800000" flipV="1">
              <a:off x="2357422" y="1142984"/>
              <a:ext cx="928694" cy="8572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428596" y="2000240"/>
              <a:ext cx="3419527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dirty="0" smtClean="0">
                  <a:latin typeface="Arbat" pitchFamily="2" charset="0"/>
                </a:rPr>
                <a:t>вербальное </a:t>
              </a:r>
            </a:p>
            <a:p>
              <a:pPr algn="ctr"/>
              <a:r>
                <a:rPr lang="ru-RU" sz="4400" dirty="0" smtClean="0">
                  <a:latin typeface="Arbat" pitchFamily="2" charset="0"/>
                </a:rPr>
                <a:t>(речевое)</a:t>
              </a:r>
              <a:endParaRPr lang="ru-RU" sz="48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bat" pitchFamily="2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643438" y="3500438"/>
            <a:ext cx="42666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лучше всего подходит</a:t>
            </a:r>
          </a:p>
          <a:p>
            <a:pPr algn="ctr"/>
            <a:r>
              <a:rPr lang="ru-RU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 выражения эмоций</a:t>
            </a:r>
            <a:endParaRPr lang="ru-RU" sz="4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00438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лучше всего подходит</a:t>
            </a:r>
          </a:p>
          <a:p>
            <a:pPr algn="ctr"/>
            <a:r>
              <a:rPr lang="ru-RU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 передачи информации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39850"/>
          </a:xfrm>
        </p:spPr>
        <p:txBody>
          <a:bodyPr>
            <a:noAutofit/>
          </a:bodyPr>
          <a:lstStyle/>
          <a:p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Ни один человек не может обойтись без жестикуляции во время разговора</a:t>
            </a:r>
            <a:endParaRPr lang="ru-RU" sz="33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000084"/>
          <a:ext cx="8715436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42886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Некоторым людям бывает просто мало слов, чтобы выразить свои мысли и особенно чувства, которые их переполняют, поэтому они прибегают к активной жестикуляции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14282" y="2500306"/>
            <a:ext cx="2786082" cy="3923726"/>
            <a:chOff x="214282" y="2571744"/>
            <a:chExt cx="2786082" cy="3923726"/>
          </a:xfrm>
        </p:grpSpPr>
        <p:pic>
          <p:nvPicPr>
            <p:cNvPr id="1026" name="Picture 2" descr="C:\Documents and Settings\Администратор\Рабочий стол\конкурс\роскошь и нищета общения\картинки\httpwww.jurnal.mdimagesLaplander_&amp;_Reindeer.jpg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2571744"/>
              <a:ext cx="2543175" cy="28575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214282" y="5572140"/>
              <a:ext cx="27860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 smtClean="0">
                  <a:cs typeface="Times New Roman" pitchFamily="18" charset="0"/>
                </a:rPr>
                <a:t>Самые сдержанные в разговоре - финны </a:t>
              </a:r>
            </a:p>
            <a:p>
              <a:pPr algn="ctr"/>
              <a:r>
                <a:rPr lang="ru-RU" b="1" i="1" dirty="0" smtClean="0">
                  <a:cs typeface="Times New Roman" pitchFamily="18" charset="0"/>
                </a:rPr>
                <a:t>(1 жест в час)</a:t>
              </a:r>
              <a:endParaRPr lang="ru-RU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43240" y="2500306"/>
            <a:ext cx="2786082" cy="3923726"/>
            <a:chOff x="3143240" y="2571744"/>
            <a:chExt cx="2786082" cy="3923726"/>
          </a:xfrm>
        </p:grpSpPr>
        <p:pic>
          <p:nvPicPr>
            <p:cNvPr id="1027" name="Picture 3" descr="C:\Documents and Settings\Администратор\Рабочий стол\конкурс\роскошь и нищета общения\картинки\httpwww.la-boulevard.rudataiportfolio420Meksikanets.jp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7554" y="2571744"/>
              <a:ext cx="2290767" cy="2856900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3143240" y="5572140"/>
              <a:ext cx="27860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 smtClean="0">
                  <a:cs typeface="Times New Roman" pitchFamily="18" charset="0"/>
                </a:rPr>
                <a:t>Самые импульсивные -мексиканцы и французы (180 и 120 жестов в час)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857884" y="2428868"/>
            <a:ext cx="3071802" cy="3995164"/>
            <a:chOff x="5857884" y="2428868"/>
            <a:chExt cx="3071802" cy="3995164"/>
          </a:xfrm>
        </p:grpSpPr>
        <p:pic>
          <p:nvPicPr>
            <p:cNvPr id="1029" name="Picture 5" descr="C:\Documents and Settings\Администратор\Рабочий стол\конкурс\роскошь и нищета общения\картинки\Копия f53de74e6f10a1ab567272f02c8_prev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57884" y="2428868"/>
              <a:ext cx="3000364" cy="2947377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5929322" y="5500702"/>
              <a:ext cx="30003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ru-RU" b="1" i="1" dirty="0" smtClean="0">
                  <a:cs typeface="Times New Roman" pitchFamily="18" charset="0"/>
                </a:rPr>
                <a:t>На третьем месте итальянцы</a:t>
              </a:r>
            </a:p>
            <a:p>
              <a:pPr algn="ctr">
                <a:buNone/>
              </a:pPr>
              <a:r>
                <a:rPr lang="ru-RU" b="1" i="1" dirty="0" smtClean="0">
                  <a:cs typeface="Times New Roman" pitchFamily="18" charset="0"/>
                </a:rPr>
                <a:t>(до 80 жестов в час)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Современные средства телекоммуникации</a:t>
            </a:r>
            <a:endParaRPr lang="ru-RU" sz="4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85927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Телекоммуникация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(от греч.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tele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» - далеко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лат.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comunicatio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» - связь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– общение на расстоянии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j007877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643314"/>
            <a:ext cx="1785918" cy="1864730"/>
          </a:xfrm>
          <a:prstGeom prst="rect">
            <a:avLst/>
          </a:prstGeom>
        </p:spPr>
      </p:pic>
      <p:pic>
        <p:nvPicPr>
          <p:cNvPr id="9218" name="Picture 2" descr="C:\Documents and Settings\Администратор\Рабочий стол\конкурс\МОИ ДОК-ТЫ\НА ФОТОКОЛЛАЖ\ЛОГОТИПЫ\j04315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357826"/>
            <a:ext cx="1143000" cy="1143000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конкурс\МОИ ДОК-ТЫ\НА ФОТОКОЛЛАЖ\ЛОГОТИПЫ\N0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786190"/>
            <a:ext cx="1219200" cy="1219200"/>
          </a:xfrm>
          <a:prstGeom prst="rect">
            <a:avLst/>
          </a:prstGeom>
          <a:noFill/>
        </p:spPr>
      </p:pic>
      <p:pic>
        <p:nvPicPr>
          <p:cNvPr id="9220" name="Picture 4" descr="C:\Documents and Settings\Администратор\Рабочий стол\конкурс\роскошь и нищета общения\картинки\00301D026E62_80.88.34.247_217.17.17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929198"/>
            <a:ext cx="2214578" cy="1550204"/>
          </a:xfrm>
          <a:prstGeom prst="rect">
            <a:avLst/>
          </a:prstGeom>
          <a:noFill/>
        </p:spPr>
      </p:pic>
      <p:pic>
        <p:nvPicPr>
          <p:cNvPr id="9221" name="Picture 5" descr="C:\Documents and Settings\Администратор\Рабочий стол\конкурс\роскошь и нищета общения\картинки\httpwww.k-control.ruimagestd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357561"/>
            <a:ext cx="2286016" cy="194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Способы виртуального общения: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0242" name="Picture 2" descr="C:\Documents and Settings\Администратор\Рабочий стол\конкурс\роскошь и нищета общения\картинки\Windows Live Messen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786322"/>
            <a:ext cx="1627187" cy="1627187"/>
          </a:xfrm>
          <a:prstGeom prst="rect">
            <a:avLst/>
          </a:prstGeom>
          <a:noFill/>
        </p:spPr>
      </p:pic>
      <p:pic>
        <p:nvPicPr>
          <p:cNvPr id="10243" name="Picture 3" descr="C:\Documents and Settings\Администратор\Рабочий стол\конкурс\роскошь и нищета общения\картинки\httpwww.uib.noimagearchivestort-hovedtekstbilde_kommunikasjon508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8739" y="1071546"/>
            <a:ext cx="2545261" cy="1623204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8596" y="1357298"/>
            <a:ext cx="64294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почта;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форумы;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чаты;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</a:tabLst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блоги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</a:tabLst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мессенджеры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4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 журналы и газеты и т.д.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конкурс\роскошь и нищета общения\картинки\Ema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071810"/>
            <a:ext cx="1290638" cy="129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  <a:b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636"/>
            <a:ext cx="8229600" cy="696899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 Н.В. Руцынская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725459">
            <a:off x="90054" y="2208747"/>
            <a:ext cx="88359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«Роскошь    </a:t>
            </a:r>
          </a:p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         и нищета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                 общения»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643050"/>
            <a:ext cx="747473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(беседа с элементами обсуждения)</a:t>
            </a:r>
            <a:endParaRPr lang="ru-RU" sz="37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/>
              <a:pPr/>
              <a:t>2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Руцынская Н. В. , учитель математики МВСОШ при ФГУ ИК - 3  УФСИН России по Амурской области с. Среднебелая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01122" cy="5869006"/>
          </a:xfrm>
        </p:spPr>
        <p:txBody>
          <a:bodyPr>
            <a:normAutofit fontScale="90000"/>
          </a:bodyPr>
          <a:lstStyle/>
          <a:p>
            <a:pPr algn="r"/>
            <a:r>
              <a:rPr lang="ru-RU" sz="49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  <a:t>«Хочешь быть умным, научись разумно спрашивать,</a:t>
            </a:r>
            <a:br>
              <a:rPr lang="ru-RU" sz="49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  <a:t>внимательно слушать, спокойно отвечать и</a:t>
            </a:r>
            <a:br>
              <a:rPr lang="ru-RU" sz="49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  <a:t>переставать говорить,</a:t>
            </a:r>
            <a:br>
              <a:rPr lang="ru-RU" sz="49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  <a:t>когда  нечего больше сказать»</a:t>
            </a:r>
            <a:br>
              <a:rPr lang="ru-RU" sz="49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  <a:t>Иоганн </a:t>
            </a:r>
            <a:r>
              <a:rPr lang="ru-RU" sz="4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  <a:t>Лафатер</a:t>
            </a:r>
            <a:r>
              <a:rPr lang="ru-RU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bat" pitchFamily="2" charset="0"/>
              </a:rPr>
            </a:b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Лафатер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Иоганн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швейцарский писатель)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rId3" highlightClick="1"/>
          </p:cNvPr>
          <p:cNvSpPr/>
          <p:nvPr/>
        </p:nvSpPr>
        <p:spPr>
          <a:xfrm>
            <a:off x="500034" y="6215082"/>
            <a:ext cx="857256" cy="35719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9"/>
            <a:ext cx="8229600" cy="1214426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Кулинич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Г.Г. Классные часы: культура общения.  5-9 классы. - М. : ВАКО, 2007г.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Дереклеева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 И.  Информационные часы в школе: 5 – 9 классы. - М. : ВАКО, 2009г.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785926"/>
            <a:ext cx="447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Использованные ресурсы: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5" name="Rectangle 1"/>
          <p:cNvSpPr>
            <a:spLocks noChangeArrowheads="1"/>
          </p:cNvSpPr>
          <p:nvPr/>
        </p:nvSpPr>
        <p:spPr bwMode="auto">
          <a:xfrm>
            <a:off x="214313" y="2643188"/>
            <a:ext cx="87153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918" bIns="0" anchor="ctr">
            <a:spAutoFit/>
          </a:bodyPr>
          <a:lstStyle/>
          <a:p>
            <a:pPr eaLnBrk="0" hangingPunct="0">
              <a:buFontTx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357430"/>
            <a:ext cx="8358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http://ru.wikipedia.org/wiki/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http://dvo.sut.ru/libr/sotciolo/volod/index.htm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http://ru.wikipedia.org/w/index.php?title=%D0%A1%D0%BC%D0%B0%D0%B9%D0%BB&amp;redirect=no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http://yust.ucoz.ru/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http://www.soblaznenie.ru/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http://elitetrader.ruuploadsposts2009-011232816716_4.jpg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9"/>
              </a:rPr>
              <a:t>http://foto.fontanka.ruitems200912190012pletnev_1.jpg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10"/>
              </a:rPr>
              <a:t>http://gorod.tomsk.ruuploads8003124356915100371_News_1_1.jpg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11"/>
              </a:rPr>
              <a:t>http://www.blackpoolsixth.ac.ukfilessignlanguage.jpg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12"/>
              </a:rPr>
              <a:t>http://www.k-control.ruimagestda.jpg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13"/>
              </a:rPr>
              <a:t>http://www.uib.noimagearchivestort-hovedtekstbilde_kommunikasjon508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www.grafamania.netuploadsposts2009-031237928545_1.jpg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hlinkClick r:id="rId15"/>
              </a:rPr>
              <a:t>http://mp3ex.net/txt/song/17892.html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hlinkClick r:id="rId16"/>
              </a:rPr>
              <a:t>http://</a:t>
            </a:r>
            <a:r>
              <a:rPr lang="ru-RU" u="sng" dirty="0" smtClean="0">
                <a:hlinkClick r:id="rId16"/>
              </a:rPr>
              <a:t>earsel.narod.ru/skazky_7bogatyrei.html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58246" cy="60722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bat" pitchFamily="2" charset="0"/>
            </a:endParaRPr>
          </a:p>
          <a:p>
            <a:pPr algn="ctr">
              <a:buNone/>
            </a:pPr>
            <a:r>
              <a:rPr lang="ru-RU" sz="48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bat" pitchFamily="2" charset="0"/>
              </a:rPr>
              <a:t>  Если бы не было общения,  то,  как происходило бы развитие,   воспитание и самосовершенствование?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</a:rPr>
              <a:pPr/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85728"/>
            <a:ext cx="6543692" cy="3571899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3600" b="1" dirty="0" smtClean="0"/>
              <a:t>     </a:t>
            </a: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  <a:t>Общение</a:t>
            </a:r>
            <a:r>
              <a:rPr lang="ru-RU" sz="4800" b="1" dirty="0" smtClean="0">
                <a:latin typeface="Arbat" pitchFamily="2" charset="0"/>
                <a:cs typeface="Times New Roman" pitchFamily="18" charset="0"/>
              </a:rPr>
              <a:t> - это главное условие и способ существования людей.</a:t>
            </a:r>
            <a:endParaRPr lang="ru-RU" sz="4400" b="1" dirty="0" smtClean="0">
              <a:latin typeface="Arbat" pitchFamily="2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D:\рисунки\картинки\httpstat10.privet.rulr275cfaf03872b417bc5120b79176047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3857652" cy="294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рисунки\ЧАСТЬ 1\Картинки для Office\люди и животные\CRCTR1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34" y="357166"/>
            <a:ext cx="2258355" cy="3000396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онкурс\роскошь и нищета общения\картинки\язык жестов\CBIZ06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3643338" cy="2765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4725998"/>
          </a:xfrm>
        </p:spPr>
        <p:txBody>
          <a:bodyPr>
            <a:noAutofit/>
          </a:bodyPr>
          <a:lstStyle/>
          <a:p>
            <a:pPr algn="r"/>
            <a:r>
              <a:rPr lang="ru-RU" sz="5500" dirty="0" smtClean="0"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Общение</a:t>
            </a:r>
            <a:r>
              <a:rPr lang="ru-RU" sz="54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 </a:t>
            </a:r>
            <a:r>
              <a:rPr lang="ru-RU" sz="5400" dirty="0" smtClean="0">
                <a:solidFill>
                  <a:srgbClr val="FFFFCC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– это форма связи между людьми, взаимодействие, действие совершаемое вместе, сообща.</a:t>
            </a:r>
            <a:r>
              <a:rPr lang="ru-RU" sz="5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/>
            </a:r>
            <a:br>
              <a:rPr lang="ru-RU" sz="5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</a:br>
            <a:endParaRPr lang="ru-RU" sz="5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2" descr="C:\Documents and Settings\Администратор\Рабочий стол\конкурс\роскошь и нищета общения\картинки\httpwww.uib.noimagearchivestort-hovedtekstbilde_kommunikasjon5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84"/>
            <a:ext cx="2800417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643710"/>
          </a:xfrm>
        </p:spPr>
        <p:txBody>
          <a:bodyPr>
            <a:normAutofit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 Японии существует специальное духовное испытание для самосовершенствования под названием 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мотарио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Человека на неделю помещают в пустую пещеру и запрещают разговаривать даже с самим собой. К концу изоляции жажда общения становится невыносимой и доставляет им острую, ни с чем не сравнимую радость.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15394" cy="4071966"/>
          </a:xfrm>
        </p:spPr>
        <p:txBody>
          <a:bodyPr>
            <a:normAutofit/>
          </a:bodyPr>
          <a:lstStyle/>
          <a:p>
            <a:pPr algn="r"/>
            <a:r>
              <a:rPr lang="ru-RU" sz="5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bat" pitchFamily="2" charset="0"/>
              </a:rPr>
              <a:t>Нет на  земле большей роскоши, чем роскошь общения</a:t>
            </a:r>
            <a:br>
              <a:rPr lang="ru-RU" sz="5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bat" pitchFamily="2" charset="0"/>
              </a:rPr>
            </a:br>
            <a:r>
              <a:rPr lang="ru-RU" sz="3200" i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Антуан</a:t>
            </a:r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 де </a:t>
            </a:r>
            <a:r>
              <a:rPr lang="ru-RU" sz="3200" i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Сент</a:t>
            </a:r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 - </a:t>
            </a:r>
            <a:r>
              <a:rPr lang="ru-RU" sz="3200" i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Экзюпери</a:t>
            </a:r>
            <a:endParaRPr lang="ru-RU" sz="2700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3" name="Picture 5" descr="C:\Documents and Settings\Администратор\Рабочий стол\конкурс\роскошь и нищета общения\картинки\клип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786058"/>
            <a:ext cx="371477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 fontScale="90000"/>
          </a:bodyPr>
          <a:lstStyle/>
          <a:p>
            <a:pPr lvl="0"/>
            <a:r>
              <a:rPr lang="ru-RU" sz="4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С кем или с чем человек может общаться?</a:t>
            </a:r>
            <a:r>
              <a:rPr lang="ru-RU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своим «я»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самообщение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реальным человеком;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воображаемым партнером;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вещами;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животными;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природой;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культурное общение - «обмен культур».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" name="Рисунок 8" descr="j0240397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143116"/>
            <a:ext cx="1503359" cy="12348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714356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endParaRPr lang="ru-RU" sz="40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Группа 17"/>
          <p:cNvGrpSpPr/>
          <p:nvPr/>
        </p:nvGrpSpPr>
        <p:grpSpPr>
          <a:xfrm flipH="1">
            <a:off x="7000892" y="5214949"/>
            <a:ext cx="2143108" cy="1643051"/>
            <a:chOff x="6643702" y="4500570"/>
            <a:chExt cx="2327036" cy="1588749"/>
          </a:xfrm>
        </p:grpSpPr>
        <p:pic>
          <p:nvPicPr>
            <p:cNvPr id="14" name="Рисунок 13" descr="j0240891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3702" y="4500570"/>
              <a:ext cx="1143008" cy="1588749"/>
            </a:xfrm>
            <a:prstGeom prst="rect">
              <a:avLst/>
            </a:prstGeom>
          </p:spPr>
        </p:pic>
        <p:pic>
          <p:nvPicPr>
            <p:cNvPr id="15" name="Рисунок 14" descr="j0240893.w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7424892" y="5000636"/>
              <a:ext cx="1545846" cy="1071570"/>
            </a:xfrm>
            <a:prstGeom prst="rect">
              <a:avLst/>
            </a:prstGeom>
          </p:spPr>
        </p:pic>
      </p:grpSp>
      <p:pic>
        <p:nvPicPr>
          <p:cNvPr id="4100" name="Picture 4" descr="C:\Documents and Settings\Администратор\Рабочий стол\конкурс\роскошь и нищета общения\8586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7534" y="1714488"/>
            <a:ext cx="1807547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рисунки\картинки\httpresheto.ruspeakingarticlesag00030_.gif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3428999"/>
            <a:ext cx="1643064" cy="1599249"/>
          </a:xfrm>
          <a:prstGeom prst="rect">
            <a:avLst/>
          </a:prstGeom>
          <a:noFill/>
        </p:spPr>
      </p:pic>
      <p:sp>
        <p:nvSpPr>
          <p:cNvPr id="16" name="Управляющая кнопка: настраиваемая 15">
            <a:hlinkClick r:id="rId8" action="ppaction://hlinkfile" highlightClick="1"/>
          </p:cNvPr>
          <p:cNvSpPr/>
          <p:nvPr/>
        </p:nvSpPr>
        <p:spPr>
          <a:xfrm>
            <a:off x="3571868" y="4143380"/>
            <a:ext cx="2928958" cy="50006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Фрагмент м/</a:t>
            </a:r>
            <a:r>
              <a:rPr lang="ru-RU" sz="1600" dirty="0" err="1" smtClean="0"/>
              <a:t>ф</a:t>
            </a:r>
            <a:r>
              <a:rPr lang="ru-RU" sz="1600" dirty="0" smtClean="0"/>
              <a:t> «Алеша </a:t>
            </a:r>
            <a:r>
              <a:rPr lang="ru-RU" sz="1600" dirty="0" smtClean="0"/>
              <a:t>Попович и </a:t>
            </a:r>
            <a:r>
              <a:rPr lang="ru-RU" sz="1600" dirty="0" err="1" smtClean="0"/>
              <a:t>Тугарин</a:t>
            </a:r>
            <a:r>
              <a:rPr lang="ru-RU" sz="1600" dirty="0" smtClean="0"/>
              <a:t> змей»</a:t>
            </a:r>
            <a:endParaRPr lang="ru-RU" sz="1600" dirty="0"/>
          </a:p>
        </p:txBody>
      </p:sp>
      <p:sp>
        <p:nvSpPr>
          <p:cNvPr id="17" name="Управляющая кнопка: настраиваемая 16">
            <a:hlinkClick r:id="rId9" action="ppaction://hlinkfile" highlightClick="1"/>
          </p:cNvPr>
          <p:cNvSpPr/>
          <p:nvPr/>
        </p:nvSpPr>
        <p:spPr>
          <a:xfrm>
            <a:off x="3071802" y="4786322"/>
            <a:ext cx="3429024" cy="50006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Фрагмент м/</a:t>
            </a:r>
            <a:r>
              <a:rPr lang="ru-RU" sz="1600" dirty="0" err="1" smtClean="0"/>
              <a:t>ф</a:t>
            </a:r>
            <a:r>
              <a:rPr lang="ru-RU" sz="1600" dirty="0" smtClean="0"/>
              <a:t> «Сказка о спящей царевне и семи богатырях» </a:t>
            </a:r>
            <a:endParaRPr lang="ru-RU" sz="1600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143240" y="3500438"/>
            <a:ext cx="3357586" cy="50006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Фрагмент м/</a:t>
            </a:r>
            <a:r>
              <a:rPr lang="ru-RU" sz="1600" dirty="0" err="1" smtClean="0"/>
              <a:t>ф</a:t>
            </a:r>
            <a:r>
              <a:rPr lang="ru-RU" sz="1600" dirty="0" smtClean="0"/>
              <a:t> «Сказка о спящей царевне и семи богатырях»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bat" pitchFamily="2" charset="0"/>
                <a:cs typeface="Times New Roman" pitchFamily="18" charset="0"/>
              </a:rPr>
              <a:t>Общение</a:t>
            </a:r>
            <a:endParaRPr lang="ru-RU" sz="6600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Arbat" pitchFamily="2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357422" y="1142984"/>
            <a:ext cx="928694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15008" y="1142984"/>
            <a:ext cx="928694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4714876" y="2000240"/>
            <a:ext cx="4147289" cy="4429156"/>
            <a:chOff x="4714876" y="2000240"/>
            <a:chExt cx="4147289" cy="450496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714876" y="2000240"/>
              <a:ext cx="414728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dirty="0" smtClean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Arbat" pitchFamily="2" charset="0"/>
                </a:rPr>
                <a:t>личностное</a:t>
              </a:r>
              <a:endParaRPr lang="ru-RU" sz="5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bat" pitchFamily="2" charset="0"/>
              </a:endParaRPr>
            </a:p>
          </p:txBody>
        </p:sp>
        <p:pic>
          <p:nvPicPr>
            <p:cNvPr id="5125" name="Picture 5" descr="C:\Documents and Settings\Администратор\Рабочий стол\конкурс\роскошь и нищета общения\картинки\12 копия копия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4942" y="3000372"/>
              <a:ext cx="2857520" cy="3504836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500034" y="2000240"/>
            <a:ext cx="4000528" cy="3595694"/>
            <a:chOff x="214282" y="2071678"/>
            <a:chExt cx="4000528" cy="359569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71472" y="2071678"/>
              <a:ext cx="27943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dirty="0" smtClean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Arbat" pitchFamily="2" charset="0"/>
                </a:rPr>
                <a:t>деловое</a:t>
              </a:r>
              <a:endParaRPr lang="ru-RU" sz="5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bat" pitchFamily="2" charset="0"/>
              </a:endParaRPr>
            </a:p>
          </p:txBody>
        </p:sp>
        <p:pic>
          <p:nvPicPr>
            <p:cNvPr id="5126" name="Picture 6" descr="C:\Documents and Settings\Администратор\Рабочий стол\конкурс\роскошь и нищета общения\картинки\CBIZ028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3143248"/>
              <a:ext cx="4000528" cy="25241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Экран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Классный час </vt:lpstr>
      <vt:lpstr>Слайд 3</vt:lpstr>
      <vt:lpstr>Слайд 4</vt:lpstr>
      <vt:lpstr>Общение – это форма связи между людьми, взаимодействие, действие совершаемое вместе, сообща. </vt:lpstr>
      <vt:lpstr>В Японии существует специальное духовное испытание для самосовершенствования под названием «мотарио». Человека на неделю помещают в пустую пещеру и запрещают разговаривать даже с самим собой. К концу изоляции жажда общения становится невыносимой и доставляет им острую, ни с чем не сравнимую радость. </vt:lpstr>
      <vt:lpstr>Нет на  земле большей роскоши, чем роскошь общения Антуан де Сент - Экзюпери</vt:lpstr>
      <vt:lpstr>С кем или с чем человек может общаться? </vt:lpstr>
      <vt:lpstr>Общение</vt:lpstr>
      <vt:lpstr>Слайд 10</vt:lpstr>
      <vt:lpstr>Слайд 11</vt:lpstr>
      <vt:lpstr>Слайд 12</vt:lpstr>
      <vt:lpstr>Общение</vt:lpstr>
      <vt:lpstr>Творческое задание</vt:lpstr>
      <vt:lpstr>Общение</vt:lpstr>
      <vt:lpstr>Ни один человек не может обойтись без жестикуляции во время разговора</vt:lpstr>
      <vt:lpstr>Некоторым людям бывает просто мало слов, чтобы выразить свои мысли и особенно чувства, которые их переполняют, поэтому они прибегают к активной жестикуляции</vt:lpstr>
      <vt:lpstr>Современные средства телекоммуникации</vt:lpstr>
      <vt:lpstr>Способы виртуального общения: </vt:lpstr>
      <vt:lpstr>«Хочешь быть умным, научись разумно спрашивать, внимательно слушать, спокойно отвечать и переставать говорить, когда  нечего больше сказать» Иоганн Лафатер (Лафатер Иоганн - швейцарский писатель)  </vt:lpstr>
      <vt:lpstr> Список литературы: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</dc:title>
  <cp:lastModifiedBy>XP GAME 2008</cp:lastModifiedBy>
  <cp:revision>89</cp:revision>
  <dcterms:modified xsi:type="dcterms:W3CDTF">2010-10-31T18:35:43Z</dcterms:modified>
</cp:coreProperties>
</file>