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4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1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00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42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5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105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71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2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6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5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51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68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81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Зачастую хвосты очень ярко окрашены. Это нужно,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чтобы привлечь внимание хищника. Один </a:t>
            </a:r>
            <a:r>
              <a:rPr lang="ru-RU" sz="6000" dirty="0" err="1" smtClean="0">
                <a:latin typeface="Corbel" panose="020B0503020204020204" pitchFamily="34" charset="0"/>
              </a:rPr>
              <a:t>блогер</a:t>
            </a:r>
            <a:r>
              <a:rPr lang="ru-RU" sz="6000" dirty="0" smtClean="0">
                <a:latin typeface="Corbel" panose="020B0503020204020204" pitchFamily="34" charset="0"/>
              </a:rPr>
              <a:t> пишет,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 деревья – не хвосты, быстро не восстановятся.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Какое слово мы дважды пропустили в вопросе? </a:t>
            </a:r>
            <a:endParaRPr lang="x-none" sz="6000" b="1" dirty="0">
              <a:latin typeface="Corbel" panose="020B0503020204020204" pitchFamily="34" charset="0"/>
            </a:endParaRPr>
          </a:p>
          <a:p>
            <a:pPr fontAlgn="base"/>
            <a:endParaRPr lang="x-none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Deseori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cozile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sunt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intens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colorate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Acest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fapt</a:t>
            </a:r>
            <a:r>
              <a:rPr lang="en-US" sz="6000" dirty="0">
                <a:latin typeface="Corbel" panose="020B0503020204020204" pitchFamily="34" charset="0"/>
              </a:rPr>
              <a:t> se </a:t>
            </a:r>
            <a:r>
              <a:rPr lang="en-US" sz="6000" dirty="0" err="1">
                <a:latin typeface="Corbel" panose="020B0503020204020204" pitchFamily="34" charset="0"/>
              </a:rPr>
              <a:t>datorează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necesității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de a </a:t>
            </a:r>
            <a:r>
              <a:rPr lang="en-US" sz="6000" dirty="0" err="1">
                <a:latin typeface="Corbel" panose="020B0503020204020204" pitchFamily="34" charset="0"/>
              </a:rPr>
              <a:t>atrage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atenția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prădătorului</a:t>
            </a:r>
            <a:r>
              <a:rPr lang="en-US" sz="6000" dirty="0">
                <a:latin typeface="Corbel" panose="020B0503020204020204" pitchFamily="34" charset="0"/>
              </a:rPr>
              <a:t>. Un blogger </a:t>
            </a:r>
            <a:r>
              <a:rPr lang="en-US" sz="6000" dirty="0" err="1">
                <a:latin typeface="Corbel" panose="020B0503020204020204" pitchFamily="34" charset="0"/>
              </a:rPr>
              <a:t>scrie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că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copacii</a:t>
            </a:r>
            <a:r>
              <a:rPr lang="en-US" sz="6000" dirty="0">
                <a:latin typeface="Corbel" panose="020B0503020204020204" pitchFamily="34" charset="0"/>
              </a:rPr>
              <a:t> nu </a:t>
            </a:r>
            <a:r>
              <a:rPr lang="en-US" sz="6000" dirty="0" err="1">
                <a:latin typeface="Corbel" panose="020B0503020204020204" pitchFamily="34" charset="0"/>
              </a:rPr>
              <a:t>sunt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cozi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nu se </a:t>
            </a:r>
            <a:r>
              <a:rPr lang="en-US" sz="6000" dirty="0" err="1">
                <a:latin typeface="Corbel" panose="020B0503020204020204" pitchFamily="34" charset="0"/>
              </a:rPr>
              <a:t>restabilesc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într-atât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ușor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cuvânt</a:t>
            </a:r>
            <a:r>
              <a:rPr lang="en-US" sz="6000" b="1" dirty="0">
                <a:latin typeface="Corbel" panose="020B0503020204020204" pitchFamily="34" charset="0"/>
              </a:rPr>
              <a:t> a </a:t>
            </a:r>
            <a:r>
              <a:rPr lang="en-US" sz="6000" b="1" dirty="0" err="1">
                <a:latin typeface="Corbel" panose="020B0503020204020204" pitchFamily="34" charset="0"/>
              </a:rPr>
              <a:t>fost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omis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prima </a:t>
            </a:r>
            <a:r>
              <a:rPr lang="en-US" sz="6000" b="1" dirty="0" err="1">
                <a:latin typeface="Corbel" panose="020B0503020204020204" pitchFamily="34" charset="0"/>
              </a:rPr>
              <a:t>propoziție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  <a:endParaRPr lang="ru-RU" sz="6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Ящериц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Șopârlelor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Picture 6" descr="Относятся ли ящерицы к классу пресмыкающиеся? — Природа Мир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3" y="3316729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День </a:t>
            </a:r>
            <a:r>
              <a:rPr lang="ru-RU" sz="7200" b="1" dirty="0">
                <a:latin typeface="Corbel" panose="020B0503020204020204" pitchFamily="34" charset="0"/>
              </a:rPr>
              <a:t>каких птиц отмечают в первой половине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мая</a:t>
            </a:r>
            <a:r>
              <a:rPr lang="ru-RU" sz="7200" b="1" dirty="0">
                <a:latin typeface="Corbel" panose="020B0503020204020204" pitchFamily="34" charset="0"/>
              </a:rPr>
              <a:t>, а в некоторых странах – ещё и в первой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половине </a:t>
            </a:r>
            <a:r>
              <a:rPr lang="ru-RU" sz="7200" b="1" dirty="0">
                <a:latin typeface="Corbel" panose="020B0503020204020204" pitchFamily="34" charset="0"/>
              </a:rPr>
              <a:t>октября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Ziua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Păsărilor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smtClean="0">
                <a:latin typeface="Corbel" panose="020B0503020204020204" pitchFamily="34" charset="0"/>
              </a:rPr>
              <a:t>e</a:t>
            </a:r>
            <a:r>
              <a:rPr lang="ro-MD" sz="7200" dirty="0" smtClean="0">
                <a:latin typeface="Corbel" panose="020B0503020204020204" pitchFamily="34" charset="0"/>
              </a:rPr>
              <a:t>ste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serbată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prima </a:t>
            </a:r>
            <a:r>
              <a:rPr lang="en-US" sz="7200" dirty="0" err="1">
                <a:latin typeface="Corbel" panose="020B0503020204020204" pitchFamily="34" charset="0"/>
              </a:rPr>
              <a:t>jumătate</a:t>
            </a:r>
            <a:r>
              <a:rPr lang="en-US" sz="7200" dirty="0">
                <a:latin typeface="Corbel" panose="020B0503020204020204" pitchFamily="34" charset="0"/>
              </a:rPr>
              <a:t> a </a:t>
            </a:r>
            <a:r>
              <a:rPr lang="en-US" sz="7200" dirty="0" err="1">
                <a:latin typeface="Corbel" panose="020B0503020204020204" pitchFamily="34" charset="0"/>
              </a:rPr>
              <a:t>lunii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mai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iar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unele</a:t>
            </a:r>
            <a:r>
              <a:rPr lang="en-US" sz="7200" dirty="0">
                <a:latin typeface="Corbel" panose="020B0503020204020204" pitchFamily="34" charset="0"/>
              </a:rPr>
              <a:t> state </a:t>
            </a:r>
            <a:r>
              <a:rPr lang="en-US" sz="7200" dirty="0" err="1">
                <a:latin typeface="Corbel" panose="020B0503020204020204" pitchFamily="34" charset="0"/>
              </a:rPr>
              <a:t>și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prima </a:t>
            </a:r>
            <a:r>
              <a:rPr lang="en-US" sz="7200" dirty="0" err="1">
                <a:latin typeface="Corbel" panose="020B0503020204020204" pitchFamily="34" charset="0"/>
              </a:rPr>
              <a:t>jumătate</a:t>
            </a:r>
            <a:r>
              <a:rPr lang="en-US" sz="7200" dirty="0">
                <a:latin typeface="Corbel" panose="020B0503020204020204" pitchFamily="34" charset="0"/>
              </a:rPr>
              <a:t> a </a:t>
            </a:r>
            <a:r>
              <a:rPr lang="en-US" sz="7200" dirty="0" err="1">
                <a:latin typeface="Corbel" panose="020B0503020204020204" pitchFamily="34" charset="0"/>
              </a:rPr>
              <a:t>lunii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octombrie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 err="1">
                <a:latin typeface="Corbel" panose="020B0503020204020204" pitchFamily="34" charset="0"/>
              </a:rPr>
              <a:t>Despre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fel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păsări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vorba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51925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Перелётных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Păsări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migratoare</a:t>
            </a:r>
            <a:endParaRPr lang="ru-RU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Picture 8" descr="Ласточки вернулись домой | Русское географическое обществ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3" y="3010852"/>
            <a:ext cx="9095451" cy="60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800" dirty="0" smtClean="0">
                <a:latin typeface="Corbel" panose="020B0503020204020204" pitchFamily="34" charset="0"/>
              </a:rPr>
              <a:t>Слоган </a:t>
            </a:r>
            <a:r>
              <a:rPr lang="ru-RU" sz="6800" dirty="0">
                <a:latin typeface="Corbel" panose="020B0503020204020204" pitchFamily="34" charset="0"/>
              </a:rPr>
              <a:t>социального постера гласит, что путь </a:t>
            </a:r>
            <a:endParaRPr lang="x-none" sz="6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dirty="0" smtClean="0">
                <a:latin typeface="Corbel" panose="020B0503020204020204" pitchFamily="34" charset="0"/>
              </a:rPr>
              <a:t>мусора </a:t>
            </a:r>
            <a:r>
              <a:rPr lang="ru-RU" sz="6800" dirty="0">
                <a:latin typeface="Corbel" panose="020B0503020204020204" pitchFamily="34" charset="0"/>
              </a:rPr>
              <a:t>к урне лежит через лабиринт. </a:t>
            </a:r>
            <a:endParaRPr lang="x-none" sz="6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b="1" dirty="0" smtClean="0">
                <a:latin typeface="Corbel" panose="020B0503020204020204" pitchFamily="34" charset="0"/>
              </a:rPr>
              <a:t>Подумайте </a:t>
            </a:r>
            <a:r>
              <a:rPr lang="ru-RU" sz="6800" b="1" dirty="0">
                <a:latin typeface="Corbel" panose="020B0503020204020204" pitchFamily="34" charset="0"/>
              </a:rPr>
              <a:t>хорошенько и напишите, в форме </a:t>
            </a:r>
            <a:endParaRPr lang="x-none" sz="6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b="1" dirty="0" smtClean="0">
                <a:latin typeface="Corbel" panose="020B0503020204020204" pitchFamily="34" charset="0"/>
              </a:rPr>
              <a:t>чего </a:t>
            </a:r>
            <a:r>
              <a:rPr lang="ru-RU" sz="6800" b="1" dirty="0">
                <a:latin typeface="Corbel" panose="020B0503020204020204" pitchFamily="34" charset="0"/>
              </a:rPr>
              <a:t>изображён этот лабиринт. </a:t>
            </a:r>
            <a:endParaRPr lang="x-none" sz="6800" b="1" dirty="0">
              <a:latin typeface="Corbel" panose="020B0503020204020204" pitchFamily="34" charset="0"/>
            </a:endParaRPr>
          </a:p>
          <a:p>
            <a:pPr fontAlgn="base"/>
            <a:r>
              <a:rPr lang="en-US" sz="6800" dirty="0" err="1" smtClean="0">
                <a:latin typeface="Corbel" panose="020B0503020204020204" pitchFamily="34" charset="0"/>
              </a:rPr>
              <a:t>Sloganul</a:t>
            </a:r>
            <a:r>
              <a:rPr lang="en-US" sz="6800" dirty="0" smtClean="0">
                <a:latin typeface="Corbel" panose="020B0503020204020204" pitchFamily="34" charset="0"/>
              </a:rPr>
              <a:t> </a:t>
            </a:r>
            <a:r>
              <a:rPr lang="en-US" sz="6800" dirty="0">
                <a:latin typeface="Corbel" panose="020B0503020204020204" pitchFamily="34" charset="0"/>
              </a:rPr>
              <a:t>de </a:t>
            </a:r>
            <a:r>
              <a:rPr lang="en-US" sz="6800" dirty="0" err="1">
                <a:latin typeface="Corbel" panose="020B0503020204020204" pitchFamily="34" charset="0"/>
              </a:rPr>
              <a:t>pe</a:t>
            </a:r>
            <a:r>
              <a:rPr lang="en-US" sz="6800" dirty="0">
                <a:latin typeface="Corbel" panose="020B0503020204020204" pitchFamily="34" charset="0"/>
              </a:rPr>
              <a:t> un poster social </a:t>
            </a:r>
            <a:r>
              <a:rPr lang="ro-MD" sz="6800" dirty="0" smtClean="0">
                <a:latin typeface="Corbel" panose="020B0503020204020204" pitchFamily="34" charset="0"/>
              </a:rPr>
              <a:t>afirmă</a:t>
            </a:r>
            <a:r>
              <a:rPr lang="en-US" sz="6800" dirty="0" smtClean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că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drumul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endParaRPr lang="x-none" sz="6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800" dirty="0" err="1" smtClean="0">
                <a:latin typeface="Corbel" panose="020B0503020204020204" pitchFamily="34" charset="0"/>
              </a:rPr>
              <a:t>gunoiului</a:t>
            </a:r>
            <a:r>
              <a:rPr lang="en-US" sz="6800" dirty="0" smtClean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până</a:t>
            </a:r>
            <a:r>
              <a:rPr lang="en-US" sz="6800" dirty="0">
                <a:latin typeface="Corbel" panose="020B0503020204020204" pitchFamily="34" charset="0"/>
              </a:rPr>
              <a:t> la </a:t>
            </a:r>
            <a:r>
              <a:rPr lang="en-US" sz="6800" dirty="0" err="1">
                <a:latin typeface="Corbel" panose="020B0503020204020204" pitchFamily="34" charset="0"/>
              </a:rPr>
              <a:t>coș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trece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printr</a:t>
            </a:r>
            <a:r>
              <a:rPr lang="en-US" sz="6800" dirty="0">
                <a:latin typeface="Corbel" panose="020B0503020204020204" pitchFamily="34" charset="0"/>
              </a:rPr>
              <a:t>-un </a:t>
            </a:r>
            <a:r>
              <a:rPr lang="en-US" sz="6800" dirty="0" err="1">
                <a:latin typeface="Corbel" panose="020B0503020204020204" pitchFamily="34" charset="0"/>
              </a:rPr>
              <a:t>labirint</a:t>
            </a:r>
            <a:r>
              <a:rPr lang="en-US" sz="6800" dirty="0">
                <a:latin typeface="Corbel" panose="020B0503020204020204" pitchFamily="34" charset="0"/>
              </a:rPr>
              <a:t>. </a:t>
            </a:r>
            <a:endParaRPr lang="x-none" sz="6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800" b="1" dirty="0" err="1" smtClean="0">
                <a:latin typeface="Corbel" panose="020B0503020204020204" pitchFamily="34" charset="0"/>
              </a:rPr>
              <a:t>Gândiți-vă</a:t>
            </a:r>
            <a:r>
              <a:rPr lang="en-US" sz="6800" b="1" dirty="0" smtClean="0">
                <a:latin typeface="Corbel" panose="020B0503020204020204" pitchFamily="34" charset="0"/>
              </a:rPr>
              <a:t> </a:t>
            </a:r>
            <a:r>
              <a:rPr lang="en-US" sz="6800" b="1" dirty="0">
                <a:latin typeface="Corbel" panose="020B0503020204020204" pitchFamily="34" charset="0"/>
              </a:rPr>
              <a:t>bine </a:t>
            </a:r>
            <a:r>
              <a:rPr lang="en-US" sz="6800" b="1" dirty="0" err="1">
                <a:latin typeface="Corbel" panose="020B0503020204020204" pitchFamily="34" charset="0"/>
              </a:rPr>
              <a:t>și</a:t>
            </a:r>
            <a:r>
              <a:rPr lang="en-US" sz="6800" b="1" dirty="0"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latin typeface="Corbel" panose="020B0503020204020204" pitchFamily="34" charset="0"/>
              </a:rPr>
              <a:t>scrieți</a:t>
            </a:r>
            <a:r>
              <a:rPr lang="en-US" sz="6800" b="1" dirty="0">
                <a:latin typeface="Corbel" panose="020B0503020204020204" pitchFamily="34" charset="0"/>
              </a:rPr>
              <a:t>, </a:t>
            </a:r>
            <a:r>
              <a:rPr lang="en-US" sz="6800" b="1" dirty="0" err="1">
                <a:latin typeface="Corbel" panose="020B0503020204020204" pitchFamily="34" charset="0"/>
              </a:rPr>
              <a:t>ce</a:t>
            </a:r>
            <a:r>
              <a:rPr lang="en-US" sz="6800" b="1" dirty="0"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latin typeface="Corbel" panose="020B0503020204020204" pitchFamily="34" charset="0"/>
              </a:rPr>
              <a:t>formă</a:t>
            </a:r>
            <a:r>
              <a:rPr lang="en-US" sz="6800" b="1" dirty="0">
                <a:latin typeface="Corbel" panose="020B0503020204020204" pitchFamily="34" charset="0"/>
              </a:rPr>
              <a:t> are </a:t>
            </a:r>
            <a:r>
              <a:rPr lang="en-US" sz="6800" b="1" dirty="0" err="1">
                <a:latin typeface="Corbel" panose="020B0503020204020204" pitchFamily="34" charset="0"/>
              </a:rPr>
              <a:t>acest</a:t>
            </a:r>
            <a:r>
              <a:rPr lang="en-US" sz="6800" b="1" dirty="0"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latin typeface="Corbel" panose="020B0503020204020204" pitchFamily="34" charset="0"/>
              </a:rPr>
              <a:t>labirint</a:t>
            </a:r>
            <a:r>
              <a:rPr lang="en-US" sz="6800" b="1" dirty="0">
                <a:latin typeface="Corbel" panose="020B0503020204020204" pitchFamily="34" charset="0"/>
              </a:rPr>
              <a:t>.</a:t>
            </a:r>
            <a:endParaRPr lang="ru-RU" sz="6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Мозг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Creier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" y="2921812"/>
            <a:ext cx="8032931" cy="60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41"/>
            <a:ext cx="20138389" cy="1267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9000" i="1" dirty="0" err="1" smtClean="0">
                <a:latin typeface="Corbel" panose="020B0503020204020204" pitchFamily="34" charset="0"/>
              </a:rPr>
              <a:t>Volunteer</a:t>
            </a:r>
            <a:r>
              <a:rPr lang="ru-RU" sz="9000" i="1" dirty="0" smtClean="0">
                <a:latin typeface="Corbel" panose="020B0503020204020204" pitchFamily="34" charset="0"/>
              </a:rPr>
              <a:t> </a:t>
            </a:r>
            <a:r>
              <a:rPr lang="x-none" sz="9000" i="1" dirty="0" smtClean="0">
                <a:latin typeface="Corbel" panose="020B0503020204020204" pitchFamily="34" charset="0"/>
              </a:rPr>
              <a:t> </a:t>
            </a:r>
            <a:r>
              <a:rPr lang="ru-RU" sz="9000" i="1" dirty="0" err="1" smtClean="0">
                <a:latin typeface="Corbel" panose="020B0503020204020204" pitchFamily="34" charset="0"/>
              </a:rPr>
              <a:t>Day</a:t>
            </a:r>
            <a:endParaRPr lang="x-none" sz="9000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Какого </a:t>
            </a:r>
            <a:r>
              <a:rPr lang="ru-RU" sz="7200" b="1" dirty="0">
                <a:latin typeface="Corbel" panose="020B0503020204020204" pitchFamily="34" charset="0"/>
              </a:rPr>
              <a:t>числа отмечают Международный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день добровольца?</a:t>
            </a:r>
            <a:endParaRPr lang="x-none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dată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serbată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Ziua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internațională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voluntarilor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5 декабря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5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decembrie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026" name="Picture 2" descr="D:\Docs\Desktop\international-volunteer-day_15624-115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2152650"/>
            <a:ext cx="7724775" cy="7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5 </a:t>
            </a:r>
            <a:r>
              <a:rPr lang="ru-RU" sz="6000" dirty="0">
                <a:latin typeface="Corbel" panose="020B0503020204020204" pitchFamily="34" charset="0"/>
              </a:rPr>
              <a:t>июня отмечают Всемирный день окружающей среды.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Каждый </a:t>
            </a:r>
            <a:r>
              <a:rPr lang="ru-RU" sz="6000" dirty="0">
                <a:latin typeface="Corbel" panose="020B0503020204020204" pitchFamily="34" charset="0"/>
              </a:rPr>
              <a:t>год Программа ООН по окружающей среде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определяет </a:t>
            </a:r>
            <a:r>
              <a:rPr lang="ru-RU" sz="6000" dirty="0">
                <a:latin typeface="Corbel" panose="020B0503020204020204" pitchFamily="34" charset="0"/>
              </a:rPr>
              <a:t>тематику и девиз праздника. В 2007 году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девиз </a:t>
            </a:r>
            <a:r>
              <a:rPr lang="ru-RU" sz="6000" dirty="0">
                <a:latin typeface="Corbel" panose="020B0503020204020204" pitchFamily="34" charset="0"/>
              </a:rPr>
              <a:t>гласил, что таяние льда – это ТАКАЯ тема! </a:t>
            </a:r>
            <a:r>
              <a:rPr lang="ru-RU" sz="6000" b="1" dirty="0">
                <a:latin typeface="Corbel" panose="020B0503020204020204" pitchFamily="34" charset="0"/>
              </a:rPr>
              <a:t>Какая</a:t>
            </a:r>
            <a:r>
              <a:rPr lang="ru-RU" sz="6000" b="1" dirty="0" smtClean="0">
                <a:latin typeface="Corbel" panose="020B0503020204020204" pitchFamily="34" charset="0"/>
              </a:rPr>
              <a:t>?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endParaRPr lang="x-none" sz="2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5 </a:t>
            </a:r>
            <a:r>
              <a:rPr lang="en-US" sz="6000" dirty="0" err="1">
                <a:latin typeface="Corbel" panose="020B0503020204020204" pitchFamily="34" charset="0"/>
              </a:rPr>
              <a:t>iunie</a:t>
            </a:r>
            <a:r>
              <a:rPr lang="en-US" sz="6000" dirty="0">
                <a:latin typeface="Corbel" panose="020B0503020204020204" pitchFamily="34" charset="0"/>
              </a:rPr>
              <a:t> se </a:t>
            </a:r>
            <a:r>
              <a:rPr lang="en-US" sz="6000" dirty="0" err="1">
                <a:latin typeface="Corbel" panose="020B0503020204020204" pitchFamily="34" charset="0"/>
              </a:rPr>
              <a:t>serbează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Ziua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Mondială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Mediului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fiece</a:t>
            </a:r>
            <a:r>
              <a:rPr lang="en-US" sz="6000" dirty="0">
                <a:latin typeface="Corbel" panose="020B0503020204020204" pitchFamily="34" charset="0"/>
              </a:rPr>
              <a:t> an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Programul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ONU </a:t>
            </a:r>
            <a:r>
              <a:rPr lang="en-US" sz="6000" dirty="0" err="1">
                <a:latin typeface="Corbel" panose="020B0503020204020204" pitchFamily="34" charset="0"/>
              </a:rPr>
              <a:t>pentru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Mediu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alege</a:t>
            </a:r>
            <a:r>
              <a:rPr lang="en-US" sz="6000" dirty="0">
                <a:latin typeface="Corbel" panose="020B0503020204020204" pitchFamily="34" charset="0"/>
              </a:rPr>
              <a:t> un motto al </a:t>
            </a:r>
            <a:r>
              <a:rPr lang="en-US" sz="6000" dirty="0" err="1">
                <a:latin typeface="Corbel" panose="020B0503020204020204" pitchFamily="34" charset="0"/>
              </a:rPr>
              <a:t>sărbătorii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2007 </a:t>
            </a:r>
            <a:r>
              <a:rPr lang="en-US" sz="6000" dirty="0">
                <a:latin typeface="Corbel" panose="020B0503020204020204" pitchFamily="34" charset="0"/>
              </a:rPr>
              <a:t>motto-</a:t>
            </a:r>
            <a:r>
              <a:rPr lang="en-US" sz="6000" dirty="0" err="1">
                <a:latin typeface="Corbel" panose="020B0503020204020204" pitchFamily="34" charset="0"/>
              </a:rPr>
              <a:t>ul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afirma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topirea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ghețarilor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dirty="0" smtClean="0">
                <a:latin typeface="Corbel" panose="020B0503020204020204" pitchFamily="34" charset="0"/>
              </a:rPr>
              <a:t>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un </a:t>
            </a:r>
            <a:r>
              <a:rPr lang="en-US" sz="6000" dirty="0" err="1">
                <a:latin typeface="Corbel" panose="020B0503020204020204" pitchFamily="34" charset="0"/>
              </a:rPr>
              <a:t>subiect</a:t>
            </a:r>
            <a:r>
              <a:rPr lang="en-US" sz="6000" dirty="0">
                <a:latin typeface="Corbel" panose="020B0503020204020204" pitchFamily="34" charset="0"/>
              </a:rPr>
              <a:t>…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Continuați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printr</a:t>
            </a:r>
            <a:r>
              <a:rPr lang="en-US" sz="6000" b="1" dirty="0">
                <a:latin typeface="Corbel" panose="020B0503020204020204" pitchFamily="34" charset="0"/>
              </a:rPr>
              <a:t>-un </a:t>
            </a:r>
            <a:r>
              <a:rPr lang="en-US" sz="6000" b="1" dirty="0" err="1">
                <a:latin typeface="Corbel" panose="020B0503020204020204" pitchFamily="34" charset="0"/>
              </a:rPr>
              <a:t>adjectiv</a:t>
            </a:r>
            <a:r>
              <a:rPr lang="en-US" sz="6000" b="1" dirty="0">
                <a:latin typeface="Corbel" panose="020B0503020204020204" pitchFamily="34" charset="0"/>
              </a:rPr>
              <a:t>.</a:t>
            </a:r>
            <a:endParaRPr lang="ru-RU" sz="6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1" y="3849024"/>
            <a:ext cx="9863988" cy="393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Горячая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Fierbinte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Picture 6" descr="Ледники Антарктиды тают изнутри | Новости сибирской нау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1" y="2515476"/>
            <a:ext cx="9030516" cy="67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 </a:t>
            </a:r>
            <a:r>
              <a:rPr lang="ru-RU" sz="5200" dirty="0">
                <a:latin typeface="Corbel" panose="020B0503020204020204" pitchFamily="34" charset="0"/>
              </a:rPr>
              <a:t>Норвегии построили хранилище, в котором есть экземпляры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всех </a:t>
            </a:r>
            <a:r>
              <a:rPr lang="ru-RU" sz="5200" dirty="0">
                <a:latin typeface="Corbel" panose="020B0503020204020204" pitchFamily="34" charset="0"/>
              </a:rPr>
              <a:t>известных человеку зерновых культур. В случае катаклизма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местного </a:t>
            </a:r>
            <a:r>
              <a:rPr lang="ru-RU" sz="5200" dirty="0">
                <a:latin typeface="Corbel" panose="020B0503020204020204" pitchFamily="34" charset="0"/>
              </a:rPr>
              <a:t>или всемирного масштаба, эти образцы послужат для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возобновления </a:t>
            </a:r>
            <a:r>
              <a:rPr lang="ru-RU" sz="5200" dirty="0">
                <a:latin typeface="Corbel" panose="020B0503020204020204" pitchFamily="34" charset="0"/>
              </a:rPr>
              <a:t>рода. </a:t>
            </a:r>
            <a:r>
              <a:rPr lang="ru-RU" sz="5200" b="1" dirty="0">
                <a:latin typeface="Corbel" panose="020B0503020204020204" pitchFamily="34" charset="0"/>
              </a:rPr>
              <a:t>В честь какого легендарного транспортного </a:t>
            </a:r>
            <a:endParaRPr lang="x-none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средства </a:t>
            </a:r>
            <a:r>
              <a:rPr lang="ru-RU" sz="5200" b="1" dirty="0">
                <a:latin typeface="Corbel" panose="020B0503020204020204" pitchFamily="34" charset="0"/>
              </a:rPr>
              <a:t>прозвали это хранилище? </a:t>
            </a:r>
            <a:endParaRPr lang="x-none" sz="5200" b="1" dirty="0">
              <a:latin typeface="Corbel" panose="020B0503020204020204" pitchFamily="34" charset="0"/>
            </a:endParaRPr>
          </a:p>
          <a:p>
            <a:pPr fontAlgn="base"/>
            <a:endParaRPr lang="x-none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În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Norvegia</a:t>
            </a:r>
            <a:r>
              <a:rPr lang="en-US" sz="5200" dirty="0">
                <a:latin typeface="Corbel" panose="020B0503020204020204" pitchFamily="34" charset="0"/>
              </a:rPr>
              <a:t> a </a:t>
            </a:r>
            <a:r>
              <a:rPr lang="en-US" sz="5200" dirty="0" err="1">
                <a:latin typeface="Corbel" panose="020B0503020204020204" pitchFamily="34" charset="0"/>
              </a:rPr>
              <a:t>fost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construit</a:t>
            </a:r>
            <a:r>
              <a:rPr lang="en-US" sz="5200" dirty="0">
                <a:latin typeface="Corbel" panose="020B0503020204020204" pitchFamily="34" charset="0"/>
              </a:rPr>
              <a:t> un </a:t>
            </a:r>
            <a:r>
              <a:rPr lang="en-US" sz="5200" dirty="0" err="1">
                <a:latin typeface="Corbel" panose="020B0503020204020204" pitchFamily="34" charset="0"/>
              </a:rPr>
              <a:t>depozit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imens</a:t>
            </a:r>
            <a:r>
              <a:rPr lang="en-US" sz="5200" dirty="0">
                <a:latin typeface="Corbel" panose="020B0503020204020204" pitchFamily="34" charset="0"/>
              </a:rPr>
              <a:t>, care </a:t>
            </a:r>
            <a:r>
              <a:rPr lang="en-US" sz="5200" dirty="0" err="1">
                <a:latin typeface="Corbel" panose="020B0503020204020204" pitchFamily="34" charset="0"/>
              </a:rPr>
              <a:t>conține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exemplare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ale </a:t>
            </a:r>
            <a:r>
              <a:rPr lang="en-US" sz="5200" dirty="0" err="1">
                <a:latin typeface="Corbel" panose="020B0503020204020204" pitchFamily="34" charset="0"/>
              </a:rPr>
              <a:t>tuturor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plantelor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cunoscute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cazul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unui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cataclism</a:t>
            </a:r>
            <a:r>
              <a:rPr lang="en-US" sz="5200" dirty="0">
                <a:latin typeface="Corbel" panose="020B0503020204020204" pitchFamily="34" charset="0"/>
              </a:rPr>
              <a:t> local </a:t>
            </a:r>
            <a:r>
              <a:rPr lang="en-US" sz="5200" dirty="0" err="1">
                <a:latin typeface="Corbel" panose="020B0503020204020204" pitchFamily="34" charset="0"/>
              </a:rPr>
              <a:t>sau</a:t>
            </a:r>
            <a:r>
              <a:rPr lang="en-US" sz="5200" dirty="0">
                <a:latin typeface="Corbel" panose="020B0503020204020204" pitchFamily="34" charset="0"/>
              </a:rPr>
              <a:t> global,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aceste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mostre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vor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servi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pentru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reînnoirea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speciilor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cinstea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cărui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endParaRPr lang="x-none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mijloc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r>
              <a:rPr lang="en-US" sz="5200" b="1" dirty="0">
                <a:latin typeface="Corbel" panose="020B0503020204020204" pitchFamily="34" charset="0"/>
              </a:rPr>
              <a:t>de transport </a:t>
            </a:r>
            <a:r>
              <a:rPr lang="en-US" sz="5200" b="1" dirty="0" err="1">
                <a:latin typeface="Corbel" panose="020B0503020204020204" pitchFamily="34" charset="0"/>
              </a:rPr>
              <a:t>legendar</a:t>
            </a:r>
            <a:r>
              <a:rPr lang="en-US" sz="5200" b="1" dirty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denumit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acest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depozit</a:t>
            </a:r>
            <a:r>
              <a:rPr lang="en-US" sz="5200" b="1" dirty="0">
                <a:latin typeface="Corbel" panose="020B0503020204020204" pitchFamily="34" charset="0"/>
              </a:rPr>
              <a:t>?</a:t>
            </a:r>
            <a:endParaRPr lang="ru-RU" sz="5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Ноев Ковчег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en-US" sz="8300" b="1" dirty="0" err="1" smtClean="0">
                <a:solidFill>
                  <a:schemeClr val="bg1"/>
                </a:solidFill>
                <a:latin typeface="Corbel" pitchFamily="34" charset="0"/>
              </a:rPr>
              <a:t>Arca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itchFamily="34" charset="0"/>
              </a:rPr>
              <a:t>lui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itchFamily="34" charset="0"/>
              </a:rPr>
              <a:t>Noe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Picture 4" descr="Хранилище судного дня виртуальная прогулка. Всемирное семенохранилище  свальбард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7" y="2909938"/>
            <a:ext cx="9498251" cy="61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Негативное </a:t>
            </a:r>
            <a:r>
              <a:rPr lang="ru-RU" sz="5200" dirty="0">
                <a:latin typeface="Corbel" panose="020B0503020204020204" pitchFamily="34" charset="0"/>
              </a:rPr>
              <a:t>влияние человека на окружающую среду вредит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самому </a:t>
            </a:r>
            <a:r>
              <a:rPr lang="ru-RU" sz="5200" dirty="0">
                <a:latin typeface="Corbel" panose="020B0503020204020204" pitchFamily="34" charset="0"/>
              </a:rPr>
              <a:t>человеку. Поэтому в рамках социальной кампании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рисунки </a:t>
            </a:r>
            <a:r>
              <a:rPr lang="ru-RU" sz="5200" dirty="0">
                <a:latin typeface="Corbel" panose="020B0503020204020204" pitchFamily="34" charset="0"/>
              </a:rPr>
              <a:t>и тексты проблем нанесли на НИХ. На наскальных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рисунках </a:t>
            </a:r>
            <a:r>
              <a:rPr lang="ru-RU" sz="5200" dirty="0">
                <a:latin typeface="Corbel" panose="020B0503020204020204" pitchFamily="34" charset="0"/>
              </a:rPr>
              <a:t>50000-летней давности изображены ОНИ и кенгуру.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200" b="1" dirty="0">
                <a:latin typeface="Corbel" panose="020B0503020204020204" pitchFamily="34" charset="0"/>
              </a:rPr>
              <a:t>ИХ</a:t>
            </a:r>
            <a:r>
              <a:rPr lang="ru-RU" sz="5200" b="1" dirty="0" smtClean="0">
                <a:latin typeface="Corbel" panose="020B0503020204020204" pitchFamily="34" charset="0"/>
              </a:rPr>
              <a:t>.</a:t>
            </a:r>
            <a:r>
              <a:rPr lang="en-US" sz="5200" b="1" dirty="0" smtClean="0">
                <a:latin typeface="Corbel" panose="020B0503020204020204" pitchFamily="34" charset="0"/>
              </a:rPr>
              <a:t>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Impactul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negativ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care o </a:t>
            </a:r>
            <a:r>
              <a:rPr lang="en-US" sz="5200" dirty="0" err="1">
                <a:latin typeface="Corbel" panose="020B0503020204020204" pitchFamily="34" charset="0"/>
              </a:rPr>
              <a:t>persoană</a:t>
            </a:r>
            <a:r>
              <a:rPr lang="en-US" sz="5200" dirty="0">
                <a:latin typeface="Corbel" panose="020B0503020204020204" pitchFamily="34" charset="0"/>
              </a:rPr>
              <a:t> o </a:t>
            </a:r>
            <a:r>
              <a:rPr lang="en-US" sz="5200" dirty="0" err="1">
                <a:latin typeface="Corbel" panose="020B0503020204020204" pitchFamily="34" charset="0"/>
              </a:rPr>
              <a:t>provoacă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mediului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dăunează</a:t>
            </a:r>
            <a:r>
              <a:rPr lang="en-US" sz="5200" dirty="0">
                <a:latin typeface="Corbel" panose="020B0503020204020204" pitchFamily="34" charset="0"/>
              </a:rPr>
              <a:t> la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fel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persoanei</a:t>
            </a:r>
            <a:r>
              <a:rPr lang="ro-MD" sz="5200" dirty="0">
                <a:latin typeface="Corbel" panose="020B0503020204020204" pitchFamily="34" charset="0"/>
              </a:rPr>
              <a:t> </a:t>
            </a:r>
            <a:r>
              <a:rPr lang="ro-MD" sz="5200" dirty="0" smtClean="0">
                <a:latin typeface="Corbel" panose="020B0503020204020204" pitchFamily="34" charset="0"/>
              </a:rPr>
              <a:t>respective</a:t>
            </a:r>
            <a:r>
              <a:rPr lang="en-US" sz="5200" dirty="0" smtClean="0">
                <a:latin typeface="Corbel" panose="020B0503020204020204" pitchFamily="34" charset="0"/>
              </a:rPr>
              <a:t>. </a:t>
            </a:r>
            <a:r>
              <a:rPr lang="en-US" sz="5200" dirty="0">
                <a:latin typeface="Corbel" panose="020B0503020204020204" pitchFamily="34" charset="0"/>
              </a:rPr>
              <a:t>De </a:t>
            </a:r>
            <a:r>
              <a:rPr lang="en-US" sz="5200" dirty="0" err="1">
                <a:latin typeface="Corbel" panose="020B0503020204020204" pitchFamily="34" charset="0"/>
              </a:rPr>
              <a:t>aceea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cadrul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unei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campanii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sociale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o-MD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informația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despre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acest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fapt</a:t>
            </a:r>
            <a:r>
              <a:rPr lang="en-US" sz="5200" dirty="0">
                <a:latin typeface="Corbel" panose="020B0503020204020204" pitchFamily="34" charset="0"/>
              </a:rPr>
              <a:t> a </a:t>
            </a:r>
            <a:r>
              <a:rPr lang="en-US" sz="5200" dirty="0" err="1">
                <a:latin typeface="Corbel" panose="020B0503020204020204" pitchFamily="34" charset="0"/>
              </a:rPr>
              <a:t>fost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plasată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ELE.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unele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desene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o-MD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murale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vechi</a:t>
            </a:r>
            <a:r>
              <a:rPr lang="ro-MD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de </a:t>
            </a:r>
            <a:r>
              <a:rPr lang="en-US" sz="5200" dirty="0">
                <a:latin typeface="Corbel" panose="020B0503020204020204" pitchFamily="34" charset="0"/>
              </a:rPr>
              <a:t>50 mii de </a:t>
            </a:r>
            <a:r>
              <a:rPr lang="en-US" sz="5200" dirty="0" err="1">
                <a:latin typeface="Corbel" panose="020B0503020204020204" pitchFamily="34" charset="0"/>
              </a:rPr>
              <a:t>ani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sunt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reprezentate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ELE,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cangurii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endParaRPr lang="ro-MD" sz="520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smtClean="0">
                <a:latin typeface="Corbel" panose="020B0503020204020204" pitchFamily="34" charset="0"/>
              </a:rPr>
              <a:t>Ce </a:t>
            </a:r>
            <a:r>
              <a:rPr lang="en-US" sz="5200" b="1" dirty="0" err="1">
                <a:latin typeface="Corbel" panose="020B0503020204020204" pitchFamily="34" charset="0"/>
              </a:rPr>
              <a:t>sunt</a:t>
            </a:r>
            <a:r>
              <a:rPr lang="en-US" sz="5200" b="1" dirty="0">
                <a:latin typeface="Corbel" panose="020B0503020204020204" pitchFamily="34" charset="0"/>
              </a:rPr>
              <a:t> ELE? </a:t>
            </a:r>
            <a:endParaRPr lang="ru-RU" sz="5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Бумеранги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Bumeranguri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3762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9" y="1127499"/>
            <a:ext cx="10388599" cy="81514"/>
          </a:xfrm>
          <a:prstGeom prst="rect">
            <a:avLst/>
          </a:prstGeom>
        </p:spPr>
      </p:pic>
      <p:pic>
        <p:nvPicPr>
          <p:cNvPr id="12" name="Picture 6" descr="Купить бумеранг кенгуру за 790 рублей в интернет-магазине Думка. Есть на  складе, доставка сегодня или самовывоз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40" y="2174181"/>
            <a:ext cx="7285400" cy="72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558</Words>
  <Application>Microsoft Office PowerPoint</Application>
  <PresentationFormat>Произвольный</PresentationFormat>
  <Paragraphs>93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 ОТВЕТ/RĂSPUNSUL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416</cp:revision>
  <dcterms:modified xsi:type="dcterms:W3CDTF">2021-01-13T12:17:48Z</dcterms:modified>
</cp:coreProperties>
</file>