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08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573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443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289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8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7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539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2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91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81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92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1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029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30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8.gif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В Швеции есть необычный отель, который открыт </a:t>
            </a:r>
            <a:r>
              <a:rPr lang="ru-RU" sz="6000" dirty="0" smtClean="0">
                <a:latin typeface="Corbel" panose="020B0503020204020204" pitchFamily="34" charset="0"/>
              </a:rPr>
              <a:t>с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декабря </a:t>
            </a:r>
            <a:r>
              <a:rPr lang="ru-RU" sz="6000" dirty="0">
                <a:latin typeface="Corbel" panose="020B0503020204020204" pitchFamily="34" charset="0"/>
              </a:rPr>
              <a:t>по апрель, а в остальное время, так </a:t>
            </a:r>
            <a:r>
              <a:rPr lang="ru-RU" sz="6000" dirty="0" smtClean="0">
                <a:latin typeface="Corbel" panose="020B0503020204020204" pitchFamily="34" charset="0"/>
              </a:rPr>
              <a:t>сказать,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закрывается </a:t>
            </a:r>
            <a:r>
              <a:rPr lang="ru-RU" sz="6000" dirty="0">
                <a:latin typeface="Corbel" panose="020B0503020204020204" pitchFamily="34" charset="0"/>
              </a:rPr>
              <a:t>на «капитальный ремонт».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А </a:t>
            </a:r>
            <a:r>
              <a:rPr lang="ru-RU" sz="6000" b="1" dirty="0">
                <a:latin typeface="Corbel" panose="020B0503020204020204" pitchFamily="34" charset="0"/>
              </a:rPr>
              <a:t>в чём </a:t>
            </a:r>
            <a:r>
              <a:rPr lang="ru-RU" sz="6000" b="1" dirty="0" smtClean="0">
                <a:latin typeface="Corbel" panose="020B0503020204020204" pitchFamily="34" charset="0"/>
              </a:rPr>
              <a:t>особенность </a:t>
            </a:r>
            <a:r>
              <a:rPr lang="ru-RU" sz="6000" b="1" dirty="0">
                <a:latin typeface="Corbel" panose="020B0503020204020204" pitchFamily="34" charset="0"/>
              </a:rPr>
              <a:t>этого отеля?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Он сделан изо льда</a:t>
            </a:r>
          </a:p>
        </p:txBody>
      </p:sp>
      <p:pic>
        <p:nvPicPr>
          <p:cNvPr id="5122" name="Picture 2" descr="D:\Docs\Desktop\e3f6ab0ccae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596753"/>
            <a:ext cx="9244013" cy="69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</a:t>
            </a: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  </a:t>
            </a:r>
            <a:r>
              <a:rPr lang="en-US" sz="6000" i="0" u="none" strike="noStrike" cap="none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С 2011 года на очистных сооружениях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Санкт</a:t>
            </a:r>
            <a:r>
              <a:rPr lang="ru-RU" sz="6600" dirty="0" smtClean="0">
                <a:latin typeface="Corbel" panose="020B0503020204020204" pitchFamily="34" charset="0"/>
              </a:rPr>
              <a:t>-</a:t>
            </a:r>
            <a:r>
              <a:rPr lang="ru-RU" sz="6600" dirty="0" smtClean="0">
                <a:latin typeface="Corbel" panose="020B0503020204020204" pitchFamily="34" charset="0"/>
              </a:rPr>
              <a:t>Петербурга </a:t>
            </a:r>
            <a:r>
              <a:rPr lang="ru-RU" sz="6600" dirty="0">
                <a:latin typeface="Corbel" panose="020B0503020204020204" pitchFamily="34" charset="0"/>
              </a:rPr>
              <a:t>трудятся ОНИ.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Назовите </a:t>
            </a:r>
            <a:r>
              <a:rPr lang="ru-RU" sz="6600" b="1" dirty="0">
                <a:latin typeface="Corbel" panose="020B0503020204020204" pitchFamily="34" charset="0"/>
              </a:rPr>
              <a:t>ЕГО, </a:t>
            </a:r>
            <a:r>
              <a:rPr lang="ru-RU" sz="6600" b="1" dirty="0" smtClean="0">
                <a:latin typeface="Corbel" panose="020B0503020204020204" pitchFamily="34" charset="0"/>
              </a:rPr>
              <a:t>зная, что </a:t>
            </a:r>
            <a:r>
              <a:rPr lang="ru-RU" sz="6600" b="1" dirty="0">
                <a:latin typeface="Corbel" panose="020B0503020204020204" pitchFamily="34" charset="0"/>
              </a:rPr>
              <a:t>это – один из </a:t>
            </a:r>
            <a:endParaRPr lang="ru-RU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двенадцати </a:t>
            </a:r>
            <a:r>
              <a:rPr lang="ru-RU" sz="6600" b="1" dirty="0">
                <a:latin typeface="Corbel" panose="020B0503020204020204" pitchFamily="34" charset="0"/>
              </a:rPr>
              <a:t>знаков зодиака.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Рак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6146" name="Picture 2" descr="D:\Docs\Desktop\9015953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2957513"/>
            <a:ext cx="9415463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>
                <a:solidFill>
                  <a:schemeClr val="tx1"/>
                </a:solidFill>
                <a:latin typeface="Corbel" panose="020B0503020204020204" pitchFamily="34" charset="0"/>
              </a:rPr>
              <a:t>Какое озеро вошло в список «Семь </a:t>
            </a:r>
            <a:r>
              <a:rPr lang="ru-RU" sz="8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чудес</a:t>
            </a:r>
            <a:endParaRPr lang="en-US" sz="80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России</a:t>
            </a:r>
            <a:r>
              <a:rPr lang="ru-RU" sz="8000" b="1" dirty="0">
                <a:solidFill>
                  <a:schemeClr val="tx1"/>
                </a:solidFill>
                <a:latin typeface="Corbel" panose="020B0503020204020204" pitchFamily="34" charset="0"/>
              </a:rPr>
              <a:t>»?</a:t>
            </a:r>
            <a:endParaRPr lang="ru-RU" sz="8000" b="1" dirty="0" smtClean="0">
              <a:solidFill>
                <a:schemeClr val="tx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Байкал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7170" name="Picture 2" descr="D:\Docs\Desktop\Мыс_Лударь,_17_июня_2013_год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371796"/>
            <a:ext cx="9759857" cy="73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Восстановите слова, в которых мы </a:t>
            </a:r>
            <a:r>
              <a:rPr lang="ru-RU" sz="7200" b="1" dirty="0" smtClean="0">
                <a:latin typeface="Corbel" panose="020B0503020204020204" pitchFamily="34" charset="0"/>
              </a:rPr>
              <a:t>оставили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только гласные.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7200" dirty="0" smtClean="0">
                <a:latin typeface="Corbel" panose="020B0503020204020204" pitchFamily="34" charset="0"/>
              </a:rPr>
              <a:t>1. </a:t>
            </a:r>
            <a:r>
              <a:rPr lang="ru-RU" sz="7200" dirty="0">
                <a:latin typeface="Corbel" panose="020B0503020204020204" pitchFamily="34" charset="0"/>
              </a:rPr>
              <a:t>о</a:t>
            </a:r>
            <a:r>
              <a:rPr lang="ru-RU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>
                <a:latin typeface="Corbel" panose="020B0503020204020204" pitchFamily="34" charset="0"/>
              </a:rPr>
              <a:t>е </a:t>
            </a:r>
            <a:r>
              <a:rPr lang="ru-RU" sz="7200" dirty="0" err="1">
                <a:latin typeface="Corbel" panose="020B0503020204020204" pitchFamily="34" charset="0"/>
              </a:rPr>
              <a:t>е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и е </a:t>
            </a:r>
            <a:r>
              <a:rPr lang="ru-RU" sz="7200" dirty="0">
                <a:latin typeface="Corbel" panose="020B0503020204020204" pitchFamily="34" charset="0"/>
              </a:rPr>
              <a:t>– Превращение морской воды </a:t>
            </a:r>
            <a:r>
              <a:rPr lang="ru-RU" sz="7200" dirty="0" smtClean="0">
                <a:latin typeface="Corbel" panose="020B0503020204020204" pitchFamily="34" charset="0"/>
              </a:rPr>
              <a:t>в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питьевую.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7200" dirty="0" smtClean="0">
                <a:latin typeface="Corbel" panose="020B0503020204020204" pitchFamily="34" charset="0"/>
              </a:rPr>
              <a:t>2. </a:t>
            </a:r>
            <a:r>
              <a:rPr lang="ru-RU" sz="7200" dirty="0" smtClean="0">
                <a:latin typeface="Corbel" panose="020B0503020204020204" pitchFamily="34" charset="0"/>
              </a:rPr>
              <a:t>а</a:t>
            </a:r>
            <a:r>
              <a:rPr lang="ru-RU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>
                <a:latin typeface="Corbel" panose="020B0503020204020204" pitchFamily="34" charset="0"/>
              </a:rPr>
              <a:t>а е – Супергерой, который управляет </a:t>
            </a:r>
            <a:r>
              <a:rPr lang="ru-RU" sz="7200" dirty="0" smtClean="0">
                <a:latin typeface="Corbel" panose="020B0503020204020204" pitchFamily="34" charset="0"/>
              </a:rPr>
              <a:t>водой.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7200" dirty="0" smtClean="0">
                <a:latin typeface="Corbel" panose="020B0503020204020204" pitchFamily="34" charset="0"/>
              </a:rPr>
              <a:t>3. </a:t>
            </a:r>
            <a:r>
              <a:rPr lang="ru-RU" sz="7200" dirty="0" smtClean="0">
                <a:latin typeface="Corbel" panose="020B0503020204020204" pitchFamily="34" charset="0"/>
              </a:rPr>
              <a:t>и </a:t>
            </a:r>
            <a:r>
              <a:rPr lang="ru-RU" sz="7200" dirty="0">
                <a:latin typeface="Corbel" panose="020B0503020204020204" pitchFamily="34" charset="0"/>
              </a:rPr>
              <a:t>а </a:t>
            </a:r>
            <a:r>
              <a:rPr lang="ru-RU" sz="7200" dirty="0" smtClean="0">
                <a:latin typeface="Corbel" panose="020B0503020204020204" pitchFamily="34" charset="0"/>
              </a:rPr>
              <a:t>и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я </a:t>
            </a:r>
            <a:r>
              <a:rPr lang="ru-RU" sz="7200" dirty="0">
                <a:latin typeface="Corbel" panose="020B0503020204020204" pitchFamily="34" charset="0"/>
              </a:rPr>
              <a:t>– Отделение жидкости от примесей.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48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Опреснение 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– 1 балл. </a:t>
            </a:r>
            <a:b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4800" b="1" dirty="0" err="1">
                <a:solidFill>
                  <a:schemeClr val="bg1"/>
                </a:solidFill>
                <a:latin typeface="Corbel" panose="020B0503020204020204" pitchFamily="34" charset="0"/>
              </a:rPr>
              <a:t>Аквамен</a:t>
            </a:r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 – 1 балл. 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Фильтрация – 1 балл. 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48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Docs\Desktop\5c77b0a16726066259222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7" y="2886075"/>
            <a:ext cx="9764886" cy="549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>
                <a:latin typeface="Corbel" panose="020B0503020204020204" pitchFamily="34" charset="0"/>
              </a:rPr>
              <a:t>Около 70% воды, добываемой из рек </a:t>
            </a:r>
            <a:r>
              <a:rPr lang="ru-RU" sz="8000" b="1" dirty="0" smtClean="0">
                <a:latin typeface="Corbel" panose="020B0503020204020204" pitchFamily="34" charset="0"/>
              </a:rPr>
              <a:t>и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озёр</a:t>
            </a:r>
            <a:r>
              <a:rPr lang="ru-RU" sz="8000" b="1" dirty="0">
                <a:latin typeface="Corbel" panose="020B0503020204020204" pitchFamily="34" charset="0"/>
              </a:rPr>
              <a:t>, используется для: питья </a:t>
            </a:r>
            <a:r>
              <a:rPr lang="ru-RU" sz="8000" b="1" dirty="0" smtClean="0">
                <a:latin typeface="Corbel" panose="020B0503020204020204" pitchFamily="34" charset="0"/>
              </a:rPr>
              <a:t>или</a:t>
            </a:r>
            <a:endParaRPr lang="en-US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орошения</a:t>
            </a:r>
            <a:r>
              <a:rPr lang="ru-RU" sz="8000" b="1" dirty="0">
                <a:latin typeface="Corbel" panose="020B0503020204020204" pitchFamily="34" charset="0"/>
              </a:rPr>
              <a:t>?</a:t>
            </a:r>
            <a:endParaRPr lang="ru-RU" sz="8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Орошение 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D:\Docs\Desktop\orosheniye-1024x79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1" y="2521206"/>
            <a:ext cx="9363075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5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Верите ли вы, что одна капля нефти </a:t>
            </a:r>
            <a:r>
              <a:rPr lang="ru-RU" sz="7200" b="1" dirty="0" smtClean="0">
                <a:latin typeface="Corbel" panose="020B0503020204020204" pitchFamily="34" charset="0"/>
              </a:rPr>
              <a:t>делает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непригодной </a:t>
            </a:r>
            <a:r>
              <a:rPr lang="ru-RU" sz="7200" b="1" dirty="0">
                <a:latin typeface="Corbel" panose="020B0503020204020204" pitchFamily="34" charset="0"/>
              </a:rPr>
              <a:t>для питья 25 литров воды?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 descr="D:\Docs\Desktop\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782467"/>
            <a:ext cx="9391650" cy="626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В статье о туберкулёзе говорится о важности </a:t>
            </a:r>
            <a:r>
              <a:rPr lang="ru-RU" sz="6000" dirty="0" smtClean="0">
                <a:latin typeface="Corbel" panose="020B0503020204020204" pitchFamily="34" charset="0"/>
              </a:rPr>
              <a:t>прививки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и </a:t>
            </a:r>
            <a:r>
              <a:rPr lang="ru-RU" sz="6000" dirty="0">
                <a:latin typeface="Corbel" panose="020B0503020204020204" pitchFamily="34" charset="0"/>
              </a:rPr>
              <a:t>повышенном риске заражения среди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err="1" smtClean="0">
                <a:latin typeface="Corbel" panose="020B0503020204020204" pitchFamily="34" charset="0"/>
              </a:rPr>
              <a:t>невакцинированных</a:t>
            </a:r>
            <a:r>
              <a:rPr lang="ru-RU" sz="6000" dirty="0">
                <a:latin typeface="Corbel" panose="020B0503020204020204" pitchFamily="34" charset="0"/>
              </a:rPr>
              <a:t>. Чтобы подчеркнуть лёгкость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передачи </a:t>
            </a:r>
            <a:r>
              <a:rPr lang="ru-RU" sz="6000" dirty="0">
                <a:latin typeface="Corbel" panose="020B0503020204020204" pitchFamily="34" charset="0"/>
              </a:rPr>
              <a:t>инфекции, возбудитель туберкулёза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сравнили </a:t>
            </a:r>
            <a:r>
              <a:rPr lang="ru-RU" sz="6000" dirty="0">
                <a:latin typeface="Corbel" panose="020B0503020204020204" pitchFamily="34" charset="0"/>
              </a:rPr>
              <a:t>с легкоатлетическим инвентарём.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Назовите его </a:t>
            </a:r>
            <a:r>
              <a:rPr lang="ru-RU" sz="6000" b="1" dirty="0">
                <a:latin typeface="Corbel" panose="020B0503020204020204" pitchFamily="34" charset="0"/>
              </a:rPr>
              <a:t>двумя словами.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09113"/>
            <a:ext cx="1540507" cy="18720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46" y="1119705"/>
            <a:ext cx="12875734" cy="85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90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185301"/>
            <a:ext cx="3703232" cy="11240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332" y="10185301"/>
            <a:ext cx="845567" cy="1124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43" y="3814604"/>
            <a:ext cx="10087428" cy="3892482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800" b="1" dirty="0">
                <a:solidFill>
                  <a:schemeClr val="bg1"/>
                </a:solidFill>
                <a:latin typeface="Corbel" panose="020B0503020204020204" pitchFamily="34" charset="0"/>
              </a:rPr>
              <a:t>Эстафетная палочка</a:t>
            </a:r>
          </a:p>
        </p:txBody>
      </p:sp>
      <p:pic>
        <p:nvPicPr>
          <p:cNvPr id="4098" name="Picture 2" descr="D:\Docs\Desktop\d72ff919add672509d8be0131a08774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414309"/>
            <a:ext cx="9561512" cy="638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288</Words>
  <Application>Microsoft Office PowerPoint</Application>
  <PresentationFormat>Произвольный</PresentationFormat>
  <Paragraphs>70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383</cp:revision>
  <dcterms:modified xsi:type="dcterms:W3CDTF">2021-01-05T10:17:03Z</dcterms:modified>
</cp:coreProperties>
</file>