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4660"/>
  </p:normalViewPr>
  <p:slideViewPr>
    <p:cSldViewPr snapToGrid="0">
      <p:cViewPr varScale="1">
        <p:scale>
          <a:sx n="32" d="100"/>
          <a:sy n="32" d="100"/>
        </p:scale>
        <p:origin x="91" y="74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2612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7196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1464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2436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34884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6057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6057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0807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6721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8013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4895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7724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1338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986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bin"/><Relationship Id="rId7" Type="http://schemas.openxmlformats.org/officeDocument/2006/relationships/image" Target="../media/image6.png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5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bin"/><Relationship Id="rId7" Type="http://schemas.openxmlformats.org/officeDocument/2006/relationships/image" Target="../media/image6.png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6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bin"/><Relationship Id="rId7" Type="http://schemas.openxmlformats.org/officeDocument/2006/relationships/image" Target="../media/image6.png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7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bin"/><Relationship Id="rId7" Type="http://schemas.openxmlformats.org/officeDocument/2006/relationships/image" Target="../media/image6.png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1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bin"/><Relationship Id="rId7" Type="http://schemas.openxmlformats.org/officeDocument/2006/relationships/image" Target="../media/image6.png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2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3.jp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bin"/><Relationship Id="rId7" Type="http://schemas.openxmlformats.org/officeDocument/2006/relationships/image" Target="../media/image6.png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0104100" cy="1145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08"/>
            <a:ext cx="20104100" cy="1119342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302301"/>
            <a:ext cx="1618162" cy="19664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076" y="10197212"/>
            <a:ext cx="3552023" cy="1131831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393" y="10240953"/>
            <a:ext cx="1083475" cy="1068397"/>
          </a:xfrm>
          <a:prstGeom prst="rect">
            <a:avLst/>
          </a:prstGeom>
        </p:spPr>
      </p:pic>
      <p:sp>
        <p:nvSpPr>
          <p:cNvPr id="16" name="Google Shape;155;p12"/>
          <p:cNvSpPr txBox="1">
            <a:spLocks/>
          </p:cNvSpPr>
          <p:nvPr/>
        </p:nvSpPr>
        <p:spPr>
          <a:xfrm>
            <a:off x="956392" y="657776"/>
            <a:ext cx="94068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5</a:t>
            </a:r>
            <a:r>
              <a:rPr lang="en-US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>
                <a:solidFill>
                  <a:srgbClr val="002E6D"/>
                </a:solidFill>
              </a:rPr>
              <a:t>ВОПРОС/</a:t>
            </a:r>
            <a:r>
              <a:rPr lang="en-US" sz="4400" dirty="0">
                <a:solidFill>
                  <a:srgbClr val="002E6D"/>
                </a:solidFill>
              </a:rPr>
              <a:t>ÎNTREBARE</a:t>
            </a:r>
            <a:endParaRPr lang="en-US" sz="4400" dirty="0"/>
          </a:p>
        </p:txBody>
      </p:sp>
      <p:sp>
        <p:nvSpPr>
          <p:cNvPr id="14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3"/>
            <a:ext cx="19647970" cy="7921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500" dirty="0">
                <a:latin typeface="Corbel" panose="020B0503020204020204" pitchFamily="34" charset="0"/>
              </a:rPr>
              <a:t>Подписание Декларации Объединённых Наций в 1942 году </a:t>
            </a:r>
            <a:endParaRPr lang="x-none" sz="55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500" dirty="0" smtClean="0">
                <a:latin typeface="Corbel" panose="020B0503020204020204" pitchFamily="34" charset="0"/>
              </a:rPr>
              <a:t>стало </a:t>
            </a:r>
            <a:r>
              <a:rPr lang="ru-RU" sz="5500" dirty="0">
                <a:latin typeface="Corbel" panose="020B0503020204020204" pitchFamily="34" charset="0"/>
              </a:rPr>
              <a:t>новым шагом на пути к всемирному партнёрству, новой </a:t>
            </a:r>
            <a:endParaRPr lang="x-none" sz="55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500" dirty="0" smtClean="0">
                <a:latin typeface="Corbel" panose="020B0503020204020204" pitchFamily="34" charset="0"/>
              </a:rPr>
              <a:t>страницей </a:t>
            </a:r>
            <a:r>
              <a:rPr lang="ru-RU" sz="5500" dirty="0">
                <a:latin typeface="Corbel" panose="020B0503020204020204" pitchFamily="34" charset="0"/>
              </a:rPr>
              <a:t>в борьбе за мир, дало старт процессу основания </a:t>
            </a:r>
            <a:endParaRPr lang="x-none" sz="55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500" dirty="0" smtClean="0">
                <a:latin typeface="Corbel" panose="020B0503020204020204" pitchFamily="34" charset="0"/>
              </a:rPr>
              <a:t>Организации </a:t>
            </a:r>
            <a:r>
              <a:rPr lang="ru-RU" sz="5500" dirty="0">
                <a:latin typeface="Corbel" panose="020B0503020204020204" pitchFamily="34" charset="0"/>
              </a:rPr>
              <a:t>Объединённых Наций. </a:t>
            </a:r>
            <a:r>
              <a:rPr lang="ru-RU" sz="5500" b="1" dirty="0">
                <a:latin typeface="Corbel" panose="020B0503020204020204" pitchFamily="34" charset="0"/>
              </a:rPr>
              <a:t>Какого числа (день и </a:t>
            </a:r>
            <a:endParaRPr lang="x-none" sz="55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500" b="1" dirty="0" smtClean="0">
                <a:latin typeface="Corbel" panose="020B0503020204020204" pitchFamily="34" charset="0"/>
              </a:rPr>
              <a:t>месяц</a:t>
            </a:r>
            <a:r>
              <a:rPr lang="ru-RU" sz="5500" b="1" dirty="0">
                <a:latin typeface="Corbel" panose="020B0503020204020204" pitchFamily="34" charset="0"/>
              </a:rPr>
              <a:t>) её подписали первые 4 страны</a:t>
            </a:r>
            <a:r>
              <a:rPr lang="ru-RU" sz="5500" b="1" dirty="0" smtClean="0">
                <a:latin typeface="Corbel" panose="020B0503020204020204" pitchFamily="34" charset="0"/>
              </a:rPr>
              <a:t>?</a:t>
            </a:r>
            <a:endParaRPr lang="x-none" sz="55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500" dirty="0" err="1" smtClean="0">
                <a:latin typeface="Corbel" panose="020B0503020204020204" pitchFamily="34" charset="0"/>
              </a:rPr>
              <a:t>Semnarea</a:t>
            </a:r>
            <a:r>
              <a:rPr lang="en-US" sz="5500" dirty="0" smtClean="0">
                <a:latin typeface="Corbel" panose="020B0503020204020204" pitchFamily="34" charset="0"/>
              </a:rPr>
              <a:t> </a:t>
            </a:r>
            <a:r>
              <a:rPr lang="en-US" sz="5500" dirty="0" err="1">
                <a:latin typeface="Corbel" panose="020B0503020204020204" pitchFamily="34" charset="0"/>
              </a:rPr>
              <a:t>Declarației</a:t>
            </a:r>
            <a:r>
              <a:rPr lang="en-US" sz="5500" dirty="0">
                <a:latin typeface="Corbel" panose="020B0503020204020204" pitchFamily="34" charset="0"/>
              </a:rPr>
              <a:t> </a:t>
            </a:r>
            <a:r>
              <a:rPr lang="en-US" sz="5500" dirty="0" err="1">
                <a:latin typeface="Corbel" panose="020B0503020204020204" pitchFamily="34" charset="0"/>
              </a:rPr>
              <a:t>Națiunilor</a:t>
            </a:r>
            <a:r>
              <a:rPr lang="en-US" sz="5500" dirty="0">
                <a:latin typeface="Corbel" panose="020B0503020204020204" pitchFamily="34" charset="0"/>
              </a:rPr>
              <a:t> Unite </a:t>
            </a:r>
            <a:r>
              <a:rPr lang="en-US" sz="5500" dirty="0" err="1">
                <a:latin typeface="Corbel" panose="020B0503020204020204" pitchFamily="34" charset="0"/>
              </a:rPr>
              <a:t>în</a:t>
            </a:r>
            <a:r>
              <a:rPr lang="en-US" sz="5500" dirty="0">
                <a:latin typeface="Corbel" panose="020B0503020204020204" pitchFamily="34" charset="0"/>
              </a:rPr>
              <a:t> </a:t>
            </a:r>
            <a:r>
              <a:rPr lang="ro-MD" sz="5500" dirty="0" smtClean="0">
                <a:latin typeface="Corbel" panose="020B0503020204020204" pitchFamily="34" charset="0"/>
              </a:rPr>
              <a:t>anul </a:t>
            </a:r>
            <a:r>
              <a:rPr lang="en-US" sz="5500" dirty="0" smtClean="0">
                <a:latin typeface="Corbel" panose="020B0503020204020204" pitchFamily="34" charset="0"/>
              </a:rPr>
              <a:t>1942 </a:t>
            </a:r>
            <a:r>
              <a:rPr lang="en-US" sz="5500" dirty="0">
                <a:latin typeface="Corbel" panose="020B0503020204020204" pitchFamily="34" charset="0"/>
              </a:rPr>
              <a:t>a </a:t>
            </a:r>
            <a:r>
              <a:rPr lang="en-US" sz="5500" dirty="0" err="1" smtClean="0">
                <a:latin typeface="Corbel" panose="020B0503020204020204" pitchFamily="34" charset="0"/>
              </a:rPr>
              <a:t>reprezentat</a:t>
            </a:r>
            <a:r>
              <a:rPr lang="en-US" sz="5500" dirty="0" smtClean="0">
                <a:latin typeface="Corbel" panose="020B0503020204020204" pitchFamily="34" charset="0"/>
              </a:rPr>
              <a:t> </a:t>
            </a:r>
            <a:endParaRPr lang="ro-MD" sz="55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500" dirty="0" smtClean="0">
                <a:latin typeface="Corbel" panose="020B0503020204020204" pitchFamily="34" charset="0"/>
              </a:rPr>
              <a:t>un </a:t>
            </a:r>
            <a:r>
              <a:rPr lang="en-US" sz="5500" dirty="0" err="1" smtClean="0">
                <a:latin typeface="Corbel" panose="020B0503020204020204" pitchFamily="34" charset="0"/>
              </a:rPr>
              <a:t>nou</a:t>
            </a:r>
            <a:r>
              <a:rPr lang="en-US" sz="5500" dirty="0" smtClean="0">
                <a:latin typeface="Corbel" panose="020B0503020204020204" pitchFamily="34" charset="0"/>
              </a:rPr>
              <a:t> pas </a:t>
            </a:r>
            <a:r>
              <a:rPr lang="en-US" sz="5500" dirty="0" err="1">
                <a:latin typeface="Corbel" panose="020B0503020204020204" pitchFamily="34" charset="0"/>
              </a:rPr>
              <a:t>către</a:t>
            </a:r>
            <a:r>
              <a:rPr lang="en-US" sz="5500" dirty="0">
                <a:latin typeface="Corbel" panose="020B0503020204020204" pitchFamily="34" charset="0"/>
              </a:rPr>
              <a:t> </a:t>
            </a:r>
            <a:r>
              <a:rPr lang="en-US" sz="5500" dirty="0" err="1">
                <a:latin typeface="Corbel" panose="020B0503020204020204" pitchFamily="34" charset="0"/>
              </a:rPr>
              <a:t>parteneriatul</a:t>
            </a:r>
            <a:r>
              <a:rPr lang="en-US" sz="5500" dirty="0">
                <a:latin typeface="Corbel" panose="020B0503020204020204" pitchFamily="34" charset="0"/>
              </a:rPr>
              <a:t> global, </a:t>
            </a:r>
            <a:r>
              <a:rPr lang="en-US" sz="5500" dirty="0" smtClean="0">
                <a:latin typeface="Corbel" panose="020B0503020204020204" pitchFamily="34" charset="0"/>
              </a:rPr>
              <a:t>o </a:t>
            </a:r>
            <a:r>
              <a:rPr lang="en-US" sz="5500" dirty="0" err="1">
                <a:latin typeface="Corbel" panose="020B0503020204020204" pitchFamily="34" charset="0"/>
              </a:rPr>
              <a:t>nouă</a:t>
            </a:r>
            <a:r>
              <a:rPr lang="en-US" sz="5500" dirty="0">
                <a:latin typeface="Corbel" panose="020B0503020204020204" pitchFamily="34" charset="0"/>
              </a:rPr>
              <a:t> </a:t>
            </a:r>
            <a:r>
              <a:rPr lang="en-US" sz="5500" dirty="0" err="1">
                <a:latin typeface="Corbel" panose="020B0503020204020204" pitchFamily="34" charset="0"/>
              </a:rPr>
              <a:t>pagină</a:t>
            </a:r>
            <a:r>
              <a:rPr lang="en-US" sz="5500" dirty="0">
                <a:latin typeface="Corbel" panose="020B0503020204020204" pitchFamily="34" charset="0"/>
              </a:rPr>
              <a:t> </a:t>
            </a:r>
            <a:r>
              <a:rPr lang="en-US" sz="5500" dirty="0" err="1">
                <a:latin typeface="Corbel" panose="020B0503020204020204" pitchFamily="34" charset="0"/>
              </a:rPr>
              <a:t>în</a:t>
            </a:r>
            <a:r>
              <a:rPr lang="en-US" sz="5500" dirty="0">
                <a:latin typeface="Corbel" panose="020B0503020204020204" pitchFamily="34" charset="0"/>
              </a:rPr>
              <a:t> </a:t>
            </a:r>
            <a:r>
              <a:rPr lang="en-US" sz="5500" dirty="0" err="1">
                <a:latin typeface="Corbel" panose="020B0503020204020204" pitchFamily="34" charset="0"/>
              </a:rPr>
              <a:t>lupta</a:t>
            </a:r>
            <a:r>
              <a:rPr lang="en-US" sz="5500" dirty="0">
                <a:latin typeface="Corbel" panose="020B0503020204020204" pitchFamily="34" charset="0"/>
              </a:rPr>
              <a:t> </a:t>
            </a:r>
            <a:r>
              <a:rPr lang="en-US" sz="5500" dirty="0" err="1">
                <a:latin typeface="Corbel" panose="020B0503020204020204" pitchFamily="34" charset="0"/>
              </a:rPr>
              <a:t>pentru</a:t>
            </a:r>
            <a:r>
              <a:rPr lang="en-US" sz="5500" dirty="0">
                <a:latin typeface="Corbel" panose="020B0503020204020204" pitchFamily="34" charset="0"/>
              </a:rPr>
              <a:t> </a:t>
            </a:r>
            <a:endParaRPr lang="ro-MD" sz="55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500" dirty="0" smtClean="0">
                <a:latin typeface="Corbel" panose="020B0503020204020204" pitchFamily="34" charset="0"/>
              </a:rPr>
              <a:t>pace</a:t>
            </a:r>
            <a:r>
              <a:rPr lang="ro-MD" sz="5500" dirty="0" smtClean="0">
                <a:latin typeface="Corbel" panose="020B0503020204020204" pitchFamily="34" charset="0"/>
              </a:rPr>
              <a:t>,</a:t>
            </a:r>
            <a:r>
              <a:rPr lang="en-US" sz="5500" dirty="0" smtClean="0">
                <a:latin typeface="Corbel" panose="020B0503020204020204" pitchFamily="34" charset="0"/>
              </a:rPr>
              <a:t> </a:t>
            </a:r>
            <a:r>
              <a:rPr lang="en-US" sz="5500" dirty="0" err="1" smtClean="0">
                <a:latin typeface="Corbel" panose="020B0503020204020204" pitchFamily="34" charset="0"/>
              </a:rPr>
              <a:t>și</a:t>
            </a:r>
            <a:r>
              <a:rPr lang="ro-MD" sz="5500" dirty="0" smtClean="0">
                <a:latin typeface="Corbel" panose="020B0503020204020204" pitchFamily="34" charset="0"/>
              </a:rPr>
              <a:t> </a:t>
            </a:r>
            <a:r>
              <a:rPr lang="en-US" sz="5500" dirty="0" smtClean="0">
                <a:latin typeface="Corbel" panose="020B0503020204020204" pitchFamily="34" charset="0"/>
              </a:rPr>
              <a:t>a </a:t>
            </a:r>
            <a:r>
              <a:rPr lang="en-US" sz="5500" dirty="0" err="1">
                <a:latin typeface="Corbel" panose="020B0503020204020204" pitchFamily="34" charset="0"/>
              </a:rPr>
              <a:t>început</a:t>
            </a:r>
            <a:r>
              <a:rPr lang="en-US" sz="5500" dirty="0">
                <a:latin typeface="Corbel" panose="020B0503020204020204" pitchFamily="34" charset="0"/>
              </a:rPr>
              <a:t> </a:t>
            </a:r>
            <a:r>
              <a:rPr lang="en-US" sz="5500" dirty="0" err="1" smtClean="0">
                <a:latin typeface="Corbel" panose="020B0503020204020204" pitchFamily="34" charset="0"/>
              </a:rPr>
              <a:t>procesul</a:t>
            </a:r>
            <a:r>
              <a:rPr lang="en-US" sz="5500" dirty="0" smtClean="0">
                <a:latin typeface="Corbel" panose="020B0503020204020204" pitchFamily="34" charset="0"/>
              </a:rPr>
              <a:t> </a:t>
            </a:r>
            <a:r>
              <a:rPr lang="en-US" sz="5500" dirty="0">
                <a:latin typeface="Corbel" panose="020B0503020204020204" pitchFamily="34" charset="0"/>
              </a:rPr>
              <a:t>de </a:t>
            </a:r>
            <a:r>
              <a:rPr lang="en-US" sz="5500" dirty="0" err="1">
                <a:latin typeface="Corbel" panose="020B0503020204020204" pitchFamily="34" charset="0"/>
              </a:rPr>
              <a:t>fondare</a:t>
            </a:r>
            <a:r>
              <a:rPr lang="en-US" sz="5500" dirty="0">
                <a:latin typeface="Corbel" panose="020B0503020204020204" pitchFamily="34" charset="0"/>
              </a:rPr>
              <a:t> a </a:t>
            </a:r>
            <a:r>
              <a:rPr lang="en-US" sz="5500" dirty="0" err="1">
                <a:latin typeface="Corbel" panose="020B0503020204020204" pitchFamily="34" charset="0"/>
              </a:rPr>
              <a:t>Națiunilor</a:t>
            </a:r>
            <a:r>
              <a:rPr lang="en-US" sz="5500" dirty="0">
                <a:latin typeface="Corbel" panose="020B0503020204020204" pitchFamily="34" charset="0"/>
              </a:rPr>
              <a:t> Unite. </a:t>
            </a:r>
            <a:endParaRPr lang="ro-MD" sz="55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500" b="1" dirty="0" err="1" smtClean="0">
                <a:latin typeface="Corbel" panose="020B0503020204020204" pitchFamily="34" charset="0"/>
              </a:rPr>
              <a:t>Pe</a:t>
            </a:r>
            <a:r>
              <a:rPr lang="en-US" sz="5500" b="1" dirty="0" smtClean="0">
                <a:latin typeface="Corbel" panose="020B0503020204020204" pitchFamily="34" charset="0"/>
              </a:rPr>
              <a:t> </a:t>
            </a:r>
            <a:r>
              <a:rPr lang="en-US" sz="5500" b="1" dirty="0" err="1">
                <a:latin typeface="Corbel" panose="020B0503020204020204" pitchFamily="34" charset="0"/>
              </a:rPr>
              <a:t>ce</a:t>
            </a:r>
            <a:r>
              <a:rPr lang="en-US" sz="5500" b="1" dirty="0">
                <a:latin typeface="Corbel" panose="020B0503020204020204" pitchFamily="34" charset="0"/>
              </a:rPr>
              <a:t> </a:t>
            </a:r>
            <a:r>
              <a:rPr lang="en-US" sz="5500" b="1" dirty="0" err="1">
                <a:latin typeface="Corbel" panose="020B0503020204020204" pitchFamily="34" charset="0"/>
              </a:rPr>
              <a:t>dată</a:t>
            </a:r>
            <a:r>
              <a:rPr lang="en-US" sz="5500" b="1" dirty="0">
                <a:latin typeface="Corbel" panose="020B0503020204020204" pitchFamily="34" charset="0"/>
              </a:rPr>
              <a:t> </a:t>
            </a:r>
            <a:r>
              <a:rPr lang="en-US" sz="5500" b="1" dirty="0" err="1" smtClean="0">
                <a:latin typeface="Corbel" panose="020B0503020204020204" pitchFamily="34" charset="0"/>
              </a:rPr>
              <a:t>primele</a:t>
            </a:r>
            <a:r>
              <a:rPr lang="en-US" sz="5500" b="1" dirty="0" smtClean="0">
                <a:latin typeface="Corbel" panose="020B0503020204020204" pitchFamily="34" charset="0"/>
              </a:rPr>
              <a:t> </a:t>
            </a:r>
            <a:r>
              <a:rPr lang="en-US" sz="5500" b="1" dirty="0">
                <a:latin typeface="Corbel" panose="020B0503020204020204" pitchFamily="34" charset="0"/>
              </a:rPr>
              <a:t>4 state au </a:t>
            </a:r>
            <a:r>
              <a:rPr lang="en-US" sz="5500" b="1" dirty="0" err="1">
                <a:latin typeface="Corbel" panose="020B0503020204020204" pitchFamily="34" charset="0"/>
              </a:rPr>
              <a:t>semnat</a:t>
            </a:r>
            <a:r>
              <a:rPr lang="en-US" sz="5500" b="1" dirty="0">
                <a:latin typeface="Corbel" panose="020B0503020204020204" pitchFamily="34" charset="0"/>
              </a:rPr>
              <a:t> </a:t>
            </a:r>
            <a:r>
              <a:rPr lang="en-US" sz="5500" b="1" dirty="0" err="1">
                <a:latin typeface="Corbel" panose="020B0503020204020204" pitchFamily="34" charset="0"/>
              </a:rPr>
              <a:t>Declarația</a:t>
            </a:r>
            <a:r>
              <a:rPr lang="en-US" sz="5500" b="1" dirty="0">
                <a:latin typeface="Corbel" panose="020B0503020204020204" pitchFamily="34" charset="0"/>
              </a:rPr>
              <a:t>?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0" y="1140817"/>
            <a:ext cx="10833100" cy="68195"/>
          </a:xfrm>
          <a:prstGeom prst="rect">
            <a:avLst/>
          </a:prstGeom>
        </p:spPr>
      </p:pic>
      <p:sp>
        <p:nvSpPr>
          <p:cNvPr id="13" name="Google Shape;253;p20"/>
          <p:cNvSpPr txBox="1"/>
          <p:nvPr/>
        </p:nvSpPr>
        <p:spPr>
          <a:xfrm>
            <a:off x="292192" y="10374500"/>
            <a:ext cx="14185807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ОТВЕТ/</a:t>
            </a:r>
            <a:r>
              <a:rPr lang="en-US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RĂSPUNS – 1 </a:t>
            </a:r>
            <a:r>
              <a:rPr lang="ru-RU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БАЛЛ/</a:t>
            </a:r>
            <a:r>
              <a:rPr lang="en-US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lang="en-US" sz="44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7257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989" y="3894724"/>
            <a:ext cx="10019887" cy="3840192"/>
          </a:xfrm>
          <a:prstGeom prst="rect">
            <a:avLst/>
          </a:prstGeom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08"/>
            <a:ext cx="20104100" cy="1119342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302301"/>
            <a:ext cx="1618162" cy="19664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076" y="10197212"/>
            <a:ext cx="3552023" cy="1131831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393" y="10240953"/>
            <a:ext cx="1083475" cy="1068397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52953" y="3895516"/>
            <a:ext cx="9650980" cy="3839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1 января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/</a:t>
            </a:r>
            <a:endParaRPr lang="ru-RU" sz="83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o-RO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1 ianuarie</a:t>
            </a: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5" name="Google Shape;155;p12"/>
          <p:cNvSpPr txBox="1">
            <a:spLocks/>
          </p:cNvSpPr>
          <p:nvPr/>
        </p:nvSpPr>
        <p:spPr>
          <a:xfrm>
            <a:off x="956392" y="657776"/>
            <a:ext cx="78066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5</a:t>
            </a:r>
            <a:r>
              <a:rPr lang="en-US" sz="6000" dirty="0" smtClean="0">
                <a:solidFill>
                  <a:srgbClr val="FFFFFF"/>
                </a:solidFill>
              </a:rPr>
              <a:t>	  </a:t>
            </a:r>
            <a:r>
              <a:rPr lang="ru-RU" sz="4400" dirty="0">
                <a:solidFill>
                  <a:srgbClr val="002E6D"/>
                </a:solidFill>
              </a:rPr>
              <a:t>ОТВЕТ/</a:t>
            </a:r>
            <a:r>
              <a:rPr lang="en-US" sz="4400" dirty="0">
                <a:solidFill>
                  <a:srgbClr val="002E6D"/>
                </a:solidFill>
              </a:rPr>
              <a:t>RĂSPUNSUL</a:t>
            </a:r>
            <a:endParaRPr lang="en-US" sz="4400" dirty="0"/>
          </a:p>
          <a:p>
            <a:pPr marL="12700"/>
            <a:endParaRPr lang="en-US" sz="60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0" y="1140817"/>
            <a:ext cx="10833100" cy="68195"/>
          </a:xfrm>
          <a:prstGeom prst="rect">
            <a:avLst/>
          </a:prstGeom>
        </p:spPr>
      </p:pic>
      <p:sp>
        <p:nvSpPr>
          <p:cNvPr id="17" name="Google Shape;253;p20"/>
          <p:cNvSpPr txBox="1"/>
          <p:nvPr/>
        </p:nvSpPr>
        <p:spPr>
          <a:xfrm>
            <a:off x="292192" y="10374500"/>
            <a:ext cx="14185807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ОТВЕТ/</a:t>
            </a:r>
            <a:r>
              <a:rPr lang="en-US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RĂSPUNS – 1 </a:t>
            </a:r>
            <a:r>
              <a:rPr lang="ru-RU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БАЛЛ/</a:t>
            </a:r>
            <a:r>
              <a:rPr lang="en-US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lang="en-US" sz="44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26" name="Picture 2" descr="D:\Docs\Desktop\january-1-calendar-icon-53112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2" r="227"/>
          <a:stretch/>
        </p:blipFill>
        <p:spPr bwMode="auto">
          <a:xfrm>
            <a:off x="431515" y="2495550"/>
            <a:ext cx="9620536" cy="693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43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08"/>
            <a:ext cx="20104100" cy="1119342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302301"/>
            <a:ext cx="1618162" cy="19664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076" y="10197212"/>
            <a:ext cx="3552023" cy="1131831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393" y="10240953"/>
            <a:ext cx="1083475" cy="1068397"/>
          </a:xfrm>
          <a:prstGeom prst="rect">
            <a:avLst/>
          </a:prstGeom>
        </p:spPr>
      </p:pic>
      <p:sp>
        <p:nvSpPr>
          <p:cNvPr id="16" name="Google Shape;155;p12"/>
          <p:cNvSpPr txBox="1">
            <a:spLocks/>
          </p:cNvSpPr>
          <p:nvPr/>
        </p:nvSpPr>
        <p:spPr>
          <a:xfrm>
            <a:off x="956392" y="657776"/>
            <a:ext cx="885435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6</a:t>
            </a:r>
            <a:r>
              <a:rPr lang="en-US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>
                <a:solidFill>
                  <a:srgbClr val="002E6D"/>
                </a:solidFill>
              </a:rPr>
              <a:t>ВОПРОС/</a:t>
            </a:r>
            <a:r>
              <a:rPr lang="en-US" sz="4400" dirty="0">
                <a:solidFill>
                  <a:srgbClr val="002E6D"/>
                </a:solidFill>
              </a:rPr>
              <a:t>ÎNTREBARE</a:t>
            </a:r>
            <a:endParaRPr lang="en-US" sz="4400" dirty="0"/>
          </a:p>
        </p:txBody>
      </p:sp>
      <p:sp>
        <p:nvSpPr>
          <p:cNvPr id="14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69" cy="792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100" dirty="0">
                <a:latin typeface="Corbel" panose="020B0503020204020204" pitchFamily="34" charset="0"/>
              </a:rPr>
              <a:t>Почти половина населения Гаити младше 18 лет. </a:t>
            </a:r>
            <a:endParaRPr lang="x-none" sz="61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100" dirty="0" smtClean="0">
                <a:latin typeface="Corbel" panose="020B0503020204020204" pitchFamily="34" charset="0"/>
              </a:rPr>
              <a:t>В </a:t>
            </a:r>
            <a:r>
              <a:rPr lang="ru-RU" sz="6100" dirty="0">
                <a:latin typeface="Corbel" panose="020B0503020204020204" pitchFamily="34" charset="0"/>
              </a:rPr>
              <a:t>конце 2009 года при раздаче гуманитарной помощи </a:t>
            </a:r>
            <a:endParaRPr lang="x-none" sz="61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100" dirty="0" smtClean="0">
                <a:latin typeface="Corbel" panose="020B0503020204020204" pitchFamily="34" charset="0"/>
              </a:rPr>
              <a:t>миротворцы </a:t>
            </a:r>
            <a:r>
              <a:rPr lang="ru-RU" sz="6100" dirty="0">
                <a:latin typeface="Corbel" panose="020B0503020204020204" pitchFamily="34" charset="0"/>
              </a:rPr>
              <a:t>ООН сменили голубые каски на красные </a:t>
            </a:r>
            <a:endParaRPr lang="x-none" sz="61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100" dirty="0" smtClean="0">
                <a:latin typeface="Corbel" panose="020B0503020204020204" pitchFamily="34" charset="0"/>
              </a:rPr>
              <a:t>шапки</a:t>
            </a:r>
            <a:r>
              <a:rPr lang="ru-RU" sz="6100" dirty="0">
                <a:latin typeface="Corbel" panose="020B0503020204020204" pitchFamily="34" charset="0"/>
              </a:rPr>
              <a:t>, чтобы быть похожими… </a:t>
            </a:r>
            <a:r>
              <a:rPr lang="ru-RU" sz="6100" b="1" dirty="0">
                <a:latin typeface="Corbel" panose="020B0503020204020204" pitchFamily="34" charset="0"/>
              </a:rPr>
              <a:t>На кого</a:t>
            </a:r>
            <a:r>
              <a:rPr lang="ru-RU" sz="6100" b="1" dirty="0" smtClean="0">
                <a:latin typeface="Corbel" panose="020B0503020204020204" pitchFamily="34" charset="0"/>
              </a:rPr>
              <a:t>?</a:t>
            </a:r>
            <a:endParaRPr lang="x-none" sz="61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100" dirty="0" smtClean="0">
                <a:latin typeface="Corbel" panose="020B0503020204020204" pitchFamily="34" charset="0"/>
              </a:rPr>
              <a:t>Circa </a:t>
            </a:r>
            <a:r>
              <a:rPr lang="en-US" sz="6100" dirty="0" err="1">
                <a:latin typeface="Corbel" panose="020B0503020204020204" pitchFamily="34" charset="0"/>
              </a:rPr>
              <a:t>jumătate</a:t>
            </a:r>
            <a:r>
              <a:rPr lang="en-US" sz="6100" dirty="0">
                <a:latin typeface="Corbel" panose="020B0503020204020204" pitchFamily="34" charset="0"/>
              </a:rPr>
              <a:t> din </a:t>
            </a:r>
            <a:r>
              <a:rPr lang="en-US" sz="6100" dirty="0" err="1">
                <a:latin typeface="Corbel" panose="020B0503020204020204" pitchFamily="34" charset="0"/>
              </a:rPr>
              <a:t>populația</a:t>
            </a:r>
            <a:r>
              <a:rPr lang="en-US" sz="6100" dirty="0">
                <a:latin typeface="Corbel" panose="020B0503020204020204" pitchFamily="34" charset="0"/>
              </a:rPr>
              <a:t> </a:t>
            </a:r>
            <a:r>
              <a:rPr lang="en-US" sz="6100" dirty="0" err="1">
                <a:latin typeface="Corbel" panose="020B0503020204020204" pitchFamily="34" charset="0"/>
              </a:rPr>
              <a:t>statului</a:t>
            </a:r>
            <a:r>
              <a:rPr lang="en-US" sz="6100" dirty="0">
                <a:latin typeface="Corbel" panose="020B0503020204020204" pitchFamily="34" charset="0"/>
              </a:rPr>
              <a:t> Haiti are sub </a:t>
            </a:r>
            <a:r>
              <a:rPr lang="en-US" sz="6100" dirty="0" smtClean="0">
                <a:latin typeface="Corbel" panose="020B0503020204020204" pitchFamily="34" charset="0"/>
              </a:rPr>
              <a:t>18 </a:t>
            </a:r>
            <a:r>
              <a:rPr lang="en-US" sz="6100" dirty="0" err="1">
                <a:latin typeface="Corbel" panose="020B0503020204020204" pitchFamily="34" charset="0"/>
              </a:rPr>
              <a:t>ani</a:t>
            </a:r>
            <a:r>
              <a:rPr lang="en-US" sz="6100" dirty="0">
                <a:latin typeface="Corbel" panose="020B0503020204020204" pitchFamily="34" charset="0"/>
              </a:rPr>
              <a:t>. </a:t>
            </a:r>
            <a:endParaRPr lang="x-none" sz="61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100" dirty="0" smtClean="0">
                <a:latin typeface="Corbel" panose="020B0503020204020204" pitchFamily="34" charset="0"/>
              </a:rPr>
              <a:t>La </a:t>
            </a:r>
            <a:r>
              <a:rPr lang="en-US" sz="6100" dirty="0" err="1">
                <a:latin typeface="Corbel" panose="020B0503020204020204" pitchFamily="34" charset="0"/>
              </a:rPr>
              <a:t>sfârșitul</a:t>
            </a:r>
            <a:r>
              <a:rPr lang="en-US" sz="6100" dirty="0">
                <a:latin typeface="Corbel" panose="020B0503020204020204" pitchFamily="34" charset="0"/>
              </a:rPr>
              <a:t> </a:t>
            </a:r>
            <a:r>
              <a:rPr lang="en-US" sz="6100" dirty="0" err="1">
                <a:latin typeface="Corbel" panose="020B0503020204020204" pitchFamily="34" charset="0"/>
              </a:rPr>
              <a:t>anului</a:t>
            </a:r>
            <a:r>
              <a:rPr lang="en-US" sz="6100" dirty="0">
                <a:latin typeface="Corbel" panose="020B0503020204020204" pitchFamily="34" charset="0"/>
              </a:rPr>
              <a:t> 2009, </a:t>
            </a:r>
            <a:r>
              <a:rPr lang="en-US" sz="6100" dirty="0" err="1">
                <a:latin typeface="Corbel" panose="020B0503020204020204" pitchFamily="34" charset="0"/>
              </a:rPr>
              <a:t>în</a:t>
            </a:r>
            <a:r>
              <a:rPr lang="en-US" sz="6100" dirty="0">
                <a:latin typeface="Corbel" panose="020B0503020204020204" pitchFamily="34" charset="0"/>
              </a:rPr>
              <a:t> </a:t>
            </a:r>
            <a:r>
              <a:rPr lang="en-US" sz="6100" dirty="0" err="1">
                <a:latin typeface="Corbel" panose="020B0503020204020204" pitchFamily="34" charset="0"/>
              </a:rPr>
              <a:t>timpul</a:t>
            </a:r>
            <a:r>
              <a:rPr lang="en-US" sz="6100" dirty="0">
                <a:latin typeface="Corbel" panose="020B0503020204020204" pitchFamily="34" charset="0"/>
              </a:rPr>
              <a:t> </a:t>
            </a:r>
            <a:r>
              <a:rPr lang="en-US" sz="6100" dirty="0" err="1">
                <a:latin typeface="Corbel" panose="020B0503020204020204" pitchFamily="34" charset="0"/>
              </a:rPr>
              <a:t>distribuirii</a:t>
            </a:r>
            <a:r>
              <a:rPr lang="en-US" sz="6100" dirty="0">
                <a:latin typeface="Corbel" panose="020B0503020204020204" pitchFamily="34" charset="0"/>
              </a:rPr>
              <a:t> </a:t>
            </a:r>
            <a:r>
              <a:rPr lang="en-US" sz="6100" dirty="0" err="1" smtClean="0">
                <a:latin typeface="Corbel" panose="020B0503020204020204" pitchFamily="34" charset="0"/>
              </a:rPr>
              <a:t>ajutorului</a:t>
            </a:r>
            <a:r>
              <a:rPr lang="en-US" sz="6100" dirty="0" smtClean="0">
                <a:latin typeface="Corbel" panose="020B0503020204020204" pitchFamily="34" charset="0"/>
              </a:rPr>
              <a:t> </a:t>
            </a:r>
            <a:endParaRPr lang="x-none" sz="61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100" dirty="0" err="1" smtClean="0">
                <a:latin typeface="Corbel" panose="020B0503020204020204" pitchFamily="34" charset="0"/>
              </a:rPr>
              <a:t>umanitar</a:t>
            </a:r>
            <a:r>
              <a:rPr lang="en-US" sz="6100" dirty="0">
                <a:latin typeface="Corbel" panose="020B0503020204020204" pitchFamily="34" charset="0"/>
              </a:rPr>
              <a:t>, </a:t>
            </a:r>
            <a:r>
              <a:rPr lang="en-US" sz="6100" dirty="0" err="1">
                <a:latin typeface="Corbel" panose="020B0503020204020204" pitchFamily="34" charset="0"/>
              </a:rPr>
              <a:t>pacificatorii</a:t>
            </a:r>
            <a:r>
              <a:rPr lang="en-US" sz="6100" dirty="0">
                <a:latin typeface="Corbel" panose="020B0503020204020204" pitchFamily="34" charset="0"/>
              </a:rPr>
              <a:t> ONU au </a:t>
            </a:r>
            <a:r>
              <a:rPr lang="en-US" sz="6100" dirty="0" err="1">
                <a:latin typeface="Corbel" panose="020B0503020204020204" pitchFamily="34" charset="0"/>
              </a:rPr>
              <a:t>îmbrăcat</a:t>
            </a:r>
            <a:r>
              <a:rPr lang="en-US" sz="6100" dirty="0">
                <a:latin typeface="Corbel" panose="020B0503020204020204" pitchFamily="34" charset="0"/>
              </a:rPr>
              <a:t> </a:t>
            </a:r>
            <a:r>
              <a:rPr lang="en-US" sz="6100" dirty="0" err="1" smtClean="0">
                <a:latin typeface="Corbel" panose="020B0503020204020204" pitchFamily="34" charset="0"/>
              </a:rPr>
              <a:t>cușme</a:t>
            </a:r>
            <a:r>
              <a:rPr lang="en-US" sz="6100" dirty="0" smtClean="0">
                <a:latin typeface="Corbel" panose="020B0503020204020204" pitchFamily="34" charset="0"/>
              </a:rPr>
              <a:t> </a:t>
            </a:r>
            <a:r>
              <a:rPr lang="en-US" sz="6100" dirty="0" err="1">
                <a:latin typeface="Corbel" panose="020B0503020204020204" pitchFamily="34" charset="0"/>
              </a:rPr>
              <a:t>roșii</a:t>
            </a:r>
            <a:r>
              <a:rPr lang="en-US" sz="6100" dirty="0">
                <a:latin typeface="Corbel" panose="020B0503020204020204" pitchFamily="34" charset="0"/>
              </a:rPr>
              <a:t> </a:t>
            </a:r>
            <a:r>
              <a:rPr lang="en-US" sz="6100" dirty="0" err="1">
                <a:latin typeface="Corbel" panose="020B0503020204020204" pitchFamily="34" charset="0"/>
              </a:rPr>
              <a:t>în</a:t>
            </a:r>
            <a:r>
              <a:rPr lang="en-US" sz="6100" dirty="0">
                <a:latin typeface="Corbel" panose="020B0503020204020204" pitchFamily="34" charset="0"/>
              </a:rPr>
              <a:t> </a:t>
            </a:r>
            <a:r>
              <a:rPr lang="en-US" sz="6100" dirty="0" err="1">
                <a:latin typeface="Corbel" panose="020B0503020204020204" pitchFamily="34" charset="0"/>
              </a:rPr>
              <a:t>loc</a:t>
            </a:r>
            <a:r>
              <a:rPr lang="en-US" sz="6100" dirty="0">
                <a:latin typeface="Corbel" panose="020B0503020204020204" pitchFamily="34" charset="0"/>
              </a:rPr>
              <a:t> </a:t>
            </a:r>
            <a:endParaRPr lang="x-none" sz="61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100" dirty="0" smtClean="0">
                <a:latin typeface="Corbel" panose="020B0503020204020204" pitchFamily="34" charset="0"/>
              </a:rPr>
              <a:t>de </a:t>
            </a:r>
            <a:r>
              <a:rPr lang="en-US" sz="6100" dirty="0" err="1">
                <a:latin typeface="Corbel" panose="020B0503020204020204" pitchFamily="34" charset="0"/>
              </a:rPr>
              <a:t>căștile</a:t>
            </a:r>
            <a:r>
              <a:rPr lang="en-US" sz="6100" dirty="0">
                <a:latin typeface="Corbel" panose="020B0503020204020204" pitchFamily="34" charset="0"/>
              </a:rPr>
              <a:t> sale </a:t>
            </a:r>
            <a:r>
              <a:rPr lang="en-US" sz="6100" dirty="0" err="1">
                <a:latin typeface="Corbel" panose="020B0503020204020204" pitchFamily="34" charset="0"/>
              </a:rPr>
              <a:t>albastre</a:t>
            </a:r>
            <a:r>
              <a:rPr lang="en-US" sz="6100" dirty="0">
                <a:latin typeface="Corbel" panose="020B0503020204020204" pitchFamily="34" charset="0"/>
              </a:rPr>
              <a:t>, </a:t>
            </a:r>
            <a:r>
              <a:rPr lang="en-US" sz="6100" dirty="0" err="1">
                <a:latin typeface="Corbel" panose="020B0503020204020204" pitchFamily="34" charset="0"/>
              </a:rPr>
              <a:t>pentru</a:t>
            </a:r>
            <a:r>
              <a:rPr lang="en-US" sz="6100" dirty="0">
                <a:latin typeface="Corbel" panose="020B0503020204020204" pitchFamily="34" charset="0"/>
              </a:rPr>
              <a:t> a </a:t>
            </a:r>
            <a:r>
              <a:rPr lang="en-US" sz="6100" dirty="0" smtClean="0">
                <a:latin typeface="Corbel" panose="020B0503020204020204" pitchFamily="34" charset="0"/>
              </a:rPr>
              <a:t>se </a:t>
            </a:r>
            <a:r>
              <a:rPr lang="en-US" sz="6100" dirty="0" err="1">
                <a:latin typeface="Corbel" panose="020B0503020204020204" pitchFamily="34" charset="0"/>
              </a:rPr>
              <a:t>asemănă</a:t>
            </a:r>
            <a:r>
              <a:rPr lang="en-US" sz="6100" dirty="0">
                <a:latin typeface="Corbel" panose="020B0503020204020204" pitchFamily="34" charset="0"/>
              </a:rPr>
              <a:t>… </a:t>
            </a:r>
            <a:r>
              <a:rPr lang="en-US" sz="6100" b="1" dirty="0">
                <a:latin typeface="Corbel" panose="020B0503020204020204" pitchFamily="34" charset="0"/>
              </a:rPr>
              <a:t>Cu cine?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0" y="1140817"/>
            <a:ext cx="10833100" cy="68195"/>
          </a:xfrm>
          <a:prstGeom prst="rect">
            <a:avLst/>
          </a:prstGeom>
        </p:spPr>
      </p:pic>
      <p:sp>
        <p:nvSpPr>
          <p:cNvPr id="13" name="Google Shape;253;p20"/>
          <p:cNvSpPr txBox="1"/>
          <p:nvPr/>
        </p:nvSpPr>
        <p:spPr>
          <a:xfrm>
            <a:off x="292192" y="10374500"/>
            <a:ext cx="14185807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ОТВЕТ/</a:t>
            </a:r>
            <a:r>
              <a:rPr lang="en-US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RĂSPUNS – 1 </a:t>
            </a:r>
            <a:r>
              <a:rPr lang="ru-RU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БАЛЛ/</a:t>
            </a:r>
            <a:r>
              <a:rPr lang="en-US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lang="en-US" sz="44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1533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989" y="3894724"/>
            <a:ext cx="10019887" cy="3840192"/>
          </a:xfrm>
          <a:prstGeom prst="rect">
            <a:avLst/>
          </a:prstGeom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08"/>
            <a:ext cx="20104100" cy="1119342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302301"/>
            <a:ext cx="1618162" cy="19664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076" y="10197212"/>
            <a:ext cx="3552023" cy="1131831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393" y="10240953"/>
            <a:ext cx="1083475" cy="1068397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72409" y="3895516"/>
            <a:ext cx="9631524" cy="3839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Дед Мороз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/</a:t>
            </a:r>
            <a:endParaRPr lang="ru-RU" sz="83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o-RO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Moș Crăciun</a:t>
            </a: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5" name="Google Shape;155;p12"/>
          <p:cNvSpPr txBox="1">
            <a:spLocks/>
          </p:cNvSpPr>
          <p:nvPr/>
        </p:nvSpPr>
        <p:spPr>
          <a:xfrm>
            <a:off x="956392" y="657776"/>
            <a:ext cx="896865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6</a:t>
            </a:r>
            <a:r>
              <a:rPr lang="en-US" sz="6000" dirty="0" smtClean="0">
                <a:solidFill>
                  <a:srgbClr val="FFFFFF"/>
                </a:solidFill>
              </a:rPr>
              <a:t>	  </a:t>
            </a:r>
            <a:r>
              <a:rPr lang="ru-RU" sz="4400" dirty="0">
                <a:solidFill>
                  <a:srgbClr val="002E6D"/>
                </a:solidFill>
              </a:rPr>
              <a:t>ОТВЕТ/</a:t>
            </a:r>
            <a:r>
              <a:rPr lang="en-US" sz="4400" dirty="0">
                <a:solidFill>
                  <a:srgbClr val="002E6D"/>
                </a:solidFill>
              </a:rPr>
              <a:t>RĂSPUNSUL</a:t>
            </a:r>
            <a:endParaRPr lang="en-US" sz="44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0" y="1140817"/>
            <a:ext cx="10833100" cy="68195"/>
          </a:xfrm>
          <a:prstGeom prst="rect">
            <a:avLst/>
          </a:prstGeom>
        </p:spPr>
      </p:pic>
      <p:sp>
        <p:nvSpPr>
          <p:cNvPr id="17" name="Google Shape;253;p20"/>
          <p:cNvSpPr txBox="1"/>
          <p:nvPr/>
        </p:nvSpPr>
        <p:spPr>
          <a:xfrm>
            <a:off x="292192" y="10374500"/>
            <a:ext cx="14185807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ОТВЕТ/</a:t>
            </a:r>
            <a:r>
              <a:rPr lang="en-US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RĂSPUNS – 1 </a:t>
            </a:r>
            <a:r>
              <a:rPr lang="ru-RU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БАЛЛ/</a:t>
            </a:r>
            <a:r>
              <a:rPr lang="en-US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lang="en-US" sz="44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Picture 4" descr="Новости мира - Санта Клаус отправился в рождественское турне - 112 Украина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95" y="2883605"/>
            <a:ext cx="9901998" cy="624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49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08"/>
            <a:ext cx="20104100" cy="1119342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29" y="302302"/>
            <a:ext cx="1618162" cy="19664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076" y="10197212"/>
            <a:ext cx="3552023" cy="1131831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393" y="10240953"/>
            <a:ext cx="1083475" cy="1068397"/>
          </a:xfrm>
          <a:prstGeom prst="rect">
            <a:avLst/>
          </a:prstGeom>
        </p:spPr>
      </p:pic>
      <p:sp>
        <p:nvSpPr>
          <p:cNvPr id="16" name="Google Shape;155;p12"/>
          <p:cNvSpPr txBox="1">
            <a:spLocks/>
          </p:cNvSpPr>
          <p:nvPr/>
        </p:nvSpPr>
        <p:spPr>
          <a:xfrm>
            <a:off x="956392" y="657776"/>
            <a:ext cx="893055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7</a:t>
            </a:r>
            <a:r>
              <a:rPr lang="en-US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>
                <a:solidFill>
                  <a:srgbClr val="002E6D"/>
                </a:solidFill>
              </a:rPr>
              <a:t>ВОПРОС/</a:t>
            </a:r>
            <a:r>
              <a:rPr lang="en-US" sz="4400" dirty="0">
                <a:solidFill>
                  <a:srgbClr val="002E6D"/>
                </a:solidFill>
              </a:rPr>
              <a:t>ÎNTREBARE</a:t>
            </a:r>
            <a:endParaRPr lang="en-US" sz="4400" dirty="0"/>
          </a:p>
        </p:txBody>
      </p:sp>
      <p:sp>
        <p:nvSpPr>
          <p:cNvPr id="14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3"/>
            <a:ext cx="19647969" cy="7921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b="1" dirty="0">
                <a:latin typeface="Corbel" panose="020B0503020204020204" pitchFamily="34" charset="0"/>
              </a:rPr>
              <a:t>Название какого вида спорта можно увидеть </a:t>
            </a:r>
            <a:endParaRPr lang="x-none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в </a:t>
            </a:r>
            <a:r>
              <a:rPr lang="ru-RU" sz="7200" b="1" dirty="0">
                <a:latin typeface="Corbel" panose="020B0503020204020204" pitchFamily="34" charset="0"/>
              </a:rPr>
              <a:t>статьях, например, о СПИДе, туберкулёзе, </a:t>
            </a:r>
            <a:endParaRPr lang="x-none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COVID-19</a:t>
            </a:r>
            <a:r>
              <a:rPr lang="ru-RU" sz="7200" b="1" dirty="0">
                <a:latin typeface="Corbel" panose="020B0503020204020204" pitchFamily="34" charset="0"/>
              </a:rPr>
              <a:t>?</a:t>
            </a:r>
          </a:p>
          <a:p>
            <a:pPr fontAlgn="base"/>
            <a:endParaRPr lang="x-none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b="1" dirty="0" err="1" smtClean="0">
                <a:latin typeface="Corbel" panose="020B0503020204020204" pitchFamily="34" charset="0"/>
              </a:rPr>
              <a:t>Denumirea</a:t>
            </a:r>
            <a:r>
              <a:rPr lang="en-US" sz="7200" b="1" dirty="0" smtClean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cărei</a:t>
            </a:r>
            <a:r>
              <a:rPr lang="en-US" sz="7200" b="1" dirty="0">
                <a:latin typeface="Corbel" panose="020B0503020204020204" pitchFamily="34" charset="0"/>
              </a:rPr>
              <a:t> discipline sportive </a:t>
            </a:r>
            <a:r>
              <a:rPr lang="en-US" sz="7200" b="1" dirty="0" err="1">
                <a:latin typeface="Corbel" panose="020B0503020204020204" pitchFamily="34" charset="0"/>
              </a:rPr>
              <a:t>poate</a:t>
            </a:r>
            <a:r>
              <a:rPr lang="en-US" sz="7200" b="1" dirty="0">
                <a:latin typeface="Corbel" panose="020B0503020204020204" pitchFamily="34" charset="0"/>
              </a:rPr>
              <a:t> fi </a:t>
            </a:r>
            <a:endParaRPr lang="x-none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b="1" dirty="0" err="1" smtClean="0">
                <a:latin typeface="Corbel" panose="020B0503020204020204" pitchFamily="34" charset="0"/>
              </a:rPr>
              <a:t>deseori</a:t>
            </a:r>
            <a:r>
              <a:rPr lang="en-US" sz="7200" b="1" dirty="0" smtClean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văzută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în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articolele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despre</a:t>
            </a:r>
            <a:r>
              <a:rPr lang="en-US" sz="7200" b="1" dirty="0">
                <a:latin typeface="Corbel" panose="020B0503020204020204" pitchFamily="34" charset="0"/>
              </a:rPr>
              <a:t> SIDA, </a:t>
            </a:r>
            <a:endParaRPr lang="x-none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b="1" dirty="0" err="1" smtClean="0">
                <a:latin typeface="Corbel" panose="020B0503020204020204" pitchFamily="34" charset="0"/>
              </a:rPr>
              <a:t>tuberculoză</a:t>
            </a:r>
            <a:r>
              <a:rPr lang="en-US" sz="7200" b="1" dirty="0" smtClean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sau</a:t>
            </a:r>
            <a:r>
              <a:rPr lang="en-US" sz="7200" b="1" dirty="0">
                <a:latin typeface="Corbel" panose="020B0503020204020204" pitchFamily="34" charset="0"/>
              </a:rPr>
              <a:t> COVID-19? 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0" y="1140817"/>
            <a:ext cx="10833100" cy="68195"/>
          </a:xfrm>
          <a:prstGeom prst="rect">
            <a:avLst/>
          </a:prstGeom>
        </p:spPr>
      </p:pic>
      <p:sp>
        <p:nvSpPr>
          <p:cNvPr id="13" name="Google Shape;253;p20"/>
          <p:cNvSpPr txBox="1"/>
          <p:nvPr/>
        </p:nvSpPr>
        <p:spPr>
          <a:xfrm>
            <a:off x="292192" y="10374500"/>
            <a:ext cx="14185807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ОТВЕТ/</a:t>
            </a:r>
            <a:r>
              <a:rPr lang="en-US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RĂSPUNS – 1 </a:t>
            </a:r>
            <a:r>
              <a:rPr lang="ru-RU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БАЛЛ/</a:t>
            </a:r>
            <a:r>
              <a:rPr lang="en-US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lang="en-US" sz="44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5332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989" y="3894724"/>
            <a:ext cx="10019887" cy="3840192"/>
          </a:xfrm>
          <a:prstGeom prst="rect">
            <a:avLst/>
          </a:prstGeom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08"/>
            <a:ext cx="20104100" cy="1119342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302301"/>
            <a:ext cx="1618162" cy="19664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076" y="10197212"/>
            <a:ext cx="3552023" cy="1131831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393" y="10240953"/>
            <a:ext cx="1083475" cy="1068397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72409" y="3895516"/>
            <a:ext cx="9631524" cy="3839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Борьба</a:t>
            </a:r>
            <a:r>
              <a:rPr lang="x-none" sz="8300" b="1" smtClean="0">
                <a:solidFill>
                  <a:schemeClr val="bg1"/>
                </a:solidFill>
                <a:latin typeface="Corbel" panose="020B0503020204020204" pitchFamily="34" charset="0"/>
              </a:rPr>
              <a:t> /</a:t>
            </a:r>
            <a:endParaRPr lang="ru-RU" sz="83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o-RO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Lupta</a:t>
            </a: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5" name="Google Shape;155;p12"/>
          <p:cNvSpPr txBox="1">
            <a:spLocks/>
          </p:cNvSpPr>
          <p:nvPr/>
        </p:nvSpPr>
        <p:spPr>
          <a:xfrm>
            <a:off x="956392" y="657776"/>
            <a:ext cx="83400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7</a:t>
            </a:r>
            <a:r>
              <a:rPr lang="en-US" sz="6000" dirty="0" smtClean="0">
                <a:solidFill>
                  <a:srgbClr val="FFFFFF"/>
                </a:solidFill>
              </a:rPr>
              <a:t>	  </a:t>
            </a:r>
            <a:r>
              <a:rPr lang="ru-RU" sz="4400" dirty="0">
                <a:solidFill>
                  <a:srgbClr val="002E6D"/>
                </a:solidFill>
              </a:rPr>
              <a:t>ОТВЕТ/</a:t>
            </a:r>
            <a:r>
              <a:rPr lang="en-US" sz="4400" dirty="0">
                <a:solidFill>
                  <a:srgbClr val="002E6D"/>
                </a:solidFill>
              </a:rPr>
              <a:t>RĂSPUNSUL</a:t>
            </a:r>
            <a:endParaRPr lang="en-US" sz="4400" dirty="0"/>
          </a:p>
          <a:p>
            <a:pPr marL="12700"/>
            <a:endParaRPr lang="en-US" sz="60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0" y="1140817"/>
            <a:ext cx="10833100" cy="68195"/>
          </a:xfrm>
          <a:prstGeom prst="rect">
            <a:avLst/>
          </a:prstGeom>
        </p:spPr>
      </p:pic>
      <p:sp>
        <p:nvSpPr>
          <p:cNvPr id="17" name="Google Shape;253;p20"/>
          <p:cNvSpPr txBox="1"/>
          <p:nvPr/>
        </p:nvSpPr>
        <p:spPr>
          <a:xfrm>
            <a:off x="292192" y="10374500"/>
            <a:ext cx="14185807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ОТВЕТ/</a:t>
            </a:r>
            <a:r>
              <a:rPr lang="en-US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RĂSPUNS – 1 </a:t>
            </a:r>
            <a:r>
              <a:rPr lang="ru-RU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БАЛЛ/</a:t>
            </a:r>
            <a:r>
              <a:rPr lang="en-US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lang="en-US" sz="44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Picture 4" descr="Вольная борьба - Спорт-это жизнь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447" y="2453234"/>
            <a:ext cx="7846553" cy="723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59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08"/>
            <a:ext cx="20104100" cy="1119342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82457"/>
            <a:ext cx="20104100" cy="1265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076" y="10197212"/>
            <a:ext cx="3552023" cy="1131831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393" y="10240953"/>
            <a:ext cx="1083475" cy="1068397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o-MO" sz="7200" b="1" dirty="0" smtClean="0">
                <a:latin typeface="Corbel" panose="020B0503020204020204" pitchFamily="34" charset="0"/>
              </a:rPr>
              <a:t>BRAVO</a:t>
            </a:r>
            <a:r>
              <a:rPr lang="ru-RU" sz="7200" b="1" dirty="0" smtClean="0">
                <a:latin typeface="Corbel" panose="020B0503020204020204" pitchFamily="34" charset="0"/>
              </a:rPr>
              <a:t>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31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08"/>
            <a:ext cx="20104100" cy="1119342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302301"/>
            <a:ext cx="1618162" cy="19664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076" y="10197212"/>
            <a:ext cx="3552023" cy="1131831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393" y="10240953"/>
            <a:ext cx="1083475" cy="1068397"/>
          </a:xfrm>
          <a:prstGeom prst="rect">
            <a:avLst/>
          </a:prstGeom>
        </p:spPr>
      </p:pic>
      <p:sp>
        <p:nvSpPr>
          <p:cNvPr id="16" name="Google Shape;155;p12"/>
          <p:cNvSpPr txBox="1">
            <a:spLocks/>
          </p:cNvSpPr>
          <p:nvPr/>
        </p:nvSpPr>
        <p:spPr>
          <a:xfrm>
            <a:off x="956393" y="657776"/>
            <a:ext cx="8971378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1</a:t>
            </a:r>
            <a:r>
              <a:rPr lang="en-US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>
                <a:solidFill>
                  <a:srgbClr val="002E6D"/>
                </a:solidFill>
              </a:rPr>
              <a:t>ВОПРОС/</a:t>
            </a:r>
            <a:r>
              <a:rPr lang="en-US" sz="4400" dirty="0">
                <a:solidFill>
                  <a:srgbClr val="002E6D"/>
                </a:solidFill>
              </a:rPr>
              <a:t>ÎNTREBARE</a:t>
            </a:r>
            <a:endParaRPr lang="en-US" sz="4400" dirty="0"/>
          </a:p>
        </p:txBody>
      </p:sp>
      <p:sp>
        <p:nvSpPr>
          <p:cNvPr id="18" name="Google Shape;253;p20"/>
          <p:cNvSpPr txBox="1"/>
          <p:nvPr/>
        </p:nvSpPr>
        <p:spPr>
          <a:xfrm>
            <a:off x="292192" y="10374500"/>
            <a:ext cx="14185807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x-none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ru-RU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x-none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</a:t>
            </a:r>
            <a:r>
              <a:rPr lang="ru-RU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en-US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RĂSPUNS</a:t>
            </a:r>
            <a:r>
              <a:rPr lang="x-none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URI</a:t>
            </a:r>
            <a:r>
              <a:rPr lang="en-US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x-none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r>
              <a:rPr lang="x-none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</a:t>
            </a:r>
            <a:r>
              <a:rPr lang="ru-RU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en-US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r>
              <a:rPr lang="x-none" sz="44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</a:t>
            </a:r>
            <a:endParaRPr lang="en-US" sz="44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3"/>
            <a:ext cx="19647969" cy="7921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600" b="1" dirty="0">
                <a:latin typeface="Corbel" panose="020B0503020204020204" pitchFamily="34" charset="0"/>
              </a:rPr>
              <a:t>Восстановите слова, в которых мы оставили только </a:t>
            </a:r>
            <a:r>
              <a:rPr lang="ru-RU" sz="5600" b="1" dirty="0" smtClean="0">
                <a:latin typeface="Corbel" panose="020B0503020204020204" pitchFamily="34" charset="0"/>
              </a:rPr>
              <a:t>гласные.</a:t>
            </a:r>
            <a:endParaRPr lang="x-none" sz="5600" b="1" dirty="0">
              <a:latin typeface="Corbel" panose="020B0503020204020204" pitchFamily="34" charset="0"/>
            </a:endParaRPr>
          </a:p>
          <a:p>
            <a:pPr fontAlgn="base"/>
            <a:r>
              <a:rPr lang="ru-RU" sz="5600" dirty="0" smtClean="0">
                <a:latin typeface="Corbel" panose="020B0503020204020204" pitchFamily="34" charset="0"/>
              </a:rPr>
              <a:t>и </a:t>
            </a:r>
            <a:r>
              <a:rPr lang="ru-RU" sz="5600" dirty="0">
                <a:latin typeface="Corbel" panose="020B0503020204020204" pitchFamily="34" charset="0"/>
              </a:rPr>
              <a:t>о ы – Что они говорят – непонятно, но вместе они </a:t>
            </a:r>
            <a:r>
              <a:rPr lang="ru-RU" sz="5600" dirty="0" smtClean="0">
                <a:latin typeface="Corbel" panose="020B0503020204020204" pitchFamily="34" charset="0"/>
              </a:rPr>
              <a:t>сила!</a:t>
            </a:r>
            <a:endParaRPr lang="x-none" sz="5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600" dirty="0" smtClean="0">
                <a:latin typeface="Corbel" panose="020B0503020204020204" pitchFamily="34" charset="0"/>
              </a:rPr>
              <a:t>о </a:t>
            </a:r>
            <a:r>
              <a:rPr lang="ru-RU" sz="5600" dirty="0">
                <a:latin typeface="Corbel" panose="020B0503020204020204" pitchFamily="34" charset="0"/>
              </a:rPr>
              <a:t>о я – </a:t>
            </a:r>
            <a:r>
              <a:rPr lang="ru-RU" sz="5600" dirty="0" smtClean="0">
                <a:latin typeface="Corbel" panose="020B0503020204020204" pitchFamily="34" charset="0"/>
              </a:rPr>
              <a:t>Процесс купли-продажи.</a:t>
            </a:r>
            <a:endParaRPr lang="x-none" sz="5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600" dirty="0" smtClean="0">
                <a:latin typeface="Corbel" panose="020B0503020204020204" pitchFamily="34" charset="0"/>
              </a:rPr>
              <a:t>у </a:t>
            </a:r>
            <a:r>
              <a:rPr lang="ru-RU" sz="5600" dirty="0">
                <a:latin typeface="Corbel" panose="020B0503020204020204" pitchFamily="34" charset="0"/>
              </a:rPr>
              <a:t>е ё ы – Один за всех и все за одного!</a:t>
            </a:r>
            <a:br>
              <a:rPr lang="ru-RU" sz="5600" dirty="0">
                <a:latin typeface="Corbel" panose="020B0503020204020204" pitchFamily="34" charset="0"/>
              </a:rPr>
            </a:br>
            <a:endParaRPr lang="ru-RU" sz="56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600" b="1" dirty="0" err="1" smtClean="0">
                <a:latin typeface="Corbel" panose="020B0503020204020204" pitchFamily="34" charset="0"/>
              </a:rPr>
              <a:t>Restabiliți</a:t>
            </a:r>
            <a:r>
              <a:rPr lang="en-US" sz="5600" b="1" dirty="0" smtClean="0">
                <a:latin typeface="Corbel" panose="020B0503020204020204" pitchFamily="34" charset="0"/>
              </a:rPr>
              <a:t> </a:t>
            </a:r>
            <a:r>
              <a:rPr lang="en-US" sz="5600" b="1" dirty="0" err="1">
                <a:latin typeface="Corbel" panose="020B0503020204020204" pitchFamily="34" charset="0"/>
              </a:rPr>
              <a:t>cuvintele</a:t>
            </a:r>
            <a:r>
              <a:rPr lang="en-US" sz="5600" b="1" dirty="0">
                <a:latin typeface="Corbel" panose="020B0503020204020204" pitchFamily="34" charset="0"/>
              </a:rPr>
              <a:t> </a:t>
            </a:r>
            <a:r>
              <a:rPr lang="en-US" sz="5600" b="1" dirty="0" err="1">
                <a:latin typeface="Corbel" panose="020B0503020204020204" pitchFamily="34" charset="0"/>
              </a:rPr>
              <a:t>în</a:t>
            </a:r>
            <a:r>
              <a:rPr lang="en-US" sz="5600" b="1" dirty="0">
                <a:latin typeface="Corbel" panose="020B0503020204020204" pitchFamily="34" charset="0"/>
              </a:rPr>
              <a:t> care au </a:t>
            </a:r>
            <a:r>
              <a:rPr lang="en-US" sz="5600" b="1" dirty="0" err="1">
                <a:latin typeface="Corbel" panose="020B0503020204020204" pitchFamily="34" charset="0"/>
              </a:rPr>
              <a:t>fost</a:t>
            </a:r>
            <a:r>
              <a:rPr lang="en-US" sz="5600" b="1" dirty="0">
                <a:latin typeface="Corbel" panose="020B0503020204020204" pitchFamily="34" charset="0"/>
              </a:rPr>
              <a:t> </a:t>
            </a:r>
            <a:r>
              <a:rPr lang="en-US" sz="5600" b="1" dirty="0" err="1">
                <a:latin typeface="Corbel" panose="020B0503020204020204" pitchFamily="34" charset="0"/>
              </a:rPr>
              <a:t>omise</a:t>
            </a:r>
            <a:r>
              <a:rPr lang="en-US" sz="5600" b="1" dirty="0">
                <a:latin typeface="Corbel" panose="020B0503020204020204" pitchFamily="34" charset="0"/>
              </a:rPr>
              <a:t> </a:t>
            </a:r>
            <a:r>
              <a:rPr lang="en-US" sz="5600" b="1" dirty="0" err="1">
                <a:latin typeface="Corbel" panose="020B0503020204020204" pitchFamily="34" charset="0"/>
              </a:rPr>
              <a:t>toate</a:t>
            </a:r>
            <a:r>
              <a:rPr lang="en-US" sz="5600" b="1" dirty="0">
                <a:latin typeface="Corbel" panose="020B0503020204020204" pitchFamily="34" charset="0"/>
              </a:rPr>
              <a:t> </a:t>
            </a:r>
            <a:r>
              <a:rPr lang="en-US" sz="5600" b="1" dirty="0" err="1" smtClean="0">
                <a:latin typeface="Corbel" panose="020B0503020204020204" pitchFamily="34" charset="0"/>
              </a:rPr>
              <a:t>consoanele</a:t>
            </a:r>
            <a:r>
              <a:rPr lang="en-US" sz="5600" b="1" dirty="0">
                <a:latin typeface="Corbel" panose="020B0503020204020204" pitchFamily="34" charset="0"/>
              </a:rPr>
              <a:t>. </a:t>
            </a:r>
            <a:endParaRPr lang="ro-MO" sz="5600" dirty="0">
              <a:latin typeface="Corbel" panose="020B0503020204020204" pitchFamily="34" charset="0"/>
            </a:endParaRPr>
          </a:p>
          <a:p>
            <a:pPr fontAlgn="base"/>
            <a:r>
              <a:rPr lang="en-US" sz="5600" dirty="0" smtClean="0">
                <a:latin typeface="Corbel" panose="020B0503020204020204" pitchFamily="34" charset="0"/>
              </a:rPr>
              <a:t>i </a:t>
            </a:r>
            <a:r>
              <a:rPr lang="en-US" sz="5600" dirty="0" err="1" smtClean="0">
                <a:latin typeface="Corbel" panose="020B0503020204020204" pitchFamily="34" charset="0"/>
              </a:rPr>
              <a:t>i</a:t>
            </a:r>
            <a:r>
              <a:rPr lang="ro-MO" sz="5600" dirty="0" smtClean="0">
                <a:latin typeface="Corbel" panose="020B0503020204020204" pitchFamily="34" charset="0"/>
              </a:rPr>
              <a:t> </a:t>
            </a:r>
            <a:r>
              <a:rPr lang="en-US" sz="5600" dirty="0" smtClean="0">
                <a:latin typeface="Corbel" panose="020B0503020204020204" pitchFamily="34" charset="0"/>
              </a:rPr>
              <a:t>o i</a:t>
            </a:r>
            <a:r>
              <a:rPr lang="ro-MO" sz="5600" dirty="0" smtClean="0">
                <a:latin typeface="Corbel" panose="020B0503020204020204" pitchFamily="34" charset="0"/>
              </a:rPr>
              <a:t> </a:t>
            </a:r>
            <a:r>
              <a:rPr lang="en-US" sz="5600" dirty="0" smtClean="0">
                <a:latin typeface="Corbel" panose="020B0503020204020204" pitchFamily="34" charset="0"/>
              </a:rPr>
              <a:t>i </a:t>
            </a:r>
            <a:r>
              <a:rPr lang="en-US" sz="5600" dirty="0">
                <a:latin typeface="Corbel" panose="020B0503020204020204" pitchFamily="34" charset="0"/>
              </a:rPr>
              <a:t>– </a:t>
            </a:r>
            <a:r>
              <a:rPr lang="x-none" sz="5600" dirty="0">
                <a:latin typeface="Corbel" panose="020B0503020204020204" pitchFamily="34" charset="0"/>
              </a:rPr>
              <a:t>N</a:t>
            </a:r>
            <a:r>
              <a:rPr lang="en-US" sz="5600" dirty="0" smtClean="0">
                <a:latin typeface="Corbel" panose="020B0503020204020204" pitchFamily="34" charset="0"/>
              </a:rPr>
              <a:t>u </a:t>
            </a:r>
            <a:r>
              <a:rPr lang="en-US" sz="5600" dirty="0">
                <a:latin typeface="Corbel" panose="020B0503020204020204" pitchFamily="34" charset="0"/>
              </a:rPr>
              <a:t>se </a:t>
            </a:r>
            <a:r>
              <a:rPr lang="en-US" sz="5600" dirty="0" err="1">
                <a:latin typeface="Corbel" panose="020B0503020204020204" pitchFamily="34" charset="0"/>
              </a:rPr>
              <a:t>înțelege</a:t>
            </a:r>
            <a:r>
              <a:rPr lang="en-US" sz="5600" dirty="0">
                <a:latin typeface="Corbel" panose="020B0503020204020204" pitchFamily="34" charset="0"/>
              </a:rPr>
              <a:t> </a:t>
            </a:r>
            <a:r>
              <a:rPr lang="en-US" sz="5600" dirty="0" err="1">
                <a:latin typeface="Corbel" panose="020B0503020204020204" pitchFamily="34" charset="0"/>
              </a:rPr>
              <a:t>ce</a:t>
            </a:r>
            <a:r>
              <a:rPr lang="en-US" sz="5600" dirty="0">
                <a:latin typeface="Corbel" panose="020B0503020204020204" pitchFamily="34" charset="0"/>
              </a:rPr>
              <a:t> spun, </a:t>
            </a:r>
            <a:r>
              <a:rPr lang="en-US" sz="5600" dirty="0" err="1">
                <a:latin typeface="Corbel" panose="020B0503020204020204" pitchFamily="34" charset="0"/>
              </a:rPr>
              <a:t>dar</a:t>
            </a:r>
            <a:r>
              <a:rPr lang="en-US" sz="5600" dirty="0">
                <a:latin typeface="Corbel" panose="020B0503020204020204" pitchFamily="34" charset="0"/>
              </a:rPr>
              <a:t> </a:t>
            </a:r>
            <a:r>
              <a:rPr lang="en-US" sz="5600" dirty="0" err="1">
                <a:latin typeface="Corbel" panose="020B0503020204020204" pitchFamily="34" charset="0"/>
              </a:rPr>
              <a:t>împreună</a:t>
            </a:r>
            <a:r>
              <a:rPr lang="en-US" sz="5600" dirty="0">
                <a:latin typeface="Corbel" panose="020B0503020204020204" pitchFamily="34" charset="0"/>
              </a:rPr>
              <a:t> </a:t>
            </a:r>
            <a:r>
              <a:rPr lang="en-US" sz="5600" dirty="0" err="1">
                <a:latin typeface="Corbel" panose="020B0503020204020204" pitchFamily="34" charset="0"/>
              </a:rPr>
              <a:t>sunt</a:t>
            </a:r>
            <a:r>
              <a:rPr lang="en-US" sz="5600" dirty="0">
                <a:latin typeface="Corbel" panose="020B0503020204020204" pitchFamily="34" charset="0"/>
              </a:rPr>
              <a:t> </a:t>
            </a:r>
            <a:r>
              <a:rPr lang="en-US" sz="5600" dirty="0" smtClean="0">
                <a:latin typeface="Corbel" panose="020B0503020204020204" pitchFamily="34" charset="0"/>
              </a:rPr>
              <a:t>o </a:t>
            </a:r>
            <a:r>
              <a:rPr lang="en-US" sz="5600" dirty="0" err="1" smtClean="0">
                <a:latin typeface="Corbel" panose="020B0503020204020204" pitchFamily="34" charset="0"/>
              </a:rPr>
              <a:t>forță</a:t>
            </a:r>
            <a:r>
              <a:rPr lang="en-US" sz="5600" dirty="0" smtClean="0">
                <a:latin typeface="Corbel" panose="020B0503020204020204" pitchFamily="34" charset="0"/>
              </a:rPr>
              <a:t>!</a:t>
            </a:r>
            <a:endParaRPr lang="ro-MO" sz="56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600" dirty="0" smtClean="0">
                <a:latin typeface="Corbel" panose="020B0503020204020204" pitchFamily="34" charset="0"/>
              </a:rPr>
              <a:t>o </a:t>
            </a:r>
            <a:r>
              <a:rPr lang="en-US" sz="5600" dirty="0">
                <a:latin typeface="Corbel" panose="020B0503020204020204" pitchFamily="34" charset="0"/>
              </a:rPr>
              <a:t>e – </a:t>
            </a:r>
            <a:r>
              <a:rPr lang="x-none" sz="5600" dirty="0" err="1">
                <a:latin typeface="Corbel" panose="020B0503020204020204" pitchFamily="34" charset="0"/>
              </a:rPr>
              <a:t>P</a:t>
            </a:r>
            <a:r>
              <a:rPr lang="en-US" sz="5600" dirty="0" err="1" smtClean="0">
                <a:latin typeface="Corbel" panose="020B0503020204020204" pitchFamily="34" charset="0"/>
              </a:rPr>
              <a:t>rocesele</a:t>
            </a:r>
            <a:r>
              <a:rPr lang="en-US" sz="5600" dirty="0" smtClean="0">
                <a:latin typeface="Corbel" panose="020B0503020204020204" pitchFamily="34" charset="0"/>
              </a:rPr>
              <a:t> </a:t>
            </a:r>
            <a:r>
              <a:rPr lang="en-US" sz="5600" dirty="0">
                <a:latin typeface="Corbel" panose="020B0503020204020204" pitchFamily="34" charset="0"/>
              </a:rPr>
              <a:t>de </a:t>
            </a:r>
            <a:r>
              <a:rPr lang="en-US" sz="5600" dirty="0" err="1" smtClean="0">
                <a:latin typeface="Corbel" panose="020B0503020204020204" pitchFamily="34" charset="0"/>
              </a:rPr>
              <a:t>vânzare-cumpărare</a:t>
            </a:r>
            <a:r>
              <a:rPr lang="en-US" sz="5600" dirty="0" smtClean="0">
                <a:latin typeface="Corbel" panose="020B0503020204020204" pitchFamily="34" charset="0"/>
              </a:rPr>
              <a:t>.</a:t>
            </a:r>
            <a:endParaRPr lang="ro-MO" sz="56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600" dirty="0" smtClean="0">
                <a:latin typeface="Corbel" panose="020B0503020204020204" pitchFamily="34" charset="0"/>
              </a:rPr>
              <a:t>u </a:t>
            </a:r>
            <a:r>
              <a:rPr lang="en-US" sz="5600" dirty="0">
                <a:latin typeface="Corbel" panose="020B0503020204020204" pitchFamily="34" charset="0"/>
              </a:rPr>
              <a:t>e a </a:t>
            </a:r>
            <a:r>
              <a:rPr lang="en-US" sz="5600" dirty="0" smtClean="0">
                <a:latin typeface="Corbel" panose="020B0503020204020204" pitchFamily="34" charset="0"/>
              </a:rPr>
              <a:t>i</a:t>
            </a:r>
            <a:r>
              <a:rPr lang="ro-MO" sz="5600" dirty="0" smtClean="0">
                <a:latin typeface="Corbel" panose="020B0503020204020204" pitchFamily="34" charset="0"/>
              </a:rPr>
              <a:t> </a:t>
            </a:r>
            <a:r>
              <a:rPr lang="en-US" sz="5600" dirty="0" smtClean="0">
                <a:latin typeface="Corbel" panose="020B0503020204020204" pitchFamily="34" charset="0"/>
              </a:rPr>
              <a:t>i </a:t>
            </a:r>
            <a:r>
              <a:rPr lang="en-US" sz="5600" dirty="0">
                <a:latin typeface="Corbel" panose="020B0503020204020204" pitchFamily="34" charset="0"/>
              </a:rPr>
              <a:t>– </a:t>
            </a:r>
            <a:r>
              <a:rPr lang="ro-MO" sz="5600" dirty="0" err="1">
                <a:latin typeface="Corbel" panose="020B0503020204020204" pitchFamily="34" charset="0"/>
              </a:rPr>
              <a:t>T</a:t>
            </a:r>
            <a:r>
              <a:rPr lang="en-US" sz="5600" dirty="0" err="1" smtClean="0">
                <a:latin typeface="Corbel" panose="020B0503020204020204" pitchFamily="34" charset="0"/>
              </a:rPr>
              <a:t>oți</a:t>
            </a:r>
            <a:r>
              <a:rPr lang="en-US" sz="5600" dirty="0" smtClean="0">
                <a:latin typeface="Corbel" panose="020B0503020204020204" pitchFamily="34" charset="0"/>
              </a:rPr>
              <a:t> </a:t>
            </a:r>
            <a:r>
              <a:rPr lang="en-US" sz="5600" dirty="0" err="1">
                <a:latin typeface="Corbel" panose="020B0503020204020204" pitchFamily="34" charset="0"/>
              </a:rPr>
              <a:t>pentru</a:t>
            </a:r>
            <a:r>
              <a:rPr lang="en-US" sz="5600" dirty="0">
                <a:latin typeface="Corbel" panose="020B0503020204020204" pitchFamily="34" charset="0"/>
              </a:rPr>
              <a:t> </a:t>
            </a:r>
            <a:r>
              <a:rPr lang="en-US" sz="5600" dirty="0" err="1">
                <a:latin typeface="Corbel" panose="020B0503020204020204" pitchFamily="34" charset="0"/>
              </a:rPr>
              <a:t>unul</a:t>
            </a:r>
            <a:r>
              <a:rPr lang="en-US" sz="5600" dirty="0">
                <a:latin typeface="Corbel" panose="020B0503020204020204" pitchFamily="34" charset="0"/>
              </a:rPr>
              <a:t> </a:t>
            </a:r>
            <a:r>
              <a:rPr lang="en-US" sz="5600" dirty="0" err="1">
                <a:latin typeface="Corbel" panose="020B0503020204020204" pitchFamily="34" charset="0"/>
              </a:rPr>
              <a:t>și</a:t>
            </a:r>
            <a:r>
              <a:rPr lang="en-US" sz="5600" dirty="0">
                <a:latin typeface="Corbel" panose="020B0503020204020204" pitchFamily="34" charset="0"/>
              </a:rPr>
              <a:t> </a:t>
            </a:r>
            <a:r>
              <a:rPr lang="en-US" sz="5600" dirty="0" err="1">
                <a:latin typeface="Corbel" panose="020B0503020204020204" pitchFamily="34" charset="0"/>
              </a:rPr>
              <a:t>unul</a:t>
            </a:r>
            <a:r>
              <a:rPr lang="en-US" sz="5600" dirty="0">
                <a:latin typeface="Corbel" panose="020B0503020204020204" pitchFamily="34" charset="0"/>
              </a:rPr>
              <a:t> </a:t>
            </a:r>
            <a:r>
              <a:rPr lang="en-US" sz="5600" dirty="0" err="1">
                <a:latin typeface="Corbel" panose="020B0503020204020204" pitchFamily="34" charset="0"/>
              </a:rPr>
              <a:t>pentru</a:t>
            </a:r>
            <a:r>
              <a:rPr lang="en-US" sz="5600" dirty="0">
                <a:latin typeface="Corbel" panose="020B0503020204020204" pitchFamily="34" charset="0"/>
              </a:rPr>
              <a:t> </a:t>
            </a:r>
            <a:r>
              <a:rPr lang="en-US" sz="5600" dirty="0" err="1">
                <a:latin typeface="Corbel" panose="020B0503020204020204" pitchFamily="34" charset="0"/>
              </a:rPr>
              <a:t>toți</a:t>
            </a:r>
            <a:r>
              <a:rPr lang="en-US" sz="5600" dirty="0">
                <a:latin typeface="Corbel" panose="020B0503020204020204" pitchFamily="34" charset="0"/>
              </a:rPr>
              <a:t>!</a:t>
            </a:r>
            <a:br>
              <a:rPr lang="en-US" sz="5600" dirty="0">
                <a:latin typeface="Corbel" panose="020B0503020204020204" pitchFamily="34" charset="0"/>
              </a:rPr>
            </a:br>
            <a:endParaRPr lang="en-US" sz="5600" dirty="0">
              <a:latin typeface="Corbel" panose="020B0503020204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0" y="1140817"/>
            <a:ext cx="10833100" cy="6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989" y="3894724"/>
            <a:ext cx="10019887" cy="3840192"/>
          </a:xfrm>
          <a:prstGeom prst="rect">
            <a:avLst/>
          </a:prstGeom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08"/>
            <a:ext cx="20104100" cy="1119342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302301"/>
            <a:ext cx="1618162" cy="19664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076" y="10197212"/>
            <a:ext cx="3552023" cy="1131831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393" y="10240953"/>
            <a:ext cx="1083475" cy="1068397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52953" y="3895516"/>
            <a:ext cx="9650980" cy="3839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r>
              <a:rPr lang="ro-RO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   </a:t>
            </a:r>
            <a:r>
              <a:rPr lang="ru-RU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Миньоны</a:t>
            </a:r>
            <a:r>
              <a:rPr lang="x-none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/ </a:t>
            </a:r>
            <a:r>
              <a:rPr lang="ro-RO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Minionii </a:t>
            </a:r>
            <a:endParaRPr lang="ru-RU" sz="40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ru-RU" sz="4000" b="1" dirty="0">
                <a:solidFill>
                  <a:schemeClr val="bg1"/>
                </a:solidFill>
                <a:latin typeface="Corbel" panose="020B0503020204020204" pitchFamily="34" charset="0"/>
              </a:rPr>
              <a:t>	</a:t>
            </a:r>
            <a:r>
              <a:rPr lang="ru-RU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</a:t>
            </a:r>
            <a:r>
              <a:rPr lang="ro-RO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– 1 </a:t>
            </a:r>
            <a:r>
              <a:rPr lang="ru-RU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балл</a:t>
            </a:r>
            <a:r>
              <a:rPr lang="ro-RO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/punct.</a:t>
            </a:r>
            <a:br>
              <a:rPr lang="ro-RO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o-RO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</a:t>
            </a:r>
            <a:r>
              <a:rPr lang="ro-RO" sz="40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Торговля</a:t>
            </a:r>
            <a:r>
              <a:rPr lang="x-none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/ </a:t>
            </a:r>
            <a:r>
              <a:rPr lang="ro-RO" sz="4000" b="1" dirty="0">
                <a:solidFill>
                  <a:schemeClr val="bg1"/>
                </a:solidFill>
                <a:latin typeface="Corbel" panose="020B0503020204020204" pitchFamily="34" charset="0"/>
              </a:rPr>
              <a:t>Comerț – </a:t>
            </a:r>
            <a:r>
              <a:rPr lang="ro-RO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1 </a:t>
            </a:r>
            <a:r>
              <a:rPr lang="ru-RU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балл</a:t>
            </a:r>
            <a:r>
              <a:rPr lang="x-none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ro-RO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punct.</a:t>
            </a:r>
            <a:br>
              <a:rPr lang="ro-RO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o-RO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  </a:t>
            </a:r>
            <a:r>
              <a:rPr lang="ru-RU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Мушкетёры</a:t>
            </a:r>
            <a:r>
              <a:rPr lang="x-none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/ </a:t>
            </a:r>
            <a:r>
              <a:rPr lang="ro-RO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Mușchetarii </a:t>
            </a:r>
            <a:endParaRPr lang="ru-RU" sz="40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ru-RU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</a:t>
            </a:r>
            <a:r>
              <a:rPr lang="ro-RO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– 1 </a:t>
            </a:r>
            <a:r>
              <a:rPr lang="ru-RU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балл</a:t>
            </a:r>
            <a:r>
              <a:rPr lang="ro-RO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/punct.</a:t>
            </a:r>
            <a:endParaRPr lang="ru-RU" sz="40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5" name="Google Shape;155;p12"/>
          <p:cNvSpPr txBox="1">
            <a:spLocks/>
          </p:cNvSpPr>
          <p:nvPr/>
        </p:nvSpPr>
        <p:spPr>
          <a:xfrm>
            <a:off x="956392" y="657776"/>
            <a:ext cx="1037835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1</a:t>
            </a:r>
            <a:r>
              <a:rPr lang="en-US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>
                <a:solidFill>
                  <a:srgbClr val="002E6D"/>
                </a:solidFill>
              </a:rPr>
              <a:t>ОТВЕТ/</a:t>
            </a:r>
            <a:r>
              <a:rPr lang="en-US" sz="4400" dirty="0">
                <a:solidFill>
                  <a:srgbClr val="002E6D"/>
                </a:solidFill>
              </a:rPr>
              <a:t>RĂSPUNSUL</a:t>
            </a:r>
            <a:endParaRPr lang="en-US" sz="44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0" y="1140817"/>
            <a:ext cx="10833100" cy="68195"/>
          </a:xfrm>
          <a:prstGeom prst="rect">
            <a:avLst/>
          </a:prstGeom>
        </p:spPr>
      </p:pic>
      <p:sp>
        <p:nvSpPr>
          <p:cNvPr id="16" name="Google Shape;253;p20"/>
          <p:cNvSpPr txBox="1"/>
          <p:nvPr/>
        </p:nvSpPr>
        <p:spPr>
          <a:xfrm>
            <a:off x="292192" y="10374500"/>
            <a:ext cx="14185807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x-none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ru-RU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x-none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</a:t>
            </a:r>
            <a:r>
              <a:rPr lang="ru-RU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en-US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RĂSPUNS</a:t>
            </a:r>
            <a:r>
              <a:rPr lang="x-none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URI</a:t>
            </a:r>
            <a:r>
              <a:rPr lang="en-US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– </a:t>
            </a:r>
            <a:r>
              <a:rPr lang="x-none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r>
              <a:rPr lang="x-none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</a:t>
            </a:r>
            <a:r>
              <a:rPr lang="ru-RU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en-US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r>
              <a:rPr lang="x-none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</a:t>
            </a:r>
            <a:endParaRPr lang="en-US" sz="44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" name="Picture 4" descr="Пин от пользователя Kasandra на доске IDEJOS в 2020 г | Миньоны, Обои с  миньонами, Боб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907" y="2893326"/>
            <a:ext cx="6910350" cy="635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26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08"/>
            <a:ext cx="20104100" cy="1119342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302301"/>
            <a:ext cx="1618162" cy="19664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076" y="10197212"/>
            <a:ext cx="3552023" cy="1131831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393" y="10240953"/>
            <a:ext cx="1083475" cy="1068397"/>
          </a:xfrm>
          <a:prstGeom prst="rect">
            <a:avLst/>
          </a:prstGeom>
        </p:spPr>
      </p:pic>
      <p:sp>
        <p:nvSpPr>
          <p:cNvPr id="16" name="Google Shape;155;p12"/>
          <p:cNvSpPr txBox="1">
            <a:spLocks/>
          </p:cNvSpPr>
          <p:nvPr/>
        </p:nvSpPr>
        <p:spPr>
          <a:xfrm>
            <a:off x="956392" y="657776"/>
            <a:ext cx="9178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>
                <a:solidFill>
                  <a:srgbClr val="FFFFFF"/>
                </a:solidFill>
              </a:rPr>
              <a:t>2</a:t>
            </a:r>
            <a:r>
              <a:rPr lang="en-US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>
                <a:solidFill>
                  <a:srgbClr val="002E6D"/>
                </a:solidFill>
              </a:rPr>
              <a:t>ВОПРОС/</a:t>
            </a:r>
            <a:r>
              <a:rPr lang="en-US" sz="4400" dirty="0">
                <a:solidFill>
                  <a:srgbClr val="002E6D"/>
                </a:solidFill>
              </a:rPr>
              <a:t>ÎNTREBARE</a:t>
            </a:r>
            <a:endParaRPr lang="en-US" sz="4400" dirty="0"/>
          </a:p>
        </p:txBody>
      </p:sp>
      <p:sp>
        <p:nvSpPr>
          <p:cNvPr id="14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3"/>
            <a:ext cx="19647969" cy="792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dirty="0">
                <a:latin typeface="Corbel" panose="020B0503020204020204" pitchFamily="34" charset="0"/>
              </a:rPr>
              <a:t>Братья Гримм – авторы множество сказок. </a:t>
            </a:r>
            <a:endParaRPr lang="x-none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Их </a:t>
            </a:r>
            <a:r>
              <a:rPr lang="ru-RU" sz="7200" dirty="0">
                <a:latin typeface="Corbel" panose="020B0503020204020204" pitchFamily="34" charset="0"/>
              </a:rPr>
              <a:t>было 7, но писали только двое – Якоб и </a:t>
            </a:r>
            <a:endParaRPr lang="x-none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Вильгельм</a:t>
            </a:r>
            <a:r>
              <a:rPr lang="ru-RU" sz="7200" dirty="0">
                <a:latin typeface="Corbel" panose="020B0503020204020204" pitchFamily="34" charset="0"/>
              </a:rPr>
              <a:t>. </a:t>
            </a:r>
            <a:r>
              <a:rPr lang="ru-RU" sz="7200" b="1" dirty="0">
                <a:latin typeface="Corbel" panose="020B0503020204020204" pitchFamily="34" charset="0"/>
              </a:rPr>
              <a:t>А кто из них старше</a:t>
            </a:r>
            <a:r>
              <a:rPr lang="ru-RU" sz="7200" b="1" dirty="0" smtClean="0">
                <a:latin typeface="Corbel" panose="020B0503020204020204" pitchFamily="34" charset="0"/>
              </a:rPr>
              <a:t>?</a:t>
            </a:r>
            <a:endParaRPr lang="x-none" sz="7200" b="1" dirty="0" smtClean="0">
              <a:latin typeface="Corbel" panose="020B0503020204020204" pitchFamily="34" charset="0"/>
            </a:endParaRPr>
          </a:p>
          <a:p>
            <a:pPr fontAlgn="base"/>
            <a:endParaRPr lang="x-none" sz="35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dirty="0" err="1" smtClean="0">
                <a:latin typeface="Corbel" panose="020B0503020204020204" pitchFamily="34" charset="0"/>
              </a:rPr>
              <a:t>Frații</a:t>
            </a:r>
            <a:r>
              <a:rPr lang="en-US" sz="7200" dirty="0" smtClean="0">
                <a:latin typeface="Corbel" panose="020B0503020204020204" pitchFamily="34" charset="0"/>
              </a:rPr>
              <a:t> </a:t>
            </a:r>
            <a:r>
              <a:rPr lang="en-US" sz="7200" dirty="0">
                <a:latin typeface="Corbel" panose="020B0503020204020204" pitchFamily="34" charset="0"/>
              </a:rPr>
              <a:t>Grimm </a:t>
            </a:r>
            <a:r>
              <a:rPr lang="en-US" sz="7200" dirty="0" err="1">
                <a:latin typeface="Corbel" panose="020B0503020204020204" pitchFamily="34" charset="0"/>
              </a:rPr>
              <a:t>sunt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autori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ai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multor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povești</a:t>
            </a:r>
            <a:r>
              <a:rPr lang="en-US" sz="7200" dirty="0">
                <a:latin typeface="Corbel" panose="020B0503020204020204" pitchFamily="34" charset="0"/>
              </a:rPr>
              <a:t>. </a:t>
            </a:r>
            <a:endParaRPr lang="x-none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dirty="0" err="1" smtClean="0">
                <a:latin typeface="Corbel" panose="020B0503020204020204" pitchFamily="34" charset="0"/>
              </a:rPr>
              <a:t>În</a:t>
            </a:r>
            <a:r>
              <a:rPr lang="en-US" sz="7200" dirty="0" smtClean="0">
                <a:latin typeface="Corbel" panose="020B0503020204020204" pitchFamily="34" charset="0"/>
              </a:rPr>
              <a:t> </a:t>
            </a:r>
            <a:r>
              <a:rPr lang="en-US" sz="7200" dirty="0">
                <a:latin typeface="Corbel" panose="020B0503020204020204" pitchFamily="34" charset="0"/>
              </a:rPr>
              <a:t>total </a:t>
            </a:r>
            <a:r>
              <a:rPr lang="en-US" sz="7200" dirty="0" smtClean="0">
                <a:latin typeface="Corbel" panose="020B0503020204020204" pitchFamily="34" charset="0"/>
              </a:rPr>
              <a:t>au </a:t>
            </a:r>
            <a:r>
              <a:rPr lang="en-US" sz="7200" dirty="0" err="1">
                <a:latin typeface="Corbel" panose="020B0503020204020204" pitchFamily="34" charset="0"/>
              </a:rPr>
              <a:t>fost</a:t>
            </a:r>
            <a:r>
              <a:rPr lang="en-US" sz="7200" dirty="0">
                <a:latin typeface="Corbel" panose="020B0503020204020204" pitchFamily="34" charset="0"/>
              </a:rPr>
              <a:t> 7 </a:t>
            </a:r>
            <a:r>
              <a:rPr lang="en-US" sz="7200" dirty="0" err="1">
                <a:latin typeface="Corbel" panose="020B0503020204020204" pitchFamily="34" charset="0"/>
              </a:rPr>
              <a:t>frați</a:t>
            </a:r>
            <a:r>
              <a:rPr lang="en-US" sz="7200" dirty="0">
                <a:latin typeface="Corbel" panose="020B0503020204020204" pitchFamily="34" charset="0"/>
              </a:rPr>
              <a:t>, </a:t>
            </a:r>
            <a:r>
              <a:rPr lang="en-US" sz="7200" dirty="0" err="1">
                <a:latin typeface="Corbel" panose="020B0503020204020204" pitchFamily="34" charset="0"/>
              </a:rPr>
              <a:t>însă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doar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doi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scriau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r>
              <a:rPr lang="en-US" sz="7200" dirty="0" smtClean="0">
                <a:latin typeface="Corbel" panose="020B0503020204020204" pitchFamily="34" charset="0"/>
              </a:rPr>
              <a:t>- Jacob </a:t>
            </a:r>
            <a:r>
              <a:rPr lang="en-US" sz="7200" dirty="0" err="1" smtClean="0">
                <a:latin typeface="Corbel" panose="020B0503020204020204" pitchFamily="34" charset="0"/>
              </a:rPr>
              <a:t>și</a:t>
            </a:r>
            <a:r>
              <a:rPr lang="en-US" sz="7200" dirty="0" smtClean="0">
                <a:latin typeface="Corbel" panose="020B0503020204020204" pitchFamily="34" charset="0"/>
              </a:rPr>
              <a:t> </a:t>
            </a:r>
            <a:endParaRPr lang="x-none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dirty="0" smtClean="0">
                <a:latin typeface="Corbel" panose="020B0503020204020204" pitchFamily="34" charset="0"/>
              </a:rPr>
              <a:t>Wilhelm</a:t>
            </a:r>
            <a:r>
              <a:rPr lang="en-US" sz="7200" dirty="0">
                <a:latin typeface="Corbel" panose="020B0503020204020204" pitchFamily="34" charset="0"/>
              </a:rPr>
              <a:t>. </a:t>
            </a:r>
            <a:r>
              <a:rPr lang="en-US" sz="7200" b="1" dirty="0" smtClean="0">
                <a:latin typeface="Corbel" panose="020B0503020204020204" pitchFamily="34" charset="0"/>
              </a:rPr>
              <a:t>Care </a:t>
            </a:r>
            <a:r>
              <a:rPr lang="en-US" sz="7200" b="1" dirty="0" err="1">
                <a:latin typeface="Corbel" panose="020B0503020204020204" pitchFamily="34" charset="0"/>
              </a:rPr>
              <a:t>dintre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ei</a:t>
            </a:r>
            <a:r>
              <a:rPr lang="en-US" sz="7200" b="1" dirty="0">
                <a:latin typeface="Corbel" panose="020B0503020204020204" pitchFamily="34" charset="0"/>
              </a:rPr>
              <a:t> era </a:t>
            </a:r>
            <a:r>
              <a:rPr lang="en-US" sz="7200" b="1" dirty="0" err="1">
                <a:latin typeface="Corbel" panose="020B0503020204020204" pitchFamily="34" charset="0"/>
              </a:rPr>
              <a:t>mai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în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vârstă</a:t>
            </a:r>
            <a:r>
              <a:rPr lang="en-US" sz="7200" b="1" dirty="0">
                <a:latin typeface="Corbel" panose="020B0503020204020204" pitchFamily="34" charset="0"/>
              </a:rPr>
              <a:t>?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0" y="1140817"/>
            <a:ext cx="10833100" cy="68195"/>
          </a:xfrm>
          <a:prstGeom prst="rect">
            <a:avLst/>
          </a:prstGeom>
        </p:spPr>
      </p:pic>
      <p:sp>
        <p:nvSpPr>
          <p:cNvPr id="13" name="Google Shape;253;p20"/>
          <p:cNvSpPr txBox="1"/>
          <p:nvPr/>
        </p:nvSpPr>
        <p:spPr>
          <a:xfrm>
            <a:off x="292192" y="10374500"/>
            <a:ext cx="14185807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ОТВЕТ/</a:t>
            </a:r>
            <a:r>
              <a:rPr lang="en-US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RĂSPUNS – 1 </a:t>
            </a:r>
            <a:r>
              <a:rPr lang="ru-RU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БАЛЛ/</a:t>
            </a:r>
            <a:r>
              <a:rPr lang="en-US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lang="en-US" sz="44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9666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989" y="3894724"/>
            <a:ext cx="10019887" cy="3840192"/>
          </a:xfrm>
          <a:prstGeom prst="rect">
            <a:avLst/>
          </a:prstGeom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08"/>
            <a:ext cx="20104100" cy="1119342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302301"/>
            <a:ext cx="1618162" cy="19664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076" y="10197212"/>
            <a:ext cx="3552023" cy="1131831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393" y="10240953"/>
            <a:ext cx="1083475" cy="1068397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72409" y="3887504"/>
            <a:ext cx="9634809" cy="3847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Якоб 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</a:p>
          <a:p>
            <a:pPr algn="ctr" fontAlgn="base"/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Jacob</a:t>
            </a:r>
            <a:endParaRPr lang="en-US" sz="83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5" name="Google Shape;155;p12"/>
          <p:cNvSpPr txBox="1">
            <a:spLocks/>
          </p:cNvSpPr>
          <p:nvPr/>
        </p:nvSpPr>
        <p:spPr>
          <a:xfrm>
            <a:off x="956392" y="657776"/>
            <a:ext cx="893055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2</a:t>
            </a:r>
            <a:r>
              <a:rPr lang="en-US" sz="6000" dirty="0" smtClean="0">
                <a:solidFill>
                  <a:srgbClr val="FFFFFF"/>
                </a:solidFill>
              </a:rPr>
              <a:t>	  </a:t>
            </a:r>
            <a:r>
              <a:rPr lang="ru-RU" sz="4400" dirty="0">
                <a:solidFill>
                  <a:srgbClr val="002E6D"/>
                </a:solidFill>
              </a:rPr>
              <a:t>ОТВЕТ/</a:t>
            </a:r>
            <a:r>
              <a:rPr lang="en-US" sz="4400" dirty="0">
                <a:solidFill>
                  <a:srgbClr val="002E6D"/>
                </a:solidFill>
              </a:rPr>
              <a:t>RĂSPUNSUL</a:t>
            </a:r>
            <a:endParaRPr lang="en-US" sz="4400" dirty="0"/>
          </a:p>
          <a:p>
            <a:pPr marL="12700"/>
            <a:endParaRPr lang="en-US" sz="60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0" y="1140817"/>
            <a:ext cx="10833100" cy="68195"/>
          </a:xfrm>
          <a:prstGeom prst="rect">
            <a:avLst/>
          </a:prstGeom>
        </p:spPr>
      </p:pic>
      <p:sp>
        <p:nvSpPr>
          <p:cNvPr id="17" name="Google Shape;253;p20"/>
          <p:cNvSpPr txBox="1"/>
          <p:nvPr/>
        </p:nvSpPr>
        <p:spPr>
          <a:xfrm>
            <a:off x="292192" y="10374500"/>
            <a:ext cx="14185807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ОТВЕТ/</a:t>
            </a:r>
            <a:r>
              <a:rPr lang="en-US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RĂSPUNS – 1 </a:t>
            </a:r>
            <a:r>
              <a:rPr lang="ru-RU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БАЛЛ/</a:t>
            </a:r>
            <a:r>
              <a:rPr lang="en-US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lang="en-US" sz="44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Picture 4" descr="Jacob Grimm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516" y="2462226"/>
            <a:ext cx="5688377" cy="694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84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08"/>
            <a:ext cx="20104100" cy="1119342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302301"/>
            <a:ext cx="1618162" cy="19664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076" y="10197212"/>
            <a:ext cx="3552023" cy="1131831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393" y="10240953"/>
            <a:ext cx="1083475" cy="1068397"/>
          </a:xfrm>
          <a:prstGeom prst="rect">
            <a:avLst/>
          </a:prstGeom>
        </p:spPr>
      </p:pic>
      <p:sp>
        <p:nvSpPr>
          <p:cNvPr id="16" name="Google Shape;155;p12"/>
          <p:cNvSpPr txBox="1">
            <a:spLocks/>
          </p:cNvSpPr>
          <p:nvPr/>
        </p:nvSpPr>
        <p:spPr>
          <a:xfrm>
            <a:off x="956392" y="657776"/>
            <a:ext cx="1018785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3</a:t>
            </a:r>
            <a:r>
              <a:rPr lang="en-US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>
                <a:solidFill>
                  <a:srgbClr val="002E6D"/>
                </a:solidFill>
              </a:rPr>
              <a:t>ВОПРОС/</a:t>
            </a:r>
            <a:r>
              <a:rPr lang="en-US" sz="4400" dirty="0">
                <a:solidFill>
                  <a:srgbClr val="002E6D"/>
                </a:solidFill>
              </a:rPr>
              <a:t>ÎNTREBARE</a:t>
            </a:r>
            <a:endParaRPr lang="en-US" sz="4400" dirty="0"/>
          </a:p>
        </p:txBody>
      </p:sp>
      <p:sp>
        <p:nvSpPr>
          <p:cNvPr id="14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3"/>
            <a:ext cx="19647969" cy="7921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b="1" dirty="0">
                <a:latin typeface="Corbel" panose="020B0503020204020204" pitchFamily="34" charset="0"/>
              </a:rPr>
              <a:t>Верите ли вы, что в 2017 году мировой объём </a:t>
            </a:r>
            <a:endParaRPr lang="x-none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официальной </a:t>
            </a:r>
            <a:r>
              <a:rPr lang="ru-RU" sz="7200" b="1" dirty="0">
                <a:latin typeface="Corbel" panose="020B0503020204020204" pitchFamily="34" charset="0"/>
              </a:rPr>
              <a:t>помощи в целях развития </a:t>
            </a:r>
            <a:endParaRPr lang="x-none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больше </a:t>
            </a:r>
            <a:r>
              <a:rPr lang="ru-RU" sz="7200" b="1" dirty="0">
                <a:latin typeface="Corbel" panose="020B0503020204020204" pitchFamily="34" charset="0"/>
              </a:rPr>
              <a:t>чем в 4 раза превысил бюджет </a:t>
            </a:r>
            <a:endParaRPr lang="x-none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Молдовы?</a:t>
            </a:r>
            <a:endParaRPr lang="x-none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b="1" dirty="0" smtClean="0">
                <a:latin typeface="Corbel" panose="020B0503020204020204" pitchFamily="34" charset="0"/>
              </a:rPr>
              <a:t>E </a:t>
            </a:r>
            <a:r>
              <a:rPr lang="en-US" sz="7200" b="1" dirty="0" err="1">
                <a:latin typeface="Corbel" panose="020B0503020204020204" pitchFamily="34" charset="0"/>
              </a:rPr>
              <a:t>adevărat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sau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fals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că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în</a:t>
            </a:r>
            <a:r>
              <a:rPr lang="en-US" sz="7200" b="1" dirty="0">
                <a:latin typeface="Corbel" panose="020B0503020204020204" pitchFamily="34" charset="0"/>
              </a:rPr>
              <a:t> 2017 </a:t>
            </a:r>
            <a:r>
              <a:rPr lang="en-US" sz="7200" b="1" dirty="0" err="1">
                <a:latin typeface="Corbel" panose="020B0503020204020204" pitchFamily="34" charset="0"/>
              </a:rPr>
              <a:t>volumul</a:t>
            </a:r>
            <a:r>
              <a:rPr lang="en-US" sz="7200" b="1" dirty="0">
                <a:latin typeface="Corbel" panose="020B0503020204020204" pitchFamily="34" charset="0"/>
              </a:rPr>
              <a:t> global de </a:t>
            </a:r>
            <a:endParaRPr lang="x-none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b="1" dirty="0" err="1" smtClean="0">
                <a:latin typeface="Corbel" panose="020B0503020204020204" pitchFamily="34" charset="0"/>
              </a:rPr>
              <a:t>asistență</a:t>
            </a:r>
            <a:r>
              <a:rPr lang="en-US" sz="7200" b="1" dirty="0" smtClean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în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scopul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dezvoltării</a:t>
            </a:r>
            <a:r>
              <a:rPr lang="en-US" sz="7200" b="1" dirty="0">
                <a:latin typeface="Corbel" panose="020B0503020204020204" pitchFamily="34" charset="0"/>
              </a:rPr>
              <a:t> a </a:t>
            </a:r>
            <a:r>
              <a:rPr lang="en-US" sz="7200" b="1" dirty="0" err="1">
                <a:latin typeface="Corbel" panose="020B0503020204020204" pitchFamily="34" charset="0"/>
              </a:rPr>
              <a:t>fost</a:t>
            </a:r>
            <a:r>
              <a:rPr lang="en-US" sz="7200" b="1" dirty="0">
                <a:latin typeface="Corbel" panose="020B0503020204020204" pitchFamily="34" charset="0"/>
              </a:rPr>
              <a:t> de </a:t>
            </a:r>
            <a:r>
              <a:rPr lang="en-US" sz="7200" b="1" dirty="0" err="1">
                <a:latin typeface="Corbel" panose="020B0503020204020204" pitchFamily="34" charset="0"/>
              </a:rPr>
              <a:t>peste</a:t>
            </a:r>
            <a:r>
              <a:rPr lang="en-US" sz="7200" b="1" dirty="0">
                <a:latin typeface="Corbel" panose="020B0503020204020204" pitchFamily="34" charset="0"/>
              </a:rPr>
              <a:t> 4 </a:t>
            </a:r>
            <a:endParaRPr lang="x-none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b="1" dirty="0" err="1" smtClean="0">
                <a:latin typeface="Corbel" panose="020B0503020204020204" pitchFamily="34" charset="0"/>
              </a:rPr>
              <a:t>ori</a:t>
            </a:r>
            <a:r>
              <a:rPr lang="en-US" sz="7200" b="1" dirty="0" smtClean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mai</a:t>
            </a:r>
            <a:r>
              <a:rPr lang="en-US" sz="7200" b="1" dirty="0">
                <a:latin typeface="Corbel" panose="020B0503020204020204" pitchFamily="34" charset="0"/>
              </a:rPr>
              <a:t> mare </a:t>
            </a:r>
            <a:r>
              <a:rPr lang="en-US" sz="7200" b="1" dirty="0" err="1">
                <a:latin typeface="Corbel" panose="020B0503020204020204" pitchFamily="34" charset="0"/>
              </a:rPr>
              <a:t>decât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bugetul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anual</a:t>
            </a:r>
            <a:r>
              <a:rPr lang="en-US" sz="7200" b="1" dirty="0">
                <a:latin typeface="Corbel" panose="020B0503020204020204" pitchFamily="34" charset="0"/>
              </a:rPr>
              <a:t> al </a:t>
            </a:r>
            <a:r>
              <a:rPr lang="en-US" sz="7200" b="1" dirty="0" err="1">
                <a:latin typeface="Corbel" panose="020B0503020204020204" pitchFamily="34" charset="0"/>
              </a:rPr>
              <a:t>Moldovei</a:t>
            </a:r>
            <a:r>
              <a:rPr lang="en-US" sz="7200" b="1" dirty="0">
                <a:latin typeface="Corbel" panose="020B0503020204020204" pitchFamily="34" charset="0"/>
              </a:rPr>
              <a:t>?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0" y="1140817"/>
            <a:ext cx="10833100" cy="68195"/>
          </a:xfrm>
          <a:prstGeom prst="rect">
            <a:avLst/>
          </a:prstGeom>
        </p:spPr>
      </p:pic>
      <p:sp>
        <p:nvSpPr>
          <p:cNvPr id="13" name="Google Shape;253;p20"/>
          <p:cNvSpPr txBox="1"/>
          <p:nvPr/>
        </p:nvSpPr>
        <p:spPr>
          <a:xfrm>
            <a:off x="292192" y="10374500"/>
            <a:ext cx="14185807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ОТВЕТ/</a:t>
            </a:r>
            <a:r>
              <a:rPr lang="en-US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RĂSPUNS – 1 </a:t>
            </a:r>
            <a:r>
              <a:rPr lang="ru-RU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БАЛЛ/</a:t>
            </a:r>
            <a:r>
              <a:rPr lang="en-US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lang="en-US" sz="44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4614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08"/>
            <a:ext cx="20104100" cy="1119342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302301"/>
            <a:ext cx="1618162" cy="19664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076" y="10197212"/>
            <a:ext cx="3552023" cy="1131831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393" y="10240953"/>
            <a:ext cx="1083475" cy="10683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989" y="3894724"/>
            <a:ext cx="10019887" cy="3840192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52953" y="3895516"/>
            <a:ext cx="9650980" cy="3839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Верю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/</a:t>
            </a:r>
            <a:endParaRPr lang="ru-RU" sz="83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o-RO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Adevărat</a:t>
            </a: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5" name="Google Shape;155;p12"/>
          <p:cNvSpPr txBox="1">
            <a:spLocks/>
          </p:cNvSpPr>
          <p:nvPr/>
        </p:nvSpPr>
        <p:spPr>
          <a:xfrm>
            <a:off x="956393" y="657776"/>
            <a:ext cx="9117596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3</a:t>
            </a:r>
            <a:r>
              <a:rPr lang="en-US" sz="6000" dirty="0" smtClean="0">
                <a:solidFill>
                  <a:srgbClr val="FFFFFF"/>
                </a:solidFill>
              </a:rPr>
              <a:t>	  </a:t>
            </a:r>
            <a:r>
              <a:rPr lang="ru-RU" sz="4400" dirty="0">
                <a:solidFill>
                  <a:srgbClr val="002E6D"/>
                </a:solidFill>
              </a:rPr>
              <a:t>ОТВЕТ/</a:t>
            </a:r>
            <a:r>
              <a:rPr lang="en-US" sz="4400" dirty="0">
                <a:solidFill>
                  <a:srgbClr val="002E6D"/>
                </a:solidFill>
              </a:rPr>
              <a:t>RĂSPUNSUL</a:t>
            </a:r>
            <a:endParaRPr lang="en-US" sz="44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0" y="1140817"/>
            <a:ext cx="10833100" cy="68195"/>
          </a:xfrm>
          <a:prstGeom prst="rect">
            <a:avLst/>
          </a:prstGeom>
        </p:spPr>
      </p:pic>
      <p:sp>
        <p:nvSpPr>
          <p:cNvPr id="16" name="Google Shape;253;p20"/>
          <p:cNvSpPr txBox="1"/>
          <p:nvPr/>
        </p:nvSpPr>
        <p:spPr>
          <a:xfrm>
            <a:off x="292192" y="10374500"/>
            <a:ext cx="14185807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ОТВЕТ/</a:t>
            </a:r>
            <a:r>
              <a:rPr lang="en-US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RĂSPUNS – 1 </a:t>
            </a:r>
            <a:r>
              <a:rPr lang="ru-RU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БАЛЛ/</a:t>
            </a:r>
            <a:r>
              <a:rPr lang="en-US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lang="en-US" sz="44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23" y="3509063"/>
            <a:ext cx="10021650" cy="501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7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08"/>
            <a:ext cx="20104100" cy="1119342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302301"/>
            <a:ext cx="1618162" cy="19664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076" y="10197212"/>
            <a:ext cx="3552023" cy="1131831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393" y="10240953"/>
            <a:ext cx="1083475" cy="1068397"/>
          </a:xfrm>
          <a:prstGeom prst="rect">
            <a:avLst/>
          </a:prstGeom>
        </p:spPr>
      </p:pic>
      <p:sp>
        <p:nvSpPr>
          <p:cNvPr id="16" name="Google Shape;155;p12"/>
          <p:cNvSpPr txBox="1">
            <a:spLocks/>
          </p:cNvSpPr>
          <p:nvPr/>
        </p:nvSpPr>
        <p:spPr>
          <a:xfrm>
            <a:off x="956392" y="657776"/>
            <a:ext cx="97497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4</a:t>
            </a:r>
            <a:r>
              <a:rPr lang="en-US" sz="6000" dirty="0" smtClean="0">
                <a:solidFill>
                  <a:srgbClr val="FFFFFF"/>
                </a:solidFill>
              </a:rPr>
              <a:t>	 </a:t>
            </a:r>
            <a:r>
              <a:rPr lang="ru-RU" sz="4400" dirty="0">
                <a:solidFill>
                  <a:srgbClr val="002E6D"/>
                </a:solidFill>
              </a:rPr>
              <a:t>ВОПРОС/</a:t>
            </a:r>
            <a:r>
              <a:rPr lang="en-US" sz="4400" dirty="0">
                <a:solidFill>
                  <a:srgbClr val="002E6D"/>
                </a:solidFill>
              </a:rPr>
              <a:t>ÎNTREBARE</a:t>
            </a:r>
            <a:endParaRPr lang="en-US" sz="4400" dirty="0"/>
          </a:p>
        </p:txBody>
      </p:sp>
      <p:sp>
        <p:nvSpPr>
          <p:cNvPr id="14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3"/>
            <a:ext cx="19647969" cy="7921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dirty="0">
                <a:latin typeface="Corbel" panose="020B0503020204020204" pitchFamily="34" charset="0"/>
              </a:rPr>
              <a:t>В Нидерландах запустили городской </a:t>
            </a:r>
            <a:r>
              <a:rPr lang="ru-RU" sz="7200" dirty="0" err="1">
                <a:latin typeface="Corbel" panose="020B0503020204020204" pitchFamily="34" charset="0"/>
              </a:rPr>
              <a:t>стартап</a:t>
            </a:r>
            <a:r>
              <a:rPr lang="ru-RU" sz="7200" dirty="0">
                <a:latin typeface="Corbel" panose="020B0503020204020204" pitchFamily="34" charset="0"/>
              </a:rPr>
              <a:t>, </a:t>
            </a:r>
            <a:endParaRPr lang="x-none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в </a:t>
            </a:r>
            <a:r>
              <a:rPr lang="ru-RU" sz="7200" dirty="0">
                <a:latin typeface="Corbel" panose="020B0503020204020204" pitchFamily="34" charset="0"/>
              </a:rPr>
              <a:t>рамках которого ворон учат собирать на </a:t>
            </a:r>
            <a:endParaRPr lang="x-none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улицах</a:t>
            </a:r>
            <a:r>
              <a:rPr lang="ru-RU" sz="7200" dirty="0">
                <a:latin typeface="Corbel" panose="020B0503020204020204" pitchFamily="34" charset="0"/>
              </a:rPr>
              <a:t>… </a:t>
            </a:r>
            <a:r>
              <a:rPr lang="ru-RU" sz="7200" b="1" dirty="0">
                <a:latin typeface="Corbel" panose="020B0503020204020204" pitchFamily="34" charset="0"/>
              </a:rPr>
              <a:t>Что</a:t>
            </a:r>
            <a:r>
              <a:rPr lang="ru-RU" sz="7200" b="1" dirty="0" smtClean="0">
                <a:latin typeface="Corbel" panose="020B0503020204020204" pitchFamily="34" charset="0"/>
              </a:rPr>
              <a:t>?</a:t>
            </a:r>
            <a:endParaRPr lang="x-none" sz="7200" b="1" dirty="0" smtClean="0">
              <a:latin typeface="Corbel" panose="020B0503020204020204" pitchFamily="34" charset="0"/>
            </a:endParaRPr>
          </a:p>
          <a:p>
            <a:pPr fontAlgn="base"/>
            <a:endParaRPr lang="x-none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dirty="0" err="1" smtClean="0">
                <a:latin typeface="Corbel" panose="020B0503020204020204" pitchFamily="34" charset="0"/>
              </a:rPr>
              <a:t>În</a:t>
            </a:r>
            <a:r>
              <a:rPr lang="en-US" sz="7200" dirty="0" smtClean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Olanda</a:t>
            </a:r>
            <a:r>
              <a:rPr lang="en-US" sz="7200" dirty="0">
                <a:latin typeface="Corbel" panose="020B0503020204020204" pitchFamily="34" charset="0"/>
              </a:rPr>
              <a:t> a </a:t>
            </a:r>
            <a:r>
              <a:rPr lang="en-US" sz="7200" dirty="0" err="1">
                <a:latin typeface="Corbel" panose="020B0503020204020204" pitchFamily="34" charset="0"/>
              </a:rPr>
              <a:t>fost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lansat</a:t>
            </a:r>
            <a:r>
              <a:rPr lang="en-US" sz="7200" dirty="0">
                <a:latin typeface="Corbel" panose="020B0503020204020204" pitchFamily="34" charset="0"/>
              </a:rPr>
              <a:t> un start-up urban, </a:t>
            </a:r>
            <a:r>
              <a:rPr lang="en-US" sz="7200" dirty="0" err="1">
                <a:latin typeface="Corbel" panose="020B0503020204020204" pitchFamily="34" charset="0"/>
              </a:rPr>
              <a:t>în</a:t>
            </a:r>
            <a:r>
              <a:rPr lang="en-US" sz="7200" dirty="0">
                <a:latin typeface="Corbel" panose="020B0503020204020204" pitchFamily="34" charset="0"/>
              </a:rPr>
              <a:t> care </a:t>
            </a:r>
            <a:endParaRPr lang="ro-MO" sz="7200" dirty="0">
              <a:latin typeface="Corbel" panose="020B0503020204020204" pitchFamily="34" charset="0"/>
            </a:endParaRPr>
          </a:p>
          <a:p>
            <a:pPr fontAlgn="base"/>
            <a:r>
              <a:rPr lang="en-US" sz="7200" dirty="0" err="1" smtClean="0">
                <a:latin typeface="Corbel" panose="020B0503020204020204" pitchFamily="34" charset="0"/>
              </a:rPr>
              <a:t>ciorile</a:t>
            </a:r>
            <a:r>
              <a:rPr lang="en-US" sz="7200" dirty="0" smtClean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sunt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învățate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să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strângă</a:t>
            </a:r>
            <a:r>
              <a:rPr lang="en-US" sz="7200" dirty="0">
                <a:latin typeface="Corbel" panose="020B0503020204020204" pitchFamily="34" charset="0"/>
              </a:rPr>
              <a:t>… </a:t>
            </a:r>
            <a:r>
              <a:rPr lang="en-US" sz="7200" b="1" dirty="0">
                <a:latin typeface="Corbel" panose="020B0503020204020204" pitchFamily="34" charset="0"/>
              </a:rPr>
              <a:t>Ce?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0" y="1140817"/>
            <a:ext cx="10833100" cy="68195"/>
          </a:xfrm>
          <a:prstGeom prst="rect">
            <a:avLst/>
          </a:prstGeom>
        </p:spPr>
      </p:pic>
      <p:sp>
        <p:nvSpPr>
          <p:cNvPr id="13" name="Google Shape;253;p20"/>
          <p:cNvSpPr txBox="1"/>
          <p:nvPr/>
        </p:nvSpPr>
        <p:spPr>
          <a:xfrm>
            <a:off x="292192" y="10374500"/>
            <a:ext cx="14185807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ОТВЕТ/</a:t>
            </a:r>
            <a:r>
              <a:rPr lang="en-US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RĂSPUNS – 1 </a:t>
            </a:r>
            <a:r>
              <a:rPr lang="ru-RU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БАЛЛ/</a:t>
            </a:r>
            <a:r>
              <a:rPr lang="en-US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lang="en-US" sz="44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44154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989" y="3894724"/>
            <a:ext cx="10019887" cy="3840192"/>
          </a:xfrm>
          <a:prstGeom prst="rect">
            <a:avLst/>
          </a:prstGeom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08"/>
            <a:ext cx="20104100" cy="1119342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0" y="302301"/>
            <a:ext cx="1618162" cy="19664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2076" y="10197212"/>
            <a:ext cx="3552023" cy="1131831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393" y="10240953"/>
            <a:ext cx="1083475" cy="1068397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272409" y="3895516"/>
            <a:ext cx="9631524" cy="3839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r>
              <a:rPr lang="x-none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	</a:t>
            </a:r>
            <a:r>
              <a:rPr lang="ru-RU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Окурки и мелкий </a:t>
            </a:r>
            <a:endParaRPr lang="x-none" sz="60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x-none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	</a:t>
            </a:r>
            <a:r>
              <a:rPr lang="ru-RU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мусор</a:t>
            </a:r>
            <a:r>
              <a:rPr lang="x-none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/</a:t>
            </a:r>
            <a:endParaRPr lang="ru-RU" sz="60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ro-RO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    Gunoiul de pe străzi</a:t>
            </a:r>
            <a:endParaRPr lang="ru-RU" sz="60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5" name="Google Shape;155;p12"/>
          <p:cNvSpPr txBox="1">
            <a:spLocks/>
          </p:cNvSpPr>
          <p:nvPr/>
        </p:nvSpPr>
        <p:spPr>
          <a:xfrm>
            <a:off x="956392" y="657776"/>
            <a:ext cx="101307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o-RO" sz="6000" dirty="0" smtClean="0">
                <a:solidFill>
                  <a:srgbClr val="FFFFFF"/>
                </a:solidFill>
              </a:rPr>
              <a:t>4</a:t>
            </a:r>
            <a:r>
              <a:rPr lang="en-US" sz="6000" dirty="0" smtClean="0">
                <a:solidFill>
                  <a:srgbClr val="FFFFFF"/>
                </a:solidFill>
              </a:rPr>
              <a:t>	  </a:t>
            </a:r>
            <a:r>
              <a:rPr lang="ru-RU" sz="4400" dirty="0">
                <a:solidFill>
                  <a:srgbClr val="002E6D"/>
                </a:solidFill>
              </a:rPr>
              <a:t>ОТВЕТ/</a:t>
            </a:r>
            <a:r>
              <a:rPr lang="en-US" sz="4400" dirty="0">
                <a:solidFill>
                  <a:srgbClr val="002E6D"/>
                </a:solidFill>
              </a:rPr>
              <a:t>RĂSPUNSUL</a:t>
            </a:r>
            <a:endParaRPr lang="en-US" sz="44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0" y="1140817"/>
            <a:ext cx="10833100" cy="68195"/>
          </a:xfrm>
          <a:prstGeom prst="rect">
            <a:avLst/>
          </a:prstGeom>
        </p:spPr>
      </p:pic>
      <p:sp>
        <p:nvSpPr>
          <p:cNvPr id="17" name="Google Shape;253;p20"/>
          <p:cNvSpPr txBox="1"/>
          <p:nvPr/>
        </p:nvSpPr>
        <p:spPr>
          <a:xfrm>
            <a:off x="292192" y="10374500"/>
            <a:ext cx="14185807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ОТВЕТ/</a:t>
            </a:r>
            <a:r>
              <a:rPr lang="en-US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RĂSPUNS – 1 </a:t>
            </a:r>
            <a:r>
              <a:rPr lang="ru-RU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БАЛЛ/</a:t>
            </a:r>
            <a:r>
              <a:rPr lang="en-US" sz="44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lang="en-US" sz="44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26934" y="2453234"/>
            <a:ext cx="8274479" cy="667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1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3007</TotalTime>
  <Words>534</Words>
  <Application>Microsoft Office PowerPoint</Application>
  <PresentationFormat>Произвольный</PresentationFormat>
  <Paragraphs>97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User</cp:lastModifiedBy>
  <cp:revision>450</cp:revision>
  <dcterms:modified xsi:type="dcterms:W3CDTF">2021-01-13T12:57:15Z</dcterms:modified>
</cp:coreProperties>
</file>