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.wav" ContentType="audio/wav"/>
  <Override PartName="/ppt/media/audio10.wav" ContentType="audio/wav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18" r:id="rId3"/>
    <p:sldId id="276" r:id="rId4"/>
    <p:sldId id="311" r:id="rId5"/>
    <p:sldId id="289" r:id="rId6"/>
    <p:sldId id="312" r:id="rId7"/>
    <p:sldId id="291" r:id="rId8"/>
    <p:sldId id="313" r:id="rId9"/>
    <p:sldId id="293" r:id="rId10"/>
    <p:sldId id="314" r:id="rId11"/>
    <p:sldId id="295" r:id="rId12"/>
    <p:sldId id="315" r:id="rId13"/>
    <p:sldId id="297" r:id="rId14"/>
    <p:sldId id="316" r:id="rId15"/>
    <p:sldId id="299" r:id="rId16"/>
    <p:sldId id="310" r:id="rId17"/>
    <p:sldId id="317" r:id="rId18"/>
    <p:sldId id="319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32" d="100"/>
          <a:sy n="32" d="100"/>
        </p:scale>
        <p:origin x="72" y="74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035237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477291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640247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67426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305228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841177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621058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67184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661129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63983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168042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814925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425949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315758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93295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1/6/2021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831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audio" Target="../media/audio10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0135187" cy="1146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364" y="1119705"/>
            <a:ext cx="10706735" cy="857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14839"/>
            <a:ext cx="1535795" cy="1866346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b="1" dirty="0">
                <a:latin typeface="Corbel" panose="020B0503020204020204" pitchFamily="34" charset="0"/>
              </a:rPr>
              <a:t>Какой цвет преобладает на постерах, </a:t>
            </a:r>
            <a:r>
              <a:rPr lang="ru-RU" sz="6000" b="1" dirty="0" smtClean="0">
                <a:latin typeface="Corbel" panose="020B0503020204020204" pitchFamily="34" charset="0"/>
              </a:rPr>
              <a:t>посвящённых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чистой энергии?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b="1" dirty="0" smtClean="0">
                <a:latin typeface="Corbel" panose="020B0503020204020204" pitchFamily="34" charset="0"/>
              </a:rPr>
              <a:t>Ce </a:t>
            </a:r>
            <a:r>
              <a:rPr lang="en-US" sz="6000" b="1" dirty="0" err="1">
                <a:latin typeface="Corbel" panose="020B0503020204020204" pitchFamily="34" charset="0"/>
              </a:rPr>
              <a:t>culoare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predomină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pe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posterele</a:t>
            </a:r>
            <a:r>
              <a:rPr lang="en-US" sz="6000" b="1" dirty="0">
                <a:latin typeface="Corbel" panose="020B0503020204020204" pitchFamily="34" charset="0"/>
              </a:rPr>
              <a:t> dedicate </a:t>
            </a:r>
            <a:r>
              <a:rPr lang="en-US" sz="6000" b="1" dirty="0" err="1" smtClean="0">
                <a:latin typeface="Corbel" panose="020B0503020204020204" pitchFamily="34" charset="0"/>
              </a:rPr>
              <a:t>energiei</a:t>
            </a:r>
            <a:endParaRPr lang="en-US" sz="6000" b="1" dirty="0">
              <a:latin typeface="Corbel" panose="020B0503020204020204" pitchFamily="34" charset="0"/>
            </a:endParaRPr>
          </a:p>
          <a:p>
            <a:pPr fontAlgn="base"/>
            <a:r>
              <a:rPr lang="en-US" sz="6000" b="1" dirty="0" smtClean="0">
                <a:latin typeface="Corbel" panose="020B0503020204020204" pitchFamily="34" charset="0"/>
              </a:rPr>
              <a:t>curate</a:t>
            </a:r>
            <a:r>
              <a:rPr lang="en-US" sz="6000" b="1" dirty="0">
                <a:latin typeface="Corbel" panose="020B0503020204020204" pitchFamily="34" charset="0"/>
              </a:rPr>
              <a:t>?  </a:t>
            </a:r>
            <a:r>
              <a:rPr lang="en-US" sz="6000" dirty="0">
                <a:latin typeface="Corbel" panose="020B0503020204020204" pitchFamily="34" charset="0"/>
              </a:rPr>
              <a:t/>
            </a:r>
            <a:br>
              <a:rPr lang="en-US" sz="6000" dirty="0">
                <a:latin typeface="Corbel" panose="020B0503020204020204" pitchFamily="34" charset="0"/>
              </a:rPr>
            </a:br>
            <a:r>
              <a:rPr lang="en-US" sz="6000" dirty="0">
                <a:latin typeface="Corbel" panose="020B0503020204020204" pitchFamily="34" charset="0"/>
              </a:rPr>
              <a:t>1. </a:t>
            </a:r>
            <a:r>
              <a:rPr lang="ru-RU" sz="6000" dirty="0">
                <a:latin typeface="Corbel" panose="020B0503020204020204" pitchFamily="34" charset="0"/>
              </a:rPr>
              <a:t>Зелёный/</a:t>
            </a:r>
            <a:r>
              <a:rPr lang="en-US" sz="6000" dirty="0">
                <a:latin typeface="Corbel" panose="020B0503020204020204" pitchFamily="34" charset="0"/>
              </a:rPr>
              <a:t>Verde</a:t>
            </a:r>
            <a:br>
              <a:rPr lang="en-US" sz="6000" dirty="0">
                <a:latin typeface="Corbel" panose="020B0503020204020204" pitchFamily="34" charset="0"/>
              </a:rPr>
            </a:br>
            <a:r>
              <a:rPr lang="en-US" sz="6000" dirty="0">
                <a:latin typeface="Corbel" panose="020B0503020204020204" pitchFamily="34" charset="0"/>
              </a:rPr>
              <a:t>2. </a:t>
            </a:r>
            <a:r>
              <a:rPr lang="ru-RU" sz="6000" dirty="0">
                <a:latin typeface="Corbel" panose="020B0503020204020204" pitchFamily="34" charset="0"/>
              </a:rPr>
              <a:t>Голубой/</a:t>
            </a:r>
            <a:r>
              <a:rPr lang="en-US" sz="6000" dirty="0" err="1">
                <a:latin typeface="Corbel" panose="020B0503020204020204" pitchFamily="34" charset="0"/>
              </a:rPr>
              <a:t>Albastru</a:t>
            </a:r>
            <a:r>
              <a:rPr lang="en-US" sz="6000" dirty="0">
                <a:latin typeface="Corbel" panose="020B0503020204020204" pitchFamily="34" charset="0"/>
              </a:rPr>
              <a:t/>
            </a:r>
            <a:br>
              <a:rPr lang="en-US" sz="6000" dirty="0">
                <a:latin typeface="Corbel" panose="020B0503020204020204" pitchFamily="34" charset="0"/>
              </a:rPr>
            </a:br>
            <a:r>
              <a:rPr lang="en-US" sz="6000" dirty="0">
                <a:latin typeface="Corbel" panose="020B0503020204020204" pitchFamily="34" charset="0"/>
              </a:rPr>
              <a:t>3. </a:t>
            </a:r>
            <a:r>
              <a:rPr lang="ru-RU" sz="6000" dirty="0">
                <a:latin typeface="Corbel" panose="020B0503020204020204" pitchFamily="34" charset="0"/>
              </a:rPr>
              <a:t>Красный/</a:t>
            </a:r>
            <a:r>
              <a:rPr lang="en-US" sz="6000" dirty="0" err="1">
                <a:latin typeface="Corbel" panose="020B0503020204020204" pitchFamily="34" charset="0"/>
              </a:rPr>
              <a:t>Roșu</a:t>
            </a:r>
            <a:r>
              <a:rPr lang="en-US" sz="6000" dirty="0">
                <a:latin typeface="Corbel" panose="020B0503020204020204" pitchFamily="34" charset="0"/>
              </a:rPr>
              <a:t/>
            </a:r>
            <a:br>
              <a:rPr lang="en-US" sz="6000" dirty="0">
                <a:latin typeface="Corbel" panose="020B0503020204020204" pitchFamily="34" charset="0"/>
              </a:rPr>
            </a:br>
            <a:r>
              <a:rPr lang="en-US" sz="6000" dirty="0">
                <a:latin typeface="Corbel" panose="020B0503020204020204" pitchFamily="34" charset="0"/>
              </a:rPr>
              <a:t>4. </a:t>
            </a:r>
            <a:r>
              <a:rPr lang="ru-RU" sz="6000" dirty="0">
                <a:latin typeface="Corbel" panose="020B0503020204020204" pitchFamily="34" charset="0"/>
              </a:rPr>
              <a:t>Чёрный/</a:t>
            </a:r>
            <a:r>
              <a:rPr lang="en-US" sz="6000" dirty="0" err="1">
                <a:latin typeface="Corbel" panose="020B0503020204020204" pitchFamily="34" charset="0"/>
              </a:rPr>
              <a:t>Negru</a:t>
            </a:r>
            <a:endParaRPr lang="ru-RU" sz="6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72" y="10197744"/>
            <a:ext cx="3846558" cy="10734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199" y="10216717"/>
            <a:ext cx="1135692" cy="1092633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77513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364" y="1119705"/>
            <a:ext cx="10706735" cy="857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14839"/>
            <a:ext cx="1535795" cy="1866346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dirty="0">
                <a:latin typeface="Corbel" panose="020B0503020204020204" pitchFamily="34" charset="0"/>
              </a:rPr>
              <a:t>В 2010 году электрокар проехал без </a:t>
            </a:r>
            <a:r>
              <a:rPr lang="ru-RU" sz="6600" dirty="0" smtClean="0">
                <a:latin typeface="Corbel" panose="020B0503020204020204" pitchFamily="34" charset="0"/>
              </a:rPr>
              <a:t>подзарядки: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600" dirty="0" err="1" smtClean="0">
                <a:latin typeface="Corbel" panose="020B0503020204020204" pitchFamily="34" charset="0"/>
              </a:rPr>
              <a:t>În</a:t>
            </a:r>
            <a:r>
              <a:rPr lang="en-US" sz="6600" dirty="0" smtClean="0">
                <a:latin typeface="Corbel" panose="020B0503020204020204" pitchFamily="34" charset="0"/>
              </a:rPr>
              <a:t> </a:t>
            </a:r>
            <a:r>
              <a:rPr lang="en-US" sz="6600" dirty="0" err="1">
                <a:latin typeface="Corbel" panose="020B0503020204020204" pitchFamily="34" charset="0"/>
              </a:rPr>
              <a:t>anul</a:t>
            </a:r>
            <a:r>
              <a:rPr lang="en-US" sz="6600" dirty="0">
                <a:latin typeface="Corbel" panose="020B0503020204020204" pitchFamily="34" charset="0"/>
              </a:rPr>
              <a:t> 2010 o </a:t>
            </a:r>
            <a:r>
              <a:rPr lang="en-US" sz="6600" dirty="0" err="1">
                <a:latin typeface="Corbel" panose="020B0503020204020204" pitchFamily="34" charset="0"/>
              </a:rPr>
              <a:t>mașină</a:t>
            </a:r>
            <a:r>
              <a:rPr lang="en-US" sz="6600" dirty="0">
                <a:latin typeface="Corbel" panose="020B0503020204020204" pitchFamily="34" charset="0"/>
              </a:rPr>
              <a:t> </a:t>
            </a:r>
            <a:r>
              <a:rPr lang="en-US" sz="6600" dirty="0" err="1">
                <a:latin typeface="Corbel" panose="020B0503020204020204" pitchFamily="34" charset="0"/>
              </a:rPr>
              <a:t>electrică</a:t>
            </a:r>
            <a:r>
              <a:rPr lang="en-US" sz="6600" dirty="0">
                <a:latin typeface="Corbel" panose="020B0503020204020204" pitchFamily="34" charset="0"/>
              </a:rPr>
              <a:t> a </a:t>
            </a:r>
            <a:r>
              <a:rPr lang="en-US" sz="6600" dirty="0" err="1">
                <a:latin typeface="Corbel" panose="020B0503020204020204" pitchFamily="34" charset="0"/>
              </a:rPr>
              <a:t>reușit</a:t>
            </a:r>
            <a:r>
              <a:rPr lang="en-US" sz="6600" dirty="0">
                <a:latin typeface="Corbel" panose="020B0503020204020204" pitchFamily="34" charset="0"/>
              </a:rPr>
              <a:t> </a:t>
            </a:r>
            <a:r>
              <a:rPr lang="en-US" sz="6600" dirty="0" err="1">
                <a:latin typeface="Corbel" panose="020B0503020204020204" pitchFamily="34" charset="0"/>
              </a:rPr>
              <a:t>să</a:t>
            </a:r>
            <a:r>
              <a:rPr lang="en-US" sz="6600" dirty="0">
                <a:latin typeface="Corbel" panose="020B0503020204020204" pitchFamily="34" charset="0"/>
              </a:rPr>
              <a:t> </a:t>
            </a:r>
            <a:r>
              <a:rPr lang="en-US" sz="6600" dirty="0" err="1" smtClean="0">
                <a:latin typeface="Corbel" panose="020B0503020204020204" pitchFamily="34" charset="0"/>
              </a:rPr>
              <a:t>parcurgă</a:t>
            </a:r>
            <a:endParaRPr lang="en-US" sz="6600" dirty="0">
              <a:latin typeface="Corbel" panose="020B0503020204020204" pitchFamily="34" charset="0"/>
            </a:endParaRPr>
          </a:p>
          <a:p>
            <a:pPr fontAlgn="base"/>
            <a:r>
              <a:rPr lang="en-US" sz="6600" dirty="0" err="1" smtClean="0">
                <a:latin typeface="Corbel" panose="020B0503020204020204" pitchFamily="34" charset="0"/>
              </a:rPr>
              <a:t>fără</a:t>
            </a:r>
            <a:r>
              <a:rPr lang="en-US" sz="6600" dirty="0" smtClean="0">
                <a:latin typeface="Corbel" panose="020B0503020204020204" pitchFamily="34" charset="0"/>
              </a:rPr>
              <a:t> </a:t>
            </a:r>
            <a:r>
              <a:rPr lang="en-US" sz="6600" dirty="0" err="1">
                <a:latin typeface="Corbel" panose="020B0503020204020204" pitchFamily="34" charset="0"/>
              </a:rPr>
              <a:t>reîncărcare</a:t>
            </a:r>
            <a:r>
              <a:rPr lang="en-US" sz="6600" dirty="0">
                <a:latin typeface="Corbel" panose="020B0503020204020204" pitchFamily="34" charset="0"/>
              </a:rPr>
              <a:t>…                     </a:t>
            </a:r>
          </a:p>
          <a:p>
            <a:r>
              <a:rPr lang="en-US" sz="6600" dirty="0" smtClean="0">
                <a:latin typeface="Corbel" panose="020B0503020204020204" pitchFamily="34" charset="0"/>
              </a:rPr>
              <a:t>1</a:t>
            </a:r>
            <a:r>
              <a:rPr lang="en-US" sz="6600" dirty="0">
                <a:latin typeface="Corbel" panose="020B0503020204020204" pitchFamily="34" charset="0"/>
              </a:rPr>
              <a:t>. 57 </a:t>
            </a:r>
            <a:r>
              <a:rPr lang="ru-RU" sz="6600" dirty="0">
                <a:latin typeface="Corbel" panose="020B0503020204020204" pitchFamily="34" charset="0"/>
              </a:rPr>
              <a:t>км/57 </a:t>
            </a:r>
            <a:r>
              <a:rPr lang="en-US" sz="6600" dirty="0">
                <a:latin typeface="Corbel" panose="020B0503020204020204" pitchFamily="34" charset="0"/>
              </a:rPr>
              <a:t>km</a:t>
            </a:r>
          </a:p>
          <a:p>
            <a:r>
              <a:rPr lang="en-US" sz="6600" dirty="0" smtClean="0">
                <a:latin typeface="Corbel" panose="020B0503020204020204" pitchFamily="34" charset="0"/>
              </a:rPr>
              <a:t>2</a:t>
            </a:r>
            <a:r>
              <a:rPr lang="en-US" sz="6600" dirty="0">
                <a:latin typeface="Corbel" panose="020B0503020204020204" pitchFamily="34" charset="0"/>
              </a:rPr>
              <a:t>. 142 </a:t>
            </a:r>
            <a:r>
              <a:rPr lang="ru-RU" sz="6600" dirty="0">
                <a:latin typeface="Corbel" panose="020B0503020204020204" pitchFamily="34" charset="0"/>
              </a:rPr>
              <a:t>км/142 </a:t>
            </a:r>
            <a:r>
              <a:rPr lang="en-US" sz="6600" dirty="0">
                <a:latin typeface="Corbel" panose="020B0503020204020204" pitchFamily="34" charset="0"/>
              </a:rPr>
              <a:t>km</a:t>
            </a:r>
          </a:p>
          <a:p>
            <a:r>
              <a:rPr lang="en-US" sz="6600" dirty="0" smtClean="0">
                <a:latin typeface="Corbel" panose="020B0503020204020204" pitchFamily="34" charset="0"/>
              </a:rPr>
              <a:t>3</a:t>
            </a:r>
            <a:r>
              <a:rPr lang="en-US" sz="6600" dirty="0">
                <a:latin typeface="Corbel" panose="020B0503020204020204" pitchFamily="34" charset="0"/>
              </a:rPr>
              <a:t>. 311 </a:t>
            </a:r>
            <a:r>
              <a:rPr lang="ru-RU" sz="6600" dirty="0">
                <a:latin typeface="Corbel" panose="020B0503020204020204" pitchFamily="34" charset="0"/>
              </a:rPr>
              <a:t>км/311 </a:t>
            </a:r>
            <a:r>
              <a:rPr lang="en-US" sz="6600" dirty="0">
                <a:latin typeface="Corbel" panose="020B0503020204020204" pitchFamily="34" charset="0"/>
              </a:rPr>
              <a:t>km</a:t>
            </a:r>
          </a:p>
          <a:p>
            <a:r>
              <a:rPr lang="en-US" sz="6600" dirty="0" smtClean="0">
                <a:latin typeface="Corbel" panose="020B0503020204020204" pitchFamily="34" charset="0"/>
              </a:rPr>
              <a:t>4</a:t>
            </a:r>
            <a:r>
              <a:rPr lang="en-US" sz="6600" dirty="0">
                <a:latin typeface="Corbel" panose="020B0503020204020204" pitchFamily="34" charset="0"/>
              </a:rPr>
              <a:t>. 1003 </a:t>
            </a:r>
            <a:r>
              <a:rPr lang="ru-RU" sz="6600" dirty="0">
                <a:latin typeface="Corbel" panose="020B0503020204020204" pitchFamily="34" charset="0"/>
              </a:rPr>
              <a:t>км/1003 </a:t>
            </a:r>
            <a:r>
              <a:rPr lang="en-US" sz="6600" dirty="0">
                <a:latin typeface="Corbel" panose="020B0503020204020204" pitchFamily="34" charset="0"/>
              </a:rPr>
              <a:t>km</a:t>
            </a:r>
          </a:p>
          <a:p>
            <a:r>
              <a:rPr lang="en-US" sz="6600" dirty="0">
                <a:latin typeface="Corbel" panose="020B0503020204020204" pitchFamily="34" charset="0"/>
              </a:rPr>
              <a:t/>
            </a:r>
            <a:br>
              <a:rPr lang="en-US" sz="6600" dirty="0">
                <a:latin typeface="Corbel" panose="020B0503020204020204" pitchFamily="34" charset="0"/>
              </a:rPr>
            </a:br>
            <a:endParaRPr lang="ru-RU" sz="66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72" y="10197744"/>
            <a:ext cx="3846558" cy="10734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199" y="10216717"/>
            <a:ext cx="1135692" cy="1092633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5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66382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364" y="1119705"/>
            <a:ext cx="10706735" cy="857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14839"/>
            <a:ext cx="1535795" cy="1866346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dirty="0">
                <a:latin typeface="Corbel" panose="020B0503020204020204" pitchFamily="34" charset="0"/>
              </a:rPr>
              <a:t>В 2010 году электрокар проехал без </a:t>
            </a:r>
            <a:r>
              <a:rPr lang="ru-RU" sz="6600" dirty="0" smtClean="0">
                <a:latin typeface="Corbel" panose="020B0503020204020204" pitchFamily="34" charset="0"/>
              </a:rPr>
              <a:t>подзарядки: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600" dirty="0" err="1" smtClean="0">
                <a:latin typeface="Corbel" panose="020B0503020204020204" pitchFamily="34" charset="0"/>
              </a:rPr>
              <a:t>În</a:t>
            </a:r>
            <a:r>
              <a:rPr lang="en-US" sz="6600" dirty="0" smtClean="0">
                <a:latin typeface="Corbel" panose="020B0503020204020204" pitchFamily="34" charset="0"/>
              </a:rPr>
              <a:t> </a:t>
            </a:r>
            <a:r>
              <a:rPr lang="en-US" sz="6600" dirty="0" err="1">
                <a:latin typeface="Corbel" panose="020B0503020204020204" pitchFamily="34" charset="0"/>
              </a:rPr>
              <a:t>anul</a:t>
            </a:r>
            <a:r>
              <a:rPr lang="en-US" sz="6600" dirty="0">
                <a:latin typeface="Corbel" panose="020B0503020204020204" pitchFamily="34" charset="0"/>
              </a:rPr>
              <a:t> 2010 o </a:t>
            </a:r>
            <a:r>
              <a:rPr lang="en-US" sz="6600" dirty="0" err="1">
                <a:latin typeface="Corbel" panose="020B0503020204020204" pitchFamily="34" charset="0"/>
              </a:rPr>
              <a:t>mașină</a:t>
            </a:r>
            <a:r>
              <a:rPr lang="en-US" sz="6600" dirty="0">
                <a:latin typeface="Corbel" panose="020B0503020204020204" pitchFamily="34" charset="0"/>
              </a:rPr>
              <a:t> </a:t>
            </a:r>
            <a:r>
              <a:rPr lang="en-US" sz="6600" dirty="0" err="1">
                <a:latin typeface="Corbel" panose="020B0503020204020204" pitchFamily="34" charset="0"/>
              </a:rPr>
              <a:t>electrică</a:t>
            </a:r>
            <a:r>
              <a:rPr lang="en-US" sz="6600" dirty="0">
                <a:latin typeface="Corbel" panose="020B0503020204020204" pitchFamily="34" charset="0"/>
              </a:rPr>
              <a:t> a </a:t>
            </a:r>
            <a:r>
              <a:rPr lang="en-US" sz="6600" dirty="0" err="1">
                <a:latin typeface="Corbel" panose="020B0503020204020204" pitchFamily="34" charset="0"/>
              </a:rPr>
              <a:t>reușit</a:t>
            </a:r>
            <a:r>
              <a:rPr lang="en-US" sz="6600" dirty="0">
                <a:latin typeface="Corbel" panose="020B0503020204020204" pitchFamily="34" charset="0"/>
              </a:rPr>
              <a:t> </a:t>
            </a:r>
            <a:r>
              <a:rPr lang="en-US" sz="6600" dirty="0" err="1">
                <a:latin typeface="Corbel" panose="020B0503020204020204" pitchFamily="34" charset="0"/>
              </a:rPr>
              <a:t>să</a:t>
            </a:r>
            <a:r>
              <a:rPr lang="en-US" sz="6600" dirty="0">
                <a:latin typeface="Corbel" panose="020B0503020204020204" pitchFamily="34" charset="0"/>
              </a:rPr>
              <a:t> </a:t>
            </a:r>
            <a:r>
              <a:rPr lang="en-US" sz="6600" dirty="0" err="1" smtClean="0">
                <a:latin typeface="Corbel" panose="020B0503020204020204" pitchFamily="34" charset="0"/>
              </a:rPr>
              <a:t>parcurgă</a:t>
            </a:r>
            <a:endParaRPr lang="en-US" sz="6600" dirty="0">
              <a:latin typeface="Corbel" panose="020B0503020204020204" pitchFamily="34" charset="0"/>
            </a:endParaRPr>
          </a:p>
          <a:p>
            <a:pPr fontAlgn="base"/>
            <a:r>
              <a:rPr lang="en-US" sz="6600" dirty="0" err="1" smtClean="0">
                <a:latin typeface="Corbel" panose="020B0503020204020204" pitchFamily="34" charset="0"/>
              </a:rPr>
              <a:t>fără</a:t>
            </a:r>
            <a:r>
              <a:rPr lang="en-US" sz="6600" dirty="0" smtClean="0">
                <a:latin typeface="Corbel" panose="020B0503020204020204" pitchFamily="34" charset="0"/>
              </a:rPr>
              <a:t> </a:t>
            </a:r>
            <a:r>
              <a:rPr lang="en-US" sz="6600" dirty="0" err="1">
                <a:latin typeface="Corbel" panose="020B0503020204020204" pitchFamily="34" charset="0"/>
              </a:rPr>
              <a:t>reîncărcare</a:t>
            </a:r>
            <a:r>
              <a:rPr lang="en-US" sz="6600" dirty="0">
                <a:latin typeface="Corbel" panose="020B0503020204020204" pitchFamily="34" charset="0"/>
              </a:rPr>
              <a:t>…                     </a:t>
            </a:r>
          </a:p>
          <a:p>
            <a:r>
              <a:rPr lang="en-US" sz="6600" dirty="0" smtClean="0">
                <a:latin typeface="Corbel" panose="020B0503020204020204" pitchFamily="34" charset="0"/>
              </a:rPr>
              <a:t>1</a:t>
            </a:r>
            <a:r>
              <a:rPr lang="en-US" sz="6600" dirty="0">
                <a:latin typeface="Corbel" panose="020B0503020204020204" pitchFamily="34" charset="0"/>
              </a:rPr>
              <a:t>. 57 </a:t>
            </a:r>
            <a:r>
              <a:rPr lang="ru-RU" sz="6600" dirty="0">
                <a:latin typeface="Corbel" panose="020B0503020204020204" pitchFamily="34" charset="0"/>
              </a:rPr>
              <a:t>км/57 </a:t>
            </a:r>
            <a:r>
              <a:rPr lang="en-US" sz="6600" dirty="0">
                <a:latin typeface="Corbel" panose="020B0503020204020204" pitchFamily="34" charset="0"/>
              </a:rPr>
              <a:t>km</a:t>
            </a:r>
          </a:p>
          <a:p>
            <a:r>
              <a:rPr lang="en-US" sz="6600" dirty="0" smtClean="0">
                <a:latin typeface="Corbel" panose="020B0503020204020204" pitchFamily="34" charset="0"/>
              </a:rPr>
              <a:t>2</a:t>
            </a:r>
            <a:r>
              <a:rPr lang="en-US" sz="6600" dirty="0">
                <a:latin typeface="Corbel" panose="020B0503020204020204" pitchFamily="34" charset="0"/>
              </a:rPr>
              <a:t>. 142 </a:t>
            </a:r>
            <a:r>
              <a:rPr lang="ru-RU" sz="6600" dirty="0">
                <a:latin typeface="Corbel" panose="020B0503020204020204" pitchFamily="34" charset="0"/>
              </a:rPr>
              <a:t>км/142 </a:t>
            </a:r>
            <a:r>
              <a:rPr lang="en-US" sz="6600" dirty="0">
                <a:latin typeface="Corbel" panose="020B0503020204020204" pitchFamily="34" charset="0"/>
              </a:rPr>
              <a:t>km</a:t>
            </a:r>
          </a:p>
          <a:p>
            <a:r>
              <a:rPr lang="en-US" sz="6600" dirty="0" smtClean="0">
                <a:latin typeface="Corbel" panose="020B0503020204020204" pitchFamily="34" charset="0"/>
              </a:rPr>
              <a:t>3</a:t>
            </a:r>
            <a:r>
              <a:rPr lang="en-US" sz="6600" dirty="0">
                <a:latin typeface="Corbel" panose="020B0503020204020204" pitchFamily="34" charset="0"/>
              </a:rPr>
              <a:t>. 311 </a:t>
            </a:r>
            <a:r>
              <a:rPr lang="ru-RU" sz="6600" dirty="0">
                <a:latin typeface="Corbel" panose="020B0503020204020204" pitchFamily="34" charset="0"/>
              </a:rPr>
              <a:t>км/311 </a:t>
            </a:r>
            <a:r>
              <a:rPr lang="en-US" sz="6600" dirty="0">
                <a:latin typeface="Corbel" panose="020B0503020204020204" pitchFamily="34" charset="0"/>
              </a:rPr>
              <a:t>km</a:t>
            </a:r>
          </a:p>
          <a:p>
            <a:r>
              <a:rPr lang="en-US" sz="6600" dirty="0" smtClean="0">
                <a:latin typeface="Corbel" panose="020B0503020204020204" pitchFamily="34" charset="0"/>
              </a:rPr>
              <a:t>4</a:t>
            </a:r>
            <a:r>
              <a:rPr lang="en-US" sz="6600" dirty="0">
                <a:latin typeface="Corbel" panose="020B0503020204020204" pitchFamily="34" charset="0"/>
              </a:rPr>
              <a:t>. 1003 </a:t>
            </a:r>
            <a:r>
              <a:rPr lang="ru-RU" sz="6600" dirty="0">
                <a:latin typeface="Corbel" panose="020B0503020204020204" pitchFamily="34" charset="0"/>
              </a:rPr>
              <a:t>км/1003 </a:t>
            </a:r>
            <a:r>
              <a:rPr lang="en-US" sz="6600" dirty="0">
                <a:latin typeface="Corbel" panose="020B0503020204020204" pitchFamily="34" charset="0"/>
              </a:rPr>
              <a:t>km</a:t>
            </a:r>
          </a:p>
          <a:p>
            <a:r>
              <a:rPr lang="en-US" sz="6600" dirty="0">
                <a:latin typeface="Corbel" panose="020B0503020204020204" pitchFamily="34" charset="0"/>
              </a:rPr>
              <a:t/>
            </a:r>
            <a:br>
              <a:rPr lang="en-US" sz="6600" dirty="0">
                <a:latin typeface="Corbel" panose="020B0503020204020204" pitchFamily="34" charset="0"/>
              </a:rPr>
            </a:br>
            <a:endParaRPr lang="ru-RU" sz="66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72" y="10197744"/>
            <a:ext cx="3846558" cy="10734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199" y="10216717"/>
            <a:ext cx="1135692" cy="1092633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5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67665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364" y="1119705"/>
            <a:ext cx="10706735" cy="857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14839"/>
            <a:ext cx="1535795" cy="1866346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400" dirty="0">
                <a:latin typeface="Corbel" panose="020B0503020204020204" pitchFamily="34" charset="0"/>
              </a:rPr>
              <a:t>Хорасан – область в Восточной части Ирана, где в 2017 году разместили</a:t>
            </a:r>
            <a:endParaRPr lang="en-US" sz="4400" dirty="0">
              <a:latin typeface="Corbel" panose="020B0503020204020204" pitchFamily="34" charset="0"/>
            </a:endParaRPr>
          </a:p>
          <a:p>
            <a:pPr fontAlgn="base"/>
            <a:r>
              <a:rPr lang="ru-RU" sz="4400" dirty="0">
                <a:latin typeface="Corbel" panose="020B0503020204020204" pitchFamily="34" charset="0"/>
              </a:rPr>
              <a:t>установки для добычи чистой энергии. </a:t>
            </a:r>
            <a:r>
              <a:rPr lang="ru-RU" sz="4400" b="1" dirty="0">
                <a:latin typeface="Corbel" panose="020B0503020204020204" pitchFamily="34" charset="0"/>
              </a:rPr>
              <a:t>Интересно, что слово «</a:t>
            </a:r>
            <a:r>
              <a:rPr lang="ru-RU" sz="4400" b="1" dirty="0" err="1">
                <a:latin typeface="Corbel" panose="020B0503020204020204" pitchFamily="34" charset="0"/>
              </a:rPr>
              <a:t>хорасан</a:t>
            </a:r>
            <a:r>
              <a:rPr lang="ru-RU" sz="4400" b="1" dirty="0">
                <a:latin typeface="Corbel" panose="020B0503020204020204" pitchFamily="34" charset="0"/>
              </a:rPr>
              <a:t>»</a:t>
            </a:r>
            <a:endParaRPr lang="en-US" sz="4400" b="1" dirty="0">
              <a:latin typeface="Corbel" panose="020B0503020204020204" pitchFamily="34" charset="0"/>
            </a:endParaRPr>
          </a:p>
          <a:p>
            <a:pPr fontAlgn="base"/>
            <a:r>
              <a:rPr lang="ru-RU" sz="4400" b="1" dirty="0">
                <a:latin typeface="Corbel" panose="020B0503020204020204" pitchFamily="34" charset="0"/>
              </a:rPr>
              <a:t>переводится с персидского как «откуда приходит...»</a:t>
            </a:r>
            <a:endParaRPr lang="en-US" sz="4400" b="1" dirty="0">
              <a:latin typeface="Corbel" panose="020B0503020204020204" pitchFamily="34" charset="0"/>
            </a:endParaRPr>
          </a:p>
          <a:p>
            <a:pPr fontAlgn="base"/>
            <a:r>
              <a:rPr lang="en-US" sz="4400" dirty="0">
                <a:latin typeface="Corbel" panose="020B0503020204020204" pitchFamily="34" charset="0"/>
              </a:rPr>
              <a:t>Khorasan e o </a:t>
            </a:r>
            <a:r>
              <a:rPr lang="en-US" sz="4400" dirty="0" err="1">
                <a:latin typeface="Corbel" panose="020B0503020204020204" pitchFamily="34" charset="0"/>
              </a:rPr>
              <a:t>regiune</a:t>
            </a:r>
            <a:r>
              <a:rPr lang="en-US" sz="4400" dirty="0">
                <a:latin typeface="Corbel" panose="020B0503020204020204" pitchFamily="34" charset="0"/>
              </a:rPr>
              <a:t> din </a:t>
            </a:r>
            <a:r>
              <a:rPr lang="en-US" sz="4400" dirty="0" err="1">
                <a:latin typeface="Corbel" panose="020B0503020204020204" pitchFamily="34" charset="0"/>
              </a:rPr>
              <a:t>estul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Iranului</a:t>
            </a:r>
            <a:r>
              <a:rPr lang="en-US" sz="4400" dirty="0">
                <a:latin typeface="Corbel" panose="020B0503020204020204" pitchFamily="34" charset="0"/>
              </a:rPr>
              <a:t>, </a:t>
            </a:r>
            <a:r>
              <a:rPr lang="en-US" sz="4400" dirty="0" err="1">
                <a:latin typeface="Corbel" panose="020B0503020204020204" pitchFamily="34" charset="0"/>
              </a:rPr>
              <a:t>unde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în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ro-MD" sz="4400" dirty="0">
                <a:latin typeface="Corbel" panose="020B0503020204020204" pitchFamily="34" charset="0"/>
              </a:rPr>
              <a:t>anul </a:t>
            </a:r>
            <a:r>
              <a:rPr lang="en-US" sz="4400" dirty="0">
                <a:latin typeface="Corbel" panose="020B0503020204020204" pitchFamily="34" charset="0"/>
              </a:rPr>
              <a:t>2017 au </a:t>
            </a:r>
            <a:r>
              <a:rPr lang="en-US" sz="4400" dirty="0" err="1">
                <a:latin typeface="Corbel" panose="020B0503020204020204" pitchFamily="34" charset="0"/>
              </a:rPr>
              <a:t>fost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plasate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instalații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endParaRPr lang="ro-MD" sz="4400" dirty="0">
              <a:latin typeface="Corbel" panose="020B0503020204020204" pitchFamily="34" charset="0"/>
            </a:endParaRPr>
          </a:p>
          <a:p>
            <a:pPr fontAlgn="base"/>
            <a:r>
              <a:rPr lang="en-US" sz="4400" dirty="0">
                <a:latin typeface="Corbel" panose="020B0503020204020204" pitchFamily="34" charset="0"/>
              </a:rPr>
              <a:t>de </a:t>
            </a:r>
            <a:r>
              <a:rPr lang="en-US" sz="4400" dirty="0" err="1">
                <a:latin typeface="Corbel" panose="020B0503020204020204" pitchFamily="34" charset="0"/>
              </a:rPr>
              <a:t>obținere</a:t>
            </a:r>
            <a:r>
              <a:rPr lang="en-US" sz="4400" dirty="0">
                <a:latin typeface="Corbel" panose="020B0503020204020204" pitchFamily="34" charset="0"/>
              </a:rPr>
              <a:t> a </a:t>
            </a:r>
            <a:r>
              <a:rPr lang="en-US" sz="4400" dirty="0" err="1">
                <a:latin typeface="Corbel" panose="020B0503020204020204" pitchFamily="34" charset="0"/>
              </a:rPr>
              <a:t>energiei</a:t>
            </a:r>
            <a:r>
              <a:rPr lang="en-US" sz="4400" dirty="0">
                <a:latin typeface="Corbel" panose="020B0503020204020204" pitchFamily="34" charset="0"/>
              </a:rPr>
              <a:t> curate. </a:t>
            </a:r>
            <a:r>
              <a:rPr lang="en-US" sz="4400" b="1" dirty="0">
                <a:latin typeface="Corbel" panose="020B0503020204020204" pitchFamily="34" charset="0"/>
              </a:rPr>
              <a:t>E</a:t>
            </a:r>
            <a:r>
              <a:rPr lang="ro-MD" sz="4400" b="1" dirty="0">
                <a:latin typeface="Corbel" panose="020B0503020204020204" pitchFamily="34" charset="0"/>
              </a:rPr>
              <a:t>ste</a:t>
            </a:r>
            <a:r>
              <a:rPr lang="en-US" sz="4400" b="1" dirty="0">
                <a:latin typeface="Corbel" panose="020B0503020204020204" pitchFamily="34" charset="0"/>
              </a:rPr>
              <a:t> </a:t>
            </a:r>
            <a:r>
              <a:rPr lang="en-US" sz="4400" b="1" dirty="0" err="1">
                <a:latin typeface="Corbel" panose="020B0503020204020204" pitchFamily="34" charset="0"/>
              </a:rPr>
              <a:t>interesant</a:t>
            </a:r>
            <a:r>
              <a:rPr lang="en-US" sz="4400" b="1" dirty="0">
                <a:latin typeface="Corbel" panose="020B0503020204020204" pitchFamily="34" charset="0"/>
              </a:rPr>
              <a:t> </a:t>
            </a:r>
            <a:r>
              <a:rPr lang="en-US" sz="4400" b="1" dirty="0" err="1">
                <a:latin typeface="Corbel" panose="020B0503020204020204" pitchFamily="34" charset="0"/>
              </a:rPr>
              <a:t>faptul</a:t>
            </a:r>
            <a:r>
              <a:rPr lang="en-US" sz="4400" b="1" dirty="0">
                <a:latin typeface="Corbel" panose="020B0503020204020204" pitchFamily="34" charset="0"/>
              </a:rPr>
              <a:t> </a:t>
            </a:r>
            <a:r>
              <a:rPr lang="en-US" sz="4400" b="1" dirty="0" err="1">
                <a:latin typeface="Corbel" panose="020B0503020204020204" pitchFamily="34" charset="0"/>
              </a:rPr>
              <a:t>că</a:t>
            </a:r>
            <a:r>
              <a:rPr lang="en-US" sz="4400" b="1" dirty="0">
                <a:latin typeface="Corbel" panose="020B0503020204020204" pitchFamily="34" charset="0"/>
              </a:rPr>
              <a:t> </a:t>
            </a:r>
            <a:r>
              <a:rPr lang="en-US" sz="4400" b="1" dirty="0" err="1">
                <a:latin typeface="Corbel" panose="020B0503020204020204" pitchFamily="34" charset="0"/>
              </a:rPr>
              <a:t>cuvântul</a:t>
            </a:r>
            <a:r>
              <a:rPr lang="en-US" sz="4400" b="1" dirty="0">
                <a:latin typeface="Corbel" panose="020B0503020204020204" pitchFamily="34" charset="0"/>
              </a:rPr>
              <a:t> ”</a:t>
            </a:r>
            <a:r>
              <a:rPr lang="en-US" sz="4400" b="1" dirty="0" err="1">
                <a:latin typeface="Corbel" panose="020B0503020204020204" pitchFamily="34" charset="0"/>
              </a:rPr>
              <a:t>khorasan</a:t>
            </a:r>
            <a:r>
              <a:rPr lang="en-US" sz="4400" b="1" dirty="0">
                <a:latin typeface="Corbel" panose="020B0503020204020204" pitchFamily="34" charset="0"/>
              </a:rPr>
              <a:t>” se </a:t>
            </a:r>
            <a:endParaRPr lang="ro-MD" sz="4400" b="1" dirty="0">
              <a:latin typeface="Corbel" panose="020B0503020204020204" pitchFamily="34" charset="0"/>
            </a:endParaRPr>
          </a:p>
          <a:p>
            <a:pPr fontAlgn="base"/>
            <a:r>
              <a:rPr lang="en-US" sz="4400" b="1" dirty="0">
                <a:latin typeface="Corbel" panose="020B0503020204020204" pitchFamily="34" charset="0"/>
              </a:rPr>
              <a:t>traduce din </a:t>
            </a:r>
            <a:r>
              <a:rPr lang="en-US" sz="4400" b="1" dirty="0" err="1">
                <a:latin typeface="Corbel" panose="020B0503020204020204" pitchFamily="34" charset="0"/>
              </a:rPr>
              <a:t>limba</a:t>
            </a:r>
            <a:r>
              <a:rPr lang="en-US" sz="4400" b="1" dirty="0">
                <a:latin typeface="Corbel" panose="020B0503020204020204" pitchFamily="34" charset="0"/>
              </a:rPr>
              <a:t> </a:t>
            </a:r>
            <a:r>
              <a:rPr lang="en-US" sz="4400" b="1" dirty="0" err="1">
                <a:latin typeface="Corbel" panose="020B0503020204020204" pitchFamily="34" charset="0"/>
              </a:rPr>
              <a:t>persană</a:t>
            </a:r>
            <a:r>
              <a:rPr lang="en-US" sz="4400" b="1" dirty="0">
                <a:latin typeface="Corbel" panose="020B0503020204020204" pitchFamily="34" charset="0"/>
              </a:rPr>
              <a:t> </a:t>
            </a:r>
            <a:r>
              <a:rPr lang="en-US" sz="4400" b="1" dirty="0" err="1">
                <a:latin typeface="Corbel" panose="020B0503020204020204" pitchFamily="34" charset="0"/>
              </a:rPr>
              <a:t>drept</a:t>
            </a:r>
            <a:r>
              <a:rPr lang="en-US" sz="4400" b="1" dirty="0">
                <a:latin typeface="Corbel" panose="020B0503020204020204" pitchFamily="34" charset="0"/>
              </a:rPr>
              <a:t> ”de </a:t>
            </a:r>
            <a:r>
              <a:rPr lang="en-US" sz="4400" b="1" dirty="0" err="1">
                <a:latin typeface="Corbel" panose="020B0503020204020204" pitchFamily="34" charset="0"/>
              </a:rPr>
              <a:t>unde</a:t>
            </a:r>
            <a:r>
              <a:rPr lang="en-US" sz="4400" b="1" dirty="0">
                <a:latin typeface="Corbel" panose="020B0503020204020204" pitchFamily="34" charset="0"/>
              </a:rPr>
              <a:t> vine...” </a:t>
            </a:r>
          </a:p>
          <a:p>
            <a:pPr fontAlgn="base"/>
            <a:r>
              <a:rPr lang="en-US" sz="4400" dirty="0">
                <a:latin typeface="Corbel" panose="020B0503020204020204" pitchFamily="34" charset="0"/>
              </a:rPr>
              <a:t>1. </a:t>
            </a:r>
            <a:r>
              <a:rPr lang="ru-RU" sz="4400" dirty="0">
                <a:latin typeface="Corbel" panose="020B0503020204020204" pitchFamily="34" charset="0"/>
              </a:rPr>
              <a:t>ветер</a:t>
            </a:r>
            <a:r>
              <a:rPr lang="ro-MD" sz="4400" dirty="0">
                <a:latin typeface="Corbel" panose="020B0503020204020204" pitchFamily="34" charset="0"/>
              </a:rPr>
              <a:t> </a:t>
            </a:r>
            <a:r>
              <a:rPr lang="ru-RU" sz="4400" dirty="0">
                <a:latin typeface="Corbel" panose="020B0503020204020204" pitchFamily="34" charset="0"/>
              </a:rPr>
              <a:t>/</a:t>
            </a:r>
            <a:r>
              <a:rPr lang="ro-MD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vântul</a:t>
            </a:r>
            <a:endParaRPr lang="en-US" sz="4400" dirty="0">
              <a:latin typeface="Corbel" panose="020B0503020204020204" pitchFamily="34" charset="0"/>
            </a:endParaRPr>
          </a:p>
          <a:p>
            <a:pPr fontAlgn="base"/>
            <a:r>
              <a:rPr lang="en-US" sz="4400" dirty="0">
                <a:latin typeface="Corbel" panose="020B0503020204020204" pitchFamily="34" charset="0"/>
              </a:rPr>
              <a:t>2. </a:t>
            </a:r>
            <a:r>
              <a:rPr lang="ru-RU" sz="4400" dirty="0">
                <a:latin typeface="Corbel" panose="020B0503020204020204" pitchFamily="34" charset="0"/>
              </a:rPr>
              <a:t>вода</a:t>
            </a:r>
            <a:r>
              <a:rPr lang="ro-MD" sz="4400" dirty="0">
                <a:latin typeface="Corbel" panose="020B0503020204020204" pitchFamily="34" charset="0"/>
              </a:rPr>
              <a:t> </a:t>
            </a:r>
            <a:r>
              <a:rPr lang="ru-RU" sz="4400" dirty="0">
                <a:latin typeface="Corbel" panose="020B0503020204020204" pitchFamily="34" charset="0"/>
              </a:rPr>
              <a:t>/</a:t>
            </a:r>
            <a:r>
              <a:rPr lang="ro-MD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apa</a:t>
            </a:r>
            <a:endParaRPr lang="en-US" sz="4400" dirty="0">
              <a:latin typeface="Corbel" panose="020B0503020204020204" pitchFamily="34" charset="0"/>
            </a:endParaRPr>
          </a:p>
          <a:p>
            <a:pPr fontAlgn="base"/>
            <a:r>
              <a:rPr lang="en-US" sz="4400" dirty="0">
                <a:latin typeface="Corbel" panose="020B0503020204020204" pitchFamily="34" charset="0"/>
              </a:rPr>
              <a:t>3. </a:t>
            </a:r>
            <a:r>
              <a:rPr lang="ru-RU" sz="4400" dirty="0">
                <a:latin typeface="Corbel" panose="020B0503020204020204" pitchFamily="34" charset="0"/>
              </a:rPr>
              <a:t>солнце</a:t>
            </a:r>
            <a:r>
              <a:rPr lang="ro-MD" sz="4400" dirty="0">
                <a:latin typeface="Corbel" panose="020B0503020204020204" pitchFamily="34" charset="0"/>
              </a:rPr>
              <a:t> </a:t>
            </a:r>
            <a:r>
              <a:rPr lang="ru-RU" sz="4400" dirty="0">
                <a:latin typeface="Corbel" panose="020B0503020204020204" pitchFamily="34" charset="0"/>
              </a:rPr>
              <a:t>/</a:t>
            </a:r>
            <a:r>
              <a:rPr lang="ro-MD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soarele</a:t>
            </a:r>
            <a:endParaRPr lang="en-US" sz="4400" dirty="0">
              <a:latin typeface="Corbel" panose="020B0503020204020204" pitchFamily="34" charset="0"/>
            </a:endParaRPr>
          </a:p>
          <a:p>
            <a:pPr fontAlgn="base"/>
            <a:r>
              <a:rPr lang="en-US" sz="4400" dirty="0">
                <a:latin typeface="Corbel" panose="020B0503020204020204" pitchFamily="34" charset="0"/>
              </a:rPr>
              <a:t>4. </a:t>
            </a:r>
            <a:r>
              <a:rPr lang="ru-RU" sz="4400" dirty="0">
                <a:latin typeface="Corbel" panose="020B0503020204020204" pitchFamily="34" charset="0"/>
              </a:rPr>
              <a:t>песок</a:t>
            </a:r>
            <a:r>
              <a:rPr lang="ro-MD" sz="4400" dirty="0">
                <a:latin typeface="Corbel" panose="020B0503020204020204" pitchFamily="34" charset="0"/>
              </a:rPr>
              <a:t> </a:t>
            </a:r>
            <a:r>
              <a:rPr lang="ru-RU" sz="4400" dirty="0">
                <a:latin typeface="Corbel" panose="020B0503020204020204" pitchFamily="34" charset="0"/>
              </a:rPr>
              <a:t>/</a:t>
            </a:r>
            <a:r>
              <a:rPr lang="ro-MD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nisipul</a:t>
            </a:r>
            <a:endParaRPr lang="ru-RU" sz="4400" b="1" dirty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72" y="10197744"/>
            <a:ext cx="3846558" cy="10734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199" y="10216717"/>
            <a:ext cx="1135692" cy="1092633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45692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sndAc>
          <p:stSnd>
            <p:snd r:embed="rId3" name="chimes.wav"/>
          </p:stSnd>
        </p:sndAc>
      </p:transition>
    </mc:Choice>
    <mc:Fallback xmlns="">
      <p:transition spd="slow" advClick="0" advTm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364" y="1119705"/>
            <a:ext cx="10706735" cy="857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14839"/>
            <a:ext cx="1535795" cy="1866346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400" dirty="0">
                <a:latin typeface="Corbel" panose="020B0503020204020204" pitchFamily="34" charset="0"/>
              </a:rPr>
              <a:t>Хорасан – область в Восточной части Ирана, где в 2017 году разместили</a:t>
            </a:r>
            <a:endParaRPr lang="en-US" sz="4400" dirty="0">
              <a:latin typeface="Corbel" panose="020B0503020204020204" pitchFamily="34" charset="0"/>
            </a:endParaRPr>
          </a:p>
          <a:p>
            <a:pPr fontAlgn="base"/>
            <a:r>
              <a:rPr lang="ru-RU" sz="4400" dirty="0">
                <a:latin typeface="Corbel" panose="020B0503020204020204" pitchFamily="34" charset="0"/>
              </a:rPr>
              <a:t>установки для добычи чистой энергии. </a:t>
            </a:r>
            <a:r>
              <a:rPr lang="ru-RU" sz="4400" b="1" dirty="0">
                <a:latin typeface="Corbel" panose="020B0503020204020204" pitchFamily="34" charset="0"/>
              </a:rPr>
              <a:t>Интересно, что слово «</a:t>
            </a:r>
            <a:r>
              <a:rPr lang="ru-RU" sz="4400" b="1" dirty="0" err="1">
                <a:latin typeface="Corbel" panose="020B0503020204020204" pitchFamily="34" charset="0"/>
              </a:rPr>
              <a:t>хорасан</a:t>
            </a:r>
            <a:r>
              <a:rPr lang="ru-RU" sz="4400" b="1" dirty="0">
                <a:latin typeface="Corbel" panose="020B0503020204020204" pitchFamily="34" charset="0"/>
              </a:rPr>
              <a:t>»</a:t>
            </a:r>
            <a:endParaRPr lang="en-US" sz="4400" b="1" dirty="0">
              <a:latin typeface="Corbel" panose="020B0503020204020204" pitchFamily="34" charset="0"/>
            </a:endParaRPr>
          </a:p>
          <a:p>
            <a:pPr fontAlgn="base"/>
            <a:r>
              <a:rPr lang="ru-RU" sz="4400" b="1" dirty="0">
                <a:latin typeface="Corbel" panose="020B0503020204020204" pitchFamily="34" charset="0"/>
              </a:rPr>
              <a:t>переводится с персидского как «откуда приходит...»</a:t>
            </a:r>
            <a:endParaRPr lang="en-US" sz="4400" b="1" dirty="0">
              <a:latin typeface="Corbel" panose="020B0503020204020204" pitchFamily="34" charset="0"/>
            </a:endParaRPr>
          </a:p>
          <a:p>
            <a:pPr fontAlgn="base"/>
            <a:r>
              <a:rPr lang="en-US" sz="4400" dirty="0">
                <a:latin typeface="Corbel" panose="020B0503020204020204" pitchFamily="34" charset="0"/>
              </a:rPr>
              <a:t>Khorasan e o </a:t>
            </a:r>
            <a:r>
              <a:rPr lang="en-US" sz="4400" dirty="0" err="1">
                <a:latin typeface="Corbel" panose="020B0503020204020204" pitchFamily="34" charset="0"/>
              </a:rPr>
              <a:t>regiune</a:t>
            </a:r>
            <a:r>
              <a:rPr lang="en-US" sz="4400" dirty="0">
                <a:latin typeface="Corbel" panose="020B0503020204020204" pitchFamily="34" charset="0"/>
              </a:rPr>
              <a:t> din </a:t>
            </a:r>
            <a:r>
              <a:rPr lang="en-US" sz="4400" dirty="0" err="1">
                <a:latin typeface="Corbel" panose="020B0503020204020204" pitchFamily="34" charset="0"/>
              </a:rPr>
              <a:t>estul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Iranului</a:t>
            </a:r>
            <a:r>
              <a:rPr lang="en-US" sz="4400" dirty="0">
                <a:latin typeface="Corbel" panose="020B0503020204020204" pitchFamily="34" charset="0"/>
              </a:rPr>
              <a:t>, </a:t>
            </a:r>
            <a:r>
              <a:rPr lang="en-US" sz="4400" dirty="0" err="1">
                <a:latin typeface="Corbel" panose="020B0503020204020204" pitchFamily="34" charset="0"/>
              </a:rPr>
              <a:t>unde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în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ro-MD" sz="4400" dirty="0">
                <a:latin typeface="Corbel" panose="020B0503020204020204" pitchFamily="34" charset="0"/>
              </a:rPr>
              <a:t>anul </a:t>
            </a:r>
            <a:r>
              <a:rPr lang="en-US" sz="4400" dirty="0">
                <a:latin typeface="Corbel" panose="020B0503020204020204" pitchFamily="34" charset="0"/>
              </a:rPr>
              <a:t>2017 au </a:t>
            </a:r>
            <a:r>
              <a:rPr lang="en-US" sz="4400" dirty="0" err="1">
                <a:latin typeface="Corbel" panose="020B0503020204020204" pitchFamily="34" charset="0"/>
              </a:rPr>
              <a:t>fost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plasate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instalații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endParaRPr lang="ro-MD" sz="4400" dirty="0">
              <a:latin typeface="Corbel" panose="020B0503020204020204" pitchFamily="34" charset="0"/>
            </a:endParaRPr>
          </a:p>
          <a:p>
            <a:pPr fontAlgn="base"/>
            <a:r>
              <a:rPr lang="en-US" sz="4400" dirty="0">
                <a:latin typeface="Corbel" panose="020B0503020204020204" pitchFamily="34" charset="0"/>
              </a:rPr>
              <a:t>de </a:t>
            </a:r>
            <a:r>
              <a:rPr lang="en-US" sz="4400" dirty="0" err="1">
                <a:latin typeface="Corbel" panose="020B0503020204020204" pitchFamily="34" charset="0"/>
              </a:rPr>
              <a:t>obținere</a:t>
            </a:r>
            <a:r>
              <a:rPr lang="en-US" sz="4400" dirty="0">
                <a:latin typeface="Corbel" panose="020B0503020204020204" pitchFamily="34" charset="0"/>
              </a:rPr>
              <a:t> a </a:t>
            </a:r>
            <a:r>
              <a:rPr lang="en-US" sz="4400" dirty="0" err="1">
                <a:latin typeface="Corbel" panose="020B0503020204020204" pitchFamily="34" charset="0"/>
              </a:rPr>
              <a:t>energiei</a:t>
            </a:r>
            <a:r>
              <a:rPr lang="en-US" sz="4400" dirty="0">
                <a:latin typeface="Corbel" panose="020B0503020204020204" pitchFamily="34" charset="0"/>
              </a:rPr>
              <a:t> curate. </a:t>
            </a:r>
            <a:r>
              <a:rPr lang="en-US" sz="4400" b="1" dirty="0">
                <a:latin typeface="Corbel" panose="020B0503020204020204" pitchFamily="34" charset="0"/>
              </a:rPr>
              <a:t>E</a:t>
            </a:r>
            <a:r>
              <a:rPr lang="ro-MD" sz="4400" b="1" dirty="0">
                <a:latin typeface="Corbel" panose="020B0503020204020204" pitchFamily="34" charset="0"/>
              </a:rPr>
              <a:t>ste</a:t>
            </a:r>
            <a:r>
              <a:rPr lang="en-US" sz="4400" b="1" dirty="0">
                <a:latin typeface="Corbel" panose="020B0503020204020204" pitchFamily="34" charset="0"/>
              </a:rPr>
              <a:t> </a:t>
            </a:r>
            <a:r>
              <a:rPr lang="en-US" sz="4400" b="1" dirty="0" err="1">
                <a:latin typeface="Corbel" panose="020B0503020204020204" pitchFamily="34" charset="0"/>
              </a:rPr>
              <a:t>interesant</a:t>
            </a:r>
            <a:r>
              <a:rPr lang="en-US" sz="4400" b="1" dirty="0">
                <a:latin typeface="Corbel" panose="020B0503020204020204" pitchFamily="34" charset="0"/>
              </a:rPr>
              <a:t> </a:t>
            </a:r>
            <a:r>
              <a:rPr lang="en-US" sz="4400" b="1" dirty="0" err="1">
                <a:latin typeface="Corbel" panose="020B0503020204020204" pitchFamily="34" charset="0"/>
              </a:rPr>
              <a:t>faptul</a:t>
            </a:r>
            <a:r>
              <a:rPr lang="en-US" sz="4400" b="1" dirty="0">
                <a:latin typeface="Corbel" panose="020B0503020204020204" pitchFamily="34" charset="0"/>
              </a:rPr>
              <a:t> </a:t>
            </a:r>
            <a:r>
              <a:rPr lang="en-US" sz="4400" b="1" dirty="0" err="1">
                <a:latin typeface="Corbel" panose="020B0503020204020204" pitchFamily="34" charset="0"/>
              </a:rPr>
              <a:t>că</a:t>
            </a:r>
            <a:r>
              <a:rPr lang="en-US" sz="4400" b="1" dirty="0">
                <a:latin typeface="Corbel" panose="020B0503020204020204" pitchFamily="34" charset="0"/>
              </a:rPr>
              <a:t> </a:t>
            </a:r>
            <a:r>
              <a:rPr lang="en-US" sz="4400" b="1" dirty="0" err="1">
                <a:latin typeface="Corbel" panose="020B0503020204020204" pitchFamily="34" charset="0"/>
              </a:rPr>
              <a:t>cuvântul</a:t>
            </a:r>
            <a:r>
              <a:rPr lang="en-US" sz="4400" b="1" dirty="0">
                <a:latin typeface="Corbel" panose="020B0503020204020204" pitchFamily="34" charset="0"/>
              </a:rPr>
              <a:t> ”</a:t>
            </a:r>
            <a:r>
              <a:rPr lang="en-US" sz="4400" b="1" dirty="0" err="1">
                <a:latin typeface="Corbel" panose="020B0503020204020204" pitchFamily="34" charset="0"/>
              </a:rPr>
              <a:t>khorasan</a:t>
            </a:r>
            <a:r>
              <a:rPr lang="en-US" sz="4400" b="1" dirty="0">
                <a:latin typeface="Corbel" panose="020B0503020204020204" pitchFamily="34" charset="0"/>
              </a:rPr>
              <a:t>” se </a:t>
            </a:r>
            <a:endParaRPr lang="ro-MD" sz="4400" b="1" dirty="0">
              <a:latin typeface="Corbel" panose="020B0503020204020204" pitchFamily="34" charset="0"/>
            </a:endParaRPr>
          </a:p>
          <a:p>
            <a:pPr fontAlgn="base"/>
            <a:r>
              <a:rPr lang="en-US" sz="4400" b="1" dirty="0">
                <a:latin typeface="Corbel" panose="020B0503020204020204" pitchFamily="34" charset="0"/>
              </a:rPr>
              <a:t>traduce din </a:t>
            </a:r>
            <a:r>
              <a:rPr lang="en-US" sz="4400" b="1" dirty="0" err="1">
                <a:latin typeface="Corbel" panose="020B0503020204020204" pitchFamily="34" charset="0"/>
              </a:rPr>
              <a:t>limba</a:t>
            </a:r>
            <a:r>
              <a:rPr lang="en-US" sz="4400" b="1" dirty="0">
                <a:latin typeface="Corbel" panose="020B0503020204020204" pitchFamily="34" charset="0"/>
              </a:rPr>
              <a:t> </a:t>
            </a:r>
            <a:r>
              <a:rPr lang="en-US" sz="4400" b="1" dirty="0" err="1">
                <a:latin typeface="Corbel" panose="020B0503020204020204" pitchFamily="34" charset="0"/>
              </a:rPr>
              <a:t>persană</a:t>
            </a:r>
            <a:r>
              <a:rPr lang="en-US" sz="4400" b="1" dirty="0">
                <a:latin typeface="Corbel" panose="020B0503020204020204" pitchFamily="34" charset="0"/>
              </a:rPr>
              <a:t> </a:t>
            </a:r>
            <a:r>
              <a:rPr lang="en-US" sz="4400" b="1" dirty="0" err="1">
                <a:latin typeface="Corbel" panose="020B0503020204020204" pitchFamily="34" charset="0"/>
              </a:rPr>
              <a:t>drept</a:t>
            </a:r>
            <a:r>
              <a:rPr lang="en-US" sz="4400" b="1" dirty="0">
                <a:latin typeface="Corbel" panose="020B0503020204020204" pitchFamily="34" charset="0"/>
              </a:rPr>
              <a:t> ”de </a:t>
            </a:r>
            <a:r>
              <a:rPr lang="en-US" sz="4400" b="1" dirty="0" err="1">
                <a:latin typeface="Corbel" panose="020B0503020204020204" pitchFamily="34" charset="0"/>
              </a:rPr>
              <a:t>unde</a:t>
            </a:r>
            <a:r>
              <a:rPr lang="en-US" sz="4400" b="1" dirty="0">
                <a:latin typeface="Corbel" panose="020B0503020204020204" pitchFamily="34" charset="0"/>
              </a:rPr>
              <a:t> vine...” </a:t>
            </a:r>
          </a:p>
          <a:p>
            <a:pPr fontAlgn="base"/>
            <a:r>
              <a:rPr lang="en-US" sz="4400" dirty="0">
                <a:latin typeface="Corbel" panose="020B0503020204020204" pitchFamily="34" charset="0"/>
              </a:rPr>
              <a:t>1. </a:t>
            </a:r>
            <a:r>
              <a:rPr lang="ru-RU" sz="4400" dirty="0">
                <a:latin typeface="Corbel" panose="020B0503020204020204" pitchFamily="34" charset="0"/>
              </a:rPr>
              <a:t>ветер</a:t>
            </a:r>
            <a:r>
              <a:rPr lang="ro-MD" sz="4400" dirty="0">
                <a:latin typeface="Corbel" panose="020B0503020204020204" pitchFamily="34" charset="0"/>
              </a:rPr>
              <a:t> </a:t>
            </a:r>
            <a:r>
              <a:rPr lang="ru-RU" sz="4400" dirty="0">
                <a:latin typeface="Corbel" panose="020B0503020204020204" pitchFamily="34" charset="0"/>
              </a:rPr>
              <a:t>/</a:t>
            </a:r>
            <a:r>
              <a:rPr lang="ro-MD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vântul</a:t>
            </a:r>
            <a:endParaRPr lang="en-US" sz="4400" dirty="0">
              <a:latin typeface="Corbel" panose="020B0503020204020204" pitchFamily="34" charset="0"/>
            </a:endParaRPr>
          </a:p>
          <a:p>
            <a:pPr fontAlgn="base"/>
            <a:r>
              <a:rPr lang="en-US" sz="4400" dirty="0">
                <a:latin typeface="Corbel" panose="020B0503020204020204" pitchFamily="34" charset="0"/>
              </a:rPr>
              <a:t>2. </a:t>
            </a:r>
            <a:r>
              <a:rPr lang="ru-RU" sz="4400" dirty="0">
                <a:latin typeface="Corbel" panose="020B0503020204020204" pitchFamily="34" charset="0"/>
              </a:rPr>
              <a:t>вода</a:t>
            </a:r>
            <a:r>
              <a:rPr lang="ro-MD" sz="4400" dirty="0">
                <a:latin typeface="Corbel" panose="020B0503020204020204" pitchFamily="34" charset="0"/>
              </a:rPr>
              <a:t> </a:t>
            </a:r>
            <a:r>
              <a:rPr lang="ru-RU" sz="4400" dirty="0">
                <a:latin typeface="Corbel" panose="020B0503020204020204" pitchFamily="34" charset="0"/>
              </a:rPr>
              <a:t>/</a:t>
            </a:r>
            <a:r>
              <a:rPr lang="ro-MD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apa</a:t>
            </a:r>
            <a:endParaRPr lang="en-US" sz="4400" dirty="0">
              <a:latin typeface="Corbel" panose="020B0503020204020204" pitchFamily="34" charset="0"/>
            </a:endParaRPr>
          </a:p>
          <a:p>
            <a:pPr fontAlgn="base"/>
            <a:r>
              <a:rPr lang="en-US" sz="4400" dirty="0">
                <a:latin typeface="Corbel" panose="020B0503020204020204" pitchFamily="34" charset="0"/>
              </a:rPr>
              <a:t>3. </a:t>
            </a:r>
            <a:r>
              <a:rPr lang="ru-RU" sz="4400" dirty="0">
                <a:latin typeface="Corbel" panose="020B0503020204020204" pitchFamily="34" charset="0"/>
              </a:rPr>
              <a:t>солнце</a:t>
            </a:r>
            <a:r>
              <a:rPr lang="ro-MD" sz="4400" dirty="0">
                <a:latin typeface="Corbel" panose="020B0503020204020204" pitchFamily="34" charset="0"/>
              </a:rPr>
              <a:t> </a:t>
            </a:r>
            <a:r>
              <a:rPr lang="ru-RU" sz="4400" dirty="0">
                <a:latin typeface="Corbel" panose="020B0503020204020204" pitchFamily="34" charset="0"/>
              </a:rPr>
              <a:t>/</a:t>
            </a:r>
            <a:r>
              <a:rPr lang="ro-MD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soarele</a:t>
            </a:r>
            <a:endParaRPr lang="en-US" sz="4400" dirty="0">
              <a:latin typeface="Corbel" panose="020B0503020204020204" pitchFamily="34" charset="0"/>
            </a:endParaRPr>
          </a:p>
          <a:p>
            <a:pPr fontAlgn="base"/>
            <a:r>
              <a:rPr lang="en-US" sz="4400" dirty="0">
                <a:latin typeface="Corbel" panose="020B0503020204020204" pitchFamily="34" charset="0"/>
              </a:rPr>
              <a:t>4. </a:t>
            </a:r>
            <a:r>
              <a:rPr lang="ru-RU" sz="4400" dirty="0">
                <a:latin typeface="Corbel" panose="020B0503020204020204" pitchFamily="34" charset="0"/>
              </a:rPr>
              <a:t>песок</a:t>
            </a:r>
            <a:r>
              <a:rPr lang="ro-MD" sz="4400" dirty="0">
                <a:latin typeface="Corbel" panose="020B0503020204020204" pitchFamily="34" charset="0"/>
              </a:rPr>
              <a:t> </a:t>
            </a:r>
            <a:r>
              <a:rPr lang="ru-RU" sz="4400" dirty="0">
                <a:latin typeface="Corbel" panose="020B0503020204020204" pitchFamily="34" charset="0"/>
              </a:rPr>
              <a:t>/</a:t>
            </a:r>
            <a:r>
              <a:rPr lang="ro-MD" sz="4400" dirty="0">
                <a:latin typeface="Corbel" panose="020B0503020204020204" pitchFamily="34" charset="0"/>
              </a:rPr>
              <a:t> </a:t>
            </a:r>
            <a:r>
              <a:rPr lang="en-US" sz="4400">
                <a:latin typeface="Corbel" panose="020B0503020204020204" pitchFamily="34" charset="0"/>
              </a:rPr>
              <a:t>nisipul</a:t>
            </a:r>
            <a:endParaRPr lang="ru-RU" sz="4400" b="1" dirty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72" y="10197744"/>
            <a:ext cx="3846558" cy="10734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199" y="10216717"/>
            <a:ext cx="1135692" cy="1092633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2190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364" y="1119705"/>
            <a:ext cx="10706735" cy="857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14839"/>
            <a:ext cx="1535795" cy="1866346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800" dirty="0">
                <a:latin typeface="Corbel" panose="020B0503020204020204" pitchFamily="34" charset="0"/>
              </a:rPr>
              <a:t>Известная компания, производящая электромобили, утверждает, </a:t>
            </a:r>
            <a:r>
              <a:rPr lang="ru-RU" sz="4800" dirty="0" smtClean="0">
                <a:latin typeface="Corbel" panose="020B0503020204020204" pitchFamily="34" charset="0"/>
              </a:rPr>
              <a:t>что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её </a:t>
            </a:r>
            <a:r>
              <a:rPr lang="ru-RU" sz="4800" dirty="0">
                <a:latin typeface="Corbel" panose="020B0503020204020204" pitchFamily="34" charset="0"/>
              </a:rPr>
              <a:t>партнёры разработали батарею, рассчитанную на пробег … 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O </a:t>
            </a:r>
            <a:r>
              <a:rPr lang="en-US" sz="4800" dirty="0" err="1">
                <a:latin typeface="Corbel" panose="020B0503020204020204" pitchFamily="34" charset="0"/>
              </a:rPr>
              <a:t>cunoscută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companie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ce</a:t>
            </a:r>
            <a:r>
              <a:rPr lang="en-US" sz="4800" dirty="0">
                <a:latin typeface="Corbel" panose="020B0503020204020204" pitchFamily="34" charset="0"/>
              </a:rPr>
              <a:t> produce automobile </a:t>
            </a:r>
            <a:r>
              <a:rPr lang="en-US" sz="4800" dirty="0" err="1">
                <a:latin typeface="Corbel" panose="020B0503020204020204" pitchFamily="34" charset="0"/>
              </a:rPr>
              <a:t>electrice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susține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că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partenerii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săi</a:t>
            </a:r>
            <a:r>
              <a:rPr lang="en-US" sz="4800" dirty="0">
                <a:latin typeface="Corbel" panose="020B0503020204020204" pitchFamily="34" charset="0"/>
              </a:rPr>
              <a:t> au </a:t>
            </a:r>
            <a:r>
              <a:rPr lang="en-US" sz="4800" dirty="0" err="1">
                <a:latin typeface="Corbel" panose="020B0503020204020204" pitchFamily="34" charset="0"/>
              </a:rPr>
              <a:t>reușit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să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fabrice</a:t>
            </a:r>
            <a:r>
              <a:rPr lang="en-US" sz="4800" dirty="0">
                <a:latin typeface="Corbel" panose="020B0503020204020204" pitchFamily="34" charset="0"/>
              </a:rPr>
              <a:t> o </a:t>
            </a:r>
            <a:r>
              <a:rPr lang="en-US" sz="4800" dirty="0" err="1">
                <a:latin typeface="Corbel" panose="020B0503020204020204" pitchFamily="34" charset="0"/>
              </a:rPr>
              <a:t>baterie</a:t>
            </a:r>
            <a:r>
              <a:rPr lang="en-US" sz="4800" dirty="0">
                <a:latin typeface="Corbel" panose="020B0503020204020204" pitchFamily="34" charset="0"/>
              </a:rPr>
              <a:t>, </a:t>
            </a:r>
            <a:r>
              <a:rPr lang="en-US" sz="4800" dirty="0" err="1">
                <a:latin typeface="Corbel" panose="020B0503020204020204" pitchFamily="34" charset="0"/>
              </a:rPr>
              <a:t>capabilă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să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smtClean="0">
                <a:latin typeface="Corbel" panose="020B0503020204020204" pitchFamily="34" charset="0"/>
              </a:rPr>
              <a:t>permit</a:t>
            </a:r>
            <a:endParaRPr lang="en-US" sz="4800" dirty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parcurgerea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>
                <a:latin typeface="Corbel" panose="020B0503020204020204" pitchFamily="34" charset="0"/>
              </a:rPr>
              <a:t>a… 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1. 100 </a:t>
            </a:r>
            <a:r>
              <a:rPr lang="ru-RU" sz="4800" dirty="0">
                <a:latin typeface="Corbel" panose="020B0503020204020204" pitchFamily="34" charset="0"/>
              </a:rPr>
              <a:t>тысяч км/100 </a:t>
            </a:r>
            <a:r>
              <a:rPr lang="en-US" sz="4800" dirty="0">
                <a:latin typeface="Corbel" panose="020B0503020204020204" pitchFamily="34" charset="0"/>
              </a:rPr>
              <a:t>mii km  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2</a:t>
            </a:r>
            <a:r>
              <a:rPr lang="en-US" sz="4800" dirty="0">
                <a:latin typeface="Corbel" panose="020B0503020204020204" pitchFamily="34" charset="0"/>
              </a:rPr>
              <a:t>. 500 </a:t>
            </a:r>
            <a:r>
              <a:rPr lang="ru-RU" sz="4800" dirty="0">
                <a:latin typeface="Corbel" panose="020B0503020204020204" pitchFamily="34" charset="0"/>
              </a:rPr>
              <a:t>тысяч км/500 </a:t>
            </a:r>
            <a:r>
              <a:rPr lang="en-US" sz="4800" dirty="0">
                <a:latin typeface="Corbel" panose="020B0503020204020204" pitchFamily="34" charset="0"/>
              </a:rPr>
              <a:t>mii </a:t>
            </a:r>
            <a:r>
              <a:rPr lang="en-US" sz="4800" dirty="0" smtClean="0">
                <a:latin typeface="Corbel" panose="020B0503020204020204" pitchFamily="34" charset="0"/>
              </a:rPr>
              <a:t>km</a:t>
            </a: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3</a:t>
            </a:r>
            <a:r>
              <a:rPr lang="en-US" sz="4800" dirty="0">
                <a:latin typeface="Corbel" panose="020B0503020204020204" pitchFamily="34" charset="0"/>
              </a:rPr>
              <a:t>. 1 </a:t>
            </a:r>
            <a:r>
              <a:rPr lang="ru-RU" sz="4800" dirty="0">
                <a:latin typeface="Corbel" panose="020B0503020204020204" pitchFamily="34" charset="0"/>
              </a:rPr>
              <a:t>миллион км/1 </a:t>
            </a:r>
            <a:r>
              <a:rPr lang="en-US" sz="4800" dirty="0" err="1">
                <a:latin typeface="Corbel" panose="020B0503020204020204" pitchFamily="34" charset="0"/>
              </a:rPr>
              <a:t>milion</a:t>
            </a:r>
            <a:r>
              <a:rPr lang="en-US" sz="4800" dirty="0">
                <a:latin typeface="Corbel" panose="020B0503020204020204" pitchFamily="34" charset="0"/>
              </a:rPr>
              <a:t> de </a:t>
            </a:r>
            <a:r>
              <a:rPr lang="en-US" sz="4800" dirty="0" smtClean="0">
                <a:latin typeface="Corbel" panose="020B0503020204020204" pitchFamily="34" charset="0"/>
              </a:rPr>
              <a:t>km</a:t>
            </a:r>
            <a:endParaRPr lang="en-US" sz="4800" dirty="0">
              <a:latin typeface="Corbel" panose="020B0503020204020204" pitchFamily="34" charset="0"/>
            </a:endParaRP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4</a:t>
            </a:r>
            <a:r>
              <a:rPr lang="en-US" sz="4800" dirty="0">
                <a:latin typeface="Corbel" panose="020B0503020204020204" pitchFamily="34" charset="0"/>
              </a:rPr>
              <a:t>. 1,6 </a:t>
            </a:r>
            <a:r>
              <a:rPr lang="ru-RU" sz="4800" dirty="0">
                <a:latin typeface="Corbel" panose="020B0503020204020204" pitchFamily="34" charset="0"/>
              </a:rPr>
              <a:t>миллиона км/1,6 </a:t>
            </a:r>
            <a:r>
              <a:rPr lang="en-US" sz="4800" dirty="0" err="1">
                <a:latin typeface="Corbel" panose="020B0503020204020204" pitchFamily="34" charset="0"/>
              </a:rPr>
              <a:t>milioane</a:t>
            </a:r>
            <a:r>
              <a:rPr lang="en-US" sz="4800" dirty="0">
                <a:latin typeface="Corbel" panose="020B0503020204020204" pitchFamily="34" charset="0"/>
              </a:rPr>
              <a:t> de km</a:t>
            </a:r>
            <a:endParaRPr lang="ru-RU" sz="48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72" y="10197744"/>
            <a:ext cx="3846558" cy="10734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199" y="10216717"/>
            <a:ext cx="1135692" cy="1092633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86550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364" y="1119705"/>
            <a:ext cx="10706735" cy="857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14839"/>
            <a:ext cx="1535795" cy="1866346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800" dirty="0">
                <a:latin typeface="Corbel" panose="020B0503020204020204" pitchFamily="34" charset="0"/>
              </a:rPr>
              <a:t>Известная компания, производящая электромобили, утверждает, </a:t>
            </a:r>
            <a:r>
              <a:rPr lang="ru-RU" sz="4800" dirty="0" smtClean="0">
                <a:latin typeface="Corbel" panose="020B0503020204020204" pitchFamily="34" charset="0"/>
              </a:rPr>
              <a:t>что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её </a:t>
            </a:r>
            <a:r>
              <a:rPr lang="ru-RU" sz="4800" dirty="0">
                <a:latin typeface="Corbel" panose="020B0503020204020204" pitchFamily="34" charset="0"/>
              </a:rPr>
              <a:t>партнёры разработали батарею, рассчитанную на пробег … 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O </a:t>
            </a:r>
            <a:r>
              <a:rPr lang="en-US" sz="4800" dirty="0" err="1">
                <a:latin typeface="Corbel" panose="020B0503020204020204" pitchFamily="34" charset="0"/>
              </a:rPr>
              <a:t>cunoscută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companie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ce</a:t>
            </a:r>
            <a:r>
              <a:rPr lang="en-US" sz="4800" dirty="0">
                <a:latin typeface="Corbel" panose="020B0503020204020204" pitchFamily="34" charset="0"/>
              </a:rPr>
              <a:t> produce automobile </a:t>
            </a:r>
            <a:r>
              <a:rPr lang="en-US" sz="4800" dirty="0" err="1">
                <a:latin typeface="Corbel" panose="020B0503020204020204" pitchFamily="34" charset="0"/>
              </a:rPr>
              <a:t>electrice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susține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că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partenerii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săi</a:t>
            </a:r>
            <a:r>
              <a:rPr lang="en-US" sz="4800" dirty="0">
                <a:latin typeface="Corbel" panose="020B0503020204020204" pitchFamily="34" charset="0"/>
              </a:rPr>
              <a:t> au </a:t>
            </a:r>
            <a:r>
              <a:rPr lang="en-US" sz="4800" dirty="0" err="1">
                <a:latin typeface="Corbel" panose="020B0503020204020204" pitchFamily="34" charset="0"/>
              </a:rPr>
              <a:t>reușit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să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fabrice</a:t>
            </a:r>
            <a:r>
              <a:rPr lang="en-US" sz="4800" dirty="0">
                <a:latin typeface="Corbel" panose="020B0503020204020204" pitchFamily="34" charset="0"/>
              </a:rPr>
              <a:t> o </a:t>
            </a:r>
            <a:r>
              <a:rPr lang="en-US" sz="4800" dirty="0" err="1">
                <a:latin typeface="Corbel" panose="020B0503020204020204" pitchFamily="34" charset="0"/>
              </a:rPr>
              <a:t>baterie</a:t>
            </a:r>
            <a:r>
              <a:rPr lang="en-US" sz="4800" dirty="0">
                <a:latin typeface="Corbel" panose="020B0503020204020204" pitchFamily="34" charset="0"/>
              </a:rPr>
              <a:t>, </a:t>
            </a:r>
            <a:r>
              <a:rPr lang="en-US" sz="4800" dirty="0" err="1">
                <a:latin typeface="Corbel" panose="020B0503020204020204" pitchFamily="34" charset="0"/>
              </a:rPr>
              <a:t>capabilă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să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smtClean="0">
                <a:latin typeface="Corbel" panose="020B0503020204020204" pitchFamily="34" charset="0"/>
              </a:rPr>
              <a:t>permit</a:t>
            </a:r>
            <a:endParaRPr lang="en-US" sz="4800" dirty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parcurgerea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>
                <a:latin typeface="Corbel" panose="020B0503020204020204" pitchFamily="34" charset="0"/>
              </a:rPr>
              <a:t>a… 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1. 100 </a:t>
            </a:r>
            <a:r>
              <a:rPr lang="ru-RU" sz="4800" dirty="0">
                <a:latin typeface="Corbel" panose="020B0503020204020204" pitchFamily="34" charset="0"/>
              </a:rPr>
              <a:t>тысяч км/100 </a:t>
            </a:r>
            <a:r>
              <a:rPr lang="en-US" sz="4800" dirty="0">
                <a:latin typeface="Corbel" panose="020B0503020204020204" pitchFamily="34" charset="0"/>
              </a:rPr>
              <a:t>mii km  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2</a:t>
            </a:r>
            <a:r>
              <a:rPr lang="en-US" sz="4800" dirty="0">
                <a:latin typeface="Corbel" panose="020B0503020204020204" pitchFamily="34" charset="0"/>
              </a:rPr>
              <a:t>. 500 </a:t>
            </a:r>
            <a:r>
              <a:rPr lang="ru-RU" sz="4800" dirty="0">
                <a:latin typeface="Corbel" panose="020B0503020204020204" pitchFamily="34" charset="0"/>
              </a:rPr>
              <a:t>тысяч км/500 </a:t>
            </a:r>
            <a:r>
              <a:rPr lang="en-US" sz="4800" dirty="0">
                <a:latin typeface="Corbel" panose="020B0503020204020204" pitchFamily="34" charset="0"/>
              </a:rPr>
              <a:t>mii </a:t>
            </a:r>
            <a:r>
              <a:rPr lang="en-US" sz="4800" dirty="0" smtClean="0">
                <a:latin typeface="Corbel" panose="020B0503020204020204" pitchFamily="34" charset="0"/>
              </a:rPr>
              <a:t>km</a:t>
            </a: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3</a:t>
            </a:r>
            <a:r>
              <a:rPr lang="en-US" sz="4800" dirty="0">
                <a:latin typeface="Corbel" panose="020B0503020204020204" pitchFamily="34" charset="0"/>
              </a:rPr>
              <a:t>. 1 </a:t>
            </a:r>
            <a:r>
              <a:rPr lang="ru-RU" sz="4800" dirty="0">
                <a:latin typeface="Corbel" panose="020B0503020204020204" pitchFamily="34" charset="0"/>
              </a:rPr>
              <a:t>миллион км/1 </a:t>
            </a:r>
            <a:r>
              <a:rPr lang="en-US" sz="4800" dirty="0" err="1">
                <a:latin typeface="Corbel" panose="020B0503020204020204" pitchFamily="34" charset="0"/>
              </a:rPr>
              <a:t>milion</a:t>
            </a:r>
            <a:r>
              <a:rPr lang="en-US" sz="4800" dirty="0">
                <a:latin typeface="Corbel" panose="020B0503020204020204" pitchFamily="34" charset="0"/>
              </a:rPr>
              <a:t> de </a:t>
            </a:r>
            <a:r>
              <a:rPr lang="en-US" sz="4800" dirty="0" smtClean="0">
                <a:latin typeface="Corbel" panose="020B0503020204020204" pitchFamily="34" charset="0"/>
              </a:rPr>
              <a:t>km</a:t>
            </a:r>
            <a:endParaRPr lang="en-US" sz="4800" dirty="0">
              <a:latin typeface="Corbel" panose="020B0503020204020204" pitchFamily="34" charset="0"/>
            </a:endParaRP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4</a:t>
            </a:r>
            <a:r>
              <a:rPr lang="en-US" sz="4800" dirty="0">
                <a:latin typeface="Corbel" panose="020B0503020204020204" pitchFamily="34" charset="0"/>
              </a:rPr>
              <a:t>. 1,6 </a:t>
            </a:r>
            <a:r>
              <a:rPr lang="ru-RU" sz="4800" dirty="0">
                <a:latin typeface="Corbel" panose="020B0503020204020204" pitchFamily="34" charset="0"/>
              </a:rPr>
              <a:t>миллиона км/1,6 </a:t>
            </a:r>
            <a:r>
              <a:rPr lang="en-US" sz="4800" dirty="0" err="1">
                <a:latin typeface="Corbel" panose="020B0503020204020204" pitchFamily="34" charset="0"/>
              </a:rPr>
              <a:t>milioane</a:t>
            </a:r>
            <a:r>
              <a:rPr lang="en-US" sz="4800" dirty="0">
                <a:latin typeface="Corbel" panose="020B0503020204020204" pitchFamily="34" charset="0"/>
              </a:rPr>
              <a:t> de km</a:t>
            </a:r>
            <a:endParaRPr lang="ru-RU" sz="48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72" y="10197744"/>
            <a:ext cx="3846558" cy="10734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199" y="10216717"/>
            <a:ext cx="1135692" cy="1092633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MD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48198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364" y="1119705"/>
            <a:ext cx="10706735" cy="857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14839"/>
            <a:ext cx="1535795" cy="1866346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800" dirty="0">
                <a:latin typeface="Corbel" panose="020B0503020204020204" pitchFamily="34" charset="0"/>
              </a:rPr>
              <a:t>Известная компания, производящая электромобили, утверждает, </a:t>
            </a:r>
            <a:r>
              <a:rPr lang="ru-RU" sz="4800" dirty="0" smtClean="0">
                <a:latin typeface="Corbel" panose="020B0503020204020204" pitchFamily="34" charset="0"/>
              </a:rPr>
              <a:t>что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её </a:t>
            </a:r>
            <a:r>
              <a:rPr lang="ru-RU" sz="4800" dirty="0">
                <a:latin typeface="Corbel" panose="020B0503020204020204" pitchFamily="34" charset="0"/>
              </a:rPr>
              <a:t>партнёры разработали батарею, рассчитанную на пробег … 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O </a:t>
            </a:r>
            <a:r>
              <a:rPr lang="en-US" sz="4800" dirty="0" err="1">
                <a:latin typeface="Corbel" panose="020B0503020204020204" pitchFamily="34" charset="0"/>
              </a:rPr>
              <a:t>cunoscută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companie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ce</a:t>
            </a:r>
            <a:r>
              <a:rPr lang="en-US" sz="4800" dirty="0">
                <a:latin typeface="Corbel" panose="020B0503020204020204" pitchFamily="34" charset="0"/>
              </a:rPr>
              <a:t> produce automobile </a:t>
            </a:r>
            <a:r>
              <a:rPr lang="en-US" sz="4800" dirty="0" err="1">
                <a:latin typeface="Corbel" panose="020B0503020204020204" pitchFamily="34" charset="0"/>
              </a:rPr>
              <a:t>electrice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susține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că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partenerii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săi</a:t>
            </a:r>
            <a:r>
              <a:rPr lang="en-US" sz="4800" dirty="0">
                <a:latin typeface="Corbel" panose="020B0503020204020204" pitchFamily="34" charset="0"/>
              </a:rPr>
              <a:t> au </a:t>
            </a:r>
            <a:r>
              <a:rPr lang="en-US" sz="4800" dirty="0" err="1">
                <a:latin typeface="Corbel" panose="020B0503020204020204" pitchFamily="34" charset="0"/>
              </a:rPr>
              <a:t>reușit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să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fabrice</a:t>
            </a:r>
            <a:r>
              <a:rPr lang="en-US" sz="4800" dirty="0">
                <a:latin typeface="Corbel" panose="020B0503020204020204" pitchFamily="34" charset="0"/>
              </a:rPr>
              <a:t> o </a:t>
            </a:r>
            <a:r>
              <a:rPr lang="en-US" sz="4800" dirty="0" err="1">
                <a:latin typeface="Corbel" panose="020B0503020204020204" pitchFamily="34" charset="0"/>
              </a:rPr>
              <a:t>baterie</a:t>
            </a:r>
            <a:r>
              <a:rPr lang="en-US" sz="4800" dirty="0">
                <a:latin typeface="Corbel" panose="020B0503020204020204" pitchFamily="34" charset="0"/>
              </a:rPr>
              <a:t>, </a:t>
            </a:r>
            <a:r>
              <a:rPr lang="en-US" sz="4800" dirty="0" err="1">
                <a:latin typeface="Corbel" panose="020B0503020204020204" pitchFamily="34" charset="0"/>
              </a:rPr>
              <a:t>capabilă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să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smtClean="0">
                <a:latin typeface="Corbel" panose="020B0503020204020204" pitchFamily="34" charset="0"/>
              </a:rPr>
              <a:t>permit</a:t>
            </a:r>
            <a:endParaRPr lang="en-US" sz="4800" dirty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parcurgerea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>
                <a:latin typeface="Corbel" panose="020B0503020204020204" pitchFamily="34" charset="0"/>
              </a:rPr>
              <a:t>a… 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1. 100 </a:t>
            </a:r>
            <a:r>
              <a:rPr lang="ru-RU" sz="4800" dirty="0">
                <a:latin typeface="Corbel" panose="020B0503020204020204" pitchFamily="34" charset="0"/>
              </a:rPr>
              <a:t>тысяч км/100 </a:t>
            </a:r>
            <a:r>
              <a:rPr lang="en-US" sz="4800" dirty="0">
                <a:latin typeface="Corbel" panose="020B0503020204020204" pitchFamily="34" charset="0"/>
              </a:rPr>
              <a:t>mii km  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2</a:t>
            </a:r>
            <a:r>
              <a:rPr lang="en-US" sz="4800" dirty="0">
                <a:latin typeface="Corbel" panose="020B0503020204020204" pitchFamily="34" charset="0"/>
              </a:rPr>
              <a:t>. 500 </a:t>
            </a:r>
            <a:r>
              <a:rPr lang="ru-RU" sz="4800" dirty="0">
                <a:latin typeface="Corbel" panose="020B0503020204020204" pitchFamily="34" charset="0"/>
              </a:rPr>
              <a:t>тысяч км/500 </a:t>
            </a:r>
            <a:r>
              <a:rPr lang="en-US" sz="4800" dirty="0">
                <a:latin typeface="Corbel" panose="020B0503020204020204" pitchFamily="34" charset="0"/>
              </a:rPr>
              <a:t>mii </a:t>
            </a:r>
            <a:r>
              <a:rPr lang="en-US" sz="4800" dirty="0" smtClean="0">
                <a:latin typeface="Corbel" panose="020B0503020204020204" pitchFamily="34" charset="0"/>
              </a:rPr>
              <a:t>km</a:t>
            </a: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3</a:t>
            </a:r>
            <a:r>
              <a:rPr lang="en-US" sz="4800" dirty="0">
                <a:latin typeface="Corbel" panose="020B0503020204020204" pitchFamily="34" charset="0"/>
              </a:rPr>
              <a:t>. 1 </a:t>
            </a:r>
            <a:r>
              <a:rPr lang="ru-RU" sz="4800" dirty="0">
                <a:latin typeface="Corbel" panose="020B0503020204020204" pitchFamily="34" charset="0"/>
              </a:rPr>
              <a:t>миллион км/1 </a:t>
            </a:r>
            <a:r>
              <a:rPr lang="en-US" sz="4800" dirty="0" err="1">
                <a:latin typeface="Corbel" panose="020B0503020204020204" pitchFamily="34" charset="0"/>
              </a:rPr>
              <a:t>milion</a:t>
            </a:r>
            <a:r>
              <a:rPr lang="en-US" sz="4800" dirty="0">
                <a:latin typeface="Corbel" panose="020B0503020204020204" pitchFamily="34" charset="0"/>
              </a:rPr>
              <a:t> de </a:t>
            </a:r>
            <a:r>
              <a:rPr lang="en-US" sz="4800" dirty="0" smtClean="0">
                <a:latin typeface="Corbel" panose="020B0503020204020204" pitchFamily="34" charset="0"/>
              </a:rPr>
              <a:t>km</a:t>
            </a:r>
            <a:endParaRPr lang="en-US" sz="4800" dirty="0">
              <a:latin typeface="Corbel" panose="020B0503020204020204" pitchFamily="34" charset="0"/>
            </a:endParaRP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4</a:t>
            </a:r>
            <a:r>
              <a:rPr lang="en-US" sz="4800" dirty="0">
                <a:latin typeface="Corbel" panose="020B0503020204020204" pitchFamily="34" charset="0"/>
              </a:rPr>
              <a:t>. 1,6 </a:t>
            </a:r>
            <a:r>
              <a:rPr lang="ru-RU" sz="4800" dirty="0">
                <a:latin typeface="Corbel" panose="020B0503020204020204" pitchFamily="34" charset="0"/>
              </a:rPr>
              <a:t>миллиона км/1,6 </a:t>
            </a:r>
            <a:r>
              <a:rPr lang="en-US" sz="4800" dirty="0" err="1">
                <a:latin typeface="Corbel" panose="020B0503020204020204" pitchFamily="34" charset="0"/>
              </a:rPr>
              <a:t>milioane</a:t>
            </a:r>
            <a:r>
              <a:rPr lang="en-US" sz="4800" dirty="0">
                <a:latin typeface="Corbel" panose="020B0503020204020204" pitchFamily="34" charset="0"/>
              </a:rPr>
              <a:t> de km</a:t>
            </a:r>
            <a:endParaRPr lang="ru-RU" sz="48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72" y="10197744"/>
            <a:ext cx="3846558" cy="10734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199" y="10216717"/>
            <a:ext cx="1135692" cy="1092633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MD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81070" y="441751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21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6550"/>
            <a:ext cx="20110500" cy="550545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9183"/>
            <a:ext cx="20104100" cy="113057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72" y="10197744"/>
            <a:ext cx="3846558" cy="10734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199" y="10216717"/>
            <a:ext cx="1135692" cy="1092633"/>
          </a:xfrm>
          <a:prstGeom prst="rect">
            <a:avLst/>
          </a:prstGeom>
        </p:spPr>
      </p:pic>
      <p:sp>
        <p:nvSpPr>
          <p:cNvPr id="18" name="Google Shape;305;p24"/>
          <p:cNvSpPr txBox="1"/>
          <p:nvPr/>
        </p:nvSpPr>
        <p:spPr>
          <a:xfrm>
            <a:off x="0" y="2876550"/>
            <a:ext cx="20110500" cy="5505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lvl="0" algn="ctr"/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РАУНДА / </a:t>
            </a:r>
            <a: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SFÂRȘITUL RUNDEI</a:t>
            </a:r>
            <a:b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lang="en-US" sz="6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lvl="0" algn="ctr"/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БЛАНКИ С ОТВЕТАМИ.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RIDICAȚI FIȘELE CU RĂSPUNSURI.</a:t>
            </a:r>
            <a:endParaRPr lang="en-US"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72397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9271974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8916951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9" y="300929"/>
            <a:ext cx="8234571" cy="1367974"/>
          </a:xfrm>
          <a:prstGeom prst="rect">
            <a:avLst/>
          </a:prstGeom>
          <a:noFill/>
        </p:spPr>
        <p:txBody>
          <a:bodyPr wrap="non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Эрудит</a:t>
            </a:r>
            <a:r>
              <a:rPr lang="ro-MD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/</a:t>
            </a:r>
            <a:r>
              <a:rPr lang="ro-MO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Erudit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05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>
        <p:sndAc>
          <p:stSnd>
            <p:snd r:embed="rId4" name="z_uk-kolokolchiki.wav"/>
          </p:stSnd>
        </p:sndAc>
      </p:transition>
    </mc:Choice>
    <mc:Fallback xmlns="">
      <p:transition spd="slow" advClick="0" advTm="9000">
        <p:sndAc>
          <p:stSnd>
            <p:snd r:embed="rId7" name="z_uk-kolokolchiki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364" y="1119705"/>
            <a:ext cx="10706735" cy="857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14839"/>
            <a:ext cx="1535795" cy="1866346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400" i="1" dirty="0">
                <a:latin typeface="Corbel" panose="020B0503020204020204" pitchFamily="34" charset="0"/>
              </a:rPr>
              <a:t>Внимание! В этом вопросе может быть больше правильных </a:t>
            </a:r>
            <a:r>
              <a:rPr lang="ru-RU" sz="4400" i="1" dirty="0" smtClean="0">
                <a:latin typeface="Corbel" panose="020B0503020204020204" pitchFamily="34" charset="0"/>
              </a:rPr>
              <a:t>вариантов</a:t>
            </a:r>
            <a:endParaRPr lang="en-US" sz="44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i="1" dirty="0" smtClean="0">
                <a:latin typeface="Corbel" panose="020B0503020204020204" pitchFamily="34" charset="0"/>
              </a:rPr>
              <a:t>ответа</a:t>
            </a:r>
            <a:r>
              <a:rPr lang="ru-RU" sz="4400" i="1" dirty="0">
                <a:latin typeface="Corbel" panose="020B0503020204020204" pitchFamily="34" charset="0"/>
              </a:rPr>
              <a:t>, или не быть их вовсе. Если вариантов больше одного, выберите </a:t>
            </a:r>
            <a:endParaRPr lang="en-US" sz="44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i="1" dirty="0" smtClean="0">
                <a:latin typeface="Corbel" panose="020B0503020204020204" pitchFamily="34" charset="0"/>
              </a:rPr>
              <a:t>все правильные.</a:t>
            </a:r>
            <a:endParaRPr lang="en-US" sz="4400" dirty="0">
              <a:latin typeface="Corbel" panose="020B0503020204020204" pitchFamily="34" charset="0"/>
            </a:endParaRPr>
          </a:p>
          <a:p>
            <a:pPr fontAlgn="base"/>
            <a:r>
              <a:rPr lang="ru-RU" sz="4400" b="1" dirty="0" smtClean="0">
                <a:latin typeface="Corbel" panose="020B0503020204020204" pitchFamily="34" charset="0"/>
              </a:rPr>
              <a:t>Какое </a:t>
            </a:r>
            <a:r>
              <a:rPr lang="ru-RU" sz="4400" b="1" dirty="0">
                <a:latin typeface="Corbel" panose="020B0503020204020204" pitchFamily="34" charset="0"/>
              </a:rPr>
              <a:t>из этих преимуществ относится к </a:t>
            </a:r>
            <a:r>
              <a:rPr lang="ru-RU" sz="4400" b="1" dirty="0" err="1" smtClean="0">
                <a:latin typeface="Corbel" panose="020B0503020204020204" pitchFamily="34" charset="0"/>
              </a:rPr>
              <a:t>ветрогенераторам</a:t>
            </a:r>
            <a:r>
              <a:rPr lang="ru-RU" sz="4400" b="1" dirty="0" smtClean="0">
                <a:latin typeface="Corbel" panose="020B0503020204020204" pitchFamily="34" charset="0"/>
              </a:rPr>
              <a:t>?</a:t>
            </a:r>
            <a:endParaRPr lang="en-US" sz="4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400" i="1" dirty="0" err="1" smtClean="0">
                <a:latin typeface="Corbel" panose="020B0503020204020204" pitchFamily="34" charset="0"/>
              </a:rPr>
              <a:t>Atenție</a:t>
            </a:r>
            <a:r>
              <a:rPr lang="en-US" sz="4400" i="1" dirty="0">
                <a:latin typeface="Corbel" panose="020B0503020204020204" pitchFamily="34" charset="0"/>
              </a:rPr>
              <a:t>! </a:t>
            </a:r>
            <a:r>
              <a:rPr lang="en-US" sz="4400" i="1" dirty="0" err="1">
                <a:latin typeface="Corbel" panose="020B0503020204020204" pitchFamily="34" charset="0"/>
              </a:rPr>
              <a:t>Această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întrebare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poate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avea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mai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multe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opțiuni</a:t>
            </a:r>
            <a:r>
              <a:rPr lang="en-US" sz="4400" i="1" dirty="0">
                <a:latin typeface="Corbel" panose="020B0503020204020204" pitchFamily="34" charset="0"/>
              </a:rPr>
              <a:t> de </a:t>
            </a:r>
            <a:r>
              <a:rPr lang="en-US" sz="4400" i="1" dirty="0" err="1">
                <a:latin typeface="Corbel" panose="020B0503020204020204" pitchFamily="34" charset="0"/>
              </a:rPr>
              <a:t>răspuns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corecte</a:t>
            </a:r>
            <a:r>
              <a:rPr lang="en-US" sz="4400" i="1" dirty="0">
                <a:latin typeface="Corbel" panose="020B0503020204020204" pitchFamily="34" charset="0"/>
              </a:rPr>
              <a:t>, </a:t>
            </a:r>
            <a:r>
              <a:rPr lang="en-US" sz="4400" i="1" dirty="0" err="1">
                <a:latin typeface="Corbel" panose="020B0503020204020204" pitchFamily="34" charset="0"/>
              </a:rPr>
              <a:t>sau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nici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endParaRPr lang="en-US" sz="4400" i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400" i="1" dirty="0" err="1" smtClean="0">
                <a:latin typeface="Corbel" panose="020B0503020204020204" pitchFamily="34" charset="0"/>
              </a:rPr>
              <a:t>una</a:t>
            </a:r>
            <a:r>
              <a:rPr lang="en-US" sz="4400" i="1" dirty="0">
                <a:latin typeface="Corbel" panose="020B0503020204020204" pitchFamily="34" charset="0"/>
              </a:rPr>
              <a:t>. </a:t>
            </a:r>
            <a:r>
              <a:rPr lang="en-US" sz="4400" i="1" dirty="0" err="1">
                <a:latin typeface="Corbel" panose="020B0503020204020204" pitchFamily="34" charset="0"/>
              </a:rPr>
              <a:t>Dacă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există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mai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multe</a:t>
            </a:r>
            <a:r>
              <a:rPr lang="en-US" sz="4400" i="1" dirty="0">
                <a:latin typeface="Corbel" panose="020B0503020204020204" pitchFamily="34" charset="0"/>
              </a:rPr>
              <a:t> - </a:t>
            </a:r>
            <a:r>
              <a:rPr lang="en-US" sz="4400" i="1" dirty="0" err="1">
                <a:latin typeface="Corbel" panose="020B0503020204020204" pitchFamily="34" charset="0"/>
              </a:rPr>
              <a:t>selectați</a:t>
            </a:r>
            <a:r>
              <a:rPr lang="en-US" sz="4400" i="1" dirty="0">
                <a:latin typeface="Corbel" panose="020B0503020204020204" pitchFamily="34" charset="0"/>
              </a:rPr>
              <a:t>-le </a:t>
            </a:r>
            <a:r>
              <a:rPr lang="en-US" sz="4400" i="1" dirty="0" err="1">
                <a:latin typeface="Corbel" panose="020B0503020204020204" pitchFamily="34" charset="0"/>
              </a:rPr>
              <a:t>pe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toate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 smtClean="0">
                <a:latin typeface="Corbel" panose="020B0503020204020204" pitchFamily="34" charset="0"/>
              </a:rPr>
              <a:t>corecte</a:t>
            </a:r>
            <a:r>
              <a:rPr lang="en-US" sz="4400" i="1" dirty="0" smtClean="0">
                <a:latin typeface="Corbel" panose="020B0503020204020204" pitchFamily="34" charset="0"/>
              </a:rPr>
              <a:t>.</a:t>
            </a:r>
            <a:endParaRPr lang="en-US" sz="4400" dirty="0">
              <a:latin typeface="Corbel" panose="020B0503020204020204" pitchFamily="34" charset="0"/>
            </a:endParaRPr>
          </a:p>
          <a:p>
            <a:pPr fontAlgn="base"/>
            <a:r>
              <a:rPr lang="en-US" sz="4400" b="1" dirty="0" smtClean="0">
                <a:latin typeface="Corbel" panose="020B0503020204020204" pitchFamily="34" charset="0"/>
              </a:rPr>
              <a:t>Care </a:t>
            </a:r>
            <a:r>
              <a:rPr lang="en-US" sz="4400" b="1" dirty="0">
                <a:latin typeface="Corbel" panose="020B0503020204020204" pitchFamily="34" charset="0"/>
              </a:rPr>
              <a:t>din </a:t>
            </a:r>
            <a:r>
              <a:rPr lang="en-US" sz="4400" b="1" dirty="0" err="1">
                <a:latin typeface="Corbel" panose="020B0503020204020204" pitchFamily="34" charset="0"/>
              </a:rPr>
              <a:t>aceste</a:t>
            </a:r>
            <a:r>
              <a:rPr lang="en-US" sz="4400" b="1" dirty="0">
                <a:latin typeface="Corbel" panose="020B0503020204020204" pitchFamily="34" charset="0"/>
              </a:rPr>
              <a:t> </a:t>
            </a:r>
            <a:r>
              <a:rPr lang="en-US" sz="4400" b="1" dirty="0" err="1">
                <a:latin typeface="Corbel" panose="020B0503020204020204" pitchFamily="34" charset="0"/>
              </a:rPr>
              <a:t>beneficii</a:t>
            </a:r>
            <a:r>
              <a:rPr lang="en-US" sz="4400" b="1" dirty="0">
                <a:latin typeface="Corbel" panose="020B0503020204020204" pitchFamily="34" charset="0"/>
              </a:rPr>
              <a:t> </a:t>
            </a:r>
            <a:r>
              <a:rPr lang="en-US" sz="4400" b="1" dirty="0" err="1">
                <a:latin typeface="Corbel" panose="020B0503020204020204" pitchFamily="34" charset="0"/>
              </a:rPr>
              <a:t>sunt</a:t>
            </a:r>
            <a:r>
              <a:rPr lang="en-US" sz="4400" b="1" dirty="0">
                <a:latin typeface="Corbel" panose="020B0503020204020204" pitchFamily="34" charset="0"/>
              </a:rPr>
              <a:t> </a:t>
            </a:r>
            <a:r>
              <a:rPr lang="en-US" sz="4400" b="1" dirty="0" err="1">
                <a:latin typeface="Corbel" panose="020B0503020204020204" pitchFamily="34" charset="0"/>
              </a:rPr>
              <a:t>specifice</a:t>
            </a:r>
            <a:r>
              <a:rPr lang="en-US" sz="4400" b="1" dirty="0">
                <a:latin typeface="Corbel" panose="020B0503020204020204" pitchFamily="34" charset="0"/>
              </a:rPr>
              <a:t> </a:t>
            </a:r>
            <a:r>
              <a:rPr lang="en-US" sz="4400" b="1" dirty="0" err="1">
                <a:latin typeface="Corbel" panose="020B0503020204020204" pitchFamily="34" charset="0"/>
              </a:rPr>
              <a:t>turbinelor</a:t>
            </a:r>
            <a:r>
              <a:rPr lang="en-US" sz="4400" b="1" dirty="0">
                <a:latin typeface="Corbel" panose="020B0503020204020204" pitchFamily="34" charset="0"/>
              </a:rPr>
              <a:t> </a:t>
            </a:r>
            <a:r>
              <a:rPr lang="en-US" sz="4400" b="1" dirty="0" err="1">
                <a:latin typeface="Corbel" panose="020B0503020204020204" pitchFamily="34" charset="0"/>
              </a:rPr>
              <a:t>eoliene</a:t>
            </a:r>
            <a:r>
              <a:rPr lang="en-US" sz="4400" b="1" dirty="0">
                <a:latin typeface="Corbel" panose="020B0503020204020204" pitchFamily="34" charset="0"/>
              </a:rPr>
              <a:t>? 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en-US" sz="4400" dirty="0" smtClean="0">
                <a:latin typeface="Corbel" panose="020B0503020204020204" pitchFamily="34" charset="0"/>
              </a:rPr>
              <a:t>1. </a:t>
            </a:r>
            <a:r>
              <a:rPr lang="ru-RU" sz="4400" dirty="0" err="1" smtClean="0">
                <a:latin typeface="Corbel" panose="020B0503020204020204" pitchFamily="34" charset="0"/>
              </a:rPr>
              <a:t>Экологичность</a:t>
            </a:r>
            <a:r>
              <a:rPr lang="ru-RU" sz="4400" dirty="0" smtClean="0">
                <a:latin typeface="Corbel" panose="020B0503020204020204" pitchFamily="34" charset="0"/>
              </a:rPr>
              <a:t>/</a:t>
            </a:r>
            <a:r>
              <a:rPr lang="en-US" sz="4400" dirty="0">
                <a:latin typeface="Corbel" panose="020B0503020204020204" pitchFamily="34" charset="0"/>
              </a:rPr>
              <a:t>Nu </a:t>
            </a:r>
            <a:r>
              <a:rPr lang="en-US" sz="4400" dirty="0" err="1">
                <a:latin typeface="Corbel" panose="020B0503020204020204" pitchFamily="34" charset="0"/>
              </a:rPr>
              <a:t>dăunează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mediului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 smtClean="0">
                <a:latin typeface="Corbel" panose="020B0503020204020204" pitchFamily="34" charset="0"/>
              </a:rPr>
              <a:t>înconjurător</a:t>
            </a:r>
            <a:endParaRPr lang="en-US" sz="4400" dirty="0">
              <a:latin typeface="Corbel" panose="020B0503020204020204" pitchFamily="34" charset="0"/>
            </a:endParaRPr>
          </a:p>
          <a:p>
            <a:pPr fontAlgn="base"/>
            <a:r>
              <a:rPr lang="en-US" sz="4400" dirty="0" smtClean="0">
                <a:latin typeface="Corbel" panose="020B0503020204020204" pitchFamily="34" charset="0"/>
              </a:rPr>
              <a:t>2</a:t>
            </a:r>
            <a:r>
              <a:rPr lang="en-US" sz="4400" dirty="0">
                <a:latin typeface="Corbel" panose="020B0503020204020204" pitchFamily="34" charset="0"/>
              </a:rPr>
              <a:t>. </a:t>
            </a:r>
            <a:r>
              <a:rPr lang="ru-RU" sz="4400" dirty="0">
                <a:latin typeface="Corbel" panose="020B0503020204020204" pitchFamily="34" charset="0"/>
              </a:rPr>
              <a:t>Бесшумность/</a:t>
            </a:r>
            <a:r>
              <a:rPr lang="en-US" sz="4400" dirty="0">
                <a:latin typeface="Corbel" panose="020B0503020204020204" pitchFamily="34" charset="0"/>
              </a:rPr>
              <a:t>Nu </a:t>
            </a:r>
            <a:r>
              <a:rPr lang="en-US" sz="4400" dirty="0" err="1">
                <a:latin typeface="Corbel" panose="020B0503020204020204" pitchFamily="34" charset="0"/>
              </a:rPr>
              <a:t>produc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sunete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 smtClean="0">
                <a:latin typeface="Corbel" panose="020B0503020204020204" pitchFamily="34" charset="0"/>
              </a:rPr>
              <a:t>tari</a:t>
            </a:r>
            <a:endParaRPr lang="en-US" sz="4400" dirty="0">
              <a:latin typeface="Corbel" panose="020B0503020204020204" pitchFamily="34" charset="0"/>
            </a:endParaRPr>
          </a:p>
          <a:p>
            <a:pPr fontAlgn="base"/>
            <a:r>
              <a:rPr lang="en-US" sz="4400" dirty="0" smtClean="0">
                <a:latin typeface="Corbel" panose="020B0503020204020204" pitchFamily="34" charset="0"/>
              </a:rPr>
              <a:t>3</a:t>
            </a:r>
            <a:r>
              <a:rPr lang="en-US" sz="4400" dirty="0">
                <a:latin typeface="Corbel" panose="020B0503020204020204" pitchFamily="34" charset="0"/>
              </a:rPr>
              <a:t>. </a:t>
            </a:r>
            <a:r>
              <a:rPr lang="ru-RU" sz="4400" dirty="0">
                <a:latin typeface="Corbel" panose="020B0503020204020204" pitchFamily="34" charset="0"/>
              </a:rPr>
              <a:t>Неисчерпаемость ресурса/</a:t>
            </a:r>
            <a:r>
              <a:rPr lang="en-US" sz="4400" dirty="0" err="1">
                <a:latin typeface="Corbel" panose="020B0503020204020204" pitchFamily="34" charset="0"/>
              </a:rPr>
              <a:t>Inepuizabilitatea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 smtClean="0">
                <a:latin typeface="Corbel" panose="020B0503020204020204" pitchFamily="34" charset="0"/>
              </a:rPr>
              <a:t>resurselor</a:t>
            </a:r>
            <a:endParaRPr lang="en-US" sz="4400" dirty="0">
              <a:latin typeface="Corbel" panose="020B0503020204020204" pitchFamily="34" charset="0"/>
            </a:endParaRPr>
          </a:p>
          <a:p>
            <a:pPr fontAlgn="base"/>
            <a:r>
              <a:rPr lang="en-US" sz="4400" dirty="0" smtClean="0">
                <a:latin typeface="Corbel" panose="020B0503020204020204" pitchFamily="34" charset="0"/>
              </a:rPr>
              <a:t>4</a:t>
            </a:r>
            <a:r>
              <a:rPr lang="en-US" sz="4400" dirty="0">
                <a:latin typeface="Corbel" panose="020B0503020204020204" pitchFamily="34" charset="0"/>
              </a:rPr>
              <a:t>. </a:t>
            </a:r>
            <a:r>
              <a:rPr lang="ru-RU" sz="4400" dirty="0">
                <a:latin typeface="Corbel" panose="020B0503020204020204" pitchFamily="34" charset="0"/>
              </a:rPr>
              <a:t>Не требует профилактических работ/</a:t>
            </a:r>
            <a:r>
              <a:rPr lang="en-US" sz="4400" dirty="0">
                <a:latin typeface="Corbel" panose="020B0503020204020204" pitchFamily="34" charset="0"/>
              </a:rPr>
              <a:t>Nu </a:t>
            </a:r>
            <a:r>
              <a:rPr lang="en-US" sz="4400" dirty="0" err="1">
                <a:latin typeface="Corbel" panose="020B0503020204020204" pitchFamily="34" charset="0"/>
              </a:rPr>
              <a:t>necesită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întreținere</a:t>
            </a:r>
            <a:endParaRPr lang="ru-RU" sz="44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72" y="10197744"/>
            <a:ext cx="3846558" cy="10734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199" y="10216717"/>
            <a:ext cx="1135692" cy="1092633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1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364" y="1119705"/>
            <a:ext cx="10706735" cy="857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14839"/>
            <a:ext cx="1535795" cy="1866346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400" i="1" dirty="0">
                <a:latin typeface="Corbel" panose="020B0503020204020204" pitchFamily="34" charset="0"/>
              </a:rPr>
              <a:t>Внимание! В этом вопросе может быть больше правильных </a:t>
            </a:r>
            <a:r>
              <a:rPr lang="ru-RU" sz="4400" i="1" dirty="0" smtClean="0">
                <a:latin typeface="Corbel" panose="020B0503020204020204" pitchFamily="34" charset="0"/>
              </a:rPr>
              <a:t>вариантов</a:t>
            </a:r>
            <a:endParaRPr lang="en-US" sz="44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i="1" dirty="0" smtClean="0">
                <a:latin typeface="Corbel" panose="020B0503020204020204" pitchFamily="34" charset="0"/>
              </a:rPr>
              <a:t>ответа</a:t>
            </a:r>
            <a:r>
              <a:rPr lang="ru-RU" sz="4400" i="1" dirty="0">
                <a:latin typeface="Corbel" panose="020B0503020204020204" pitchFamily="34" charset="0"/>
              </a:rPr>
              <a:t>, или не быть их вовсе. Если вариантов больше одного, выберите </a:t>
            </a:r>
            <a:endParaRPr lang="en-US" sz="44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i="1" dirty="0" smtClean="0">
                <a:latin typeface="Corbel" panose="020B0503020204020204" pitchFamily="34" charset="0"/>
              </a:rPr>
              <a:t>все правильные.</a:t>
            </a:r>
            <a:endParaRPr lang="en-US" sz="4400" dirty="0">
              <a:latin typeface="Corbel" panose="020B0503020204020204" pitchFamily="34" charset="0"/>
            </a:endParaRPr>
          </a:p>
          <a:p>
            <a:pPr fontAlgn="base"/>
            <a:r>
              <a:rPr lang="ru-RU" sz="4400" b="1" dirty="0" smtClean="0">
                <a:latin typeface="Corbel" panose="020B0503020204020204" pitchFamily="34" charset="0"/>
              </a:rPr>
              <a:t>Какое </a:t>
            </a:r>
            <a:r>
              <a:rPr lang="ru-RU" sz="4400" b="1" dirty="0">
                <a:latin typeface="Corbel" panose="020B0503020204020204" pitchFamily="34" charset="0"/>
              </a:rPr>
              <a:t>из этих преимуществ относится к </a:t>
            </a:r>
            <a:r>
              <a:rPr lang="ru-RU" sz="4400" b="1" dirty="0" err="1" smtClean="0">
                <a:latin typeface="Corbel" panose="020B0503020204020204" pitchFamily="34" charset="0"/>
              </a:rPr>
              <a:t>ветрогенераторам</a:t>
            </a:r>
            <a:r>
              <a:rPr lang="ru-RU" sz="4400" b="1" dirty="0" smtClean="0">
                <a:latin typeface="Corbel" panose="020B0503020204020204" pitchFamily="34" charset="0"/>
              </a:rPr>
              <a:t>?</a:t>
            </a:r>
            <a:endParaRPr lang="en-US" sz="4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400" i="1" dirty="0" err="1" smtClean="0">
                <a:latin typeface="Corbel" panose="020B0503020204020204" pitchFamily="34" charset="0"/>
              </a:rPr>
              <a:t>Atenție</a:t>
            </a:r>
            <a:r>
              <a:rPr lang="en-US" sz="4400" i="1" dirty="0">
                <a:latin typeface="Corbel" panose="020B0503020204020204" pitchFamily="34" charset="0"/>
              </a:rPr>
              <a:t>! </a:t>
            </a:r>
            <a:r>
              <a:rPr lang="en-US" sz="4400" i="1" dirty="0" err="1">
                <a:latin typeface="Corbel" panose="020B0503020204020204" pitchFamily="34" charset="0"/>
              </a:rPr>
              <a:t>Această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întrebare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poate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avea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mai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multe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opțiuni</a:t>
            </a:r>
            <a:r>
              <a:rPr lang="en-US" sz="4400" i="1" dirty="0">
                <a:latin typeface="Corbel" panose="020B0503020204020204" pitchFamily="34" charset="0"/>
              </a:rPr>
              <a:t> de </a:t>
            </a:r>
            <a:r>
              <a:rPr lang="en-US" sz="4400" i="1" dirty="0" err="1">
                <a:latin typeface="Corbel" panose="020B0503020204020204" pitchFamily="34" charset="0"/>
              </a:rPr>
              <a:t>răspuns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corecte</a:t>
            </a:r>
            <a:r>
              <a:rPr lang="en-US" sz="4400" i="1" dirty="0">
                <a:latin typeface="Corbel" panose="020B0503020204020204" pitchFamily="34" charset="0"/>
              </a:rPr>
              <a:t>, </a:t>
            </a:r>
            <a:r>
              <a:rPr lang="en-US" sz="4400" i="1" dirty="0" err="1">
                <a:latin typeface="Corbel" panose="020B0503020204020204" pitchFamily="34" charset="0"/>
              </a:rPr>
              <a:t>sau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nici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endParaRPr lang="en-US" sz="4400" i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400" i="1" dirty="0" err="1" smtClean="0">
                <a:latin typeface="Corbel" panose="020B0503020204020204" pitchFamily="34" charset="0"/>
              </a:rPr>
              <a:t>una</a:t>
            </a:r>
            <a:r>
              <a:rPr lang="en-US" sz="4400" i="1" dirty="0">
                <a:latin typeface="Corbel" panose="020B0503020204020204" pitchFamily="34" charset="0"/>
              </a:rPr>
              <a:t>. </a:t>
            </a:r>
            <a:r>
              <a:rPr lang="en-US" sz="4400" i="1" dirty="0" err="1">
                <a:latin typeface="Corbel" panose="020B0503020204020204" pitchFamily="34" charset="0"/>
              </a:rPr>
              <a:t>Dacă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există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mai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multe</a:t>
            </a:r>
            <a:r>
              <a:rPr lang="en-US" sz="4400" i="1" dirty="0">
                <a:latin typeface="Corbel" panose="020B0503020204020204" pitchFamily="34" charset="0"/>
              </a:rPr>
              <a:t> - </a:t>
            </a:r>
            <a:r>
              <a:rPr lang="en-US" sz="4400" i="1" dirty="0" err="1">
                <a:latin typeface="Corbel" panose="020B0503020204020204" pitchFamily="34" charset="0"/>
              </a:rPr>
              <a:t>selectați</a:t>
            </a:r>
            <a:r>
              <a:rPr lang="en-US" sz="4400" i="1" dirty="0">
                <a:latin typeface="Corbel" panose="020B0503020204020204" pitchFamily="34" charset="0"/>
              </a:rPr>
              <a:t>-le </a:t>
            </a:r>
            <a:r>
              <a:rPr lang="en-US" sz="4400" i="1" dirty="0" err="1">
                <a:latin typeface="Corbel" panose="020B0503020204020204" pitchFamily="34" charset="0"/>
              </a:rPr>
              <a:t>pe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toate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 smtClean="0">
                <a:latin typeface="Corbel" panose="020B0503020204020204" pitchFamily="34" charset="0"/>
              </a:rPr>
              <a:t>corecte</a:t>
            </a:r>
            <a:r>
              <a:rPr lang="en-US" sz="4400" i="1" dirty="0" smtClean="0">
                <a:latin typeface="Corbel" panose="020B0503020204020204" pitchFamily="34" charset="0"/>
              </a:rPr>
              <a:t>.</a:t>
            </a:r>
            <a:endParaRPr lang="en-US" sz="4400" dirty="0">
              <a:latin typeface="Corbel" panose="020B0503020204020204" pitchFamily="34" charset="0"/>
            </a:endParaRPr>
          </a:p>
          <a:p>
            <a:pPr fontAlgn="base"/>
            <a:r>
              <a:rPr lang="en-US" sz="4400" b="1" dirty="0" smtClean="0">
                <a:latin typeface="Corbel" panose="020B0503020204020204" pitchFamily="34" charset="0"/>
              </a:rPr>
              <a:t>Care </a:t>
            </a:r>
            <a:r>
              <a:rPr lang="en-US" sz="4400" b="1" dirty="0">
                <a:latin typeface="Corbel" panose="020B0503020204020204" pitchFamily="34" charset="0"/>
              </a:rPr>
              <a:t>din </a:t>
            </a:r>
            <a:r>
              <a:rPr lang="en-US" sz="4400" b="1" dirty="0" err="1">
                <a:latin typeface="Corbel" panose="020B0503020204020204" pitchFamily="34" charset="0"/>
              </a:rPr>
              <a:t>aceste</a:t>
            </a:r>
            <a:r>
              <a:rPr lang="en-US" sz="4400" b="1" dirty="0">
                <a:latin typeface="Corbel" panose="020B0503020204020204" pitchFamily="34" charset="0"/>
              </a:rPr>
              <a:t> </a:t>
            </a:r>
            <a:r>
              <a:rPr lang="en-US" sz="4400" b="1" dirty="0" err="1">
                <a:latin typeface="Corbel" panose="020B0503020204020204" pitchFamily="34" charset="0"/>
              </a:rPr>
              <a:t>beneficii</a:t>
            </a:r>
            <a:r>
              <a:rPr lang="en-US" sz="4400" b="1" dirty="0">
                <a:latin typeface="Corbel" panose="020B0503020204020204" pitchFamily="34" charset="0"/>
              </a:rPr>
              <a:t> </a:t>
            </a:r>
            <a:r>
              <a:rPr lang="en-US" sz="4400" b="1" dirty="0" err="1">
                <a:latin typeface="Corbel" panose="020B0503020204020204" pitchFamily="34" charset="0"/>
              </a:rPr>
              <a:t>sunt</a:t>
            </a:r>
            <a:r>
              <a:rPr lang="en-US" sz="4400" b="1" dirty="0">
                <a:latin typeface="Corbel" panose="020B0503020204020204" pitchFamily="34" charset="0"/>
              </a:rPr>
              <a:t> </a:t>
            </a:r>
            <a:r>
              <a:rPr lang="en-US" sz="4400" b="1" dirty="0" err="1">
                <a:latin typeface="Corbel" panose="020B0503020204020204" pitchFamily="34" charset="0"/>
              </a:rPr>
              <a:t>specifice</a:t>
            </a:r>
            <a:r>
              <a:rPr lang="en-US" sz="4400" b="1" dirty="0">
                <a:latin typeface="Corbel" panose="020B0503020204020204" pitchFamily="34" charset="0"/>
              </a:rPr>
              <a:t> </a:t>
            </a:r>
            <a:r>
              <a:rPr lang="en-US" sz="4400" b="1" dirty="0" err="1">
                <a:latin typeface="Corbel" panose="020B0503020204020204" pitchFamily="34" charset="0"/>
              </a:rPr>
              <a:t>turbinelor</a:t>
            </a:r>
            <a:r>
              <a:rPr lang="en-US" sz="4400" b="1" dirty="0">
                <a:latin typeface="Corbel" panose="020B0503020204020204" pitchFamily="34" charset="0"/>
              </a:rPr>
              <a:t> </a:t>
            </a:r>
            <a:r>
              <a:rPr lang="en-US" sz="4400" b="1" dirty="0" err="1">
                <a:latin typeface="Corbel" panose="020B0503020204020204" pitchFamily="34" charset="0"/>
              </a:rPr>
              <a:t>eoliene</a:t>
            </a:r>
            <a:r>
              <a:rPr lang="en-US" sz="4400" b="1" dirty="0">
                <a:latin typeface="Corbel" panose="020B0503020204020204" pitchFamily="34" charset="0"/>
              </a:rPr>
              <a:t>? 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en-US" sz="4400" dirty="0" smtClean="0">
                <a:latin typeface="Corbel" panose="020B0503020204020204" pitchFamily="34" charset="0"/>
              </a:rPr>
              <a:t>1. </a:t>
            </a:r>
            <a:r>
              <a:rPr lang="ru-RU" sz="4400" dirty="0" err="1" smtClean="0">
                <a:latin typeface="Corbel" panose="020B0503020204020204" pitchFamily="34" charset="0"/>
              </a:rPr>
              <a:t>Экологичность</a:t>
            </a:r>
            <a:r>
              <a:rPr lang="ru-RU" sz="4400" dirty="0" smtClean="0">
                <a:latin typeface="Corbel" panose="020B0503020204020204" pitchFamily="34" charset="0"/>
              </a:rPr>
              <a:t>/</a:t>
            </a:r>
            <a:r>
              <a:rPr lang="en-US" sz="4400" dirty="0">
                <a:latin typeface="Corbel" panose="020B0503020204020204" pitchFamily="34" charset="0"/>
              </a:rPr>
              <a:t>Nu </a:t>
            </a:r>
            <a:r>
              <a:rPr lang="en-US" sz="4400" dirty="0" err="1">
                <a:latin typeface="Corbel" panose="020B0503020204020204" pitchFamily="34" charset="0"/>
              </a:rPr>
              <a:t>dăunează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mediului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 smtClean="0">
                <a:latin typeface="Corbel" panose="020B0503020204020204" pitchFamily="34" charset="0"/>
              </a:rPr>
              <a:t>înconjurător</a:t>
            </a:r>
            <a:endParaRPr lang="en-US" sz="4400" dirty="0">
              <a:latin typeface="Corbel" panose="020B0503020204020204" pitchFamily="34" charset="0"/>
            </a:endParaRPr>
          </a:p>
          <a:p>
            <a:pPr fontAlgn="base"/>
            <a:r>
              <a:rPr lang="en-US" sz="4400" dirty="0" smtClean="0">
                <a:latin typeface="Corbel" panose="020B0503020204020204" pitchFamily="34" charset="0"/>
              </a:rPr>
              <a:t>2</a:t>
            </a:r>
            <a:r>
              <a:rPr lang="en-US" sz="4400" dirty="0">
                <a:latin typeface="Corbel" panose="020B0503020204020204" pitchFamily="34" charset="0"/>
              </a:rPr>
              <a:t>. </a:t>
            </a:r>
            <a:r>
              <a:rPr lang="ru-RU" sz="4400" dirty="0">
                <a:latin typeface="Corbel" panose="020B0503020204020204" pitchFamily="34" charset="0"/>
              </a:rPr>
              <a:t>Бесшумность/</a:t>
            </a:r>
            <a:r>
              <a:rPr lang="en-US" sz="4400" dirty="0">
                <a:latin typeface="Corbel" panose="020B0503020204020204" pitchFamily="34" charset="0"/>
              </a:rPr>
              <a:t>Nu </a:t>
            </a:r>
            <a:r>
              <a:rPr lang="en-US" sz="4400" dirty="0" err="1">
                <a:latin typeface="Corbel" panose="020B0503020204020204" pitchFamily="34" charset="0"/>
              </a:rPr>
              <a:t>produc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sunete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 smtClean="0">
                <a:latin typeface="Corbel" panose="020B0503020204020204" pitchFamily="34" charset="0"/>
              </a:rPr>
              <a:t>tari</a:t>
            </a:r>
            <a:endParaRPr lang="en-US" sz="4400" dirty="0">
              <a:latin typeface="Corbel" panose="020B0503020204020204" pitchFamily="34" charset="0"/>
            </a:endParaRPr>
          </a:p>
          <a:p>
            <a:pPr fontAlgn="base"/>
            <a:r>
              <a:rPr lang="en-US" sz="4400" dirty="0" smtClean="0">
                <a:latin typeface="Corbel" panose="020B0503020204020204" pitchFamily="34" charset="0"/>
              </a:rPr>
              <a:t>3</a:t>
            </a:r>
            <a:r>
              <a:rPr lang="en-US" sz="4400" dirty="0">
                <a:latin typeface="Corbel" panose="020B0503020204020204" pitchFamily="34" charset="0"/>
              </a:rPr>
              <a:t>. </a:t>
            </a:r>
            <a:r>
              <a:rPr lang="ru-RU" sz="4400" dirty="0">
                <a:latin typeface="Corbel" panose="020B0503020204020204" pitchFamily="34" charset="0"/>
              </a:rPr>
              <a:t>Неисчерпаемость ресурса/</a:t>
            </a:r>
            <a:r>
              <a:rPr lang="en-US" sz="4400" dirty="0" err="1">
                <a:latin typeface="Corbel" panose="020B0503020204020204" pitchFamily="34" charset="0"/>
              </a:rPr>
              <a:t>Inepuizabilitatea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 smtClean="0">
                <a:latin typeface="Corbel" panose="020B0503020204020204" pitchFamily="34" charset="0"/>
              </a:rPr>
              <a:t>resurselor</a:t>
            </a:r>
            <a:endParaRPr lang="en-US" sz="4400" dirty="0">
              <a:latin typeface="Corbel" panose="020B0503020204020204" pitchFamily="34" charset="0"/>
            </a:endParaRPr>
          </a:p>
          <a:p>
            <a:pPr fontAlgn="base"/>
            <a:r>
              <a:rPr lang="en-US" sz="4400" dirty="0" smtClean="0">
                <a:latin typeface="Corbel" panose="020B0503020204020204" pitchFamily="34" charset="0"/>
              </a:rPr>
              <a:t>4</a:t>
            </a:r>
            <a:r>
              <a:rPr lang="en-US" sz="4400" dirty="0">
                <a:latin typeface="Corbel" panose="020B0503020204020204" pitchFamily="34" charset="0"/>
              </a:rPr>
              <a:t>. </a:t>
            </a:r>
            <a:r>
              <a:rPr lang="ru-RU" sz="4400" dirty="0">
                <a:latin typeface="Corbel" panose="020B0503020204020204" pitchFamily="34" charset="0"/>
              </a:rPr>
              <a:t>Не требует профилактических работ/</a:t>
            </a:r>
            <a:r>
              <a:rPr lang="en-US" sz="4400" dirty="0">
                <a:latin typeface="Corbel" panose="020B0503020204020204" pitchFamily="34" charset="0"/>
              </a:rPr>
              <a:t>Nu </a:t>
            </a:r>
            <a:r>
              <a:rPr lang="en-US" sz="4400" dirty="0" err="1">
                <a:latin typeface="Corbel" panose="020B0503020204020204" pitchFamily="34" charset="0"/>
              </a:rPr>
              <a:t>necesită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întreținere</a:t>
            </a:r>
            <a:endParaRPr lang="ru-RU" sz="44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72" y="10197744"/>
            <a:ext cx="3846558" cy="10734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199" y="10216717"/>
            <a:ext cx="1135692" cy="1092633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1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36815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364" y="1119705"/>
            <a:ext cx="10706735" cy="857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14839"/>
            <a:ext cx="1535795" cy="1866346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b="1" dirty="0">
                <a:latin typeface="Corbel" panose="020B0503020204020204" pitchFamily="34" charset="0"/>
              </a:rPr>
              <a:t>Гейзеры – одно из проявлений поздней стадии …  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b="1" dirty="0" err="1" smtClean="0">
                <a:latin typeface="Corbel" panose="020B0503020204020204" pitchFamily="34" charset="0"/>
              </a:rPr>
              <a:t>Gheizerele</a:t>
            </a:r>
            <a:r>
              <a:rPr lang="en-US" sz="6000" b="1" dirty="0" smtClean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reprezintă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una</a:t>
            </a:r>
            <a:r>
              <a:rPr lang="en-US" sz="6000" b="1" dirty="0">
                <a:latin typeface="Corbel" panose="020B0503020204020204" pitchFamily="34" charset="0"/>
              </a:rPr>
              <a:t> din </a:t>
            </a:r>
            <a:r>
              <a:rPr lang="en-US" sz="6000" b="1" dirty="0" err="1">
                <a:latin typeface="Corbel" panose="020B0503020204020204" pitchFamily="34" charset="0"/>
              </a:rPr>
              <a:t>manifestările</a:t>
            </a:r>
            <a:r>
              <a:rPr lang="en-US" sz="6000" b="1" dirty="0">
                <a:latin typeface="Corbel" panose="020B0503020204020204" pitchFamily="34" charset="0"/>
              </a:rPr>
              <a:t> din </a:t>
            </a:r>
            <a:r>
              <a:rPr lang="en-US" sz="6000" b="1" dirty="0" err="1">
                <a:latin typeface="Corbel" panose="020B0503020204020204" pitchFamily="34" charset="0"/>
              </a:rPr>
              <a:t>stadiul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b="1" dirty="0" err="1" smtClean="0">
                <a:latin typeface="Corbel" panose="020B0503020204020204" pitchFamily="34" charset="0"/>
              </a:rPr>
              <a:t>târziu</a:t>
            </a:r>
            <a:r>
              <a:rPr lang="en-US" sz="6000" b="1" dirty="0" smtClean="0">
                <a:latin typeface="Corbel" panose="020B0503020204020204" pitchFamily="34" charset="0"/>
              </a:rPr>
              <a:t> </a:t>
            </a:r>
            <a:r>
              <a:rPr lang="en-US" sz="6000" b="1" dirty="0">
                <a:latin typeface="Corbel" panose="020B0503020204020204" pitchFamily="34" charset="0"/>
              </a:rPr>
              <a:t>al… </a:t>
            </a:r>
          </a:p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1. </a:t>
            </a:r>
            <a:r>
              <a:rPr lang="ru-RU" sz="6000" dirty="0" smtClean="0">
                <a:latin typeface="Corbel" panose="020B0503020204020204" pitchFamily="34" charset="0"/>
              </a:rPr>
              <a:t>Глобального </a:t>
            </a:r>
            <a:r>
              <a:rPr lang="ru-RU" sz="6000" dirty="0">
                <a:latin typeface="Corbel" panose="020B0503020204020204" pitchFamily="34" charset="0"/>
              </a:rPr>
              <a:t>потепления/</a:t>
            </a:r>
            <a:r>
              <a:rPr lang="en-US" sz="6000" dirty="0" err="1">
                <a:latin typeface="Corbel" panose="020B0503020204020204" pitchFamily="34" charset="0"/>
              </a:rPr>
              <a:t>încălzirii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globale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endParaRPr lang="en-US" sz="6000" b="1" dirty="0">
              <a:latin typeface="Corbel" panose="020B0503020204020204" pitchFamily="34" charset="0"/>
            </a:endParaRPr>
          </a:p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2</a:t>
            </a:r>
            <a:r>
              <a:rPr lang="en-US" sz="6000" dirty="0">
                <a:latin typeface="Corbel" panose="020B0503020204020204" pitchFamily="34" charset="0"/>
              </a:rPr>
              <a:t>. </a:t>
            </a:r>
            <a:r>
              <a:rPr lang="ru-RU" sz="6000" dirty="0">
                <a:latin typeface="Corbel" panose="020B0503020204020204" pitchFamily="34" charset="0"/>
              </a:rPr>
              <a:t>Наводнений/ </a:t>
            </a:r>
            <a:r>
              <a:rPr lang="en-US" sz="6000" dirty="0" err="1" smtClean="0">
                <a:latin typeface="Corbel" panose="020B0503020204020204" pitchFamily="34" charset="0"/>
              </a:rPr>
              <a:t>inundațiilor</a:t>
            </a:r>
            <a:endParaRPr lang="en-US" sz="6000" dirty="0">
              <a:latin typeface="Corbel" panose="020B0503020204020204" pitchFamily="34" charset="0"/>
            </a:endParaRPr>
          </a:p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3</a:t>
            </a:r>
            <a:r>
              <a:rPr lang="en-US" sz="6000" dirty="0">
                <a:latin typeface="Corbel" panose="020B0503020204020204" pitchFamily="34" charset="0"/>
              </a:rPr>
              <a:t>. </a:t>
            </a:r>
            <a:r>
              <a:rPr lang="ru-RU" sz="6000" dirty="0">
                <a:latin typeface="Corbel" panose="020B0503020204020204" pitchFamily="34" charset="0"/>
              </a:rPr>
              <a:t>Землетрясений/</a:t>
            </a:r>
            <a:r>
              <a:rPr lang="en-US" sz="6000" dirty="0" err="1">
                <a:latin typeface="Corbel" panose="020B0503020204020204" pitchFamily="34" charset="0"/>
              </a:rPr>
              <a:t>cutremurelor</a:t>
            </a:r>
            <a:r>
              <a:rPr lang="en-US" sz="6000" dirty="0">
                <a:latin typeface="Corbel" panose="020B0503020204020204" pitchFamily="34" charset="0"/>
              </a:rPr>
              <a:t> de </a:t>
            </a:r>
            <a:r>
              <a:rPr lang="en-US" sz="6000" dirty="0" err="1" smtClean="0">
                <a:latin typeface="Corbel" panose="020B0503020204020204" pitchFamily="34" charset="0"/>
              </a:rPr>
              <a:t>pământ</a:t>
            </a:r>
            <a:endParaRPr lang="en-US" sz="6000" dirty="0">
              <a:latin typeface="Corbel" panose="020B0503020204020204" pitchFamily="34" charset="0"/>
            </a:endParaRPr>
          </a:p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4</a:t>
            </a:r>
            <a:r>
              <a:rPr lang="en-US" sz="6000" dirty="0">
                <a:latin typeface="Corbel" panose="020B0503020204020204" pitchFamily="34" charset="0"/>
              </a:rPr>
              <a:t>. </a:t>
            </a:r>
            <a:r>
              <a:rPr lang="ru-RU" sz="6000" dirty="0">
                <a:latin typeface="Corbel" panose="020B0503020204020204" pitchFamily="34" charset="0"/>
              </a:rPr>
              <a:t>Вулканов/</a:t>
            </a:r>
            <a:r>
              <a:rPr lang="en-US" sz="6000" dirty="0" err="1">
                <a:latin typeface="Corbel" panose="020B0503020204020204" pitchFamily="34" charset="0"/>
              </a:rPr>
              <a:t>vulcanilor</a:t>
            </a:r>
            <a:endParaRPr lang="ru-RU" sz="6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72" y="10197744"/>
            <a:ext cx="3846558" cy="10734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199" y="10216717"/>
            <a:ext cx="1135692" cy="1092633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69722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364" y="1119705"/>
            <a:ext cx="10706735" cy="857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14839"/>
            <a:ext cx="1535795" cy="1866346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b="1" dirty="0">
                <a:latin typeface="Corbel" panose="020B0503020204020204" pitchFamily="34" charset="0"/>
              </a:rPr>
              <a:t>Гейзеры – одно из проявлений поздней стадии …  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b="1" dirty="0" err="1" smtClean="0">
                <a:latin typeface="Corbel" panose="020B0503020204020204" pitchFamily="34" charset="0"/>
              </a:rPr>
              <a:t>Gheizerele</a:t>
            </a:r>
            <a:r>
              <a:rPr lang="en-US" sz="6000" b="1" dirty="0" smtClean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reprezintă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una</a:t>
            </a:r>
            <a:r>
              <a:rPr lang="en-US" sz="6000" b="1" dirty="0">
                <a:latin typeface="Corbel" panose="020B0503020204020204" pitchFamily="34" charset="0"/>
              </a:rPr>
              <a:t> din </a:t>
            </a:r>
            <a:r>
              <a:rPr lang="en-US" sz="6000" b="1" dirty="0" err="1">
                <a:latin typeface="Corbel" panose="020B0503020204020204" pitchFamily="34" charset="0"/>
              </a:rPr>
              <a:t>manifestările</a:t>
            </a:r>
            <a:r>
              <a:rPr lang="en-US" sz="6000" b="1" dirty="0">
                <a:latin typeface="Corbel" panose="020B0503020204020204" pitchFamily="34" charset="0"/>
              </a:rPr>
              <a:t> din </a:t>
            </a:r>
            <a:r>
              <a:rPr lang="en-US" sz="6000" b="1" dirty="0" err="1">
                <a:latin typeface="Corbel" panose="020B0503020204020204" pitchFamily="34" charset="0"/>
              </a:rPr>
              <a:t>stadiul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b="1" dirty="0" err="1" smtClean="0">
                <a:latin typeface="Corbel" panose="020B0503020204020204" pitchFamily="34" charset="0"/>
              </a:rPr>
              <a:t>târziu</a:t>
            </a:r>
            <a:r>
              <a:rPr lang="en-US" sz="6000" b="1" dirty="0" smtClean="0">
                <a:latin typeface="Corbel" panose="020B0503020204020204" pitchFamily="34" charset="0"/>
              </a:rPr>
              <a:t> </a:t>
            </a:r>
            <a:r>
              <a:rPr lang="en-US" sz="6000" b="1" dirty="0">
                <a:latin typeface="Corbel" panose="020B0503020204020204" pitchFamily="34" charset="0"/>
              </a:rPr>
              <a:t>al… </a:t>
            </a:r>
          </a:p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1. </a:t>
            </a:r>
            <a:r>
              <a:rPr lang="ru-RU" sz="6000" dirty="0" smtClean="0">
                <a:latin typeface="Corbel" panose="020B0503020204020204" pitchFamily="34" charset="0"/>
              </a:rPr>
              <a:t>Глобального </a:t>
            </a:r>
            <a:r>
              <a:rPr lang="ru-RU" sz="6000" dirty="0">
                <a:latin typeface="Corbel" panose="020B0503020204020204" pitchFamily="34" charset="0"/>
              </a:rPr>
              <a:t>потепления/</a:t>
            </a:r>
            <a:r>
              <a:rPr lang="en-US" sz="6000" dirty="0" err="1">
                <a:latin typeface="Corbel" panose="020B0503020204020204" pitchFamily="34" charset="0"/>
              </a:rPr>
              <a:t>încălzirii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globale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endParaRPr lang="en-US" sz="6000" b="1" dirty="0">
              <a:latin typeface="Corbel" panose="020B0503020204020204" pitchFamily="34" charset="0"/>
            </a:endParaRPr>
          </a:p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2</a:t>
            </a:r>
            <a:r>
              <a:rPr lang="en-US" sz="6000" dirty="0">
                <a:latin typeface="Corbel" panose="020B0503020204020204" pitchFamily="34" charset="0"/>
              </a:rPr>
              <a:t>. </a:t>
            </a:r>
            <a:r>
              <a:rPr lang="ru-RU" sz="6000" dirty="0">
                <a:latin typeface="Corbel" panose="020B0503020204020204" pitchFamily="34" charset="0"/>
              </a:rPr>
              <a:t>Наводнений/ </a:t>
            </a:r>
            <a:r>
              <a:rPr lang="en-US" sz="6000" dirty="0" err="1" smtClean="0">
                <a:latin typeface="Corbel" panose="020B0503020204020204" pitchFamily="34" charset="0"/>
              </a:rPr>
              <a:t>inundațiilor</a:t>
            </a:r>
            <a:endParaRPr lang="en-US" sz="6000" dirty="0">
              <a:latin typeface="Corbel" panose="020B0503020204020204" pitchFamily="34" charset="0"/>
            </a:endParaRPr>
          </a:p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3</a:t>
            </a:r>
            <a:r>
              <a:rPr lang="en-US" sz="6000" dirty="0">
                <a:latin typeface="Corbel" panose="020B0503020204020204" pitchFamily="34" charset="0"/>
              </a:rPr>
              <a:t>. </a:t>
            </a:r>
            <a:r>
              <a:rPr lang="ru-RU" sz="6000" dirty="0">
                <a:latin typeface="Corbel" panose="020B0503020204020204" pitchFamily="34" charset="0"/>
              </a:rPr>
              <a:t>Землетрясений/</a:t>
            </a:r>
            <a:r>
              <a:rPr lang="en-US" sz="6000" dirty="0" err="1">
                <a:latin typeface="Corbel" panose="020B0503020204020204" pitchFamily="34" charset="0"/>
              </a:rPr>
              <a:t>cutremurelor</a:t>
            </a:r>
            <a:r>
              <a:rPr lang="en-US" sz="6000" dirty="0">
                <a:latin typeface="Corbel" panose="020B0503020204020204" pitchFamily="34" charset="0"/>
              </a:rPr>
              <a:t> de </a:t>
            </a:r>
            <a:r>
              <a:rPr lang="en-US" sz="6000" dirty="0" err="1" smtClean="0">
                <a:latin typeface="Corbel" panose="020B0503020204020204" pitchFamily="34" charset="0"/>
              </a:rPr>
              <a:t>pământ</a:t>
            </a:r>
            <a:endParaRPr lang="en-US" sz="6000" dirty="0">
              <a:latin typeface="Corbel" panose="020B0503020204020204" pitchFamily="34" charset="0"/>
            </a:endParaRPr>
          </a:p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4</a:t>
            </a:r>
            <a:r>
              <a:rPr lang="en-US" sz="6000" dirty="0">
                <a:latin typeface="Corbel" panose="020B0503020204020204" pitchFamily="34" charset="0"/>
              </a:rPr>
              <a:t>. </a:t>
            </a:r>
            <a:r>
              <a:rPr lang="ru-RU" sz="6000" dirty="0">
                <a:latin typeface="Corbel" panose="020B0503020204020204" pitchFamily="34" charset="0"/>
              </a:rPr>
              <a:t>Вулканов/</a:t>
            </a:r>
            <a:r>
              <a:rPr lang="en-US" sz="6000" dirty="0" err="1">
                <a:latin typeface="Corbel" panose="020B0503020204020204" pitchFamily="34" charset="0"/>
              </a:rPr>
              <a:t>vulcanilor</a:t>
            </a:r>
            <a:endParaRPr lang="ru-RU" sz="6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72" y="10197744"/>
            <a:ext cx="3846558" cy="10734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199" y="10216717"/>
            <a:ext cx="1135692" cy="1092633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16368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364" y="1119705"/>
            <a:ext cx="10706735" cy="857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14839"/>
            <a:ext cx="1535795" cy="1866346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b="1" dirty="0">
                <a:latin typeface="Corbel" panose="020B0503020204020204" pitchFamily="34" charset="0"/>
              </a:rPr>
              <a:t>Какая из перечисленных энергий </a:t>
            </a:r>
            <a:r>
              <a:rPr lang="ru-RU" sz="6600" b="1" dirty="0" smtClean="0">
                <a:latin typeface="Corbel" panose="020B0503020204020204" pitchFamily="34" charset="0"/>
              </a:rPr>
              <a:t>постоянная?</a:t>
            </a:r>
            <a:endParaRPr lang="en-US" sz="6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600" b="1" dirty="0" smtClean="0">
                <a:latin typeface="Corbel" panose="020B0503020204020204" pitchFamily="34" charset="0"/>
              </a:rPr>
              <a:t>Care </a:t>
            </a:r>
            <a:r>
              <a:rPr lang="en-US" sz="6600" b="1" dirty="0">
                <a:latin typeface="Corbel" panose="020B0503020204020204" pitchFamily="34" charset="0"/>
              </a:rPr>
              <a:t>din </a:t>
            </a:r>
            <a:r>
              <a:rPr lang="en-US" sz="6600" b="1" dirty="0" err="1">
                <a:latin typeface="Corbel" panose="020B0503020204020204" pitchFamily="34" charset="0"/>
              </a:rPr>
              <a:t>aceste</a:t>
            </a:r>
            <a:r>
              <a:rPr lang="en-US" sz="6600" b="1" dirty="0">
                <a:latin typeface="Corbel" panose="020B0503020204020204" pitchFamily="34" charset="0"/>
              </a:rPr>
              <a:t> </a:t>
            </a:r>
            <a:r>
              <a:rPr lang="en-US" sz="6600" b="1" dirty="0" err="1">
                <a:latin typeface="Corbel" panose="020B0503020204020204" pitchFamily="34" charset="0"/>
              </a:rPr>
              <a:t>energii</a:t>
            </a:r>
            <a:r>
              <a:rPr lang="en-US" sz="6600" b="1" dirty="0">
                <a:latin typeface="Corbel" panose="020B0503020204020204" pitchFamily="34" charset="0"/>
              </a:rPr>
              <a:t> </a:t>
            </a:r>
            <a:r>
              <a:rPr lang="en-US" sz="6600" b="1" dirty="0" smtClean="0">
                <a:latin typeface="Corbel" panose="020B0503020204020204" pitchFamily="34" charset="0"/>
              </a:rPr>
              <a:t>e</a:t>
            </a:r>
            <a:r>
              <a:rPr lang="ro-MD" sz="6600" b="1" dirty="0" smtClean="0">
                <a:latin typeface="Corbel" panose="020B0503020204020204" pitchFamily="34" charset="0"/>
              </a:rPr>
              <a:t>ste</a:t>
            </a:r>
            <a:r>
              <a:rPr lang="en-US" sz="6600" b="1" dirty="0" smtClean="0">
                <a:latin typeface="Corbel" panose="020B0503020204020204" pitchFamily="34" charset="0"/>
              </a:rPr>
              <a:t> </a:t>
            </a:r>
            <a:r>
              <a:rPr lang="en-US" sz="6600" b="1" dirty="0" err="1">
                <a:latin typeface="Corbel" panose="020B0503020204020204" pitchFamily="34" charset="0"/>
              </a:rPr>
              <a:t>constantă</a:t>
            </a:r>
            <a:r>
              <a:rPr lang="en-US" sz="6600" b="1" dirty="0">
                <a:latin typeface="Corbel" panose="020B0503020204020204" pitchFamily="34" charset="0"/>
              </a:rPr>
              <a:t>? </a:t>
            </a:r>
            <a:endParaRPr lang="en-US" sz="6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600" dirty="0" smtClean="0">
                <a:latin typeface="Corbel" panose="020B0503020204020204" pitchFamily="34" charset="0"/>
              </a:rPr>
              <a:t>1. </a:t>
            </a:r>
            <a:r>
              <a:rPr lang="ru-RU" sz="6600" dirty="0" smtClean="0">
                <a:latin typeface="Corbel" panose="020B0503020204020204" pitchFamily="34" charset="0"/>
              </a:rPr>
              <a:t>Солнечная</a:t>
            </a:r>
            <a:r>
              <a:rPr lang="ro-MD" sz="6600" dirty="0" smtClean="0">
                <a:latin typeface="Corbel" panose="020B0503020204020204" pitchFamily="34" charset="0"/>
              </a:rPr>
              <a:t> </a:t>
            </a:r>
            <a:r>
              <a:rPr lang="ru-RU" sz="6600" dirty="0" smtClean="0">
                <a:latin typeface="Corbel" panose="020B0503020204020204" pitchFamily="34" charset="0"/>
              </a:rPr>
              <a:t>/</a:t>
            </a:r>
            <a:r>
              <a:rPr lang="ro-MD" sz="6600" dirty="0" smtClean="0">
                <a:latin typeface="Corbel" panose="020B0503020204020204" pitchFamily="34" charset="0"/>
              </a:rPr>
              <a:t> </a:t>
            </a:r>
            <a:r>
              <a:rPr lang="en-US" sz="6600" dirty="0" err="1" smtClean="0">
                <a:latin typeface="Corbel" panose="020B0503020204020204" pitchFamily="34" charset="0"/>
              </a:rPr>
              <a:t>Energia</a:t>
            </a:r>
            <a:r>
              <a:rPr lang="en-US" sz="6600" dirty="0" smtClean="0">
                <a:latin typeface="Corbel" panose="020B0503020204020204" pitchFamily="34" charset="0"/>
              </a:rPr>
              <a:t> </a:t>
            </a:r>
            <a:r>
              <a:rPr lang="en-US" sz="6600" dirty="0" err="1" smtClean="0">
                <a:latin typeface="Corbel" panose="020B0503020204020204" pitchFamily="34" charset="0"/>
              </a:rPr>
              <a:t>solară</a:t>
            </a:r>
            <a:endParaRPr lang="en-US" sz="6600" dirty="0">
              <a:latin typeface="Corbel" panose="020B0503020204020204" pitchFamily="34" charset="0"/>
            </a:endParaRPr>
          </a:p>
          <a:p>
            <a:pPr fontAlgn="base"/>
            <a:r>
              <a:rPr lang="en-US" sz="6600" dirty="0" smtClean="0">
                <a:latin typeface="Corbel" panose="020B0503020204020204" pitchFamily="34" charset="0"/>
              </a:rPr>
              <a:t>2</a:t>
            </a:r>
            <a:r>
              <a:rPr lang="en-US" sz="6600" dirty="0">
                <a:latin typeface="Corbel" panose="020B0503020204020204" pitchFamily="34" charset="0"/>
              </a:rPr>
              <a:t>. </a:t>
            </a:r>
            <a:r>
              <a:rPr lang="ru-RU" sz="6600" dirty="0" smtClean="0">
                <a:latin typeface="Corbel" panose="020B0503020204020204" pitchFamily="34" charset="0"/>
              </a:rPr>
              <a:t>Ветряная</a:t>
            </a:r>
            <a:r>
              <a:rPr lang="ro-MD" sz="6600" dirty="0" smtClean="0">
                <a:latin typeface="Corbel" panose="020B0503020204020204" pitchFamily="34" charset="0"/>
              </a:rPr>
              <a:t> </a:t>
            </a:r>
            <a:r>
              <a:rPr lang="ru-RU" sz="6600" dirty="0" smtClean="0">
                <a:latin typeface="Corbel" panose="020B0503020204020204" pitchFamily="34" charset="0"/>
              </a:rPr>
              <a:t>/</a:t>
            </a:r>
            <a:r>
              <a:rPr lang="ro-MD" sz="6600" dirty="0" smtClean="0">
                <a:latin typeface="Corbel" panose="020B0503020204020204" pitchFamily="34" charset="0"/>
              </a:rPr>
              <a:t> </a:t>
            </a:r>
            <a:r>
              <a:rPr lang="en-US" sz="6600" dirty="0" err="1" smtClean="0">
                <a:latin typeface="Corbel" panose="020B0503020204020204" pitchFamily="34" charset="0"/>
              </a:rPr>
              <a:t>Energia</a:t>
            </a:r>
            <a:r>
              <a:rPr lang="en-US" sz="6600" dirty="0" smtClean="0">
                <a:latin typeface="Corbel" panose="020B0503020204020204" pitchFamily="34" charset="0"/>
              </a:rPr>
              <a:t> </a:t>
            </a:r>
            <a:r>
              <a:rPr lang="en-US" sz="6600" dirty="0" err="1" smtClean="0">
                <a:latin typeface="Corbel" panose="020B0503020204020204" pitchFamily="34" charset="0"/>
              </a:rPr>
              <a:t>eoliană</a:t>
            </a:r>
            <a:endParaRPr lang="en-US" sz="6600" dirty="0">
              <a:latin typeface="Corbel" panose="020B0503020204020204" pitchFamily="34" charset="0"/>
            </a:endParaRPr>
          </a:p>
          <a:p>
            <a:pPr fontAlgn="base"/>
            <a:r>
              <a:rPr lang="en-US" sz="6600" dirty="0" smtClean="0">
                <a:latin typeface="Corbel" panose="020B0503020204020204" pitchFamily="34" charset="0"/>
              </a:rPr>
              <a:t>3</a:t>
            </a:r>
            <a:r>
              <a:rPr lang="en-US" sz="6600" dirty="0">
                <a:latin typeface="Corbel" panose="020B0503020204020204" pitchFamily="34" charset="0"/>
              </a:rPr>
              <a:t>. </a:t>
            </a:r>
            <a:r>
              <a:rPr lang="ru-RU" sz="6600" dirty="0" smtClean="0">
                <a:latin typeface="Corbel" panose="020B0503020204020204" pitchFamily="34" charset="0"/>
              </a:rPr>
              <a:t>Геотермальная</a:t>
            </a:r>
            <a:r>
              <a:rPr lang="ro-MD" sz="6600" dirty="0" smtClean="0">
                <a:latin typeface="Corbel" panose="020B0503020204020204" pitchFamily="34" charset="0"/>
              </a:rPr>
              <a:t> </a:t>
            </a:r>
            <a:r>
              <a:rPr lang="ru-RU" sz="6600" dirty="0" smtClean="0">
                <a:latin typeface="Corbel" panose="020B0503020204020204" pitchFamily="34" charset="0"/>
              </a:rPr>
              <a:t>/</a:t>
            </a:r>
            <a:r>
              <a:rPr lang="ro-MD" sz="6600" dirty="0" smtClean="0">
                <a:latin typeface="Corbel" panose="020B0503020204020204" pitchFamily="34" charset="0"/>
              </a:rPr>
              <a:t> </a:t>
            </a:r>
            <a:r>
              <a:rPr lang="en-US" sz="6600" dirty="0" err="1" smtClean="0">
                <a:latin typeface="Corbel" panose="020B0503020204020204" pitchFamily="34" charset="0"/>
              </a:rPr>
              <a:t>Energia</a:t>
            </a:r>
            <a:r>
              <a:rPr lang="en-US" sz="6600" dirty="0" smtClean="0">
                <a:latin typeface="Corbel" panose="020B0503020204020204" pitchFamily="34" charset="0"/>
              </a:rPr>
              <a:t> </a:t>
            </a:r>
            <a:r>
              <a:rPr lang="en-US" sz="6600" dirty="0" err="1" smtClean="0">
                <a:latin typeface="Corbel" panose="020B0503020204020204" pitchFamily="34" charset="0"/>
              </a:rPr>
              <a:t>geotermală</a:t>
            </a:r>
            <a:endParaRPr lang="en-US" sz="6600" dirty="0">
              <a:latin typeface="Corbel" panose="020B0503020204020204" pitchFamily="34" charset="0"/>
            </a:endParaRPr>
          </a:p>
          <a:p>
            <a:pPr fontAlgn="base"/>
            <a:r>
              <a:rPr lang="en-US" sz="6600" dirty="0" smtClean="0">
                <a:latin typeface="Corbel" panose="020B0503020204020204" pitchFamily="34" charset="0"/>
              </a:rPr>
              <a:t>4</a:t>
            </a:r>
            <a:r>
              <a:rPr lang="en-US" sz="6600" dirty="0">
                <a:latin typeface="Corbel" panose="020B0503020204020204" pitchFamily="34" charset="0"/>
              </a:rPr>
              <a:t>. </a:t>
            </a:r>
            <a:r>
              <a:rPr lang="ru-RU" sz="6600" dirty="0" smtClean="0">
                <a:latin typeface="Corbel" panose="020B0503020204020204" pitchFamily="34" charset="0"/>
              </a:rPr>
              <a:t>Потенциальная</a:t>
            </a:r>
            <a:r>
              <a:rPr lang="ro-MD" sz="6600" dirty="0" smtClean="0">
                <a:latin typeface="Corbel" panose="020B0503020204020204" pitchFamily="34" charset="0"/>
              </a:rPr>
              <a:t> </a:t>
            </a:r>
            <a:r>
              <a:rPr lang="ru-RU" sz="6600" dirty="0" smtClean="0">
                <a:latin typeface="Corbel" panose="020B0503020204020204" pitchFamily="34" charset="0"/>
              </a:rPr>
              <a:t>/</a:t>
            </a:r>
            <a:r>
              <a:rPr lang="ro-MD" sz="6600" dirty="0" smtClean="0">
                <a:latin typeface="Corbel" panose="020B0503020204020204" pitchFamily="34" charset="0"/>
              </a:rPr>
              <a:t> </a:t>
            </a:r>
            <a:r>
              <a:rPr lang="en-US" sz="6600" dirty="0" err="1" smtClean="0">
                <a:latin typeface="Corbel" panose="020B0503020204020204" pitchFamily="34" charset="0"/>
              </a:rPr>
              <a:t>Energia</a:t>
            </a:r>
            <a:r>
              <a:rPr lang="en-US" sz="6600" dirty="0" smtClean="0">
                <a:latin typeface="Corbel" panose="020B0503020204020204" pitchFamily="34" charset="0"/>
              </a:rPr>
              <a:t> </a:t>
            </a:r>
            <a:r>
              <a:rPr lang="en-US" sz="6600" dirty="0" err="1">
                <a:latin typeface="Corbel" panose="020B0503020204020204" pitchFamily="34" charset="0"/>
              </a:rPr>
              <a:t>potențială</a:t>
            </a:r>
            <a:endParaRPr lang="ru-RU" sz="66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72" y="10197744"/>
            <a:ext cx="3846558" cy="10734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199" y="10216717"/>
            <a:ext cx="1135692" cy="1092633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3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30052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364" y="1119705"/>
            <a:ext cx="10706735" cy="857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14839"/>
            <a:ext cx="1535795" cy="1866346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b="1" dirty="0">
                <a:latin typeface="Corbel" panose="020B0503020204020204" pitchFamily="34" charset="0"/>
              </a:rPr>
              <a:t>Какая из перечисленных энергий постоянная?</a:t>
            </a:r>
            <a:endParaRPr lang="en-US" sz="6600" b="1" dirty="0">
              <a:latin typeface="Corbel" panose="020B0503020204020204" pitchFamily="34" charset="0"/>
            </a:endParaRPr>
          </a:p>
          <a:p>
            <a:pPr fontAlgn="base"/>
            <a:r>
              <a:rPr lang="en-US" sz="6600" b="1" dirty="0">
                <a:latin typeface="Corbel" panose="020B0503020204020204" pitchFamily="34" charset="0"/>
              </a:rPr>
              <a:t>Care din </a:t>
            </a:r>
            <a:r>
              <a:rPr lang="en-US" sz="6600" b="1" dirty="0" err="1">
                <a:latin typeface="Corbel" panose="020B0503020204020204" pitchFamily="34" charset="0"/>
              </a:rPr>
              <a:t>aceste</a:t>
            </a:r>
            <a:r>
              <a:rPr lang="en-US" sz="6600" b="1" dirty="0">
                <a:latin typeface="Corbel" panose="020B0503020204020204" pitchFamily="34" charset="0"/>
              </a:rPr>
              <a:t> </a:t>
            </a:r>
            <a:r>
              <a:rPr lang="en-US" sz="6600" b="1" dirty="0" err="1">
                <a:latin typeface="Corbel" panose="020B0503020204020204" pitchFamily="34" charset="0"/>
              </a:rPr>
              <a:t>energii</a:t>
            </a:r>
            <a:r>
              <a:rPr lang="en-US" sz="6600" b="1" dirty="0">
                <a:latin typeface="Corbel" panose="020B0503020204020204" pitchFamily="34" charset="0"/>
              </a:rPr>
              <a:t> e</a:t>
            </a:r>
            <a:r>
              <a:rPr lang="ro-MD" sz="6600" b="1" dirty="0">
                <a:latin typeface="Corbel" panose="020B0503020204020204" pitchFamily="34" charset="0"/>
              </a:rPr>
              <a:t>ste</a:t>
            </a:r>
            <a:r>
              <a:rPr lang="en-US" sz="6600" b="1" dirty="0">
                <a:latin typeface="Corbel" panose="020B0503020204020204" pitchFamily="34" charset="0"/>
              </a:rPr>
              <a:t> </a:t>
            </a:r>
            <a:r>
              <a:rPr lang="en-US" sz="6600" b="1" dirty="0" err="1">
                <a:latin typeface="Corbel" panose="020B0503020204020204" pitchFamily="34" charset="0"/>
              </a:rPr>
              <a:t>constantă</a:t>
            </a:r>
            <a:r>
              <a:rPr lang="en-US" sz="6600" b="1" dirty="0">
                <a:latin typeface="Corbel" panose="020B0503020204020204" pitchFamily="34" charset="0"/>
              </a:rPr>
              <a:t>? </a:t>
            </a:r>
          </a:p>
          <a:p>
            <a:pPr fontAlgn="base"/>
            <a:r>
              <a:rPr lang="en-US" sz="6600" dirty="0">
                <a:latin typeface="Corbel" panose="020B0503020204020204" pitchFamily="34" charset="0"/>
              </a:rPr>
              <a:t>1. </a:t>
            </a:r>
            <a:r>
              <a:rPr lang="ru-RU" sz="6600" dirty="0">
                <a:latin typeface="Corbel" panose="020B0503020204020204" pitchFamily="34" charset="0"/>
              </a:rPr>
              <a:t>Солнечная</a:t>
            </a:r>
            <a:r>
              <a:rPr lang="ro-MD" sz="6600" dirty="0">
                <a:latin typeface="Corbel" panose="020B0503020204020204" pitchFamily="34" charset="0"/>
              </a:rPr>
              <a:t> </a:t>
            </a:r>
            <a:r>
              <a:rPr lang="ru-RU" sz="6600" dirty="0">
                <a:latin typeface="Corbel" panose="020B0503020204020204" pitchFamily="34" charset="0"/>
              </a:rPr>
              <a:t>/</a:t>
            </a:r>
            <a:r>
              <a:rPr lang="ro-MD" sz="6600" dirty="0">
                <a:latin typeface="Corbel" panose="020B0503020204020204" pitchFamily="34" charset="0"/>
              </a:rPr>
              <a:t> </a:t>
            </a:r>
            <a:r>
              <a:rPr lang="en-US" sz="6600" dirty="0" err="1">
                <a:latin typeface="Corbel" panose="020B0503020204020204" pitchFamily="34" charset="0"/>
              </a:rPr>
              <a:t>Energia</a:t>
            </a:r>
            <a:r>
              <a:rPr lang="en-US" sz="6600" dirty="0">
                <a:latin typeface="Corbel" panose="020B0503020204020204" pitchFamily="34" charset="0"/>
              </a:rPr>
              <a:t> </a:t>
            </a:r>
            <a:r>
              <a:rPr lang="en-US" sz="6600" dirty="0" err="1">
                <a:latin typeface="Corbel" panose="020B0503020204020204" pitchFamily="34" charset="0"/>
              </a:rPr>
              <a:t>solară</a:t>
            </a:r>
            <a:endParaRPr lang="en-US" sz="6600" dirty="0">
              <a:latin typeface="Corbel" panose="020B0503020204020204" pitchFamily="34" charset="0"/>
            </a:endParaRPr>
          </a:p>
          <a:p>
            <a:pPr fontAlgn="base"/>
            <a:r>
              <a:rPr lang="en-US" sz="6600" dirty="0">
                <a:latin typeface="Corbel" panose="020B0503020204020204" pitchFamily="34" charset="0"/>
              </a:rPr>
              <a:t>2. </a:t>
            </a:r>
            <a:r>
              <a:rPr lang="ru-RU" sz="6600" dirty="0">
                <a:latin typeface="Corbel" panose="020B0503020204020204" pitchFamily="34" charset="0"/>
              </a:rPr>
              <a:t>Ветряная</a:t>
            </a:r>
            <a:r>
              <a:rPr lang="ro-MD" sz="6600" dirty="0">
                <a:latin typeface="Corbel" panose="020B0503020204020204" pitchFamily="34" charset="0"/>
              </a:rPr>
              <a:t> </a:t>
            </a:r>
            <a:r>
              <a:rPr lang="ru-RU" sz="6600" dirty="0">
                <a:latin typeface="Corbel" panose="020B0503020204020204" pitchFamily="34" charset="0"/>
              </a:rPr>
              <a:t>/</a:t>
            </a:r>
            <a:r>
              <a:rPr lang="ro-MD" sz="6600" dirty="0">
                <a:latin typeface="Corbel" panose="020B0503020204020204" pitchFamily="34" charset="0"/>
              </a:rPr>
              <a:t> </a:t>
            </a:r>
            <a:r>
              <a:rPr lang="en-US" sz="6600" dirty="0" err="1">
                <a:latin typeface="Corbel" panose="020B0503020204020204" pitchFamily="34" charset="0"/>
              </a:rPr>
              <a:t>Energia</a:t>
            </a:r>
            <a:r>
              <a:rPr lang="en-US" sz="6600" dirty="0">
                <a:latin typeface="Corbel" panose="020B0503020204020204" pitchFamily="34" charset="0"/>
              </a:rPr>
              <a:t> </a:t>
            </a:r>
            <a:r>
              <a:rPr lang="en-US" sz="6600" dirty="0" err="1">
                <a:latin typeface="Corbel" panose="020B0503020204020204" pitchFamily="34" charset="0"/>
              </a:rPr>
              <a:t>eoliană</a:t>
            </a:r>
            <a:endParaRPr lang="en-US" sz="6600" dirty="0">
              <a:latin typeface="Corbel" panose="020B0503020204020204" pitchFamily="34" charset="0"/>
            </a:endParaRPr>
          </a:p>
          <a:p>
            <a:pPr fontAlgn="base"/>
            <a:r>
              <a:rPr lang="en-US" sz="6600" dirty="0">
                <a:latin typeface="Corbel" panose="020B0503020204020204" pitchFamily="34" charset="0"/>
              </a:rPr>
              <a:t>3. </a:t>
            </a:r>
            <a:r>
              <a:rPr lang="ru-RU" sz="6600" dirty="0">
                <a:latin typeface="Corbel" panose="020B0503020204020204" pitchFamily="34" charset="0"/>
              </a:rPr>
              <a:t>Геотермальная</a:t>
            </a:r>
            <a:r>
              <a:rPr lang="ro-MD" sz="6600" dirty="0">
                <a:latin typeface="Corbel" panose="020B0503020204020204" pitchFamily="34" charset="0"/>
              </a:rPr>
              <a:t> </a:t>
            </a:r>
            <a:r>
              <a:rPr lang="ru-RU" sz="6600" dirty="0">
                <a:latin typeface="Corbel" panose="020B0503020204020204" pitchFamily="34" charset="0"/>
              </a:rPr>
              <a:t>/</a:t>
            </a:r>
            <a:r>
              <a:rPr lang="ro-MD" sz="6600" dirty="0">
                <a:latin typeface="Corbel" panose="020B0503020204020204" pitchFamily="34" charset="0"/>
              </a:rPr>
              <a:t> </a:t>
            </a:r>
            <a:r>
              <a:rPr lang="en-US" sz="6600" dirty="0" err="1">
                <a:latin typeface="Corbel" panose="020B0503020204020204" pitchFamily="34" charset="0"/>
              </a:rPr>
              <a:t>Energia</a:t>
            </a:r>
            <a:r>
              <a:rPr lang="en-US" sz="6600" dirty="0">
                <a:latin typeface="Corbel" panose="020B0503020204020204" pitchFamily="34" charset="0"/>
              </a:rPr>
              <a:t> </a:t>
            </a:r>
            <a:r>
              <a:rPr lang="en-US" sz="6600" dirty="0" err="1">
                <a:latin typeface="Corbel" panose="020B0503020204020204" pitchFamily="34" charset="0"/>
              </a:rPr>
              <a:t>geotermală</a:t>
            </a:r>
            <a:endParaRPr lang="en-US" sz="6600" dirty="0">
              <a:latin typeface="Corbel" panose="020B0503020204020204" pitchFamily="34" charset="0"/>
            </a:endParaRPr>
          </a:p>
          <a:p>
            <a:pPr fontAlgn="base"/>
            <a:r>
              <a:rPr lang="en-US" sz="6600" dirty="0">
                <a:latin typeface="Corbel" panose="020B0503020204020204" pitchFamily="34" charset="0"/>
              </a:rPr>
              <a:t>4. </a:t>
            </a:r>
            <a:r>
              <a:rPr lang="ru-RU" sz="6600" dirty="0">
                <a:latin typeface="Corbel" panose="020B0503020204020204" pitchFamily="34" charset="0"/>
              </a:rPr>
              <a:t>Потенциальная</a:t>
            </a:r>
            <a:r>
              <a:rPr lang="ro-MD" sz="6600" dirty="0">
                <a:latin typeface="Corbel" panose="020B0503020204020204" pitchFamily="34" charset="0"/>
              </a:rPr>
              <a:t> </a:t>
            </a:r>
            <a:r>
              <a:rPr lang="ru-RU" sz="6600" dirty="0">
                <a:latin typeface="Corbel" panose="020B0503020204020204" pitchFamily="34" charset="0"/>
              </a:rPr>
              <a:t>/</a:t>
            </a:r>
            <a:r>
              <a:rPr lang="ro-MD" sz="6600" dirty="0">
                <a:latin typeface="Corbel" panose="020B0503020204020204" pitchFamily="34" charset="0"/>
              </a:rPr>
              <a:t> </a:t>
            </a:r>
            <a:r>
              <a:rPr lang="en-US" sz="6600" dirty="0" err="1">
                <a:latin typeface="Corbel" panose="020B0503020204020204" pitchFamily="34" charset="0"/>
              </a:rPr>
              <a:t>Energia</a:t>
            </a:r>
            <a:r>
              <a:rPr lang="en-US" sz="6600" dirty="0">
                <a:latin typeface="Corbel" panose="020B0503020204020204" pitchFamily="34" charset="0"/>
              </a:rPr>
              <a:t> </a:t>
            </a:r>
            <a:r>
              <a:rPr lang="en-US" sz="6600">
                <a:latin typeface="Corbel" panose="020B0503020204020204" pitchFamily="34" charset="0"/>
              </a:rPr>
              <a:t>potențială</a:t>
            </a:r>
            <a:endParaRPr lang="ru-RU" sz="6600" b="1" dirty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72" y="10197744"/>
            <a:ext cx="3846558" cy="10734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199" y="10216717"/>
            <a:ext cx="1135692" cy="1092633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3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7295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364" y="1119705"/>
            <a:ext cx="10706735" cy="857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14839"/>
            <a:ext cx="1535795" cy="1866346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b="1" dirty="0">
                <a:latin typeface="Corbel" panose="020B0503020204020204" pitchFamily="34" charset="0"/>
              </a:rPr>
              <a:t>Какой цвет преобладает на постерах, </a:t>
            </a:r>
            <a:r>
              <a:rPr lang="ru-RU" sz="6000" b="1" dirty="0" smtClean="0">
                <a:latin typeface="Corbel" panose="020B0503020204020204" pitchFamily="34" charset="0"/>
              </a:rPr>
              <a:t>посвящённых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чистой энергии?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b="1" dirty="0" smtClean="0">
                <a:latin typeface="Corbel" panose="020B0503020204020204" pitchFamily="34" charset="0"/>
              </a:rPr>
              <a:t>Ce </a:t>
            </a:r>
            <a:r>
              <a:rPr lang="en-US" sz="6000" b="1" dirty="0" err="1">
                <a:latin typeface="Corbel" panose="020B0503020204020204" pitchFamily="34" charset="0"/>
              </a:rPr>
              <a:t>culoare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predomină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pe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posterele</a:t>
            </a:r>
            <a:r>
              <a:rPr lang="en-US" sz="6000" b="1" dirty="0">
                <a:latin typeface="Corbel" panose="020B0503020204020204" pitchFamily="34" charset="0"/>
              </a:rPr>
              <a:t> dedicate </a:t>
            </a:r>
            <a:r>
              <a:rPr lang="en-US" sz="6000" b="1" dirty="0" err="1" smtClean="0">
                <a:latin typeface="Corbel" panose="020B0503020204020204" pitchFamily="34" charset="0"/>
              </a:rPr>
              <a:t>energiei</a:t>
            </a:r>
            <a:endParaRPr lang="en-US" sz="6000" b="1" dirty="0">
              <a:latin typeface="Corbel" panose="020B0503020204020204" pitchFamily="34" charset="0"/>
            </a:endParaRPr>
          </a:p>
          <a:p>
            <a:pPr fontAlgn="base"/>
            <a:r>
              <a:rPr lang="en-US" sz="6000" b="1" dirty="0" smtClean="0">
                <a:latin typeface="Corbel" panose="020B0503020204020204" pitchFamily="34" charset="0"/>
              </a:rPr>
              <a:t>curate</a:t>
            </a:r>
            <a:r>
              <a:rPr lang="en-US" sz="6000" b="1" dirty="0">
                <a:latin typeface="Corbel" panose="020B0503020204020204" pitchFamily="34" charset="0"/>
              </a:rPr>
              <a:t>?  </a:t>
            </a:r>
            <a:r>
              <a:rPr lang="en-US" sz="6000" dirty="0">
                <a:latin typeface="Corbel" panose="020B0503020204020204" pitchFamily="34" charset="0"/>
              </a:rPr>
              <a:t/>
            </a:r>
            <a:br>
              <a:rPr lang="en-US" sz="6000" dirty="0">
                <a:latin typeface="Corbel" panose="020B0503020204020204" pitchFamily="34" charset="0"/>
              </a:rPr>
            </a:br>
            <a:r>
              <a:rPr lang="en-US" sz="6000" dirty="0">
                <a:latin typeface="Corbel" panose="020B0503020204020204" pitchFamily="34" charset="0"/>
              </a:rPr>
              <a:t>1. </a:t>
            </a:r>
            <a:r>
              <a:rPr lang="ru-RU" sz="6000" dirty="0">
                <a:latin typeface="Corbel" panose="020B0503020204020204" pitchFamily="34" charset="0"/>
              </a:rPr>
              <a:t>Зелёный/</a:t>
            </a:r>
            <a:r>
              <a:rPr lang="en-US" sz="6000" dirty="0">
                <a:latin typeface="Corbel" panose="020B0503020204020204" pitchFamily="34" charset="0"/>
              </a:rPr>
              <a:t>Verde</a:t>
            </a:r>
            <a:br>
              <a:rPr lang="en-US" sz="6000" dirty="0">
                <a:latin typeface="Corbel" panose="020B0503020204020204" pitchFamily="34" charset="0"/>
              </a:rPr>
            </a:br>
            <a:r>
              <a:rPr lang="en-US" sz="6000" dirty="0">
                <a:latin typeface="Corbel" panose="020B0503020204020204" pitchFamily="34" charset="0"/>
              </a:rPr>
              <a:t>2. </a:t>
            </a:r>
            <a:r>
              <a:rPr lang="ru-RU" sz="6000" dirty="0">
                <a:latin typeface="Corbel" panose="020B0503020204020204" pitchFamily="34" charset="0"/>
              </a:rPr>
              <a:t>Голубой/</a:t>
            </a:r>
            <a:r>
              <a:rPr lang="en-US" sz="6000" dirty="0" err="1">
                <a:latin typeface="Corbel" panose="020B0503020204020204" pitchFamily="34" charset="0"/>
              </a:rPr>
              <a:t>Albastru</a:t>
            </a:r>
            <a:r>
              <a:rPr lang="en-US" sz="6000" dirty="0">
                <a:latin typeface="Corbel" panose="020B0503020204020204" pitchFamily="34" charset="0"/>
              </a:rPr>
              <a:t/>
            </a:r>
            <a:br>
              <a:rPr lang="en-US" sz="6000" dirty="0">
                <a:latin typeface="Corbel" panose="020B0503020204020204" pitchFamily="34" charset="0"/>
              </a:rPr>
            </a:br>
            <a:r>
              <a:rPr lang="en-US" sz="6000" dirty="0">
                <a:latin typeface="Corbel" panose="020B0503020204020204" pitchFamily="34" charset="0"/>
              </a:rPr>
              <a:t>3. </a:t>
            </a:r>
            <a:r>
              <a:rPr lang="ru-RU" sz="6000" dirty="0">
                <a:latin typeface="Corbel" panose="020B0503020204020204" pitchFamily="34" charset="0"/>
              </a:rPr>
              <a:t>Красный/</a:t>
            </a:r>
            <a:r>
              <a:rPr lang="en-US" sz="6000" dirty="0" err="1">
                <a:latin typeface="Corbel" panose="020B0503020204020204" pitchFamily="34" charset="0"/>
              </a:rPr>
              <a:t>Roșu</a:t>
            </a:r>
            <a:r>
              <a:rPr lang="en-US" sz="6000" dirty="0">
                <a:latin typeface="Corbel" panose="020B0503020204020204" pitchFamily="34" charset="0"/>
              </a:rPr>
              <a:t/>
            </a:r>
            <a:br>
              <a:rPr lang="en-US" sz="6000" dirty="0">
                <a:latin typeface="Corbel" panose="020B0503020204020204" pitchFamily="34" charset="0"/>
              </a:rPr>
            </a:br>
            <a:r>
              <a:rPr lang="en-US" sz="6000" dirty="0">
                <a:latin typeface="Corbel" panose="020B0503020204020204" pitchFamily="34" charset="0"/>
              </a:rPr>
              <a:t>4. </a:t>
            </a:r>
            <a:r>
              <a:rPr lang="ru-RU" sz="6000" dirty="0">
                <a:latin typeface="Corbel" panose="020B0503020204020204" pitchFamily="34" charset="0"/>
              </a:rPr>
              <a:t>Чёрный/</a:t>
            </a:r>
            <a:r>
              <a:rPr lang="en-US" sz="6000" dirty="0" err="1">
                <a:latin typeface="Corbel" panose="020B0503020204020204" pitchFamily="34" charset="0"/>
              </a:rPr>
              <a:t>Negru</a:t>
            </a:r>
            <a:endParaRPr lang="ru-RU" sz="6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72" y="10197744"/>
            <a:ext cx="3846558" cy="10734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199" y="10216717"/>
            <a:ext cx="1135692" cy="1092633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10984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2900</TotalTime>
  <Words>720</Words>
  <Application>Microsoft Office PowerPoint</Application>
  <PresentationFormat>Произвольный</PresentationFormat>
  <Paragraphs>152</Paragraphs>
  <Slides>18</Slides>
  <Notes>17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User</cp:lastModifiedBy>
  <cp:revision>391</cp:revision>
  <dcterms:modified xsi:type="dcterms:W3CDTF">2021-01-06T14:46:07Z</dcterms:modified>
</cp:coreProperties>
</file>