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53" d="100"/>
          <a:sy n="53" d="100"/>
        </p:scale>
        <p:origin x="518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36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315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081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785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647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063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85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51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18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67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94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842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96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46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8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>
                <a:latin typeface="Corbel" panose="020B0503020204020204" pitchFamily="34" charset="0"/>
              </a:rPr>
              <a:t>Одним из подпунктов </a:t>
            </a:r>
            <a:r>
              <a:rPr lang="ru-RU" sz="7000" dirty="0" smtClean="0">
                <a:latin typeface="Corbel" panose="020B0503020204020204" pitchFamily="34" charset="0"/>
              </a:rPr>
              <a:t>экономического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развития </a:t>
            </a:r>
            <a:r>
              <a:rPr lang="ru-RU" sz="7000" dirty="0">
                <a:latin typeface="Corbel" panose="020B0503020204020204" pitchFamily="34" charset="0"/>
              </a:rPr>
              <a:t>и достойной работы для </a:t>
            </a:r>
            <a:r>
              <a:rPr lang="ru-RU" sz="7000" dirty="0" smtClean="0">
                <a:latin typeface="Corbel" panose="020B0503020204020204" pitchFamily="34" charset="0"/>
              </a:rPr>
              <a:t>всех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является </a:t>
            </a:r>
            <a:r>
              <a:rPr lang="ru-RU" sz="7000" dirty="0">
                <a:latin typeface="Corbel" panose="020B0503020204020204" pitchFamily="34" charset="0"/>
              </a:rPr>
              <a:t>искоренение </a:t>
            </a:r>
            <a:r>
              <a:rPr lang="ru-RU" sz="7000" dirty="0" smtClean="0">
                <a:latin typeface="Corbel" panose="020B0503020204020204" pitchFamily="34" charset="0"/>
              </a:rPr>
              <a:t>принудительного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труда</a:t>
            </a:r>
            <a:r>
              <a:rPr lang="ru-RU" sz="7000" dirty="0">
                <a:latin typeface="Corbel" panose="020B0503020204020204" pitchFamily="34" charset="0"/>
              </a:rPr>
              <a:t>. Чтобы продемонстрировать это,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автор </a:t>
            </a:r>
            <a:r>
              <a:rPr lang="ru-RU" sz="7000" dirty="0">
                <a:latin typeface="Corbel" panose="020B0503020204020204" pitchFamily="34" charset="0"/>
              </a:rPr>
              <a:t>нарисовал руки, разрывающие…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Закончите словом из 4 букв?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1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 сайте всемирной организации, которую </a:t>
            </a:r>
            <a:r>
              <a:rPr lang="ru-RU" sz="6000" dirty="0" smtClean="0">
                <a:latin typeface="Corbel" panose="020B0503020204020204" pitchFamily="34" charset="0"/>
              </a:rPr>
              <a:t>часто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вспоминают </a:t>
            </a:r>
            <a:r>
              <a:rPr lang="ru-RU" sz="6000" dirty="0">
                <a:latin typeface="Corbel" panose="020B0503020204020204" pitchFamily="34" charset="0"/>
              </a:rPr>
              <a:t>в 2020 году, отмечают, что крепкое </a:t>
            </a:r>
            <a:r>
              <a:rPr lang="ru-RU" sz="6000" dirty="0" smtClean="0">
                <a:latin typeface="Corbel" panose="020B0503020204020204" pitchFamily="34" charset="0"/>
              </a:rPr>
              <a:t>ОНО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повышает </a:t>
            </a:r>
            <a:r>
              <a:rPr lang="ru-RU" sz="6000" dirty="0">
                <a:latin typeface="Corbel" panose="020B0503020204020204" pitchFamily="34" charset="0"/>
              </a:rPr>
              <a:t>производительность труда. Есть и обратная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связь</a:t>
            </a:r>
            <a:r>
              <a:rPr lang="ru-RU" sz="6000" dirty="0">
                <a:latin typeface="Corbel" panose="020B0503020204020204" pitchFamily="34" charset="0"/>
              </a:rPr>
              <a:t>: занятость сохраняет физическое и </a:t>
            </a:r>
            <a:r>
              <a:rPr lang="ru-RU" sz="6000" dirty="0" smtClean="0">
                <a:latin typeface="Corbel" panose="020B0503020204020204" pitchFamily="34" charset="0"/>
              </a:rPr>
              <a:t>психическое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ОНО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</a:t>
            </a:r>
            <a:r>
              <a:rPr lang="ru-RU" sz="6000" b="1" dirty="0">
                <a:latin typeface="Corbel" panose="020B0503020204020204" pitchFamily="34" charset="0"/>
              </a:rPr>
              <a:t>мы заменили?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 сайте всемирной организации, которую </a:t>
            </a:r>
            <a:r>
              <a:rPr lang="ru-RU" sz="6000" dirty="0" smtClean="0">
                <a:latin typeface="Corbel" panose="020B0503020204020204" pitchFamily="34" charset="0"/>
              </a:rPr>
              <a:t>часто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вспоминают </a:t>
            </a:r>
            <a:r>
              <a:rPr lang="ru-RU" sz="6000" dirty="0">
                <a:latin typeface="Corbel" panose="020B0503020204020204" pitchFamily="34" charset="0"/>
              </a:rPr>
              <a:t>в 2020 году, отмечают, что крепкое </a:t>
            </a:r>
            <a:r>
              <a:rPr lang="ru-RU" sz="6000" dirty="0" smtClean="0">
                <a:latin typeface="Corbel" panose="020B0503020204020204" pitchFamily="34" charset="0"/>
              </a:rPr>
              <a:t>ОНО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повышает </a:t>
            </a:r>
            <a:r>
              <a:rPr lang="ru-RU" sz="6000" dirty="0">
                <a:latin typeface="Corbel" panose="020B0503020204020204" pitchFamily="34" charset="0"/>
              </a:rPr>
              <a:t>производительность труда. Есть и обратная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связь</a:t>
            </a:r>
            <a:r>
              <a:rPr lang="ru-RU" sz="6000" dirty="0">
                <a:latin typeface="Corbel" panose="020B0503020204020204" pitchFamily="34" charset="0"/>
              </a:rPr>
              <a:t>: занятость сохраняет физическое и </a:t>
            </a:r>
            <a:r>
              <a:rPr lang="ru-RU" sz="6000" dirty="0" smtClean="0">
                <a:latin typeface="Corbel" panose="020B0503020204020204" pitchFamily="34" charset="0"/>
              </a:rPr>
              <a:t>психическое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ОНО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</a:t>
            </a:r>
            <a:r>
              <a:rPr lang="ru-RU" sz="6000" b="1" dirty="0">
                <a:latin typeface="Corbel" panose="020B0503020204020204" pitchFamily="34" charset="0"/>
              </a:rPr>
              <a:t>мы заменили?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794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>
                <a:latin typeface="Corbel" panose="020B0503020204020204" pitchFamily="34" charset="0"/>
              </a:rPr>
              <a:t>Работник металлургического </a:t>
            </a:r>
            <a:r>
              <a:rPr lang="ru-RU" sz="7000" dirty="0" smtClean="0">
                <a:latin typeface="Corbel" panose="020B0503020204020204" pitchFamily="34" charset="0"/>
              </a:rPr>
              <a:t>комбината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главной </a:t>
            </a:r>
            <a:r>
              <a:rPr lang="ru-RU" sz="7000" dirty="0">
                <a:latin typeface="Corbel" panose="020B0503020204020204" pitchFamily="34" charset="0"/>
              </a:rPr>
              <a:t>причиной своего большого стажа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и </a:t>
            </a:r>
            <a:r>
              <a:rPr lang="ru-RU" sz="7000" dirty="0">
                <a:latin typeface="Corbel" panose="020B0503020204020204" pitchFamily="34" charset="0"/>
              </a:rPr>
              <a:t>хорошего здоровья назвал соблюдение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правил </a:t>
            </a:r>
            <a:r>
              <a:rPr lang="ru-RU" sz="7000" dirty="0">
                <a:latin typeface="Corbel" panose="020B0503020204020204" pitchFamily="34" charset="0"/>
              </a:rPr>
              <a:t>техники безопасности, ведь они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написаны</a:t>
            </a:r>
            <a:r>
              <a:rPr lang="ru-RU" sz="7000" dirty="0">
                <a:latin typeface="Corbel" panose="020B0503020204020204" pitchFamily="34" charset="0"/>
              </a:rPr>
              <a:t>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Чем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>
                <a:latin typeface="Corbel" panose="020B0503020204020204" pitchFamily="34" charset="0"/>
              </a:rPr>
              <a:t>Работник металлургического </a:t>
            </a:r>
            <a:r>
              <a:rPr lang="ru-RU" sz="7000" dirty="0" smtClean="0">
                <a:latin typeface="Corbel" panose="020B0503020204020204" pitchFamily="34" charset="0"/>
              </a:rPr>
              <a:t>комбината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главной </a:t>
            </a:r>
            <a:r>
              <a:rPr lang="ru-RU" sz="7000" dirty="0">
                <a:latin typeface="Corbel" panose="020B0503020204020204" pitchFamily="34" charset="0"/>
              </a:rPr>
              <a:t>причиной своего большого стажа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и </a:t>
            </a:r>
            <a:r>
              <a:rPr lang="ru-RU" sz="7000" dirty="0">
                <a:latin typeface="Corbel" panose="020B0503020204020204" pitchFamily="34" charset="0"/>
              </a:rPr>
              <a:t>хорошего здоровья назвал соблюдение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правил </a:t>
            </a:r>
            <a:r>
              <a:rPr lang="ru-RU" sz="7000" dirty="0">
                <a:latin typeface="Corbel" panose="020B0503020204020204" pitchFamily="34" charset="0"/>
              </a:rPr>
              <a:t>техники безопасности, ведь они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написаны</a:t>
            </a:r>
            <a:r>
              <a:rPr lang="ru-RU" sz="7000" dirty="0">
                <a:latin typeface="Corbel" panose="020B0503020204020204" pitchFamily="34" charset="0"/>
              </a:rPr>
              <a:t>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Чем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349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«ОНО» – название этой </a:t>
            </a:r>
            <a:r>
              <a:rPr lang="ru-RU" sz="6000" dirty="0" smtClean="0">
                <a:latin typeface="Corbel" panose="020B0503020204020204" pitchFamily="34" charset="0"/>
              </a:rPr>
              <a:t>картины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1902 </a:t>
            </a:r>
            <a:r>
              <a:rPr lang="ru-RU" sz="6000" dirty="0">
                <a:latin typeface="Corbel" panose="020B0503020204020204" pitchFamily="34" charset="0"/>
              </a:rPr>
              <a:t>года. </a:t>
            </a:r>
            <a:r>
              <a:rPr lang="ru-RU" sz="6000" dirty="0" smtClean="0">
                <a:latin typeface="Corbel" panose="020B0503020204020204" pitchFamily="34" charset="0"/>
              </a:rPr>
              <a:t>Затронув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тему </a:t>
            </a:r>
            <a:r>
              <a:rPr lang="ru-RU" sz="6000" dirty="0">
                <a:latin typeface="Corbel" panose="020B0503020204020204" pitchFamily="34" charset="0"/>
              </a:rPr>
              <a:t>важности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образования</a:t>
            </a:r>
            <a:r>
              <a:rPr lang="ru-RU" sz="6000" dirty="0">
                <a:latin typeface="Corbel" panose="020B0503020204020204" pitchFamily="34" charset="0"/>
              </a:rPr>
              <a:t>, исполнительный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директор ЮНИСЕФ </a:t>
            </a:r>
            <a:r>
              <a:rPr lang="ru-RU" sz="6000" dirty="0">
                <a:latin typeface="Corbel" panose="020B0503020204020204" pitchFamily="34" charset="0"/>
              </a:rPr>
              <a:t>Генриетта Фор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отметила</a:t>
            </a:r>
            <a:r>
              <a:rPr lang="ru-RU" sz="6000" dirty="0">
                <a:latin typeface="Corbel" panose="020B0503020204020204" pitchFamily="34" charset="0"/>
              </a:rPr>
              <a:t>, что молодёжь </a:t>
            </a:r>
            <a:r>
              <a:rPr lang="ru-RU" sz="6000" dirty="0" smtClean="0">
                <a:latin typeface="Corbel" panose="020B0503020204020204" pitchFamily="34" charset="0"/>
              </a:rPr>
              <a:t>составляет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примерно </a:t>
            </a:r>
            <a:r>
              <a:rPr lang="ru-RU" sz="6000" dirty="0">
                <a:latin typeface="Corbel" panose="020B0503020204020204" pitchFamily="34" charset="0"/>
              </a:rPr>
              <a:t>25% населения, но это 100%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нашего </a:t>
            </a:r>
            <a:r>
              <a:rPr lang="ru-RU" sz="6000" dirty="0">
                <a:latin typeface="Corbel" panose="020B0503020204020204" pitchFamily="34" charset="0"/>
              </a:rPr>
              <a:t>ЕГО.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ЕГО.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800" y="1239172"/>
            <a:ext cx="7706916" cy="49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«ОНО» – название этой </a:t>
            </a:r>
            <a:r>
              <a:rPr lang="ru-RU" sz="6000" dirty="0" smtClean="0">
                <a:latin typeface="Corbel" panose="020B0503020204020204" pitchFamily="34" charset="0"/>
              </a:rPr>
              <a:t>картины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1902 </a:t>
            </a:r>
            <a:r>
              <a:rPr lang="ru-RU" sz="6000" dirty="0">
                <a:latin typeface="Corbel" panose="020B0503020204020204" pitchFamily="34" charset="0"/>
              </a:rPr>
              <a:t>года. </a:t>
            </a:r>
            <a:r>
              <a:rPr lang="ru-RU" sz="6000" dirty="0" smtClean="0">
                <a:latin typeface="Corbel" panose="020B0503020204020204" pitchFamily="34" charset="0"/>
              </a:rPr>
              <a:t>Затронув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тему </a:t>
            </a:r>
            <a:r>
              <a:rPr lang="ru-RU" sz="6000" dirty="0">
                <a:latin typeface="Corbel" panose="020B0503020204020204" pitchFamily="34" charset="0"/>
              </a:rPr>
              <a:t>важности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образования</a:t>
            </a:r>
            <a:r>
              <a:rPr lang="ru-RU" sz="6000" dirty="0">
                <a:latin typeface="Corbel" panose="020B0503020204020204" pitchFamily="34" charset="0"/>
              </a:rPr>
              <a:t>, исполнительный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директор ЮНИСЕФ </a:t>
            </a:r>
            <a:r>
              <a:rPr lang="ru-RU" sz="6000" dirty="0">
                <a:latin typeface="Corbel" panose="020B0503020204020204" pitchFamily="34" charset="0"/>
              </a:rPr>
              <a:t>Генриетта Фор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отметила</a:t>
            </a:r>
            <a:r>
              <a:rPr lang="ru-RU" sz="6000" dirty="0">
                <a:latin typeface="Corbel" panose="020B0503020204020204" pitchFamily="34" charset="0"/>
              </a:rPr>
              <a:t>, что молодёжь </a:t>
            </a:r>
            <a:r>
              <a:rPr lang="ru-RU" sz="6000" dirty="0" smtClean="0">
                <a:latin typeface="Corbel" panose="020B0503020204020204" pitchFamily="34" charset="0"/>
              </a:rPr>
              <a:t>составляет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примерно </a:t>
            </a:r>
            <a:r>
              <a:rPr lang="ru-RU" sz="6000" dirty="0">
                <a:latin typeface="Corbel" panose="020B0503020204020204" pitchFamily="34" charset="0"/>
              </a:rPr>
              <a:t>25% населения, но это 100%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нашего </a:t>
            </a:r>
            <a:r>
              <a:rPr lang="ru-RU" sz="6000" dirty="0">
                <a:latin typeface="Corbel" panose="020B0503020204020204" pitchFamily="34" charset="0"/>
              </a:rPr>
              <a:t>ЕГО.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ЕГО.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800" y="1239172"/>
            <a:ext cx="7706916" cy="49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«ОНО» – название этой </a:t>
            </a:r>
            <a:r>
              <a:rPr lang="ru-RU" sz="6000" dirty="0" smtClean="0">
                <a:latin typeface="Corbel" panose="020B0503020204020204" pitchFamily="34" charset="0"/>
              </a:rPr>
              <a:t>картины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1902 </a:t>
            </a:r>
            <a:r>
              <a:rPr lang="ru-RU" sz="6000" dirty="0">
                <a:latin typeface="Corbel" panose="020B0503020204020204" pitchFamily="34" charset="0"/>
              </a:rPr>
              <a:t>года. </a:t>
            </a:r>
            <a:r>
              <a:rPr lang="ru-RU" sz="6000" dirty="0" smtClean="0">
                <a:latin typeface="Corbel" panose="020B0503020204020204" pitchFamily="34" charset="0"/>
              </a:rPr>
              <a:t>Затронув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тему </a:t>
            </a:r>
            <a:r>
              <a:rPr lang="ru-RU" sz="6000" dirty="0">
                <a:latin typeface="Corbel" panose="020B0503020204020204" pitchFamily="34" charset="0"/>
              </a:rPr>
              <a:t>важности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образования</a:t>
            </a:r>
            <a:r>
              <a:rPr lang="ru-RU" sz="6000" dirty="0">
                <a:latin typeface="Corbel" panose="020B0503020204020204" pitchFamily="34" charset="0"/>
              </a:rPr>
              <a:t>, исполнительный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директор ЮНИСЕФ </a:t>
            </a:r>
            <a:r>
              <a:rPr lang="ru-RU" sz="6000" dirty="0">
                <a:latin typeface="Corbel" panose="020B0503020204020204" pitchFamily="34" charset="0"/>
              </a:rPr>
              <a:t>Генриетта Фор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отметила</a:t>
            </a:r>
            <a:r>
              <a:rPr lang="ru-RU" sz="6000" dirty="0">
                <a:latin typeface="Corbel" panose="020B0503020204020204" pitchFamily="34" charset="0"/>
              </a:rPr>
              <a:t>, что молодёжь </a:t>
            </a:r>
            <a:r>
              <a:rPr lang="ru-RU" sz="6000" dirty="0" smtClean="0">
                <a:latin typeface="Corbel" panose="020B0503020204020204" pitchFamily="34" charset="0"/>
              </a:rPr>
              <a:t>составляет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примерно </a:t>
            </a:r>
            <a:r>
              <a:rPr lang="ru-RU" sz="6000" dirty="0">
                <a:latin typeface="Corbel" panose="020B0503020204020204" pitchFamily="34" charset="0"/>
              </a:rPr>
              <a:t>25% населения, но это 100%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нашего </a:t>
            </a:r>
            <a:r>
              <a:rPr lang="ru-RU" sz="6000" dirty="0">
                <a:latin typeface="Corbel" panose="020B0503020204020204" pitchFamily="34" charset="0"/>
              </a:rPr>
              <a:t>ЕГО.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ЕГО.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800" y="1239172"/>
            <a:ext cx="7706916" cy="4973369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82333"/>
            <a:ext cx="20131605" cy="3565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10223777"/>
            <a:ext cx="20131605" cy="1104546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0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x-none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x-none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x-none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6000" b="1" dirty="0" smtClean="0">
                <a:latin typeface="Corbel" panose="020B0503020204020204" pitchFamily="34" charset="0"/>
              </a:rPr>
              <a:t>только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x-none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е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о – Для работы ею нужно </a:t>
            </a:r>
            <a:r>
              <a:rPr lang="ru-RU" sz="6000" dirty="0" smtClean="0">
                <a:latin typeface="Corbel" panose="020B0503020204020204" pitchFamily="34" charset="0"/>
              </a:rPr>
              <a:t>овладеть.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и </a:t>
            </a:r>
            <a:r>
              <a:rPr lang="ru-RU" sz="6000" dirty="0" err="1">
                <a:latin typeface="Corbel" panose="020B0503020204020204" pitchFamily="34" charset="0"/>
              </a:rPr>
              <a:t>и</a:t>
            </a:r>
            <a:r>
              <a:rPr lang="ru-RU" sz="6000" dirty="0">
                <a:latin typeface="Corbel" panose="020B0503020204020204" pitchFamily="34" charset="0"/>
              </a:rPr>
              <a:t> – Помогает не проспать работу.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ё – </a:t>
            </a:r>
            <a:r>
              <a:rPr lang="ru-RU" sz="6000" dirty="0" err="1">
                <a:latin typeface="Corbel" panose="020B0503020204020204" pitchFamily="34" charset="0"/>
              </a:rPr>
              <a:t>Соучередитель</a:t>
            </a:r>
            <a:r>
              <a:rPr lang="ru-RU" sz="6000" dirty="0">
                <a:latin typeface="Corbel" panose="020B0503020204020204" pitchFamily="34" charset="0"/>
              </a:rPr>
              <a:t>, напарник.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x-none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x-none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6000" b="1" dirty="0" smtClean="0">
                <a:latin typeface="Corbel" panose="020B0503020204020204" pitchFamily="34" charset="0"/>
              </a:rPr>
              <a:t>только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е </a:t>
            </a:r>
            <a:r>
              <a:rPr lang="ru-RU" sz="6000" dirty="0" err="1">
                <a:latin typeface="Corbel" panose="020B0503020204020204" pitchFamily="34" charset="0"/>
              </a:rPr>
              <a:t>иа</a:t>
            </a:r>
            <a:r>
              <a:rPr lang="ru-RU" sz="6000" dirty="0">
                <a:latin typeface="Corbel" panose="020B0503020204020204" pitchFamily="34" charset="0"/>
              </a:rPr>
              <a:t> о – Для работы ею нужно </a:t>
            </a:r>
            <a:r>
              <a:rPr lang="ru-RU" sz="6000" dirty="0" smtClean="0">
                <a:latin typeface="Corbel" panose="020B0503020204020204" pitchFamily="34" charset="0"/>
              </a:rPr>
              <a:t>овладеть.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2. у </a:t>
            </a:r>
            <a:r>
              <a:rPr lang="ru-RU" sz="6000" dirty="0">
                <a:latin typeface="Corbel" panose="020B0503020204020204" pitchFamily="34" charset="0"/>
              </a:rPr>
              <a:t>и </a:t>
            </a:r>
            <a:r>
              <a:rPr lang="ru-RU" sz="6000" dirty="0" err="1">
                <a:latin typeface="Corbel" panose="020B0503020204020204" pitchFamily="34" charset="0"/>
              </a:rPr>
              <a:t>и</a:t>
            </a:r>
            <a:r>
              <a:rPr lang="ru-RU" sz="6000" dirty="0">
                <a:latin typeface="Corbel" panose="020B0503020204020204" pitchFamily="34" charset="0"/>
              </a:rPr>
              <a:t> – Помогает не проспать работу.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3. а </a:t>
            </a:r>
            <a:r>
              <a:rPr lang="ru-RU" sz="6000" dirty="0">
                <a:latin typeface="Corbel" panose="020B0503020204020204" pitchFamily="34" charset="0"/>
              </a:rPr>
              <a:t>ё – </a:t>
            </a:r>
            <a:r>
              <a:rPr lang="ru-RU" sz="6000" dirty="0" err="1">
                <a:latin typeface="Corbel" panose="020B0503020204020204" pitchFamily="34" charset="0"/>
              </a:rPr>
              <a:t>Соучередитель</a:t>
            </a:r>
            <a:r>
              <a:rPr lang="ru-RU" sz="6000" dirty="0">
                <a:latin typeface="Corbel" panose="020B0503020204020204" pitchFamily="34" charset="0"/>
              </a:rPr>
              <a:t>, напарник.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929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Больше или меньше половины </a:t>
            </a:r>
            <a:r>
              <a:rPr lang="ru-RU" sz="7000" b="1" dirty="0" smtClean="0">
                <a:latin typeface="Corbel" panose="020B0503020204020204" pitchFamily="34" charset="0"/>
              </a:rPr>
              <a:t>населения</a:t>
            </a:r>
          </a:p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б</a:t>
            </a:r>
            <a:r>
              <a:rPr lang="ru-RU" sz="7000" b="1" dirty="0" smtClean="0">
                <a:latin typeface="Corbel" panose="020B0503020204020204" pitchFamily="34" charset="0"/>
              </a:rPr>
              <a:t>едных </a:t>
            </a:r>
            <a:r>
              <a:rPr lang="en-US" sz="7000" b="1" dirty="0" smtClean="0">
                <a:latin typeface="Corbel" panose="020B0503020204020204" pitchFamily="34" charset="0"/>
              </a:rPr>
              <a:t>c</a:t>
            </a:r>
            <a:r>
              <a:rPr lang="ru-RU" sz="7000" b="1" dirty="0" err="1" smtClean="0">
                <a:latin typeface="Corbel" panose="020B0503020204020204" pitchFamily="34" charset="0"/>
              </a:rPr>
              <a:t>тран</a:t>
            </a:r>
            <a:r>
              <a:rPr lang="en-US" sz="70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занято </a:t>
            </a:r>
            <a:r>
              <a:rPr lang="ru-RU" sz="7000" b="1" dirty="0">
                <a:latin typeface="Corbel" panose="020B0503020204020204" pitchFamily="34" charset="0"/>
              </a:rPr>
              <a:t>сельским хозяйстве?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Больше или меньше </a:t>
            </a:r>
            <a:r>
              <a:rPr lang="ru-RU" sz="7000" b="1">
                <a:latin typeface="Corbel" panose="020B0503020204020204" pitchFamily="34" charset="0"/>
              </a:rPr>
              <a:t>половины </a:t>
            </a:r>
            <a:r>
              <a:rPr lang="ru-RU" sz="7000" b="1" smtClean="0">
                <a:latin typeface="Corbel" panose="020B0503020204020204" pitchFamily="34" charset="0"/>
              </a:rPr>
              <a:t>населения</a:t>
            </a:r>
          </a:p>
          <a:p>
            <a:pPr fontAlgn="base"/>
            <a:r>
              <a:rPr lang="ru-RU" sz="7000" b="1" smtClean="0">
                <a:latin typeface="Corbel" panose="020B0503020204020204" pitchFamily="34" charset="0"/>
              </a:rPr>
              <a:t>бедных </a:t>
            </a:r>
            <a:r>
              <a:rPr lang="en-US" sz="7000" b="1" dirty="0" smtClean="0">
                <a:latin typeface="Corbel" panose="020B0503020204020204" pitchFamily="34" charset="0"/>
              </a:rPr>
              <a:t>c</a:t>
            </a:r>
            <a:r>
              <a:rPr lang="ru-RU" sz="7000" b="1" dirty="0" err="1" smtClean="0">
                <a:latin typeface="Corbel" panose="020B0503020204020204" pitchFamily="34" charset="0"/>
              </a:rPr>
              <a:t>тран</a:t>
            </a:r>
            <a:r>
              <a:rPr lang="en-US" sz="70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занято </a:t>
            </a:r>
            <a:r>
              <a:rPr lang="ru-RU" sz="7000" b="1" dirty="0">
                <a:latin typeface="Corbel" panose="020B0503020204020204" pitchFamily="34" charset="0"/>
              </a:rPr>
              <a:t>сельским хозяйстве?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92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Верите ли вы, что в XVI веке в Англии </a:t>
            </a:r>
            <a:r>
              <a:rPr lang="ru-RU" sz="7000" b="1" dirty="0" smtClean="0">
                <a:latin typeface="Corbel" panose="020B0503020204020204" pitchFamily="34" charset="0"/>
              </a:rPr>
              <a:t>не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делали </a:t>
            </a:r>
            <a:r>
              <a:rPr lang="ru-RU" sz="7000" b="1" dirty="0">
                <a:latin typeface="Corbel" panose="020B0503020204020204" pitchFamily="34" charset="0"/>
              </a:rPr>
              <a:t>различий между бродягами </a:t>
            </a:r>
            <a:r>
              <a:rPr lang="ru-RU" sz="7000" b="1" dirty="0" smtClean="0">
                <a:latin typeface="Corbel" panose="020B0503020204020204" pitchFamily="34" charset="0"/>
              </a:rPr>
              <a:t>и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безработными</a:t>
            </a:r>
            <a:r>
              <a:rPr lang="ru-RU" sz="7000" b="1" dirty="0">
                <a:latin typeface="Corbel" panose="020B0503020204020204" pitchFamily="34" charset="0"/>
              </a:rPr>
              <a:t>, называя и тех, и </a:t>
            </a:r>
            <a:r>
              <a:rPr lang="ru-RU" sz="7000" b="1" dirty="0" smtClean="0">
                <a:latin typeface="Corbel" panose="020B0503020204020204" pitchFamily="34" charset="0"/>
              </a:rPr>
              <a:t>других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постоянными </a:t>
            </a:r>
            <a:r>
              <a:rPr lang="ru-RU" sz="7000" b="1" dirty="0">
                <a:latin typeface="Corbel" panose="020B0503020204020204" pitchFamily="34" charset="0"/>
              </a:rPr>
              <a:t>попрошайками?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Верите ли вы, что в XVI веке в Англии </a:t>
            </a:r>
            <a:r>
              <a:rPr lang="ru-RU" sz="7000" b="1" dirty="0" smtClean="0">
                <a:latin typeface="Corbel" panose="020B0503020204020204" pitchFamily="34" charset="0"/>
              </a:rPr>
              <a:t>не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делали </a:t>
            </a:r>
            <a:r>
              <a:rPr lang="ru-RU" sz="7000" b="1" dirty="0">
                <a:latin typeface="Corbel" panose="020B0503020204020204" pitchFamily="34" charset="0"/>
              </a:rPr>
              <a:t>различий между бродягами </a:t>
            </a:r>
            <a:r>
              <a:rPr lang="ru-RU" sz="7000" b="1" dirty="0" smtClean="0">
                <a:latin typeface="Corbel" panose="020B0503020204020204" pitchFamily="34" charset="0"/>
              </a:rPr>
              <a:t>и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безработными</a:t>
            </a:r>
            <a:r>
              <a:rPr lang="ru-RU" sz="7000" b="1" dirty="0">
                <a:latin typeface="Corbel" panose="020B0503020204020204" pitchFamily="34" charset="0"/>
              </a:rPr>
              <a:t>, называя и тех, и </a:t>
            </a:r>
            <a:r>
              <a:rPr lang="ru-RU" sz="7000" b="1" dirty="0" smtClean="0">
                <a:latin typeface="Corbel" panose="020B0503020204020204" pitchFamily="34" charset="0"/>
              </a:rPr>
              <a:t>других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постоянными </a:t>
            </a:r>
            <a:r>
              <a:rPr lang="ru-RU" sz="7000" b="1" dirty="0">
                <a:latin typeface="Corbel" panose="020B0503020204020204" pitchFamily="34" charset="0"/>
              </a:rPr>
              <a:t>попрошайками?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18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>
                <a:latin typeface="Corbel" panose="020B0503020204020204" pitchFamily="34" charset="0"/>
              </a:rPr>
              <a:t>Одним из подпунктов </a:t>
            </a:r>
            <a:r>
              <a:rPr lang="ru-RU" sz="7000" dirty="0" smtClean="0">
                <a:latin typeface="Corbel" panose="020B0503020204020204" pitchFamily="34" charset="0"/>
              </a:rPr>
              <a:t>экономического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развития </a:t>
            </a:r>
            <a:r>
              <a:rPr lang="ru-RU" sz="7000" dirty="0">
                <a:latin typeface="Corbel" panose="020B0503020204020204" pitchFamily="34" charset="0"/>
              </a:rPr>
              <a:t>и достойной работы для </a:t>
            </a:r>
            <a:r>
              <a:rPr lang="ru-RU" sz="7000" dirty="0" smtClean="0">
                <a:latin typeface="Corbel" panose="020B0503020204020204" pitchFamily="34" charset="0"/>
              </a:rPr>
              <a:t>всех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является </a:t>
            </a:r>
            <a:r>
              <a:rPr lang="ru-RU" sz="7000" dirty="0">
                <a:latin typeface="Corbel" panose="020B0503020204020204" pitchFamily="34" charset="0"/>
              </a:rPr>
              <a:t>искоренение </a:t>
            </a:r>
            <a:r>
              <a:rPr lang="ru-RU" sz="7000" dirty="0" smtClean="0">
                <a:latin typeface="Corbel" panose="020B0503020204020204" pitchFamily="34" charset="0"/>
              </a:rPr>
              <a:t>принудительного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труда</a:t>
            </a:r>
            <a:r>
              <a:rPr lang="ru-RU" sz="7000" dirty="0">
                <a:latin typeface="Corbel" panose="020B0503020204020204" pitchFamily="34" charset="0"/>
              </a:rPr>
              <a:t>. Чтобы продемонстрировать это,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автор </a:t>
            </a:r>
            <a:r>
              <a:rPr lang="ru-RU" sz="7000" dirty="0">
                <a:latin typeface="Corbel" panose="020B0503020204020204" pitchFamily="34" charset="0"/>
              </a:rPr>
              <a:t>нарисовал руки, разрывающие…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Закончите словом из 4 букв?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2926</TotalTime>
  <Words>564</Words>
  <Application>Microsoft Office PowerPoint</Application>
  <PresentationFormat>Произвольный</PresentationFormat>
  <Paragraphs>122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387</cp:revision>
  <dcterms:modified xsi:type="dcterms:W3CDTF">2021-01-05T11:09:41Z</dcterms:modified>
</cp:coreProperties>
</file>