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20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/>
  </p:normalViewPr>
  <p:slideViewPr>
    <p:cSldViewPr snapToGrid="0">
      <p:cViewPr varScale="1">
        <p:scale>
          <a:sx n="53" d="100"/>
          <a:sy n="53" d="100"/>
        </p:scale>
        <p:origin x="504" y="125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9568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1086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8065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0827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08295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8678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18372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7115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9607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8669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1320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555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0504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7607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1739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7187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5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6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bin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9.png"/><Relationship Id="rId10" Type="http://schemas.openxmlformats.org/officeDocument/2006/relationships/audio" Target="../media/audio1.bin"/><Relationship Id="rId4" Type="http://schemas.openxmlformats.org/officeDocument/2006/relationships/image" Target="../media/image19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4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63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55139" y="1127500"/>
            <a:ext cx="12948961" cy="7528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i="0" u="none" strike="noStrike" cap="none" dirty="0" smtClean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2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Психолог </a:t>
            </a:r>
            <a:r>
              <a:rPr lang="ru-RU" sz="6600" b="1" dirty="0">
                <a:latin typeface="Corbel" panose="020B0503020204020204" pitchFamily="34" charset="0"/>
              </a:rPr>
              <a:t>Людмила </a:t>
            </a:r>
            <a:r>
              <a:rPr lang="ru-RU" sz="6600" b="1" dirty="0" err="1">
                <a:latin typeface="Corbel" panose="020B0503020204020204" pitchFamily="34" charset="0"/>
              </a:rPr>
              <a:t>Петрановская</a:t>
            </a:r>
            <a:r>
              <a:rPr lang="ru-RU" sz="6600" b="1" dirty="0">
                <a:latin typeface="Corbel" panose="020B0503020204020204" pitchFamily="34" charset="0"/>
              </a:rPr>
              <a:t> отмечает, что </a:t>
            </a:r>
            <a:endParaRPr lang="ru-RU" sz="6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причина </a:t>
            </a:r>
            <a:r>
              <a:rPr lang="ru-RU" sz="6600" b="1" dirty="0" err="1">
                <a:latin typeface="Corbel" panose="020B0503020204020204" pitchFamily="34" charset="0"/>
              </a:rPr>
              <a:t>буллинга</a:t>
            </a:r>
            <a:r>
              <a:rPr lang="ru-RU" sz="6600" b="1" dirty="0">
                <a:latin typeface="Corbel" panose="020B0503020204020204" pitchFamily="34" charset="0"/>
              </a:rPr>
              <a:t> – … </a:t>
            </a:r>
            <a:r>
              <a:rPr lang="ru-RU" sz="6600" dirty="0">
                <a:latin typeface="Corbel" panose="020B0503020204020204" pitchFamily="34" charset="0"/>
              </a:rPr>
              <a:t/>
            </a:r>
            <a:br>
              <a:rPr lang="ru-RU" sz="6600" dirty="0">
                <a:latin typeface="Corbel" panose="020B0503020204020204" pitchFamily="34" charset="0"/>
              </a:rPr>
            </a:br>
            <a:endParaRPr lang="ru-RU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>
                <a:latin typeface="Corbel" panose="020B0503020204020204" pitchFamily="34" charset="0"/>
              </a:rPr>
              <a:t> </a:t>
            </a:r>
            <a:r>
              <a:rPr lang="ru-RU" sz="6600" dirty="0" smtClean="0">
                <a:latin typeface="Corbel" panose="020B0503020204020204" pitchFamily="34" charset="0"/>
              </a:rPr>
              <a:t> 1</a:t>
            </a:r>
            <a:r>
              <a:rPr lang="ru-RU" sz="6600" dirty="0">
                <a:latin typeface="Corbel" panose="020B0503020204020204" pitchFamily="34" charset="0"/>
              </a:rPr>
              <a:t>. </a:t>
            </a:r>
            <a:r>
              <a:rPr lang="ru-RU" sz="6600" dirty="0" smtClean="0">
                <a:latin typeface="Corbel" panose="020B0503020204020204" pitchFamily="34" charset="0"/>
              </a:rPr>
              <a:t>Жертва</a:t>
            </a:r>
            <a:r>
              <a:rPr lang="ru-RU" sz="6600" dirty="0">
                <a:latin typeface="Corbel" panose="020B0503020204020204" pitchFamily="34" charset="0"/>
              </a:rPr>
              <a:t/>
            </a:r>
            <a:br>
              <a:rPr lang="ru-RU" sz="6600" dirty="0">
                <a:latin typeface="Corbel" panose="020B0503020204020204" pitchFamily="34" charset="0"/>
              </a:rPr>
            </a:br>
            <a:r>
              <a:rPr lang="ru-RU" sz="6600" dirty="0">
                <a:latin typeface="Corbel" panose="020B0503020204020204" pitchFamily="34" charset="0"/>
              </a:rPr>
              <a:t>2. </a:t>
            </a:r>
            <a:r>
              <a:rPr lang="ru-RU" sz="6600" dirty="0" smtClean="0">
                <a:latin typeface="Corbel" panose="020B0503020204020204" pitchFamily="34" charset="0"/>
              </a:rPr>
              <a:t>Плохой учитель </a:t>
            </a:r>
            <a:r>
              <a:rPr lang="ru-RU" sz="6600" dirty="0">
                <a:latin typeface="Corbel" panose="020B0503020204020204" pitchFamily="34" charset="0"/>
              </a:rPr>
              <a:t/>
            </a:r>
            <a:br>
              <a:rPr lang="ru-RU" sz="6600" dirty="0">
                <a:latin typeface="Corbel" panose="020B0503020204020204" pitchFamily="34" charset="0"/>
              </a:rPr>
            </a:br>
            <a:r>
              <a:rPr lang="ru-RU" sz="6600" dirty="0">
                <a:latin typeface="Corbel" panose="020B0503020204020204" pitchFamily="34" charset="0"/>
              </a:rPr>
              <a:t>3. </a:t>
            </a:r>
            <a:r>
              <a:rPr lang="ru-RU" sz="6600" dirty="0" smtClean="0">
                <a:latin typeface="Corbel" panose="020B0503020204020204" pitchFamily="34" charset="0"/>
              </a:rPr>
              <a:t>Агрессор</a:t>
            </a:r>
            <a:r>
              <a:rPr lang="ru-RU" sz="6600" dirty="0">
                <a:latin typeface="Corbel" panose="020B0503020204020204" pitchFamily="34" charset="0"/>
              </a:rPr>
              <a:t/>
            </a:r>
            <a:br>
              <a:rPr lang="ru-RU" sz="6600" dirty="0">
                <a:latin typeface="Corbel" panose="020B0503020204020204" pitchFamily="34" charset="0"/>
              </a:rPr>
            </a:br>
            <a:r>
              <a:rPr lang="ru-RU" sz="6600" dirty="0">
                <a:latin typeface="Corbel" panose="020B0503020204020204" pitchFamily="34" charset="0"/>
              </a:rPr>
              <a:t>4. </a:t>
            </a:r>
            <a:r>
              <a:rPr lang="ru-RU" sz="6600" dirty="0" smtClean="0">
                <a:latin typeface="Corbel" panose="020B0503020204020204" pitchFamily="34" charset="0"/>
              </a:rPr>
              <a:t>Погода</a:t>
            </a:r>
            <a:r>
              <a:rPr lang="ru-RU" sz="6600" dirty="0">
                <a:latin typeface="Corbel" panose="020B0503020204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2401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55139" y="1127500"/>
            <a:ext cx="12948961" cy="7528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i="0" u="none" strike="noStrike" cap="none" dirty="0" smtClean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685" y="3657600"/>
            <a:ext cx="10464800" cy="4034971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811297" y="4153908"/>
            <a:ext cx="8975906" cy="304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000" b="1" dirty="0">
                <a:solidFill>
                  <a:schemeClr val="bg1"/>
                </a:solidFill>
                <a:latin typeface="Corbel" panose="020B0503020204020204" pitchFamily="34" charset="0"/>
              </a:rPr>
              <a:t>3. </a:t>
            </a:r>
            <a:r>
              <a:rPr lang="ru-RU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Агрессор</a:t>
            </a:r>
            <a:endParaRPr lang="ru-RU" sz="80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10 признаков, которые выдают злых людей - Путаник — КОНТ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3" y="2828599"/>
            <a:ext cx="9444552" cy="629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43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55139" y="1127500"/>
            <a:ext cx="12948961" cy="7528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i="0" u="none" strike="noStrike" cap="none" dirty="0" smtClean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2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400" i="1" dirty="0" smtClean="0">
                <a:latin typeface="Corbel" panose="020B0503020204020204" pitchFamily="34" charset="0"/>
              </a:rPr>
              <a:t>Внимание</a:t>
            </a:r>
            <a:r>
              <a:rPr lang="ru-RU" sz="5400" i="1" dirty="0">
                <a:latin typeface="Corbel" panose="020B0503020204020204" pitchFamily="34" charset="0"/>
              </a:rPr>
              <a:t>! В этом вопросе может быть больше правильных </a:t>
            </a:r>
            <a:endParaRPr lang="ru-RU" sz="54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i="1" dirty="0" smtClean="0">
                <a:latin typeface="Corbel" panose="020B0503020204020204" pitchFamily="34" charset="0"/>
              </a:rPr>
              <a:t>вариантов </a:t>
            </a:r>
            <a:r>
              <a:rPr lang="ru-RU" sz="5400" i="1" dirty="0">
                <a:latin typeface="Corbel" panose="020B0503020204020204" pitchFamily="34" charset="0"/>
              </a:rPr>
              <a:t>ответа, или не быть их вовсе. Если вариантов </a:t>
            </a:r>
            <a:endParaRPr lang="ru-RU" sz="54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i="1" dirty="0" smtClean="0">
                <a:latin typeface="Corbel" panose="020B0503020204020204" pitchFamily="34" charset="0"/>
              </a:rPr>
              <a:t>больше </a:t>
            </a:r>
            <a:r>
              <a:rPr lang="ru-RU" sz="5400" i="1" dirty="0">
                <a:latin typeface="Corbel" panose="020B0503020204020204" pitchFamily="34" charset="0"/>
              </a:rPr>
              <a:t>одного, выберите все </a:t>
            </a:r>
            <a:r>
              <a:rPr lang="ru-RU" sz="5400" i="1" dirty="0" smtClean="0">
                <a:latin typeface="Corbel" panose="020B0503020204020204" pitchFamily="34" charset="0"/>
              </a:rPr>
              <a:t>правильные.</a:t>
            </a:r>
            <a:endParaRPr lang="ru-RU" sz="5400" i="1" dirty="0">
              <a:latin typeface="Corbel" panose="020B0503020204020204" pitchFamily="34" charset="0"/>
            </a:endParaRPr>
          </a:p>
          <a:p>
            <a:pPr fontAlgn="base"/>
            <a:r>
              <a:rPr lang="ru-RU" sz="5400" b="1" dirty="0" smtClean="0">
                <a:latin typeface="Corbel" panose="020B0503020204020204" pitchFamily="34" charset="0"/>
              </a:rPr>
              <a:t>На </a:t>
            </a:r>
            <a:r>
              <a:rPr lang="ru-RU" sz="5400" b="1" dirty="0">
                <a:latin typeface="Corbel" panose="020B0503020204020204" pitchFamily="34" charset="0"/>
              </a:rPr>
              <a:t>что ЮНИСЕФ советует обратить внимание, чтобы </a:t>
            </a:r>
            <a:endParaRPr lang="ru-RU" sz="5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b="1" dirty="0" smtClean="0">
                <a:latin typeface="Corbel" panose="020B0503020204020204" pitchFamily="34" charset="0"/>
              </a:rPr>
              <a:t>распознать </a:t>
            </a:r>
            <a:r>
              <a:rPr lang="ru-RU" sz="5400" b="1" dirty="0">
                <a:latin typeface="Corbel" panose="020B0503020204020204" pitchFamily="34" charset="0"/>
              </a:rPr>
              <a:t>жертву </a:t>
            </a:r>
            <a:r>
              <a:rPr lang="ru-RU" sz="5400" b="1" dirty="0" err="1">
                <a:latin typeface="Corbel" panose="020B0503020204020204" pitchFamily="34" charset="0"/>
              </a:rPr>
              <a:t>буллинга</a:t>
            </a:r>
            <a:r>
              <a:rPr lang="ru-RU" sz="5400" b="1" dirty="0">
                <a:latin typeface="Corbel" panose="020B0503020204020204" pitchFamily="34" charset="0"/>
              </a:rPr>
              <a:t>?  </a:t>
            </a:r>
            <a:r>
              <a:rPr lang="ru-RU" sz="5400" dirty="0">
                <a:latin typeface="Corbel" panose="020B0503020204020204" pitchFamily="34" charset="0"/>
              </a:rPr>
              <a:t/>
            </a:r>
            <a:br>
              <a:rPr lang="ru-RU" sz="5400" dirty="0">
                <a:latin typeface="Corbel" panose="020B0503020204020204" pitchFamily="34" charset="0"/>
              </a:rPr>
            </a:br>
            <a:r>
              <a:rPr lang="ru-RU" sz="5400" dirty="0">
                <a:latin typeface="Corbel" panose="020B0503020204020204" pitchFamily="34" charset="0"/>
              </a:rPr>
              <a:t>1. </a:t>
            </a:r>
            <a:r>
              <a:rPr lang="ru-RU" sz="5400" dirty="0" smtClean="0">
                <a:latin typeface="Corbel" panose="020B0503020204020204" pitchFamily="34" charset="0"/>
              </a:rPr>
              <a:t>Агрессия </a:t>
            </a:r>
            <a:r>
              <a:rPr lang="ru-RU" sz="5400" dirty="0">
                <a:latin typeface="Corbel" panose="020B0503020204020204" pitchFamily="34" charset="0"/>
              </a:rPr>
              <a:t>или вспышки </a:t>
            </a:r>
            <a:r>
              <a:rPr lang="ru-RU" sz="5400" dirty="0" smtClean="0">
                <a:latin typeface="Corbel" panose="020B0503020204020204" pitchFamily="34" charset="0"/>
              </a:rPr>
              <a:t>гнева </a:t>
            </a:r>
            <a:r>
              <a:rPr lang="ru-RU" sz="5400" dirty="0">
                <a:latin typeface="Corbel" panose="020B0503020204020204" pitchFamily="34" charset="0"/>
              </a:rPr>
              <a:t/>
            </a:r>
            <a:br>
              <a:rPr lang="ru-RU" sz="5400" dirty="0">
                <a:latin typeface="Corbel" panose="020B0503020204020204" pitchFamily="34" charset="0"/>
              </a:rPr>
            </a:br>
            <a:r>
              <a:rPr lang="ru-RU" sz="5400" dirty="0">
                <a:latin typeface="Corbel" panose="020B0503020204020204" pitchFamily="34" charset="0"/>
              </a:rPr>
              <a:t>2. </a:t>
            </a:r>
            <a:r>
              <a:rPr lang="ru-RU" sz="5400" dirty="0" smtClean="0">
                <a:latin typeface="Corbel" panose="020B0503020204020204" pitchFamily="34" charset="0"/>
              </a:rPr>
              <a:t>Внезапная </a:t>
            </a:r>
            <a:r>
              <a:rPr lang="ru-RU" sz="5400" dirty="0">
                <a:latin typeface="Corbel" panose="020B0503020204020204" pitchFamily="34" charset="0"/>
              </a:rPr>
              <a:t>потеря </a:t>
            </a:r>
            <a:r>
              <a:rPr lang="ru-RU" sz="5400" dirty="0" smtClean="0">
                <a:latin typeface="Corbel" panose="020B0503020204020204" pitchFamily="34" charset="0"/>
              </a:rPr>
              <a:t>друзей</a:t>
            </a:r>
            <a:r>
              <a:rPr lang="ru-RU" sz="5400" dirty="0">
                <a:latin typeface="Corbel" panose="020B0503020204020204" pitchFamily="34" charset="0"/>
              </a:rPr>
              <a:t/>
            </a:r>
            <a:br>
              <a:rPr lang="ru-RU" sz="5400" dirty="0">
                <a:latin typeface="Corbel" panose="020B0503020204020204" pitchFamily="34" charset="0"/>
              </a:rPr>
            </a:br>
            <a:r>
              <a:rPr lang="ru-RU" sz="5400" dirty="0">
                <a:latin typeface="Corbel" panose="020B0503020204020204" pitchFamily="34" charset="0"/>
              </a:rPr>
              <a:t>3. </a:t>
            </a:r>
            <a:r>
              <a:rPr lang="ru-RU" sz="5400" dirty="0" smtClean="0">
                <a:latin typeface="Corbel" panose="020B0503020204020204" pitchFamily="34" charset="0"/>
              </a:rPr>
              <a:t>Страх </a:t>
            </a:r>
            <a:r>
              <a:rPr lang="ru-RU" sz="5400" dirty="0">
                <a:latin typeface="Corbel" panose="020B0503020204020204" pitchFamily="34" charset="0"/>
              </a:rPr>
              <a:t>ходить в </a:t>
            </a:r>
            <a:r>
              <a:rPr lang="ru-RU" sz="5400" dirty="0" smtClean="0">
                <a:latin typeface="Corbel" panose="020B0503020204020204" pitchFamily="34" charset="0"/>
              </a:rPr>
              <a:t>школу</a:t>
            </a:r>
            <a:r>
              <a:rPr lang="ru-RU" sz="5400" dirty="0">
                <a:latin typeface="Corbel" panose="020B0503020204020204" pitchFamily="34" charset="0"/>
              </a:rPr>
              <a:t/>
            </a:r>
            <a:br>
              <a:rPr lang="ru-RU" sz="5400" dirty="0">
                <a:latin typeface="Corbel" panose="020B0503020204020204" pitchFamily="34" charset="0"/>
              </a:rPr>
            </a:br>
            <a:r>
              <a:rPr lang="ru-RU" sz="5400" dirty="0">
                <a:latin typeface="Corbel" panose="020B0503020204020204" pitchFamily="34" charset="0"/>
              </a:rPr>
              <a:t>4. </a:t>
            </a:r>
            <a:r>
              <a:rPr lang="ru-RU" sz="5400" dirty="0" smtClean="0">
                <a:latin typeface="Corbel" panose="020B0503020204020204" pitchFamily="34" charset="0"/>
              </a:rPr>
              <a:t>Плохой </a:t>
            </a:r>
            <a:r>
              <a:rPr lang="ru-RU" sz="5400" dirty="0">
                <a:latin typeface="Corbel" panose="020B0503020204020204" pitchFamily="34" charset="0"/>
              </a:rPr>
              <a:t>сон и </a:t>
            </a:r>
            <a:r>
              <a:rPr lang="ru-RU" sz="5400" dirty="0" smtClean="0">
                <a:latin typeface="Corbel" panose="020B0503020204020204" pitchFamily="34" charset="0"/>
              </a:rPr>
              <a:t>кошмары</a:t>
            </a:r>
            <a:endParaRPr lang="ru-RU" sz="5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01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55139" y="1127500"/>
            <a:ext cx="12948961" cy="7528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i="0" u="none" strike="noStrike" cap="none" dirty="0" smtClean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942" y="3081453"/>
            <a:ext cx="11205029" cy="4852850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811297" y="3858905"/>
            <a:ext cx="8975906" cy="304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4400" b="1" dirty="0">
                <a:solidFill>
                  <a:schemeClr val="bg1"/>
                </a:solidFill>
                <a:latin typeface="Corbel" panose="020B0503020204020204" pitchFamily="34" charset="0"/>
              </a:rPr>
              <a:t>1. </a:t>
            </a:r>
            <a:r>
              <a:rPr lang="ru-RU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Агрессия </a:t>
            </a:r>
            <a:r>
              <a:rPr lang="ru-RU" sz="4400" b="1" dirty="0">
                <a:solidFill>
                  <a:schemeClr val="bg1"/>
                </a:solidFill>
                <a:latin typeface="Corbel" panose="020B0503020204020204" pitchFamily="34" charset="0"/>
              </a:rPr>
              <a:t>или </a:t>
            </a:r>
            <a:r>
              <a:rPr lang="en-US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en-US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вспышки гнева </a:t>
            </a:r>
            <a:r>
              <a:rPr lang="ru-RU" sz="4400" b="1" dirty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u-RU" sz="44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4400" b="1" dirty="0">
                <a:solidFill>
                  <a:schemeClr val="bg1"/>
                </a:solidFill>
                <a:latin typeface="Corbel" panose="020B0503020204020204" pitchFamily="34" charset="0"/>
              </a:rPr>
              <a:t>2. </a:t>
            </a:r>
            <a:r>
              <a:rPr lang="ru-RU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Внезапная </a:t>
            </a:r>
            <a:r>
              <a:rPr lang="ru-RU" sz="4400" b="1" dirty="0">
                <a:solidFill>
                  <a:schemeClr val="bg1"/>
                </a:solidFill>
                <a:latin typeface="Corbel" panose="020B0503020204020204" pitchFamily="34" charset="0"/>
              </a:rPr>
              <a:t>потеря </a:t>
            </a:r>
            <a:r>
              <a:rPr lang="ru-RU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друзей </a:t>
            </a:r>
            <a:r>
              <a:rPr lang="ru-RU" sz="4400" b="1" dirty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u-RU" sz="44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4400" b="1" dirty="0">
                <a:solidFill>
                  <a:schemeClr val="bg1"/>
                </a:solidFill>
                <a:latin typeface="Corbel" panose="020B0503020204020204" pitchFamily="34" charset="0"/>
              </a:rPr>
              <a:t>3. </a:t>
            </a:r>
            <a:r>
              <a:rPr lang="ru-RU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Страх </a:t>
            </a:r>
            <a:r>
              <a:rPr lang="ru-RU" sz="4400" b="1" dirty="0">
                <a:solidFill>
                  <a:schemeClr val="bg1"/>
                </a:solidFill>
                <a:latin typeface="Corbel" panose="020B0503020204020204" pitchFamily="34" charset="0"/>
              </a:rPr>
              <a:t>ходить в </a:t>
            </a:r>
            <a:r>
              <a:rPr lang="ru-RU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школу </a:t>
            </a:r>
            <a:r>
              <a:rPr lang="ru-RU" sz="4400" b="1" dirty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u-RU" sz="44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4400" b="1" dirty="0">
                <a:solidFill>
                  <a:schemeClr val="bg1"/>
                </a:solidFill>
                <a:latin typeface="Corbel" panose="020B0503020204020204" pitchFamily="34" charset="0"/>
              </a:rPr>
              <a:t>4. </a:t>
            </a:r>
            <a:r>
              <a:rPr lang="ru-RU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Плохой </a:t>
            </a:r>
            <a:r>
              <a:rPr lang="ru-RU" sz="4400" b="1" dirty="0">
                <a:solidFill>
                  <a:schemeClr val="bg1"/>
                </a:solidFill>
                <a:latin typeface="Corbel" panose="020B0503020204020204" pitchFamily="34" charset="0"/>
              </a:rPr>
              <a:t>сон </a:t>
            </a:r>
            <a:r>
              <a:rPr lang="en-US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en-US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и кошмары</a:t>
            </a:r>
            <a:endParaRPr lang="ru-RU" sz="4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7170" name="Picture 2" descr="Жертвы травли: 24% детей в Украине пострадали от буллинга | Социум |  Общество | АиФ Украина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89" y="2875143"/>
            <a:ext cx="8740742" cy="580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92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55139" y="1127500"/>
            <a:ext cx="12948961" cy="7528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i="0" u="none" strike="noStrike" cap="none" dirty="0" smtClean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2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dirty="0" smtClean="0">
                <a:latin typeface="Corbel" panose="020B0503020204020204" pitchFamily="34" charset="0"/>
              </a:rPr>
              <a:t>Одна </a:t>
            </a:r>
            <a:r>
              <a:rPr lang="ru-RU" dirty="0">
                <a:latin typeface="Corbel" panose="020B0503020204020204" pitchFamily="34" charset="0"/>
              </a:rPr>
              <a:t>компания придумала ЕГО для свидетелей </a:t>
            </a:r>
            <a:r>
              <a:rPr lang="ru-RU" dirty="0" err="1">
                <a:latin typeface="Corbel" panose="020B0503020204020204" pitchFamily="34" charset="0"/>
              </a:rPr>
              <a:t>буллинга</a:t>
            </a:r>
            <a:r>
              <a:rPr lang="ru-RU" dirty="0">
                <a:latin typeface="Corbel" panose="020B0503020204020204" pitchFamily="34" charset="0"/>
              </a:rPr>
              <a:t>: глаз в </a:t>
            </a:r>
            <a:endParaRPr lang="ru-RU" dirty="0" smtClean="0">
              <a:latin typeface="Corbel" panose="020B0503020204020204" pitchFamily="34" charset="0"/>
            </a:endParaRPr>
          </a:p>
          <a:p>
            <a:pPr fontAlgn="base"/>
            <a:r>
              <a:rPr lang="ru-RU" dirty="0" smtClean="0">
                <a:latin typeface="Corbel" panose="020B0503020204020204" pitchFamily="34" charset="0"/>
              </a:rPr>
              <a:t>диалоговом </a:t>
            </a:r>
            <a:r>
              <a:rPr lang="ru-RU" dirty="0">
                <a:latin typeface="Corbel" panose="020B0503020204020204" pitchFamily="34" charset="0"/>
              </a:rPr>
              <a:t>окне. Он позволит свидетелям не вступать в конфликт, </a:t>
            </a:r>
            <a:endParaRPr lang="ru-RU" dirty="0" smtClean="0">
              <a:latin typeface="Corbel" panose="020B0503020204020204" pitchFamily="34" charset="0"/>
            </a:endParaRPr>
          </a:p>
          <a:p>
            <a:pPr fontAlgn="base"/>
            <a:r>
              <a:rPr lang="ru-RU" dirty="0" smtClean="0">
                <a:latin typeface="Corbel" panose="020B0503020204020204" pitchFamily="34" charset="0"/>
              </a:rPr>
              <a:t>но </a:t>
            </a:r>
            <a:r>
              <a:rPr lang="ru-RU" dirty="0">
                <a:latin typeface="Corbel" panose="020B0503020204020204" pitchFamily="34" charset="0"/>
              </a:rPr>
              <a:t>дать понять агрессору, что за ним наблюдают, а, значит, он </a:t>
            </a:r>
            <a:endParaRPr lang="ru-RU" dirty="0" smtClean="0">
              <a:latin typeface="Corbel" panose="020B0503020204020204" pitchFamily="34" charset="0"/>
            </a:endParaRPr>
          </a:p>
          <a:p>
            <a:pPr fontAlgn="base"/>
            <a:r>
              <a:rPr lang="ru-RU" dirty="0" smtClean="0">
                <a:latin typeface="Corbel" panose="020B0503020204020204" pitchFamily="34" charset="0"/>
              </a:rPr>
              <a:t>будет </a:t>
            </a:r>
            <a:r>
              <a:rPr lang="ru-RU" dirty="0">
                <a:latin typeface="Corbel" panose="020B0503020204020204" pitchFamily="34" charset="0"/>
              </a:rPr>
              <a:t>нести ответственность за свои действия. </a:t>
            </a:r>
            <a:endParaRPr lang="ru-RU" dirty="0" smtClean="0">
              <a:latin typeface="Corbel" panose="020B0503020204020204" pitchFamily="34" charset="0"/>
            </a:endParaRPr>
          </a:p>
          <a:p>
            <a:pPr fontAlgn="base"/>
            <a:endParaRPr lang="ru-RU" b="1" dirty="0">
              <a:latin typeface="Corbel" panose="020B0503020204020204" pitchFamily="34" charset="0"/>
            </a:endParaRPr>
          </a:p>
          <a:p>
            <a:pPr fontAlgn="base"/>
            <a:r>
              <a:rPr lang="ru-RU" b="1" dirty="0" smtClean="0">
                <a:latin typeface="Corbel" panose="020B0503020204020204" pitchFamily="34" charset="0"/>
              </a:rPr>
              <a:t>Что </a:t>
            </a:r>
            <a:r>
              <a:rPr lang="ru-RU" b="1" dirty="0">
                <a:latin typeface="Corbel" panose="020B0503020204020204" pitchFamily="34" charset="0"/>
              </a:rPr>
              <a:t>такое ОН? </a:t>
            </a:r>
            <a:r>
              <a:rPr lang="ru-RU" dirty="0">
                <a:latin typeface="Corbel" panose="020B0503020204020204" pitchFamily="34" charset="0"/>
              </a:rPr>
              <a:t/>
            </a:r>
            <a:br>
              <a:rPr lang="ru-RU" dirty="0">
                <a:latin typeface="Corbel" panose="020B0503020204020204" pitchFamily="34" charset="0"/>
              </a:rPr>
            </a:br>
            <a:r>
              <a:rPr lang="ru-RU" dirty="0">
                <a:latin typeface="Corbel" panose="020B0503020204020204" pitchFamily="34" charset="0"/>
              </a:rPr>
              <a:t>1. Трафарет для </a:t>
            </a:r>
            <a:r>
              <a:rPr lang="ru-RU" dirty="0" smtClean="0">
                <a:latin typeface="Corbel" panose="020B0503020204020204" pitchFamily="34" charset="0"/>
              </a:rPr>
              <a:t>татуировки</a:t>
            </a:r>
            <a:r>
              <a:rPr lang="ru-RU" dirty="0">
                <a:latin typeface="Corbel" panose="020B0503020204020204" pitchFamily="34" charset="0"/>
              </a:rPr>
              <a:t/>
            </a:r>
            <a:br>
              <a:rPr lang="ru-RU" dirty="0">
                <a:latin typeface="Corbel" panose="020B0503020204020204" pitchFamily="34" charset="0"/>
              </a:rPr>
            </a:br>
            <a:r>
              <a:rPr lang="ru-RU" dirty="0">
                <a:latin typeface="Corbel" panose="020B0503020204020204" pitchFamily="34" charset="0"/>
              </a:rPr>
              <a:t>2. </a:t>
            </a:r>
            <a:r>
              <a:rPr lang="ru-RU" dirty="0" smtClean="0">
                <a:latin typeface="Corbel" panose="020B0503020204020204" pitchFamily="34" charset="0"/>
              </a:rPr>
              <a:t>Смайлик</a:t>
            </a:r>
            <a:r>
              <a:rPr lang="ru-RU" dirty="0">
                <a:latin typeface="Corbel" panose="020B0503020204020204" pitchFamily="34" charset="0"/>
              </a:rPr>
              <a:t/>
            </a:r>
            <a:br>
              <a:rPr lang="ru-RU" dirty="0">
                <a:latin typeface="Corbel" panose="020B0503020204020204" pitchFamily="34" charset="0"/>
              </a:rPr>
            </a:br>
            <a:r>
              <a:rPr lang="ru-RU" dirty="0">
                <a:latin typeface="Corbel" panose="020B0503020204020204" pitchFamily="34" charset="0"/>
              </a:rPr>
              <a:t>3. </a:t>
            </a:r>
            <a:r>
              <a:rPr lang="ru-RU" dirty="0" smtClean="0">
                <a:latin typeface="Corbel" panose="020B0503020204020204" pitchFamily="34" charset="0"/>
              </a:rPr>
              <a:t>Флаг</a:t>
            </a:r>
            <a:r>
              <a:rPr lang="ru-RU" dirty="0">
                <a:latin typeface="Corbel" panose="020B0503020204020204" pitchFamily="34" charset="0"/>
              </a:rPr>
              <a:t/>
            </a:r>
            <a:br>
              <a:rPr lang="ru-RU" dirty="0">
                <a:latin typeface="Corbel" panose="020B0503020204020204" pitchFamily="34" charset="0"/>
              </a:rPr>
            </a:br>
            <a:r>
              <a:rPr lang="ru-RU" dirty="0">
                <a:latin typeface="Corbel" panose="020B0503020204020204" pitchFamily="34" charset="0"/>
              </a:rPr>
              <a:t>4. </a:t>
            </a:r>
            <a:r>
              <a:rPr lang="ru-RU" dirty="0" smtClean="0">
                <a:latin typeface="Corbel" panose="020B0503020204020204" pitchFamily="34" charset="0"/>
              </a:rPr>
              <a:t>Лозунг</a:t>
            </a:r>
            <a:endParaRPr lang="ru-RU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08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55139" y="1127500"/>
            <a:ext cx="12948961" cy="7528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i="0" u="none" strike="noStrike" cap="none" dirty="0" smtClean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71" y="3367314"/>
            <a:ext cx="10076860" cy="3933372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811297" y="3858905"/>
            <a:ext cx="8975906" cy="304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Смайлик</a:t>
            </a:r>
            <a:endParaRPr lang="ru-RU" sz="8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6393" y="4410443"/>
            <a:ext cx="7806177" cy="255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8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55139" y="1127500"/>
            <a:ext cx="12948961" cy="7528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i="0" u="none" strike="noStrike" cap="none" dirty="0" smtClean="0">
                <a:solidFill>
                  <a:srgbClr val="FFFFFF"/>
                </a:solidFill>
              </a:rPr>
              <a:t>8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0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dirty="0" smtClean="0">
                <a:latin typeface="Corbel" panose="020B0503020204020204" pitchFamily="34" charset="0"/>
              </a:rPr>
              <a:t>Один </a:t>
            </a:r>
            <a:r>
              <a:rPr lang="ru-RU" dirty="0">
                <a:latin typeface="Corbel" panose="020B0503020204020204" pitchFamily="34" charset="0"/>
              </a:rPr>
              <a:t>ресторан устроил эксперимент, в котором задействовал </a:t>
            </a:r>
            <a:endParaRPr lang="ru-RU" dirty="0" smtClean="0">
              <a:latin typeface="Corbel" panose="020B0503020204020204" pitchFamily="34" charset="0"/>
            </a:endParaRPr>
          </a:p>
          <a:p>
            <a:pPr fontAlgn="base"/>
            <a:r>
              <a:rPr lang="ru-RU" dirty="0" smtClean="0">
                <a:latin typeface="Corbel" panose="020B0503020204020204" pitchFamily="34" charset="0"/>
              </a:rPr>
              <a:t>группу </a:t>
            </a:r>
            <a:r>
              <a:rPr lang="ru-RU" dirty="0">
                <a:latin typeface="Corbel" panose="020B0503020204020204" pitchFamily="34" charset="0"/>
              </a:rPr>
              <a:t>детей-актёров. Дети разыгрывали в зале ресторана сцену </a:t>
            </a:r>
            <a:endParaRPr lang="ru-RU" dirty="0" smtClean="0">
              <a:latin typeface="Corbel" panose="020B0503020204020204" pitchFamily="34" charset="0"/>
            </a:endParaRPr>
          </a:p>
          <a:p>
            <a:pPr fontAlgn="base"/>
            <a:r>
              <a:rPr lang="ru-RU" dirty="0" err="1" smtClean="0">
                <a:latin typeface="Corbel" panose="020B0503020204020204" pitchFamily="34" charset="0"/>
              </a:rPr>
              <a:t>буллинга</a:t>
            </a:r>
            <a:r>
              <a:rPr lang="ru-RU" dirty="0">
                <a:latin typeface="Corbel" panose="020B0503020204020204" pitchFamily="34" charset="0"/>
              </a:rPr>
              <a:t>, а посетителям намеренно давали раздавленную еду. </a:t>
            </a:r>
            <a:endParaRPr lang="ru-RU" dirty="0" smtClean="0">
              <a:latin typeface="Corbel" panose="020B0503020204020204" pitchFamily="34" charset="0"/>
            </a:endParaRPr>
          </a:p>
          <a:p>
            <a:pPr fontAlgn="base"/>
            <a:endParaRPr lang="ru-RU" b="1" dirty="0">
              <a:latin typeface="Corbel" panose="020B0503020204020204" pitchFamily="34" charset="0"/>
            </a:endParaRPr>
          </a:p>
          <a:p>
            <a:pPr fontAlgn="base"/>
            <a:r>
              <a:rPr lang="ru-RU" b="1" dirty="0" smtClean="0">
                <a:latin typeface="Corbel" panose="020B0503020204020204" pitchFamily="34" charset="0"/>
              </a:rPr>
              <a:t>В </a:t>
            </a:r>
            <a:r>
              <a:rPr lang="ru-RU" b="1" dirty="0">
                <a:latin typeface="Corbel" panose="020B0503020204020204" pitchFamily="34" charset="0"/>
              </a:rPr>
              <a:t>результате лишь 12% посетителей … </a:t>
            </a:r>
            <a:br>
              <a:rPr lang="ru-RU" b="1" dirty="0">
                <a:latin typeface="Corbel" panose="020B0503020204020204" pitchFamily="34" charset="0"/>
              </a:rPr>
            </a:br>
            <a:r>
              <a:rPr lang="ru-RU" dirty="0">
                <a:latin typeface="Corbel" panose="020B0503020204020204" pitchFamily="34" charset="0"/>
              </a:rPr>
              <a:t>1. </a:t>
            </a:r>
            <a:r>
              <a:rPr lang="ru-RU" dirty="0" smtClean="0">
                <a:latin typeface="Corbel" panose="020B0503020204020204" pitchFamily="34" charset="0"/>
              </a:rPr>
              <a:t>Поскорее </a:t>
            </a:r>
            <a:r>
              <a:rPr lang="ru-RU" dirty="0">
                <a:latin typeface="Corbel" panose="020B0503020204020204" pitchFamily="34" charset="0"/>
              </a:rPr>
              <a:t>покинули </a:t>
            </a:r>
            <a:r>
              <a:rPr lang="ru-RU" dirty="0" smtClean="0">
                <a:latin typeface="Corbel" panose="020B0503020204020204" pitchFamily="34" charset="0"/>
              </a:rPr>
              <a:t>заведения</a:t>
            </a:r>
            <a:r>
              <a:rPr lang="ru-RU" dirty="0">
                <a:latin typeface="Corbel" panose="020B0503020204020204" pitchFamily="34" charset="0"/>
              </a:rPr>
              <a:t/>
            </a:r>
            <a:br>
              <a:rPr lang="ru-RU" dirty="0">
                <a:latin typeface="Corbel" panose="020B0503020204020204" pitchFamily="34" charset="0"/>
              </a:rPr>
            </a:br>
            <a:r>
              <a:rPr lang="ru-RU" dirty="0">
                <a:latin typeface="Corbel" panose="020B0503020204020204" pitchFamily="34" charset="0"/>
              </a:rPr>
              <a:t>2. </a:t>
            </a:r>
            <a:r>
              <a:rPr lang="ru-RU" dirty="0" smtClean="0">
                <a:latin typeface="Corbel" panose="020B0503020204020204" pitchFamily="34" charset="0"/>
              </a:rPr>
              <a:t>Проявили </a:t>
            </a:r>
            <a:r>
              <a:rPr lang="ru-RU" dirty="0">
                <a:latin typeface="Corbel" panose="020B0503020204020204" pitchFamily="34" charset="0"/>
              </a:rPr>
              <a:t>участие к ребёнку, которого </a:t>
            </a:r>
            <a:r>
              <a:rPr lang="ru-RU" dirty="0" smtClean="0">
                <a:latin typeface="Corbel" panose="020B0503020204020204" pitchFamily="34" charset="0"/>
              </a:rPr>
              <a:t>оскорбляли</a:t>
            </a:r>
            <a:r>
              <a:rPr lang="ru-RU" dirty="0">
                <a:latin typeface="Corbel" panose="020B0503020204020204" pitchFamily="34" charset="0"/>
              </a:rPr>
              <a:t/>
            </a:r>
            <a:br>
              <a:rPr lang="ru-RU" dirty="0">
                <a:latin typeface="Corbel" panose="020B0503020204020204" pitchFamily="34" charset="0"/>
              </a:rPr>
            </a:br>
            <a:r>
              <a:rPr lang="ru-RU" dirty="0">
                <a:latin typeface="Corbel" panose="020B0503020204020204" pitchFamily="34" charset="0"/>
              </a:rPr>
              <a:t>3. </a:t>
            </a:r>
            <a:r>
              <a:rPr lang="ru-RU" dirty="0" smtClean="0">
                <a:latin typeface="Corbel" panose="020B0503020204020204" pitchFamily="34" charset="0"/>
              </a:rPr>
              <a:t>Пожаловались </a:t>
            </a:r>
            <a:r>
              <a:rPr lang="ru-RU" dirty="0">
                <a:latin typeface="Corbel" panose="020B0503020204020204" pitchFamily="34" charset="0"/>
              </a:rPr>
              <a:t>на </a:t>
            </a:r>
            <a:r>
              <a:rPr lang="ru-RU" dirty="0" smtClean="0">
                <a:latin typeface="Corbel" panose="020B0503020204020204" pitchFamily="34" charset="0"/>
              </a:rPr>
              <a:t>еду</a:t>
            </a:r>
            <a:r>
              <a:rPr lang="ru-RU" dirty="0">
                <a:latin typeface="Corbel" panose="020B0503020204020204" pitchFamily="34" charset="0"/>
              </a:rPr>
              <a:t/>
            </a:r>
            <a:br>
              <a:rPr lang="ru-RU" dirty="0">
                <a:latin typeface="Corbel" panose="020B0503020204020204" pitchFamily="34" charset="0"/>
              </a:rPr>
            </a:br>
            <a:r>
              <a:rPr lang="ru-RU" dirty="0">
                <a:latin typeface="Corbel" panose="020B0503020204020204" pitchFamily="34" charset="0"/>
              </a:rPr>
              <a:t>4. </a:t>
            </a:r>
            <a:r>
              <a:rPr lang="ru-RU" dirty="0" smtClean="0">
                <a:latin typeface="Corbel" panose="020B0503020204020204" pitchFamily="34" charset="0"/>
              </a:rPr>
              <a:t>Стали </a:t>
            </a:r>
            <a:r>
              <a:rPr lang="ru-RU" dirty="0">
                <a:latin typeface="Corbel" panose="020B0503020204020204" pitchFamily="34" charset="0"/>
              </a:rPr>
              <a:t>снимать происходящее на мобильные </a:t>
            </a:r>
            <a:r>
              <a:rPr lang="ru-RU" dirty="0" smtClean="0">
                <a:latin typeface="Corbel" panose="020B0503020204020204" pitchFamily="34" charset="0"/>
              </a:rPr>
              <a:t>телефоны</a:t>
            </a:r>
            <a:endParaRPr lang="ru-RU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10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55139" y="1127500"/>
            <a:ext cx="12948961" cy="7528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i="0" u="none" strike="noStrike" cap="none" dirty="0" smtClean="0">
                <a:solidFill>
                  <a:srgbClr val="FFFFFF"/>
                </a:solidFill>
              </a:rPr>
              <a:t>8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71" y="3367314"/>
            <a:ext cx="10076860" cy="3933372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1128194" y="3924499"/>
            <a:ext cx="8975906" cy="304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>2. </a:t>
            </a:r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Проявили участие</a:t>
            </a:r>
            <a:r>
              <a:rPr lang="en-US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en-US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>к ребёнку, </a:t>
            </a:r>
            <a:r>
              <a:rPr lang="en-US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en-US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которого оскорбляли</a:t>
            </a:r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endParaRPr lang="ru-RU" sz="5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1121" y="2909162"/>
            <a:ext cx="9296119" cy="562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9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59" y="1123182"/>
            <a:ext cx="20393660" cy="1441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7200" b="1" dirty="0" smtClean="0">
                <a:latin typeface="Corbel" panose="020B0503020204020204" pitchFamily="34" charset="0"/>
              </a:rPr>
              <a:t>МОЛОДЦЫ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9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55139" y="1127500"/>
            <a:ext cx="12948961" cy="7528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0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i="1" dirty="0" smtClean="0">
                <a:latin typeface="Corbel" panose="020B0503020204020204" pitchFamily="34" charset="0"/>
              </a:rPr>
              <a:t>Внимание</a:t>
            </a:r>
            <a:r>
              <a:rPr lang="ru-RU" i="1" dirty="0">
                <a:latin typeface="Corbel" panose="020B0503020204020204" pitchFamily="34" charset="0"/>
              </a:rPr>
              <a:t>! В этом вопросе может быть больше правильных </a:t>
            </a:r>
            <a:endParaRPr lang="x-none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i="1" dirty="0" smtClean="0">
                <a:latin typeface="Corbel" panose="020B0503020204020204" pitchFamily="34" charset="0"/>
              </a:rPr>
              <a:t>вариантов </a:t>
            </a:r>
            <a:r>
              <a:rPr lang="ru-RU" i="1" dirty="0">
                <a:latin typeface="Corbel" panose="020B0503020204020204" pitchFamily="34" charset="0"/>
              </a:rPr>
              <a:t>ответа, или не быть их вовсе. Если вариантов больше </a:t>
            </a:r>
            <a:endParaRPr lang="x-none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i="1" dirty="0" smtClean="0">
                <a:latin typeface="Corbel" panose="020B0503020204020204" pitchFamily="34" charset="0"/>
              </a:rPr>
              <a:t>одного</a:t>
            </a:r>
            <a:r>
              <a:rPr lang="ru-RU" i="1" dirty="0">
                <a:latin typeface="Corbel" panose="020B0503020204020204" pitchFamily="34" charset="0"/>
              </a:rPr>
              <a:t>, выберите все </a:t>
            </a:r>
            <a:r>
              <a:rPr lang="ru-RU" i="1" dirty="0" smtClean="0">
                <a:latin typeface="Corbel" panose="020B0503020204020204" pitchFamily="34" charset="0"/>
              </a:rPr>
              <a:t>правильные.</a:t>
            </a:r>
            <a:endParaRPr lang="x-none" i="1" dirty="0">
              <a:latin typeface="Corbel" panose="020B0503020204020204" pitchFamily="34" charset="0"/>
            </a:endParaRPr>
          </a:p>
          <a:p>
            <a:pPr fontAlgn="base"/>
            <a:r>
              <a:rPr lang="ru-RU" dirty="0" smtClean="0">
                <a:latin typeface="Corbel" panose="020B0503020204020204" pitchFamily="34" charset="0"/>
              </a:rPr>
              <a:t>ЮНИСЕФ </a:t>
            </a:r>
            <a:r>
              <a:rPr lang="ru-RU" dirty="0">
                <a:latin typeface="Corbel" panose="020B0503020204020204" pitchFamily="34" charset="0"/>
              </a:rPr>
              <a:t>в Молдове отметил, что проблема </a:t>
            </a:r>
            <a:r>
              <a:rPr lang="ru-RU" dirty="0" err="1">
                <a:latin typeface="Corbel" panose="020B0503020204020204" pitchFamily="34" charset="0"/>
              </a:rPr>
              <a:t>буллинга</a:t>
            </a:r>
            <a:r>
              <a:rPr lang="ru-RU" dirty="0">
                <a:latin typeface="Corbel" panose="020B0503020204020204" pitchFamily="34" charset="0"/>
              </a:rPr>
              <a:t> довольно </a:t>
            </a:r>
            <a:endParaRPr lang="x-none" dirty="0" smtClean="0">
              <a:latin typeface="Corbel" panose="020B0503020204020204" pitchFamily="34" charset="0"/>
            </a:endParaRPr>
          </a:p>
          <a:p>
            <a:pPr fontAlgn="base"/>
            <a:r>
              <a:rPr lang="ru-RU" dirty="0" smtClean="0">
                <a:latin typeface="Corbel" panose="020B0503020204020204" pitchFamily="34" charset="0"/>
              </a:rPr>
              <a:t>актуальна </a:t>
            </a:r>
            <a:r>
              <a:rPr lang="ru-RU" dirty="0">
                <a:latin typeface="Corbel" panose="020B0503020204020204" pitchFamily="34" charset="0"/>
              </a:rPr>
              <a:t>в республике. </a:t>
            </a:r>
            <a:endParaRPr lang="x-none" dirty="0" smtClean="0">
              <a:latin typeface="Corbel" panose="020B0503020204020204" pitchFamily="34" charset="0"/>
            </a:endParaRPr>
          </a:p>
          <a:p>
            <a:pPr fontAlgn="base"/>
            <a:r>
              <a:rPr lang="ru-RU" b="1" dirty="0" smtClean="0">
                <a:latin typeface="Corbel" panose="020B0503020204020204" pitchFamily="34" charset="0"/>
              </a:rPr>
              <a:t>При </a:t>
            </a:r>
            <a:r>
              <a:rPr lang="ru-RU" b="1" dirty="0">
                <a:latin typeface="Corbel" panose="020B0503020204020204" pitchFamily="34" charset="0"/>
              </a:rPr>
              <a:t>этом и агрессоры, и жертвы издевательств …</a:t>
            </a:r>
            <a:br>
              <a:rPr lang="ru-RU" b="1" dirty="0">
                <a:latin typeface="Corbel" panose="020B0503020204020204" pitchFamily="34" charset="0"/>
              </a:rPr>
            </a:br>
            <a:r>
              <a:rPr lang="ru-RU" dirty="0">
                <a:latin typeface="Corbel" panose="020B0503020204020204" pitchFamily="34" charset="0"/>
              </a:rPr>
              <a:t>1. </a:t>
            </a:r>
            <a:r>
              <a:rPr lang="x-none" dirty="0" smtClean="0">
                <a:latin typeface="Corbel" panose="020B0503020204020204" pitchFamily="34" charset="0"/>
              </a:rPr>
              <a:t>П</a:t>
            </a:r>
            <a:r>
              <a:rPr lang="ru-RU" dirty="0" err="1" smtClean="0">
                <a:latin typeface="Corbel" panose="020B0503020204020204" pitchFamily="34" charset="0"/>
              </a:rPr>
              <a:t>одвержены</a:t>
            </a:r>
            <a:r>
              <a:rPr lang="ru-RU" dirty="0" smtClean="0">
                <a:latin typeface="Corbel" panose="020B0503020204020204" pitchFamily="34" charset="0"/>
              </a:rPr>
              <a:t> депрессии</a:t>
            </a:r>
            <a:r>
              <a:rPr lang="ru-RU" dirty="0">
                <a:latin typeface="Corbel" panose="020B0503020204020204" pitchFamily="34" charset="0"/>
              </a:rPr>
              <a:t/>
            </a:r>
            <a:br>
              <a:rPr lang="ru-RU" dirty="0">
                <a:latin typeface="Corbel" panose="020B0503020204020204" pitchFamily="34" charset="0"/>
              </a:rPr>
            </a:br>
            <a:r>
              <a:rPr lang="ru-RU" dirty="0">
                <a:latin typeface="Corbel" panose="020B0503020204020204" pitchFamily="34" charset="0"/>
              </a:rPr>
              <a:t>2. </a:t>
            </a:r>
            <a:r>
              <a:rPr lang="ru-RU" dirty="0" smtClean="0">
                <a:latin typeface="Corbel" panose="020B0503020204020204" pitchFamily="34" charset="0"/>
              </a:rPr>
              <a:t>Теряют </a:t>
            </a:r>
            <a:r>
              <a:rPr lang="ru-RU" dirty="0">
                <a:latin typeface="Corbel" panose="020B0503020204020204" pitchFamily="34" charset="0"/>
              </a:rPr>
              <a:t>интерес к </a:t>
            </a:r>
            <a:r>
              <a:rPr lang="ru-RU" dirty="0" smtClean="0">
                <a:latin typeface="Corbel" panose="020B0503020204020204" pitchFamily="34" charset="0"/>
              </a:rPr>
              <a:t>учёбе</a:t>
            </a:r>
            <a:r>
              <a:rPr lang="ru-RU" dirty="0">
                <a:latin typeface="Corbel" panose="020B0503020204020204" pitchFamily="34" charset="0"/>
              </a:rPr>
              <a:t/>
            </a:r>
            <a:br>
              <a:rPr lang="ru-RU" dirty="0">
                <a:latin typeface="Corbel" panose="020B0503020204020204" pitchFamily="34" charset="0"/>
              </a:rPr>
            </a:br>
            <a:r>
              <a:rPr lang="ru-RU" dirty="0">
                <a:latin typeface="Corbel" panose="020B0503020204020204" pitchFamily="34" charset="0"/>
              </a:rPr>
              <a:t>3. </a:t>
            </a:r>
            <a:r>
              <a:rPr lang="ru-RU" dirty="0" smtClean="0">
                <a:latin typeface="Corbel" panose="020B0503020204020204" pitchFamily="34" charset="0"/>
              </a:rPr>
              <a:t>Имеют </a:t>
            </a:r>
            <a:r>
              <a:rPr lang="ru-RU" dirty="0">
                <a:latin typeface="Corbel" panose="020B0503020204020204" pitchFamily="34" charset="0"/>
              </a:rPr>
              <a:t>низкую </a:t>
            </a:r>
            <a:r>
              <a:rPr lang="ru-RU" dirty="0" smtClean="0">
                <a:latin typeface="Corbel" panose="020B0503020204020204" pitchFamily="34" charset="0"/>
              </a:rPr>
              <a:t>самооценку</a:t>
            </a:r>
            <a:r>
              <a:rPr lang="ru-RU" dirty="0">
                <a:latin typeface="Corbel" panose="020B0503020204020204" pitchFamily="34" charset="0"/>
              </a:rPr>
              <a:t/>
            </a:r>
            <a:br>
              <a:rPr lang="ru-RU" dirty="0">
                <a:latin typeface="Corbel" panose="020B0503020204020204" pitchFamily="34" charset="0"/>
              </a:rPr>
            </a:br>
            <a:r>
              <a:rPr lang="ru-RU" dirty="0">
                <a:latin typeface="Corbel" panose="020B0503020204020204" pitchFamily="34" charset="0"/>
              </a:rPr>
              <a:t>4. </a:t>
            </a:r>
            <a:r>
              <a:rPr lang="ru-RU" dirty="0" smtClean="0">
                <a:latin typeface="Corbel" panose="020B0503020204020204" pitchFamily="34" charset="0"/>
              </a:rPr>
              <a:t>Чувствуют </a:t>
            </a:r>
            <a:r>
              <a:rPr lang="ru-RU" dirty="0">
                <a:latin typeface="Corbel" panose="020B0503020204020204" pitchFamily="34" charset="0"/>
              </a:rPr>
              <a:t>себя </a:t>
            </a:r>
            <a:r>
              <a:rPr lang="ru-RU" dirty="0" smtClean="0">
                <a:latin typeface="Corbel" panose="020B0503020204020204" pitchFamily="34" charset="0"/>
              </a:rPr>
              <a:t>одиноко</a:t>
            </a:r>
            <a:endParaRPr lang="ru-RU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55139" y="1127500"/>
            <a:ext cx="12948961" cy="7528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0" y="2873830"/>
            <a:ext cx="11306629" cy="4852850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608097" y="3986701"/>
            <a:ext cx="8975906" cy="304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4800" b="1" dirty="0">
                <a:solidFill>
                  <a:schemeClr val="bg1"/>
                </a:solidFill>
                <a:latin typeface="Corbel" panose="020B0503020204020204" pitchFamily="34" charset="0"/>
              </a:rPr>
              <a:t>1. </a:t>
            </a:r>
            <a:r>
              <a:rPr lang="x-none" sz="4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П</a:t>
            </a:r>
            <a:r>
              <a:rPr lang="ru-RU" sz="48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одвержены</a:t>
            </a:r>
            <a:r>
              <a:rPr lang="ru-RU" sz="4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депрессии</a:t>
            </a:r>
            <a:r>
              <a:rPr lang="ru-RU" sz="4800" b="1" dirty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u-RU" sz="48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4800" b="1" dirty="0">
                <a:solidFill>
                  <a:schemeClr val="bg1"/>
                </a:solidFill>
                <a:latin typeface="Corbel" panose="020B0503020204020204" pitchFamily="34" charset="0"/>
              </a:rPr>
              <a:t>2. </a:t>
            </a:r>
            <a:r>
              <a:rPr lang="ru-RU" sz="4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Теряют </a:t>
            </a:r>
            <a:r>
              <a:rPr lang="ru-RU" sz="4800" b="1" dirty="0">
                <a:solidFill>
                  <a:schemeClr val="bg1"/>
                </a:solidFill>
                <a:latin typeface="Corbel" panose="020B0503020204020204" pitchFamily="34" charset="0"/>
              </a:rPr>
              <a:t>интерес к </a:t>
            </a:r>
            <a:r>
              <a:rPr lang="ru-RU" sz="4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учёбе</a:t>
            </a:r>
            <a:r>
              <a:rPr lang="ru-RU" sz="4800" b="1" dirty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u-RU" sz="48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4800" b="1" dirty="0">
                <a:solidFill>
                  <a:schemeClr val="bg1"/>
                </a:solidFill>
                <a:latin typeface="Corbel" panose="020B0503020204020204" pitchFamily="34" charset="0"/>
              </a:rPr>
              <a:t>3. </a:t>
            </a:r>
            <a:r>
              <a:rPr lang="ru-RU" sz="4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Имеют </a:t>
            </a:r>
            <a:r>
              <a:rPr lang="ru-RU" sz="4800" b="1" dirty="0">
                <a:solidFill>
                  <a:schemeClr val="bg1"/>
                </a:solidFill>
                <a:latin typeface="Corbel" panose="020B0503020204020204" pitchFamily="34" charset="0"/>
              </a:rPr>
              <a:t>низкую </a:t>
            </a:r>
            <a:r>
              <a:rPr lang="ru-RU" sz="4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самооценку</a:t>
            </a:r>
            <a:r>
              <a:rPr lang="ru-RU" sz="4800" b="1" dirty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u-RU" sz="48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4800" b="1" dirty="0">
                <a:solidFill>
                  <a:schemeClr val="bg1"/>
                </a:solidFill>
                <a:latin typeface="Corbel" panose="020B0503020204020204" pitchFamily="34" charset="0"/>
              </a:rPr>
              <a:t>4. </a:t>
            </a:r>
            <a:r>
              <a:rPr lang="ru-RU" sz="4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Чувствуют себя</a:t>
            </a:r>
            <a:r>
              <a:rPr lang="en-US" sz="4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одиноко</a:t>
            </a:r>
            <a:r>
              <a:rPr lang="ru-RU" sz="4800" b="1" dirty="0">
                <a:solidFill>
                  <a:schemeClr val="bg1"/>
                </a:solidFill>
                <a:latin typeface="Corbel" panose="020B0503020204020204" pitchFamily="34" charset="0"/>
              </a:rPr>
              <a:t> </a:t>
            </a:r>
          </a:p>
        </p:txBody>
      </p:sp>
      <p:pic>
        <p:nvPicPr>
          <p:cNvPr id="1026" name="Picture 2" descr="5 серьёзных отличий обычного школьного конфликта от травли | Мел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57" y="2873830"/>
            <a:ext cx="8264130" cy="561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58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55139" y="1127500"/>
            <a:ext cx="12948961" cy="7528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2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Считается</a:t>
            </a:r>
            <a:r>
              <a:rPr lang="ru-RU" sz="6000" dirty="0">
                <a:latin typeface="Corbel" panose="020B0503020204020204" pitchFamily="34" charset="0"/>
              </a:rPr>
              <a:t>, что ОНИ – тоже жертвы </a:t>
            </a:r>
            <a:r>
              <a:rPr lang="ru-RU" sz="6000" dirty="0" err="1">
                <a:latin typeface="Corbel" panose="020B0503020204020204" pitchFamily="34" charset="0"/>
              </a:rPr>
              <a:t>буллинга</a:t>
            </a:r>
            <a:r>
              <a:rPr lang="ru-RU" sz="6000" dirty="0">
                <a:latin typeface="Corbel" panose="020B0503020204020204" pitchFamily="34" charset="0"/>
              </a:rPr>
              <a:t>, ведь они </a:t>
            </a:r>
            <a:endParaRPr lang="ru-RU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получают </a:t>
            </a:r>
            <a:r>
              <a:rPr lang="ru-RU" sz="6000" dirty="0">
                <a:latin typeface="Corbel" panose="020B0503020204020204" pitchFamily="34" charset="0"/>
              </a:rPr>
              <a:t>опыт бессилия перед властью толпы и стыд за </a:t>
            </a:r>
            <a:endParaRPr lang="ru-RU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своё </a:t>
            </a:r>
            <a:r>
              <a:rPr lang="ru-RU" sz="6000" dirty="0">
                <a:latin typeface="Corbel" panose="020B0503020204020204" pitchFamily="34" charset="0"/>
              </a:rPr>
              <a:t>слабодушие. </a:t>
            </a:r>
            <a:endParaRPr lang="ru-RU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Кто </a:t>
            </a:r>
            <a:r>
              <a:rPr lang="ru-RU" sz="6000" b="1" dirty="0">
                <a:latin typeface="Corbel" panose="020B0503020204020204" pitchFamily="34" charset="0"/>
              </a:rPr>
              <a:t>ОНИ? </a:t>
            </a:r>
            <a:br>
              <a:rPr lang="ru-RU" sz="6000" b="1" dirty="0">
                <a:latin typeface="Corbel" panose="020B0503020204020204" pitchFamily="34" charset="0"/>
              </a:rPr>
            </a:br>
            <a:r>
              <a:rPr lang="ru-RU" sz="6000" dirty="0">
                <a:latin typeface="Corbel" panose="020B0503020204020204" pitchFamily="34" charset="0"/>
              </a:rPr>
              <a:t>1. Домашние </a:t>
            </a:r>
            <a:r>
              <a:rPr lang="ru-RU" sz="6000" dirty="0" smtClean="0">
                <a:latin typeface="Corbel" panose="020B0503020204020204" pitchFamily="34" charset="0"/>
              </a:rPr>
              <a:t>животные</a:t>
            </a:r>
            <a:r>
              <a:rPr lang="ru-RU" sz="6000" dirty="0">
                <a:latin typeface="Corbel" panose="020B0503020204020204" pitchFamily="34" charset="0"/>
              </a:rPr>
              <a:t/>
            </a:r>
            <a:br>
              <a:rPr lang="ru-RU" sz="6000" dirty="0">
                <a:latin typeface="Corbel" panose="020B0503020204020204" pitchFamily="34" charset="0"/>
              </a:rPr>
            </a:br>
            <a:r>
              <a:rPr lang="ru-RU" sz="6000" dirty="0">
                <a:latin typeface="Corbel" panose="020B0503020204020204" pitchFamily="34" charset="0"/>
              </a:rPr>
              <a:t>2. Повара, работающие в учебных </a:t>
            </a:r>
            <a:r>
              <a:rPr lang="ru-RU" sz="6000" dirty="0" smtClean="0">
                <a:latin typeface="Corbel" panose="020B0503020204020204" pitchFamily="34" charset="0"/>
              </a:rPr>
              <a:t>заведениях</a:t>
            </a:r>
            <a:r>
              <a:rPr lang="ru-RU" sz="6000" dirty="0">
                <a:latin typeface="Corbel" panose="020B0503020204020204" pitchFamily="34" charset="0"/>
              </a:rPr>
              <a:t/>
            </a:r>
            <a:br>
              <a:rPr lang="ru-RU" sz="6000" dirty="0">
                <a:latin typeface="Corbel" panose="020B0503020204020204" pitchFamily="34" charset="0"/>
              </a:rPr>
            </a:br>
            <a:r>
              <a:rPr lang="ru-RU" sz="6000" dirty="0">
                <a:latin typeface="Corbel" panose="020B0503020204020204" pitchFamily="34" charset="0"/>
              </a:rPr>
              <a:t>3. Свидетели </a:t>
            </a:r>
            <a:r>
              <a:rPr lang="ru-RU" sz="6000" dirty="0" err="1" smtClean="0">
                <a:latin typeface="Corbel" panose="020B0503020204020204" pitchFamily="34" charset="0"/>
              </a:rPr>
              <a:t>буллинга</a:t>
            </a:r>
            <a:r>
              <a:rPr lang="ru-RU" sz="6000" dirty="0">
                <a:latin typeface="Corbel" panose="020B0503020204020204" pitchFamily="34" charset="0"/>
              </a:rPr>
              <a:t/>
            </a:r>
            <a:br>
              <a:rPr lang="ru-RU" sz="6000" dirty="0">
                <a:latin typeface="Corbel" panose="020B0503020204020204" pitchFamily="34" charset="0"/>
              </a:rPr>
            </a:br>
            <a:r>
              <a:rPr lang="ru-RU" sz="6000" dirty="0">
                <a:latin typeface="Corbel" panose="020B0503020204020204" pitchFamily="34" charset="0"/>
              </a:rPr>
              <a:t>4. Люди старше 63 </a:t>
            </a:r>
            <a:r>
              <a:rPr lang="ru-RU" sz="6000" dirty="0" smtClean="0">
                <a:latin typeface="Corbel" panose="020B0503020204020204" pitchFamily="34" charset="0"/>
              </a:rPr>
              <a:t>лет</a:t>
            </a:r>
            <a:r>
              <a:rPr lang="ru-RU" sz="6000" dirty="0">
                <a:latin typeface="Corbel" panose="020B0503020204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6982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55139" y="1127500"/>
            <a:ext cx="12948961" cy="7528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799" y="3381829"/>
            <a:ext cx="10338117" cy="4185194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811297" y="3953249"/>
            <a:ext cx="8975906" cy="304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000" b="1" dirty="0">
                <a:solidFill>
                  <a:schemeClr val="bg1"/>
                </a:solidFill>
                <a:latin typeface="Corbel" panose="020B0503020204020204" pitchFamily="34" charset="0"/>
              </a:rPr>
              <a:t>3. Свидетели </a:t>
            </a:r>
            <a:r>
              <a:rPr lang="ru-RU" sz="80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буллинга</a:t>
            </a:r>
            <a:endParaRPr lang="ru-RU" sz="8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Почему нужно избегать толп? | Гроссмейстер Сандро | Яндекс Дзен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" y="2718977"/>
            <a:ext cx="9623221" cy="640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72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55139" y="1127500"/>
            <a:ext cx="12948961" cy="7528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2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600" i="1" dirty="0" smtClean="0">
                <a:latin typeface="Corbel" panose="020B0503020204020204" pitchFamily="34" charset="0"/>
              </a:rPr>
              <a:t>Внимание</a:t>
            </a:r>
            <a:r>
              <a:rPr lang="ru-RU" sz="4600" i="1" dirty="0">
                <a:latin typeface="Corbel" panose="020B0503020204020204" pitchFamily="34" charset="0"/>
              </a:rPr>
              <a:t>! В этом вопросе может быть больше правильных вариантов </a:t>
            </a:r>
            <a:endParaRPr lang="ru-RU" sz="46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600" i="1" dirty="0" smtClean="0">
                <a:latin typeface="Corbel" panose="020B0503020204020204" pitchFamily="34" charset="0"/>
              </a:rPr>
              <a:t>ответа</a:t>
            </a:r>
            <a:r>
              <a:rPr lang="ru-RU" sz="4600" i="1" dirty="0">
                <a:latin typeface="Corbel" panose="020B0503020204020204" pitchFamily="34" charset="0"/>
              </a:rPr>
              <a:t>, или не быть их вовсе. Если вариантов больше одного, выберите </a:t>
            </a:r>
            <a:endParaRPr lang="ru-RU" sz="46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600" i="1" dirty="0" smtClean="0">
                <a:latin typeface="Corbel" panose="020B0503020204020204" pitchFamily="34" charset="0"/>
              </a:rPr>
              <a:t>все правильные.</a:t>
            </a:r>
            <a:endParaRPr lang="ru-RU" sz="4600" i="1" dirty="0">
              <a:latin typeface="Corbel" panose="020B0503020204020204" pitchFamily="34" charset="0"/>
            </a:endParaRPr>
          </a:p>
          <a:p>
            <a:pPr fontAlgn="base"/>
            <a:r>
              <a:rPr lang="ru-RU" sz="4600" dirty="0" err="1" smtClean="0">
                <a:latin typeface="Corbel" panose="020B0503020204020204" pitchFamily="34" charset="0"/>
              </a:rPr>
              <a:t>Кибербуллинг</a:t>
            </a:r>
            <a:r>
              <a:rPr lang="ru-RU" sz="4600" dirty="0" smtClean="0">
                <a:latin typeface="Corbel" panose="020B0503020204020204" pitchFamily="34" charset="0"/>
              </a:rPr>
              <a:t> </a:t>
            </a:r>
            <a:r>
              <a:rPr lang="ru-RU" sz="4600" dirty="0">
                <a:latin typeface="Corbel" panose="020B0503020204020204" pitchFamily="34" charset="0"/>
              </a:rPr>
              <a:t>– это намеренные оскорбления, угрозы, диффамации и </a:t>
            </a:r>
            <a:endParaRPr lang="ru-RU" sz="4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600" dirty="0" smtClean="0">
                <a:latin typeface="Corbel" panose="020B0503020204020204" pitchFamily="34" charset="0"/>
              </a:rPr>
              <a:t>сообщение </a:t>
            </a:r>
            <a:r>
              <a:rPr lang="ru-RU" sz="4600" dirty="0">
                <a:latin typeface="Corbel" panose="020B0503020204020204" pitchFamily="34" charset="0"/>
              </a:rPr>
              <a:t>другим компрометирующих данных с помощью современных </a:t>
            </a:r>
            <a:endParaRPr lang="ru-RU" sz="4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600" dirty="0" smtClean="0">
                <a:latin typeface="Corbel" panose="020B0503020204020204" pitchFamily="34" charset="0"/>
              </a:rPr>
              <a:t>средств </a:t>
            </a:r>
            <a:r>
              <a:rPr lang="ru-RU" sz="4600" dirty="0">
                <a:latin typeface="Corbel" panose="020B0503020204020204" pitchFamily="34" charset="0"/>
              </a:rPr>
              <a:t>коммуникации. </a:t>
            </a:r>
            <a:endParaRPr lang="ru-RU" sz="4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600" b="1" dirty="0" smtClean="0">
                <a:latin typeface="Corbel" panose="020B0503020204020204" pitchFamily="34" charset="0"/>
              </a:rPr>
              <a:t>Какой </a:t>
            </a:r>
            <a:r>
              <a:rPr lang="ru-RU" sz="4600" b="1" dirty="0">
                <a:latin typeface="Corbel" panose="020B0503020204020204" pitchFamily="34" charset="0"/>
              </a:rPr>
              <a:t>из этих видов </a:t>
            </a:r>
            <a:r>
              <a:rPr lang="ru-RU" sz="4600" b="1" dirty="0" err="1">
                <a:latin typeface="Corbel" panose="020B0503020204020204" pitchFamily="34" charset="0"/>
              </a:rPr>
              <a:t>кибербуллинга</a:t>
            </a:r>
            <a:r>
              <a:rPr lang="ru-RU" sz="4600" b="1" dirty="0">
                <a:latin typeface="Corbel" panose="020B0503020204020204" pitchFamily="34" charset="0"/>
              </a:rPr>
              <a:t> разрешён?</a:t>
            </a:r>
          </a:p>
          <a:p>
            <a:r>
              <a:rPr lang="ru-RU" sz="4600" dirty="0">
                <a:latin typeface="Corbel" panose="020B0503020204020204" pitchFamily="34" charset="0"/>
              </a:rPr>
              <a:t>1. </a:t>
            </a:r>
            <a:r>
              <a:rPr lang="ru-RU" sz="4600" dirty="0" smtClean="0">
                <a:latin typeface="Corbel" panose="020B0503020204020204" pitchFamily="34" charset="0"/>
              </a:rPr>
              <a:t>В блогах</a:t>
            </a:r>
            <a:endParaRPr lang="ru-RU" sz="4600" dirty="0">
              <a:latin typeface="Corbel" panose="020B0503020204020204" pitchFamily="34" charset="0"/>
            </a:endParaRPr>
          </a:p>
          <a:p>
            <a:r>
              <a:rPr lang="ru-RU" sz="4600" dirty="0">
                <a:latin typeface="Corbel" panose="020B0503020204020204" pitchFamily="34" charset="0"/>
              </a:rPr>
              <a:t>2. </a:t>
            </a:r>
            <a:r>
              <a:rPr lang="ru-RU" sz="4600" dirty="0" smtClean="0">
                <a:latin typeface="Corbel" panose="020B0503020204020204" pitchFamily="34" charset="0"/>
              </a:rPr>
              <a:t>При </a:t>
            </a:r>
            <a:r>
              <a:rPr lang="ru-RU" sz="4600" dirty="0">
                <a:latin typeface="Corbel" panose="020B0503020204020204" pitchFamily="34" charset="0"/>
              </a:rPr>
              <a:t>голосовании (кто самый красивый и кто самый некрасивый</a:t>
            </a:r>
            <a:r>
              <a:rPr lang="ru-RU" sz="4600" dirty="0" smtClean="0">
                <a:latin typeface="Corbel" panose="020B0503020204020204" pitchFamily="34" charset="0"/>
              </a:rPr>
              <a:t>?)</a:t>
            </a:r>
            <a:endParaRPr lang="ru-RU" sz="4600" dirty="0">
              <a:latin typeface="Corbel" panose="020B0503020204020204" pitchFamily="34" charset="0"/>
            </a:endParaRPr>
          </a:p>
          <a:p>
            <a:r>
              <a:rPr lang="ru-RU" sz="4600" dirty="0">
                <a:latin typeface="Corbel" panose="020B0503020204020204" pitchFamily="34" charset="0"/>
              </a:rPr>
              <a:t>3. </a:t>
            </a:r>
            <a:r>
              <a:rPr lang="ru-RU" sz="4600" dirty="0" smtClean="0">
                <a:latin typeface="Corbel" panose="020B0503020204020204" pitchFamily="34" charset="0"/>
              </a:rPr>
              <a:t>На </a:t>
            </a:r>
            <a:r>
              <a:rPr lang="ru-RU" sz="4600" dirty="0" err="1" smtClean="0">
                <a:latin typeface="Corbel" panose="020B0503020204020204" pitchFamily="34" charset="0"/>
              </a:rPr>
              <a:t>Фэйсбуке</a:t>
            </a:r>
            <a:endParaRPr lang="ru-RU" sz="4600" dirty="0">
              <a:latin typeface="Corbel" panose="020B0503020204020204" pitchFamily="34" charset="0"/>
            </a:endParaRPr>
          </a:p>
          <a:p>
            <a:r>
              <a:rPr lang="ru-RU" sz="4600" dirty="0">
                <a:latin typeface="Corbel" panose="020B0503020204020204" pitchFamily="34" charset="0"/>
              </a:rPr>
              <a:t>4. </a:t>
            </a:r>
            <a:r>
              <a:rPr lang="ru-RU" sz="4600" dirty="0" smtClean="0">
                <a:latin typeface="Corbel" panose="020B0503020204020204" pitchFamily="34" charset="0"/>
              </a:rPr>
              <a:t>На </a:t>
            </a:r>
            <a:r>
              <a:rPr lang="ru-RU" sz="4600" dirty="0">
                <a:latin typeface="Corbel" panose="020B0503020204020204" pitchFamily="34" charset="0"/>
              </a:rPr>
              <a:t>личных </a:t>
            </a:r>
            <a:r>
              <a:rPr lang="ru-RU" sz="4600" dirty="0" smtClean="0">
                <a:latin typeface="Corbel" panose="020B0503020204020204" pitchFamily="34" charset="0"/>
              </a:rPr>
              <a:t>страницах</a:t>
            </a:r>
            <a:endParaRPr lang="ru-RU" sz="46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59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55139" y="1127500"/>
            <a:ext cx="12948961" cy="7528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610" y="3318682"/>
            <a:ext cx="9682875" cy="4199709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811297" y="3897361"/>
            <a:ext cx="8975906" cy="304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Нет ответа</a:t>
            </a:r>
            <a:endParaRPr lang="ru-RU" sz="8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44914" y="2759710"/>
            <a:ext cx="628650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6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55139" y="1127500"/>
            <a:ext cx="12948961" cy="7528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i="0" u="none" strike="noStrike" cap="none" dirty="0" smtClean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2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В </a:t>
            </a:r>
            <a:r>
              <a:rPr lang="ru-RU" sz="7200" b="1" dirty="0">
                <a:latin typeface="Corbel" panose="020B0503020204020204" pitchFamily="34" charset="0"/>
              </a:rPr>
              <a:t>XIX веке английским дамам советовали </a:t>
            </a:r>
            <a:endParaRPr lang="ru-RU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держать </a:t>
            </a:r>
            <a:r>
              <a:rPr lang="ru-RU" sz="7200" b="1" dirty="0">
                <a:latin typeface="Corbel" panose="020B0503020204020204" pitchFamily="34" charset="0"/>
              </a:rPr>
              <a:t>во рту булавку, чтобы обезопасить </a:t>
            </a:r>
            <a:endParaRPr lang="ru-RU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себя </a:t>
            </a:r>
            <a:r>
              <a:rPr lang="ru-RU" sz="7200" b="1" dirty="0">
                <a:latin typeface="Corbel" panose="020B0503020204020204" pitchFamily="34" charset="0"/>
              </a:rPr>
              <a:t>от...   </a:t>
            </a:r>
            <a:r>
              <a:rPr lang="ru-RU" sz="7200" dirty="0">
                <a:latin typeface="Corbel" panose="020B0503020204020204" pitchFamily="34" charset="0"/>
              </a:rPr>
              <a:t/>
            </a:r>
            <a:br>
              <a:rPr lang="ru-RU" sz="7200" dirty="0">
                <a:latin typeface="Corbel" panose="020B0503020204020204" pitchFamily="34" charset="0"/>
              </a:rPr>
            </a:br>
            <a:r>
              <a:rPr lang="ru-RU" sz="7200" dirty="0">
                <a:latin typeface="Corbel" panose="020B0503020204020204" pitchFamily="34" charset="0"/>
              </a:rPr>
              <a:t>1. </a:t>
            </a:r>
            <a:r>
              <a:rPr lang="ru-RU" sz="7200" dirty="0" smtClean="0">
                <a:latin typeface="Corbel" panose="020B0503020204020204" pitchFamily="34" charset="0"/>
              </a:rPr>
              <a:t>Нежелательных поцелуев</a:t>
            </a:r>
            <a:r>
              <a:rPr lang="ru-RU" sz="7200" dirty="0">
                <a:latin typeface="Corbel" panose="020B0503020204020204" pitchFamily="34" charset="0"/>
              </a:rPr>
              <a:t/>
            </a:r>
            <a:br>
              <a:rPr lang="ru-RU" sz="7200" dirty="0">
                <a:latin typeface="Corbel" panose="020B0503020204020204" pitchFamily="34" charset="0"/>
              </a:rPr>
            </a:br>
            <a:r>
              <a:rPr lang="ru-RU" sz="7200" dirty="0">
                <a:latin typeface="Corbel" panose="020B0503020204020204" pitchFamily="34" charset="0"/>
              </a:rPr>
              <a:t>2. </a:t>
            </a:r>
            <a:r>
              <a:rPr lang="ru-RU" sz="7200" dirty="0" smtClean="0">
                <a:latin typeface="Corbel" panose="020B0503020204020204" pitchFamily="34" charset="0"/>
              </a:rPr>
              <a:t>Сильного ветра</a:t>
            </a:r>
            <a:r>
              <a:rPr lang="ru-RU" sz="7200" dirty="0">
                <a:latin typeface="Corbel" panose="020B0503020204020204" pitchFamily="34" charset="0"/>
              </a:rPr>
              <a:t/>
            </a:r>
            <a:br>
              <a:rPr lang="ru-RU" sz="7200" dirty="0">
                <a:latin typeface="Corbel" panose="020B0503020204020204" pitchFamily="34" charset="0"/>
              </a:rPr>
            </a:br>
            <a:r>
              <a:rPr lang="ru-RU" sz="7200" dirty="0">
                <a:latin typeface="Corbel" panose="020B0503020204020204" pitchFamily="34" charset="0"/>
              </a:rPr>
              <a:t>3. </a:t>
            </a:r>
            <a:r>
              <a:rPr lang="ru-RU" sz="7200" dirty="0" smtClean="0">
                <a:latin typeface="Corbel" panose="020B0503020204020204" pitchFamily="34" charset="0"/>
              </a:rPr>
              <a:t>Засыпания </a:t>
            </a:r>
            <a:r>
              <a:rPr lang="ru-RU" sz="7200" dirty="0">
                <a:latin typeface="Corbel" panose="020B0503020204020204" pitchFamily="34" charset="0"/>
              </a:rPr>
              <a:t>во время </a:t>
            </a:r>
            <a:r>
              <a:rPr lang="ru-RU" sz="7200" dirty="0" smtClean="0">
                <a:latin typeface="Corbel" panose="020B0503020204020204" pitchFamily="34" charset="0"/>
              </a:rPr>
              <a:t>чтения</a:t>
            </a:r>
            <a:r>
              <a:rPr lang="ru-RU" sz="7200" dirty="0">
                <a:latin typeface="Corbel" panose="020B0503020204020204" pitchFamily="34" charset="0"/>
              </a:rPr>
              <a:t/>
            </a:r>
            <a:br>
              <a:rPr lang="ru-RU" sz="7200" dirty="0">
                <a:latin typeface="Corbel" panose="020B0503020204020204" pitchFamily="34" charset="0"/>
              </a:rPr>
            </a:br>
            <a:r>
              <a:rPr lang="ru-RU" sz="7200" dirty="0">
                <a:latin typeface="Corbel" panose="020B0503020204020204" pitchFamily="34" charset="0"/>
              </a:rPr>
              <a:t>4. </a:t>
            </a:r>
            <a:r>
              <a:rPr lang="ru-RU" sz="7200" dirty="0" smtClean="0">
                <a:latin typeface="Corbel" panose="020B0503020204020204" pitchFamily="34" charset="0"/>
              </a:rPr>
              <a:t>Заражения крови</a:t>
            </a:r>
            <a:endParaRPr lang="ru-RU" sz="72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01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55139" y="1127500"/>
            <a:ext cx="12948961" cy="7528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i="0" u="none" strike="noStrike" cap="none" dirty="0" smtClean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420" y="3603308"/>
            <a:ext cx="10398580" cy="4170680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811297" y="4167471"/>
            <a:ext cx="8975906" cy="304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7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1. Нежелательных </a:t>
            </a:r>
            <a:br>
              <a:rPr lang="ru-RU" sz="70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7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поцелуев</a:t>
            </a:r>
            <a:endParaRPr lang="ru-RU" sz="7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5122" name="Picture 2" descr="Что такое английская булавка и почему она так называется? — BurdaStyle.ru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57" y="3594319"/>
            <a:ext cx="9334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23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3050</TotalTime>
  <Words>376</Words>
  <Application>Microsoft Office PowerPoint</Application>
  <PresentationFormat>Произвольный</PresentationFormat>
  <Paragraphs>84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1   ВОПРОС</vt:lpstr>
      <vt:lpstr>1   ОТВЕТ</vt:lpstr>
      <vt:lpstr>2   ВОПРОС</vt:lpstr>
      <vt:lpstr>2   ОТВЕТ</vt:lpstr>
      <vt:lpstr>3   ВОПРОС</vt:lpstr>
      <vt:lpstr>3   ОТВЕТ</vt:lpstr>
      <vt:lpstr>4   ВОПРОС</vt:lpstr>
      <vt:lpstr>4   ОТВЕТ</vt:lpstr>
      <vt:lpstr>5   ВОПРОС</vt:lpstr>
      <vt:lpstr>5   ОТВЕТ</vt:lpstr>
      <vt:lpstr>6   ВОПРОС</vt:lpstr>
      <vt:lpstr>6   ОТВЕТ</vt:lpstr>
      <vt:lpstr>7   ВОПРОС</vt:lpstr>
      <vt:lpstr>7   ОТВЕТ</vt:lpstr>
      <vt:lpstr>8   ВОПРОС</vt:lpstr>
      <vt:lpstr>8   ОТВЕТ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CQ</cp:lastModifiedBy>
  <cp:revision>398</cp:revision>
  <dcterms:modified xsi:type="dcterms:W3CDTF">2021-01-05T16:02:21Z</dcterms:modified>
</cp:coreProperties>
</file>