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9" r:id="rId5"/>
    <p:sldMasterId id="2147483691" r:id="rId6"/>
    <p:sldMasterId id="2147483703" r:id="rId7"/>
    <p:sldMasterId id="2147483715" r:id="rId8"/>
    <p:sldMasterId id="2147483727" r:id="rId9"/>
    <p:sldMasterId id="2147483739" r:id="rId10"/>
    <p:sldMasterId id="2147483751" r:id="rId11"/>
    <p:sldMasterId id="2147483763" r:id="rId12"/>
    <p:sldMasterId id="2147483775" r:id="rId13"/>
    <p:sldMasterId id="2147483787" r:id="rId14"/>
    <p:sldMasterId id="2147483799" r:id="rId15"/>
    <p:sldMasterId id="2147483814" r:id="rId16"/>
  </p:sldMasterIdLst>
  <p:notesMasterIdLst>
    <p:notesMasterId r:id="rId85"/>
  </p:notesMasterIdLst>
  <p:handoutMasterIdLst>
    <p:handoutMasterId r:id="rId86"/>
  </p:handoutMasterIdLst>
  <p:sldIdLst>
    <p:sldId id="256" r:id="rId17"/>
    <p:sldId id="279" r:id="rId18"/>
    <p:sldId id="298" r:id="rId19"/>
    <p:sldId id="302" r:id="rId20"/>
    <p:sldId id="276" r:id="rId21"/>
    <p:sldId id="277" r:id="rId22"/>
    <p:sldId id="350" r:id="rId23"/>
    <p:sldId id="340" r:id="rId24"/>
    <p:sldId id="342" r:id="rId25"/>
    <p:sldId id="351" r:id="rId26"/>
    <p:sldId id="271" r:id="rId27"/>
    <p:sldId id="269" r:id="rId28"/>
    <p:sldId id="270" r:id="rId29"/>
    <p:sldId id="266" r:id="rId30"/>
    <p:sldId id="257" r:id="rId31"/>
    <p:sldId id="282" r:id="rId32"/>
    <p:sldId id="300" r:id="rId33"/>
    <p:sldId id="303" r:id="rId34"/>
    <p:sldId id="347" r:id="rId35"/>
    <p:sldId id="301" r:id="rId36"/>
    <p:sldId id="305" r:id="rId37"/>
    <p:sldId id="306" r:id="rId38"/>
    <p:sldId id="352" r:id="rId39"/>
    <p:sldId id="345" r:id="rId40"/>
    <p:sldId id="353" r:id="rId41"/>
    <p:sldId id="307" r:id="rId42"/>
    <p:sldId id="311" r:id="rId43"/>
    <p:sldId id="312" r:id="rId44"/>
    <p:sldId id="308" r:id="rId45"/>
    <p:sldId id="354" r:id="rId46"/>
    <p:sldId id="343" r:id="rId47"/>
    <p:sldId id="344" r:id="rId48"/>
    <p:sldId id="309" r:id="rId49"/>
    <p:sldId id="310" r:id="rId50"/>
    <p:sldId id="325" r:id="rId51"/>
    <p:sldId id="326" r:id="rId52"/>
    <p:sldId id="327" r:id="rId53"/>
    <p:sldId id="328" r:id="rId54"/>
    <p:sldId id="313" r:id="rId55"/>
    <p:sldId id="355" r:id="rId56"/>
    <p:sldId id="348" r:id="rId57"/>
    <p:sldId id="329" r:id="rId58"/>
    <p:sldId id="330" r:id="rId59"/>
    <p:sldId id="331" r:id="rId60"/>
    <p:sldId id="332" r:id="rId61"/>
    <p:sldId id="333" r:id="rId62"/>
    <p:sldId id="334" r:id="rId63"/>
    <p:sldId id="335" r:id="rId64"/>
    <p:sldId id="337" r:id="rId65"/>
    <p:sldId id="338" r:id="rId66"/>
    <p:sldId id="339" r:id="rId67"/>
    <p:sldId id="263" r:id="rId68"/>
    <p:sldId id="286" r:id="rId69"/>
    <p:sldId id="288" r:id="rId70"/>
    <p:sldId id="289" r:id="rId71"/>
    <p:sldId id="290" r:id="rId72"/>
    <p:sldId id="291" r:id="rId73"/>
    <p:sldId id="285" r:id="rId74"/>
    <p:sldId id="292" r:id="rId75"/>
    <p:sldId id="293" r:id="rId76"/>
    <p:sldId id="294" r:id="rId77"/>
    <p:sldId id="295" r:id="rId78"/>
    <p:sldId id="296" r:id="rId79"/>
    <p:sldId id="315" r:id="rId80"/>
    <p:sldId id="316" r:id="rId81"/>
    <p:sldId id="284" r:id="rId82"/>
    <p:sldId id="317" r:id="rId83"/>
    <p:sldId id="261"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45E"/>
    <a:srgbClr val="00AA48"/>
    <a:srgbClr val="C290BE"/>
    <a:srgbClr val="00FFCC"/>
    <a:srgbClr val="CCFFFF"/>
    <a:srgbClr val="CEF1FA"/>
    <a:srgbClr val="FFFFFF"/>
    <a:srgbClr val="E2FCC8"/>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865" autoAdjust="0"/>
  </p:normalViewPr>
  <p:slideViewPr>
    <p:cSldViewPr snapToGrid="0" showGuides="1">
      <p:cViewPr varScale="1">
        <p:scale>
          <a:sx n="100" d="100"/>
          <a:sy n="100" d="100"/>
        </p:scale>
        <p:origin x="990" y="78"/>
      </p:cViewPr>
      <p:guideLst>
        <p:guide orient="horz" pos="2160"/>
        <p:guide pos="3840"/>
      </p:guideLst>
    </p:cSldViewPr>
  </p:slideViewPr>
  <p:notesTextViewPr>
    <p:cViewPr>
      <p:scale>
        <a:sx n="1" d="1"/>
        <a:sy n="1" d="1"/>
      </p:scale>
      <p:origin x="0" y="0"/>
    </p:cViewPr>
  </p:notesTextViewPr>
  <p:sorterViewPr>
    <p:cViewPr>
      <p:scale>
        <a:sx n="100" d="100"/>
        <a:sy n="100" d="100"/>
      </p:scale>
      <p:origin x="0" y="-16182"/>
    </p:cViewPr>
  </p:sorter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tableStyles" Target="tableStyles.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x-none"/>
              <a:t>gradul de complexitate </a:t>
            </a:r>
            <a:endParaRPr lang="ru-RU"/>
          </a:p>
        </c:rich>
      </c:tx>
      <c:overlay val="0"/>
      <c:spPr>
        <a:noFill/>
        <a:ln>
          <a:noFill/>
        </a:ln>
        <a:effectLst/>
      </c:spPr>
    </c:title>
    <c:autoTitleDeleted val="0"/>
    <c:plotArea>
      <c:layout/>
      <c:scatterChart>
        <c:scatterStyle val="smoothMarker"/>
        <c:varyColors val="0"/>
        <c:ser>
          <c:idx val="0"/>
          <c:order val="0"/>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dPt>
            <c:idx val="0"/>
            <c:marker>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76200" cap="rnd">
                  <a:solidFill>
                    <a:schemeClr val="accent2"/>
                  </a:solidFill>
                  <a:round/>
                </a:ln>
                <a:effectLst>
                  <a:outerShdw blurRad="57150" dist="19050" dir="5400000" algn="ctr" rotWithShape="0">
                    <a:srgbClr val="000000">
                      <a:alpha val="63000"/>
                    </a:srgbClr>
                  </a:outerShdw>
                </a:effectLst>
              </c:spPr>
            </c:marker>
            <c:bubble3D val="0"/>
            <c:spPr>
              <a:ln w="76200" cap="rnd">
                <a:solidFill>
                  <a:schemeClr val="accent2"/>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C2-4940-9C86-9E589CCE9070}"/>
              </c:ext>
            </c:extLst>
          </c:dPt>
          <c:trendline>
            <c:spPr>
              <a:ln w="19050" cap="rnd">
                <a:solidFill>
                  <a:schemeClr val="accent2"/>
                </a:solidFill>
                <a:prstDash val="sysDash"/>
              </a:ln>
              <a:effectLst/>
            </c:spPr>
            <c:trendlineType val="log"/>
            <c:dispRSqr val="0"/>
            <c:dispEq val="0"/>
          </c:trendline>
          <c:xVal>
            <c:strRef>
              <c:f>Лист1!$B$6:$B$8</c:f>
              <c:strCache>
                <c:ptCount val="3"/>
                <c:pt idx="0">
                  <c:v>Cunoaștere</c:v>
                </c:pt>
                <c:pt idx="1">
                  <c:v>Aplicare</c:v>
                </c:pt>
                <c:pt idx="2">
                  <c:v>Integrare</c:v>
                </c:pt>
              </c:strCache>
            </c:strRef>
          </c:xVal>
          <c:yVal>
            <c:numRef>
              <c:f>Лист1!$C$6:$C$8</c:f>
              <c:numCache>
                <c:formatCode>0%</c:formatCode>
                <c:ptCount val="3"/>
                <c:pt idx="0">
                  <c:v>0.30000000000000027</c:v>
                </c:pt>
                <c:pt idx="1">
                  <c:v>0.4</c:v>
                </c:pt>
                <c:pt idx="2">
                  <c:v>0.30000000000000027</c:v>
                </c:pt>
              </c:numCache>
            </c:numRef>
          </c:yVal>
          <c:smooth val="1"/>
          <c:extLst>
            <c:ext xmlns:c16="http://schemas.microsoft.com/office/drawing/2014/chart" uri="{C3380CC4-5D6E-409C-BE32-E72D297353CC}">
              <c16:uniqueId val="{00000001-30C2-4940-9C86-9E589CCE9070}"/>
            </c:ext>
          </c:extLst>
        </c:ser>
        <c:dLbls>
          <c:showLegendKey val="0"/>
          <c:showVal val="0"/>
          <c:showCatName val="0"/>
          <c:showSerName val="0"/>
          <c:showPercent val="0"/>
          <c:showBubbleSize val="0"/>
        </c:dLbls>
        <c:axId val="499075608"/>
        <c:axId val="499072472"/>
      </c:scatterChart>
      <c:valAx>
        <c:axId val="499075608"/>
        <c:scaling>
          <c:orientation val="minMax"/>
        </c:scaling>
        <c:delete val="0"/>
        <c:axPos val="b"/>
        <c:majorGridlines>
          <c:spPr>
            <a:ln w="9525" cap="flat" cmpd="thinThick"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ru-RU"/>
          </a:p>
        </c:txPr>
        <c:crossAx val="499072472"/>
        <c:crosses val="autoZero"/>
        <c:crossBetween val="midCat"/>
      </c:valAx>
      <c:valAx>
        <c:axId val="49907247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ru-RU"/>
          </a:p>
        </c:txPr>
        <c:crossAx val="49907560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6">
        <a:lumMod val="75000"/>
      </a:schemeClr>
    </a:solidFill>
    <a:ln>
      <a:noFill/>
    </a:ln>
    <a:effectLst/>
  </c:spPr>
  <c:txPr>
    <a:bodyPr/>
    <a:lstStyle/>
    <a:p>
      <a:pPr>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E33EAC-9F51-4B00-971E-F97DC36DC352}" type="doc">
      <dgm:prSet loTypeId="urn:microsoft.com/office/officeart/2009/layout/CircleArrowProcess" loCatId="process" qsTypeId="urn:microsoft.com/office/officeart/2005/8/quickstyle/simple1" qsCatId="simple" csTypeId="urn:microsoft.com/office/officeart/2005/8/colors/accent0_1" csCatId="mainScheme" phldr="1"/>
      <dgm:spPr/>
      <dgm:t>
        <a:bodyPr/>
        <a:lstStyle/>
        <a:p>
          <a:endParaRPr lang="ro-RO"/>
        </a:p>
      </dgm:t>
    </dgm:pt>
    <dgm:pt modelId="{B9B43996-74F2-4787-A151-951419CBEF41}">
      <dgm:prSet phldrT="[Text]" custT="1"/>
      <dgm:spPr/>
      <dgm:t>
        <a:bodyPr/>
        <a:lstStyle/>
        <a:p>
          <a:r>
            <a:rPr lang="ro-RO" sz="1800" b="1" i="1" dirty="0">
              <a:latin typeface="Times New Roman" panose="02020603050405020304" pitchFamily="18" charset="0"/>
              <a:cs typeface="Times New Roman" panose="02020603050405020304" pitchFamily="18" charset="0"/>
            </a:rPr>
            <a:t> </a:t>
          </a:r>
          <a:r>
            <a:rPr lang="ro-RO" sz="3200" b="1" i="1" dirty="0">
              <a:latin typeface="Times New Roman" panose="02020603050405020304" pitchFamily="18" charset="0"/>
              <a:cs typeface="Times New Roman" panose="02020603050405020304" pitchFamily="18" charset="0"/>
            </a:rPr>
            <a:t>inițială</a:t>
          </a:r>
          <a:endParaRPr lang="ro-RO" sz="3200" dirty="0">
            <a:latin typeface="Times New Roman" panose="02020603050405020304" pitchFamily="18" charset="0"/>
            <a:cs typeface="Times New Roman" panose="02020603050405020304" pitchFamily="18" charset="0"/>
          </a:endParaRPr>
        </a:p>
      </dgm:t>
    </dgm:pt>
    <dgm:pt modelId="{EF8FD4EB-6A96-4AEC-8816-809AE17E7DC1}" type="parTrans" cxnId="{470EC95B-0344-4C19-ADEA-030E75EB735B}">
      <dgm:prSet/>
      <dgm:spPr/>
      <dgm:t>
        <a:bodyPr/>
        <a:lstStyle/>
        <a:p>
          <a:endParaRPr lang="ro-RO" sz="1800">
            <a:latin typeface="Times New Roman" panose="02020603050405020304" pitchFamily="18" charset="0"/>
            <a:cs typeface="Times New Roman" panose="02020603050405020304" pitchFamily="18" charset="0"/>
          </a:endParaRPr>
        </a:p>
      </dgm:t>
    </dgm:pt>
    <dgm:pt modelId="{6F10B32B-5F7F-490D-BCA8-13D3D1B69244}" type="sibTrans" cxnId="{470EC95B-0344-4C19-ADEA-030E75EB735B}">
      <dgm:prSet/>
      <dgm:spPr/>
      <dgm:t>
        <a:bodyPr/>
        <a:lstStyle/>
        <a:p>
          <a:endParaRPr lang="ro-RO" sz="1800">
            <a:latin typeface="Times New Roman" panose="02020603050405020304" pitchFamily="18" charset="0"/>
            <a:cs typeface="Times New Roman" panose="02020603050405020304" pitchFamily="18" charset="0"/>
          </a:endParaRPr>
        </a:p>
      </dgm:t>
    </dgm:pt>
    <dgm:pt modelId="{1117F51A-F23B-49BA-9C32-234F59291164}">
      <dgm:prSet phldrT="[Text]" custT="1"/>
      <dgm:spPr/>
      <dgm:t>
        <a:bodyPr/>
        <a:lstStyle/>
        <a:p>
          <a:r>
            <a:rPr lang="ro-RO" sz="3600" b="1" i="1" dirty="0">
              <a:latin typeface="Times New Roman" panose="02020603050405020304" pitchFamily="18" charset="0"/>
              <a:cs typeface="Times New Roman" panose="02020603050405020304" pitchFamily="18" charset="0"/>
            </a:rPr>
            <a:t> </a:t>
          </a:r>
          <a:r>
            <a:rPr lang="ro-RO" sz="3200" b="1" i="1" dirty="0">
              <a:latin typeface="Times New Roman" panose="02020603050405020304" pitchFamily="18" charset="0"/>
              <a:cs typeface="Times New Roman" panose="02020603050405020304" pitchFamily="18" charset="0"/>
            </a:rPr>
            <a:t>formativă</a:t>
          </a:r>
          <a:endParaRPr lang="ro-RO" sz="3200" dirty="0">
            <a:latin typeface="Times New Roman" panose="02020603050405020304" pitchFamily="18" charset="0"/>
            <a:cs typeface="Times New Roman" panose="02020603050405020304" pitchFamily="18" charset="0"/>
          </a:endParaRPr>
        </a:p>
      </dgm:t>
    </dgm:pt>
    <dgm:pt modelId="{D638DD58-77F4-457F-A644-7ABBF95EDE7E}" type="parTrans" cxnId="{5D19FECD-D410-4F2B-858F-6A07925E015D}">
      <dgm:prSet/>
      <dgm:spPr/>
      <dgm:t>
        <a:bodyPr/>
        <a:lstStyle/>
        <a:p>
          <a:endParaRPr lang="ro-RO" sz="1800">
            <a:latin typeface="Times New Roman" panose="02020603050405020304" pitchFamily="18" charset="0"/>
            <a:cs typeface="Times New Roman" panose="02020603050405020304" pitchFamily="18" charset="0"/>
          </a:endParaRPr>
        </a:p>
      </dgm:t>
    </dgm:pt>
    <dgm:pt modelId="{C9048716-7D23-4769-A81C-489576B8AF02}" type="sibTrans" cxnId="{5D19FECD-D410-4F2B-858F-6A07925E015D}">
      <dgm:prSet/>
      <dgm:spPr/>
      <dgm:t>
        <a:bodyPr/>
        <a:lstStyle/>
        <a:p>
          <a:endParaRPr lang="ro-RO" sz="1800">
            <a:latin typeface="Times New Roman" panose="02020603050405020304" pitchFamily="18" charset="0"/>
            <a:cs typeface="Times New Roman" panose="02020603050405020304" pitchFamily="18" charset="0"/>
          </a:endParaRPr>
        </a:p>
      </dgm:t>
    </dgm:pt>
    <dgm:pt modelId="{208EDA2A-D9C7-4A54-8CE8-32823AA50D1A}">
      <dgm:prSet phldrT="[Text]" custT="1"/>
      <dgm:spPr/>
      <dgm:t>
        <a:bodyPr/>
        <a:lstStyle/>
        <a:p>
          <a:r>
            <a:rPr lang="ro-RO" sz="3200" b="1" i="1" dirty="0">
              <a:latin typeface="Times New Roman" panose="02020603050405020304" pitchFamily="18" charset="0"/>
              <a:cs typeface="Times New Roman" panose="02020603050405020304" pitchFamily="18" charset="0"/>
            </a:rPr>
            <a:t>sumativă</a:t>
          </a:r>
        </a:p>
      </dgm:t>
    </dgm:pt>
    <dgm:pt modelId="{4F46F356-1B65-4DF8-895C-8626974FB701}" type="parTrans" cxnId="{8BA5E494-7E0F-43C5-87B7-EBEDDFBA7D60}">
      <dgm:prSet/>
      <dgm:spPr/>
      <dgm:t>
        <a:bodyPr/>
        <a:lstStyle/>
        <a:p>
          <a:endParaRPr lang="ro-RO" sz="1800">
            <a:latin typeface="Times New Roman" panose="02020603050405020304" pitchFamily="18" charset="0"/>
            <a:cs typeface="Times New Roman" panose="02020603050405020304" pitchFamily="18" charset="0"/>
          </a:endParaRPr>
        </a:p>
      </dgm:t>
    </dgm:pt>
    <dgm:pt modelId="{F95DD068-153F-4BD7-BF75-DE5AF9CC55C1}" type="sibTrans" cxnId="{8BA5E494-7E0F-43C5-87B7-EBEDDFBA7D60}">
      <dgm:prSet/>
      <dgm:spPr/>
      <dgm:t>
        <a:bodyPr/>
        <a:lstStyle/>
        <a:p>
          <a:endParaRPr lang="ro-RO" sz="1800">
            <a:latin typeface="Times New Roman" panose="02020603050405020304" pitchFamily="18" charset="0"/>
            <a:cs typeface="Times New Roman" panose="02020603050405020304" pitchFamily="18" charset="0"/>
          </a:endParaRPr>
        </a:p>
      </dgm:t>
    </dgm:pt>
    <dgm:pt modelId="{F8EB985A-BDA8-4E07-8ADB-9FBB71B12AF2}" type="pres">
      <dgm:prSet presAssocID="{10E33EAC-9F51-4B00-971E-F97DC36DC352}" presName="Name0" presStyleCnt="0">
        <dgm:presLayoutVars>
          <dgm:chMax val="7"/>
          <dgm:chPref val="7"/>
          <dgm:dir/>
          <dgm:animLvl val="lvl"/>
        </dgm:presLayoutVars>
      </dgm:prSet>
      <dgm:spPr/>
    </dgm:pt>
    <dgm:pt modelId="{4933935E-98E8-462F-BF91-8657E758A646}" type="pres">
      <dgm:prSet presAssocID="{B9B43996-74F2-4787-A151-951419CBEF41}" presName="Accent1" presStyleCnt="0"/>
      <dgm:spPr/>
    </dgm:pt>
    <dgm:pt modelId="{D974CD95-DED4-4BE6-B9BE-C5AF24BA2F22}" type="pres">
      <dgm:prSet presAssocID="{B9B43996-74F2-4787-A151-951419CBEF41}" presName="Accent" presStyleLbl="node1" presStyleIdx="0" presStyleCnt="3"/>
      <dgm:spPr>
        <a:solidFill>
          <a:srgbClr val="FFFFCC"/>
        </a:solidFill>
      </dgm:spPr>
    </dgm:pt>
    <dgm:pt modelId="{C250AA2A-7EB4-46F4-B10E-5695A66A14F0}" type="pres">
      <dgm:prSet presAssocID="{B9B43996-74F2-4787-A151-951419CBEF41}" presName="Parent1" presStyleLbl="revTx" presStyleIdx="0" presStyleCnt="3" custScaleX="124354">
        <dgm:presLayoutVars>
          <dgm:chMax val="1"/>
          <dgm:chPref val="1"/>
          <dgm:bulletEnabled val="1"/>
        </dgm:presLayoutVars>
      </dgm:prSet>
      <dgm:spPr/>
    </dgm:pt>
    <dgm:pt modelId="{774A8B02-DC43-4437-8AA6-549E3619E7D5}" type="pres">
      <dgm:prSet presAssocID="{1117F51A-F23B-49BA-9C32-234F59291164}" presName="Accent2" presStyleCnt="0"/>
      <dgm:spPr/>
    </dgm:pt>
    <dgm:pt modelId="{9C1C7E85-19FB-4704-B650-06B82FA50584}" type="pres">
      <dgm:prSet presAssocID="{1117F51A-F23B-49BA-9C32-234F59291164}" presName="Accent" presStyleLbl="node1" presStyleIdx="1" presStyleCnt="3" custLinFactNeighborX="-3892" custLinFactNeighborY="5060"/>
      <dgm:spPr>
        <a:solidFill>
          <a:srgbClr val="CEF1FA"/>
        </a:solidFill>
      </dgm:spPr>
    </dgm:pt>
    <dgm:pt modelId="{05C6C859-4B36-40DF-AEED-B36AB8D3DD1F}" type="pres">
      <dgm:prSet presAssocID="{1117F51A-F23B-49BA-9C32-234F59291164}" presName="Parent2" presStyleLbl="revTx" presStyleIdx="1" presStyleCnt="3" custScaleX="146130">
        <dgm:presLayoutVars>
          <dgm:chMax val="1"/>
          <dgm:chPref val="1"/>
          <dgm:bulletEnabled val="1"/>
        </dgm:presLayoutVars>
      </dgm:prSet>
      <dgm:spPr/>
    </dgm:pt>
    <dgm:pt modelId="{AC111424-DAC3-4571-B3F5-1FF11B93A4A5}" type="pres">
      <dgm:prSet presAssocID="{208EDA2A-D9C7-4A54-8CE8-32823AA50D1A}" presName="Accent3" presStyleCnt="0"/>
      <dgm:spPr/>
    </dgm:pt>
    <dgm:pt modelId="{8693727E-8098-41B0-B71A-6479621E219E}" type="pres">
      <dgm:prSet presAssocID="{208EDA2A-D9C7-4A54-8CE8-32823AA50D1A}" presName="Accent" presStyleLbl="node1" presStyleIdx="2" presStyleCnt="3"/>
      <dgm:spPr>
        <a:solidFill>
          <a:schemeClr val="accent1">
            <a:lumMod val="20000"/>
            <a:lumOff val="80000"/>
          </a:schemeClr>
        </a:solidFill>
      </dgm:spPr>
    </dgm:pt>
    <dgm:pt modelId="{DD84CBBE-C708-41CB-BB65-0B0DF5296441}" type="pres">
      <dgm:prSet presAssocID="{208EDA2A-D9C7-4A54-8CE8-32823AA50D1A}" presName="Parent3" presStyleLbl="revTx" presStyleIdx="2" presStyleCnt="3" custScaleX="124827">
        <dgm:presLayoutVars>
          <dgm:chMax val="1"/>
          <dgm:chPref val="1"/>
          <dgm:bulletEnabled val="1"/>
        </dgm:presLayoutVars>
      </dgm:prSet>
      <dgm:spPr/>
    </dgm:pt>
  </dgm:ptLst>
  <dgm:cxnLst>
    <dgm:cxn modelId="{55287A03-0255-4E89-86F1-2E5B1C3DD344}" type="presOf" srcId="{B9B43996-74F2-4787-A151-951419CBEF41}" destId="{C250AA2A-7EB4-46F4-B10E-5695A66A14F0}" srcOrd="0" destOrd="0" presId="urn:microsoft.com/office/officeart/2009/layout/CircleArrowProcess"/>
    <dgm:cxn modelId="{470EC95B-0344-4C19-ADEA-030E75EB735B}" srcId="{10E33EAC-9F51-4B00-971E-F97DC36DC352}" destId="{B9B43996-74F2-4787-A151-951419CBEF41}" srcOrd="0" destOrd="0" parTransId="{EF8FD4EB-6A96-4AEC-8816-809AE17E7DC1}" sibTransId="{6F10B32B-5F7F-490D-BCA8-13D3D1B69244}"/>
    <dgm:cxn modelId="{49C7E087-22DD-4EBB-B239-A0BB8B791D93}" type="presOf" srcId="{10E33EAC-9F51-4B00-971E-F97DC36DC352}" destId="{F8EB985A-BDA8-4E07-8ADB-9FBB71B12AF2}" srcOrd="0" destOrd="0" presId="urn:microsoft.com/office/officeart/2009/layout/CircleArrowProcess"/>
    <dgm:cxn modelId="{8BA5E494-7E0F-43C5-87B7-EBEDDFBA7D60}" srcId="{10E33EAC-9F51-4B00-971E-F97DC36DC352}" destId="{208EDA2A-D9C7-4A54-8CE8-32823AA50D1A}" srcOrd="2" destOrd="0" parTransId="{4F46F356-1B65-4DF8-895C-8626974FB701}" sibTransId="{F95DD068-153F-4BD7-BF75-DE5AF9CC55C1}"/>
    <dgm:cxn modelId="{2A99BB9D-5D81-43EE-BD1E-EF8E74FF9D44}" type="presOf" srcId="{1117F51A-F23B-49BA-9C32-234F59291164}" destId="{05C6C859-4B36-40DF-AEED-B36AB8D3DD1F}" srcOrd="0" destOrd="0" presId="urn:microsoft.com/office/officeart/2009/layout/CircleArrowProcess"/>
    <dgm:cxn modelId="{5D19FECD-D410-4F2B-858F-6A07925E015D}" srcId="{10E33EAC-9F51-4B00-971E-F97DC36DC352}" destId="{1117F51A-F23B-49BA-9C32-234F59291164}" srcOrd="1" destOrd="0" parTransId="{D638DD58-77F4-457F-A644-7ABBF95EDE7E}" sibTransId="{C9048716-7D23-4769-A81C-489576B8AF02}"/>
    <dgm:cxn modelId="{7E06B4FF-BC07-4935-B23A-BDBD4C748D70}" type="presOf" srcId="{208EDA2A-D9C7-4A54-8CE8-32823AA50D1A}" destId="{DD84CBBE-C708-41CB-BB65-0B0DF5296441}" srcOrd="0" destOrd="0" presId="urn:microsoft.com/office/officeart/2009/layout/CircleArrowProcess"/>
    <dgm:cxn modelId="{6C5636E1-B4E7-4B00-9CFA-512B627F87F4}" type="presParOf" srcId="{F8EB985A-BDA8-4E07-8ADB-9FBB71B12AF2}" destId="{4933935E-98E8-462F-BF91-8657E758A646}" srcOrd="0" destOrd="0" presId="urn:microsoft.com/office/officeart/2009/layout/CircleArrowProcess"/>
    <dgm:cxn modelId="{2D24C080-B87A-4985-8E69-992FAEFFD0AD}" type="presParOf" srcId="{4933935E-98E8-462F-BF91-8657E758A646}" destId="{D974CD95-DED4-4BE6-B9BE-C5AF24BA2F22}" srcOrd="0" destOrd="0" presId="urn:microsoft.com/office/officeart/2009/layout/CircleArrowProcess"/>
    <dgm:cxn modelId="{28C52E8F-06C4-4FBE-9A33-5E4E3A2AF757}" type="presParOf" srcId="{F8EB985A-BDA8-4E07-8ADB-9FBB71B12AF2}" destId="{C250AA2A-7EB4-46F4-B10E-5695A66A14F0}" srcOrd="1" destOrd="0" presId="urn:microsoft.com/office/officeart/2009/layout/CircleArrowProcess"/>
    <dgm:cxn modelId="{9089B27F-BEA8-41E2-82F0-857C077766A5}" type="presParOf" srcId="{F8EB985A-BDA8-4E07-8ADB-9FBB71B12AF2}" destId="{774A8B02-DC43-4437-8AA6-549E3619E7D5}" srcOrd="2" destOrd="0" presId="urn:microsoft.com/office/officeart/2009/layout/CircleArrowProcess"/>
    <dgm:cxn modelId="{47987406-1480-4111-B0F9-92549B4DABCD}" type="presParOf" srcId="{774A8B02-DC43-4437-8AA6-549E3619E7D5}" destId="{9C1C7E85-19FB-4704-B650-06B82FA50584}" srcOrd="0" destOrd="0" presId="urn:microsoft.com/office/officeart/2009/layout/CircleArrowProcess"/>
    <dgm:cxn modelId="{A79081C2-4CDF-454A-AD29-626351C79008}" type="presParOf" srcId="{F8EB985A-BDA8-4E07-8ADB-9FBB71B12AF2}" destId="{05C6C859-4B36-40DF-AEED-B36AB8D3DD1F}" srcOrd="3" destOrd="0" presId="urn:microsoft.com/office/officeart/2009/layout/CircleArrowProcess"/>
    <dgm:cxn modelId="{57AE0DE9-525B-4FDA-AA14-D36043E688A5}" type="presParOf" srcId="{F8EB985A-BDA8-4E07-8ADB-9FBB71B12AF2}" destId="{AC111424-DAC3-4571-B3F5-1FF11B93A4A5}" srcOrd="4" destOrd="0" presId="urn:microsoft.com/office/officeart/2009/layout/CircleArrowProcess"/>
    <dgm:cxn modelId="{7293C111-78E9-4CAB-A84B-6A4BD0D3C289}" type="presParOf" srcId="{AC111424-DAC3-4571-B3F5-1FF11B93A4A5}" destId="{8693727E-8098-41B0-B71A-6479621E219E}" srcOrd="0" destOrd="0" presId="urn:microsoft.com/office/officeart/2009/layout/CircleArrowProcess"/>
    <dgm:cxn modelId="{4BD962F3-8E42-4309-9A3F-600AF562325F}" type="presParOf" srcId="{F8EB985A-BDA8-4E07-8ADB-9FBB71B12AF2}" destId="{DD84CBBE-C708-41CB-BB65-0B0DF529644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0C6D4-5434-47F8-850C-B31604DD22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77FB1147-A325-498D-8059-5B6387105816}">
      <dgm:prSet phldrT="[Text]"/>
      <dgm:spPr>
        <a:solidFill>
          <a:srgbClr val="C290BE"/>
        </a:solidFill>
      </dgm:spPr>
      <dgm:t>
        <a:bodyPr/>
        <a:lstStyle/>
        <a:p>
          <a:r>
            <a:rPr lang="ro-RO" dirty="0">
              <a:solidFill>
                <a:srgbClr val="002060"/>
              </a:solidFill>
            </a:rPr>
            <a:t>Notarea strategică</a:t>
          </a:r>
          <a:endParaRPr lang="ru-RU" dirty="0">
            <a:solidFill>
              <a:srgbClr val="002060"/>
            </a:solidFill>
          </a:endParaRPr>
        </a:p>
      </dgm:t>
    </dgm:pt>
    <dgm:pt modelId="{23EF1BF1-816A-44C2-B820-A1D301915893}" type="parTrans" cxnId="{7A82A7CA-0BF8-4B07-871C-CA8AB3CEEF72}">
      <dgm:prSet/>
      <dgm:spPr/>
      <dgm:t>
        <a:bodyPr/>
        <a:lstStyle/>
        <a:p>
          <a:endParaRPr lang="ru-RU"/>
        </a:p>
      </dgm:t>
    </dgm:pt>
    <dgm:pt modelId="{B1A835B0-F67A-4FD5-8A5A-F50D9DA36765}" type="sibTrans" cxnId="{7A82A7CA-0BF8-4B07-871C-CA8AB3CEEF72}">
      <dgm:prSet/>
      <dgm:spPr/>
      <dgm:t>
        <a:bodyPr/>
        <a:lstStyle/>
        <a:p>
          <a:endParaRPr lang="ru-RU"/>
        </a:p>
      </dgm:t>
    </dgm:pt>
    <dgm:pt modelId="{0E429F06-86E3-43B2-B89D-34CDCC4C422B}">
      <dgm:prSet phldrT="[Text]" custT="1"/>
      <dgm:spPr>
        <a:solidFill>
          <a:schemeClr val="bg2">
            <a:lumMod val="75000"/>
            <a:alpha val="90000"/>
          </a:schemeClr>
        </a:solidFill>
      </dgm:spPr>
      <dgm:t>
        <a:bodyPr/>
        <a:lstStyle/>
        <a:p>
          <a:r>
            <a:rPr lang="ro-RO" sz="2000" b="1" dirty="0">
              <a:solidFill>
                <a:srgbClr val="0070C0"/>
              </a:solidFill>
            </a:rPr>
            <a:t> Practicată la începutul activității pentru a ține elevii sub control, sub amenințarea notelor slabe sau a nepromovării.</a:t>
          </a:r>
          <a:endParaRPr lang="ru-RU" sz="2000" b="1" dirty="0">
            <a:solidFill>
              <a:srgbClr val="0070C0"/>
            </a:solidFill>
          </a:endParaRPr>
        </a:p>
      </dgm:t>
    </dgm:pt>
    <dgm:pt modelId="{292F63B9-2FFB-410C-AF07-2F903089CA60}" type="parTrans" cxnId="{1A73AA81-65B2-45A1-AADD-5FA9F3B62045}">
      <dgm:prSet/>
      <dgm:spPr/>
      <dgm:t>
        <a:bodyPr/>
        <a:lstStyle/>
        <a:p>
          <a:endParaRPr lang="ru-RU"/>
        </a:p>
      </dgm:t>
    </dgm:pt>
    <dgm:pt modelId="{F8C4FB5D-901A-4A5F-A76C-94D41B3A163E}" type="sibTrans" cxnId="{1A73AA81-65B2-45A1-AADD-5FA9F3B62045}">
      <dgm:prSet/>
      <dgm:spPr/>
      <dgm:t>
        <a:bodyPr/>
        <a:lstStyle/>
        <a:p>
          <a:endParaRPr lang="ru-RU"/>
        </a:p>
      </dgm:t>
    </dgm:pt>
    <dgm:pt modelId="{3DE40FDF-CDA2-4298-A1E2-458E2BA0A713}">
      <dgm:prSet phldrT="[Text]"/>
      <dgm:spPr>
        <a:solidFill>
          <a:srgbClr val="00AA48"/>
        </a:solidFill>
      </dgm:spPr>
      <dgm:t>
        <a:bodyPr/>
        <a:lstStyle/>
        <a:p>
          <a:r>
            <a:rPr lang="ro-RO" dirty="0">
              <a:solidFill>
                <a:srgbClr val="002060"/>
              </a:solidFill>
            </a:rPr>
            <a:t>Notarea sancțiune</a:t>
          </a:r>
          <a:endParaRPr lang="ru-RU" dirty="0">
            <a:solidFill>
              <a:srgbClr val="002060"/>
            </a:solidFill>
          </a:endParaRPr>
        </a:p>
      </dgm:t>
    </dgm:pt>
    <dgm:pt modelId="{678AAFF2-2D58-474A-8DA7-0C680AC49252}" type="parTrans" cxnId="{2B81BBB1-BDE8-46CA-894B-784B03EC9DB5}">
      <dgm:prSet/>
      <dgm:spPr/>
      <dgm:t>
        <a:bodyPr/>
        <a:lstStyle/>
        <a:p>
          <a:endParaRPr lang="ru-RU"/>
        </a:p>
      </dgm:t>
    </dgm:pt>
    <dgm:pt modelId="{6E82B37B-A490-434B-BAE5-4189005864D8}" type="sibTrans" cxnId="{2B81BBB1-BDE8-46CA-894B-784B03EC9DB5}">
      <dgm:prSet/>
      <dgm:spPr/>
      <dgm:t>
        <a:bodyPr/>
        <a:lstStyle/>
        <a:p>
          <a:endParaRPr lang="ru-RU"/>
        </a:p>
      </dgm:t>
    </dgm:pt>
    <dgm:pt modelId="{AFA65457-5422-456F-B409-3F026625EE79}">
      <dgm:prSet phldrT="[Text]" custT="1"/>
      <dgm:spPr>
        <a:solidFill>
          <a:schemeClr val="bg2">
            <a:lumMod val="90000"/>
            <a:alpha val="90000"/>
          </a:schemeClr>
        </a:solidFill>
      </dgm:spPr>
      <dgm:t>
        <a:bodyPr/>
        <a:lstStyle/>
        <a:p>
          <a:r>
            <a:rPr lang="ro-RO" sz="2000" b="1" dirty="0">
              <a:solidFill>
                <a:srgbClr val="002060"/>
              </a:solidFill>
            </a:rPr>
            <a:t> Care nu are nimic de-a face cu achizițiile sau performanțele elevilor ci cu anumite atitudini considerate neacceptabile;</a:t>
          </a:r>
          <a:endParaRPr lang="ru-RU" sz="2000" b="1" dirty="0">
            <a:solidFill>
              <a:srgbClr val="002060"/>
            </a:solidFill>
          </a:endParaRPr>
        </a:p>
      </dgm:t>
    </dgm:pt>
    <dgm:pt modelId="{D3882AAF-DC02-4D05-BDA1-8B0C09A1DCFB}" type="parTrans" cxnId="{BBCD3B2E-270C-44FD-94D4-01B6F6788A5E}">
      <dgm:prSet/>
      <dgm:spPr/>
      <dgm:t>
        <a:bodyPr/>
        <a:lstStyle/>
        <a:p>
          <a:endParaRPr lang="ru-RU"/>
        </a:p>
      </dgm:t>
    </dgm:pt>
    <dgm:pt modelId="{C60AEB62-828E-41AF-8E3B-9EF60D73C478}" type="sibTrans" cxnId="{BBCD3B2E-270C-44FD-94D4-01B6F6788A5E}">
      <dgm:prSet/>
      <dgm:spPr/>
      <dgm:t>
        <a:bodyPr/>
        <a:lstStyle/>
        <a:p>
          <a:endParaRPr lang="ru-RU"/>
        </a:p>
      </dgm:t>
    </dgm:pt>
    <dgm:pt modelId="{8E7AE684-1BBD-4550-8A27-13AAD68CC72B}">
      <dgm:prSet phldrT="[Text]"/>
      <dgm:spPr>
        <a:solidFill>
          <a:srgbClr val="DFF45E"/>
        </a:solidFill>
      </dgm:spPr>
      <dgm:t>
        <a:bodyPr/>
        <a:lstStyle/>
        <a:p>
          <a:r>
            <a:rPr lang="ro-RO" dirty="0">
              <a:solidFill>
                <a:srgbClr val="002060"/>
              </a:solidFill>
            </a:rPr>
            <a:t>Notarea etichetă</a:t>
          </a:r>
          <a:endParaRPr lang="ru-RU" dirty="0">
            <a:solidFill>
              <a:srgbClr val="002060"/>
            </a:solidFill>
          </a:endParaRPr>
        </a:p>
      </dgm:t>
    </dgm:pt>
    <dgm:pt modelId="{12D42616-E1ED-4973-964F-84187B222372}" type="parTrans" cxnId="{DFB5ABC9-4709-46D8-BC84-69827AB76AF8}">
      <dgm:prSet/>
      <dgm:spPr/>
      <dgm:t>
        <a:bodyPr/>
        <a:lstStyle/>
        <a:p>
          <a:endParaRPr lang="ru-RU"/>
        </a:p>
      </dgm:t>
    </dgm:pt>
    <dgm:pt modelId="{F13D1CB5-F268-4798-AAD8-AFB62F39FCDE}" type="sibTrans" cxnId="{DFB5ABC9-4709-46D8-BC84-69827AB76AF8}">
      <dgm:prSet/>
      <dgm:spPr/>
      <dgm:t>
        <a:bodyPr/>
        <a:lstStyle/>
        <a:p>
          <a:endParaRPr lang="ru-RU"/>
        </a:p>
      </dgm:t>
    </dgm:pt>
    <dgm:pt modelId="{4E63E678-7393-441F-8076-E24D6A71CD35}">
      <dgm:prSet phldrT="[Text]" custT="1"/>
      <dgm:spPr>
        <a:solidFill>
          <a:srgbClr val="DEF4AC">
            <a:alpha val="89804"/>
          </a:srgbClr>
        </a:solidFill>
      </dgm:spPr>
      <dgm:t>
        <a:bodyPr/>
        <a:lstStyle/>
        <a:p>
          <a:r>
            <a:rPr lang="ro-RO" sz="2000" b="1" dirty="0">
              <a:solidFill>
                <a:srgbClr val="7030A0"/>
              </a:solidFill>
            </a:rPr>
            <a:t> Prin  notarea pe termen lung după aceleași păreri  favorabile/</a:t>
          </a:r>
          <a:endParaRPr lang="ru-RU" sz="2000" b="1" dirty="0">
            <a:solidFill>
              <a:srgbClr val="7030A0"/>
            </a:solidFill>
          </a:endParaRPr>
        </a:p>
      </dgm:t>
    </dgm:pt>
    <dgm:pt modelId="{7D616722-DA3F-46BA-A5D0-861C3C61F385}" type="parTrans" cxnId="{5509B363-2233-4C93-B2E6-D3D3926757AF}">
      <dgm:prSet/>
      <dgm:spPr/>
      <dgm:t>
        <a:bodyPr/>
        <a:lstStyle/>
        <a:p>
          <a:endParaRPr lang="ru-RU"/>
        </a:p>
      </dgm:t>
    </dgm:pt>
    <dgm:pt modelId="{304E8D6D-9923-4DC4-AB65-187BE119EB25}" type="sibTrans" cxnId="{5509B363-2233-4C93-B2E6-D3D3926757AF}">
      <dgm:prSet/>
      <dgm:spPr/>
      <dgm:t>
        <a:bodyPr/>
        <a:lstStyle/>
        <a:p>
          <a:endParaRPr lang="ru-RU"/>
        </a:p>
      </dgm:t>
    </dgm:pt>
    <dgm:pt modelId="{60C3045C-0308-4257-BA3A-C5AB0108809A}">
      <dgm:prSet phldrT="[Text]" custT="1"/>
      <dgm:spPr>
        <a:solidFill>
          <a:srgbClr val="DEF4AC">
            <a:alpha val="89804"/>
          </a:srgbClr>
        </a:solidFill>
      </dgm:spPr>
      <dgm:t>
        <a:bodyPr/>
        <a:lstStyle/>
        <a:p>
          <a:r>
            <a:rPr lang="ro-RO" sz="2000" b="1" dirty="0">
              <a:solidFill>
                <a:srgbClr val="7030A0"/>
              </a:solidFill>
            </a:rPr>
            <a:t>nefavorabile, sau  în concordanță cu celelalte  note  alele  elevului.</a:t>
          </a:r>
          <a:endParaRPr lang="ru-RU" sz="2000" b="1" dirty="0">
            <a:solidFill>
              <a:srgbClr val="7030A0"/>
            </a:solidFill>
          </a:endParaRPr>
        </a:p>
      </dgm:t>
    </dgm:pt>
    <dgm:pt modelId="{C2314436-D9D4-43C1-9A9A-F22706A6CABC}" type="parTrans" cxnId="{3802F6B5-4D5B-40B3-A72A-E34733DF3BAA}">
      <dgm:prSet/>
      <dgm:spPr/>
      <dgm:t>
        <a:bodyPr/>
        <a:lstStyle/>
        <a:p>
          <a:endParaRPr lang="ru-RU"/>
        </a:p>
      </dgm:t>
    </dgm:pt>
    <dgm:pt modelId="{3D274656-B3D5-41EF-8977-F441319A7AE6}" type="sibTrans" cxnId="{3802F6B5-4D5B-40B3-A72A-E34733DF3BAA}">
      <dgm:prSet/>
      <dgm:spPr/>
      <dgm:t>
        <a:bodyPr/>
        <a:lstStyle/>
        <a:p>
          <a:endParaRPr lang="ru-RU"/>
        </a:p>
      </dgm:t>
    </dgm:pt>
    <dgm:pt modelId="{065B6180-713B-43EB-8A2B-EE038D667EA7}" type="pres">
      <dgm:prSet presAssocID="{A0F0C6D4-5434-47F8-850C-B31604DD229E}" presName="Name0" presStyleCnt="0">
        <dgm:presLayoutVars>
          <dgm:dir/>
          <dgm:animLvl val="lvl"/>
          <dgm:resizeHandles val="exact"/>
        </dgm:presLayoutVars>
      </dgm:prSet>
      <dgm:spPr/>
    </dgm:pt>
    <dgm:pt modelId="{BD789E2E-2056-45B0-8D83-4D8860071761}" type="pres">
      <dgm:prSet presAssocID="{77FB1147-A325-498D-8059-5B6387105816}" presName="composite" presStyleCnt="0"/>
      <dgm:spPr/>
    </dgm:pt>
    <dgm:pt modelId="{0430AFE6-BA3B-47D3-9337-145485544360}" type="pres">
      <dgm:prSet presAssocID="{77FB1147-A325-498D-8059-5B6387105816}" presName="parTx" presStyleLbl="alignNode1" presStyleIdx="0" presStyleCnt="3" custLinFactNeighborX="6488" custLinFactNeighborY="6323">
        <dgm:presLayoutVars>
          <dgm:chMax val="0"/>
          <dgm:chPref val="0"/>
          <dgm:bulletEnabled val="1"/>
        </dgm:presLayoutVars>
      </dgm:prSet>
      <dgm:spPr/>
    </dgm:pt>
    <dgm:pt modelId="{B4AFCAF8-50BF-4F43-B0F5-A71D68223226}" type="pres">
      <dgm:prSet presAssocID="{77FB1147-A325-498D-8059-5B6387105816}" presName="desTx" presStyleLbl="alignAccFollowNode1" presStyleIdx="0" presStyleCnt="3" custScaleX="101466" custScaleY="112524" custLinFactNeighborX="6755" custLinFactNeighborY="13435">
        <dgm:presLayoutVars>
          <dgm:bulletEnabled val="1"/>
        </dgm:presLayoutVars>
      </dgm:prSet>
      <dgm:spPr/>
    </dgm:pt>
    <dgm:pt modelId="{F766CAD1-2377-484E-BE47-7AF6E7069768}" type="pres">
      <dgm:prSet presAssocID="{B1A835B0-F67A-4FD5-8A5A-F50D9DA36765}" presName="space" presStyleCnt="0"/>
      <dgm:spPr/>
    </dgm:pt>
    <dgm:pt modelId="{B1BF8DBF-A948-43AB-9F88-1082113B6BD6}" type="pres">
      <dgm:prSet presAssocID="{3DE40FDF-CDA2-4298-A1E2-458E2BA0A713}" presName="composite" presStyleCnt="0"/>
      <dgm:spPr/>
    </dgm:pt>
    <dgm:pt modelId="{A3D5F7BD-1BF2-4BCB-8320-926E56335644}" type="pres">
      <dgm:prSet presAssocID="{3DE40FDF-CDA2-4298-A1E2-458E2BA0A713}" presName="parTx" presStyleLbl="alignNode1" presStyleIdx="1" presStyleCnt="3" custLinFactNeighborX="2848" custLinFactNeighborY="512">
        <dgm:presLayoutVars>
          <dgm:chMax val="0"/>
          <dgm:chPref val="0"/>
          <dgm:bulletEnabled val="1"/>
        </dgm:presLayoutVars>
      </dgm:prSet>
      <dgm:spPr/>
    </dgm:pt>
    <dgm:pt modelId="{A99606CE-F95A-4ED3-BA2E-9BC9EE2397F5}" type="pres">
      <dgm:prSet presAssocID="{3DE40FDF-CDA2-4298-A1E2-458E2BA0A713}" presName="desTx" presStyleLbl="alignAccFollowNode1" presStyleIdx="1" presStyleCnt="3" custLinFactNeighborX="3618" custLinFactNeighborY="7775">
        <dgm:presLayoutVars>
          <dgm:bulletEnabled val="1"/>
        </dgm:presLayoutVars>
      </dgm:prSet>
      <dgm:spPr/>
    </dgm:pt>
    <dgm:pt modelId="{0B881070-8826-4715-8AEE-3AD3A58FC75D}" type="pres">
      <dgm:prSet presAssocID="{6E82B37B-A490-434B-BAE5-4189005864D8}" presName="space" presStyleCnt="0"/>
      <dgm:spPr/>
    </dgm:pt>
    <dgm:pt modelId="{C2715624-D6AF-495D-BB6F-D2545A82B1A9}" type="pres">
      <dgm:prSet presAssocID="{8E7AE684-1BBD-4550-8A27-13AAD68CC72B}" presName="composite" presStyleCnt="0"/>
      <dgm:spPr/>
    </dgm:pt>
    <dgm:pt modelId="{8378792F-312E-4E1A-82AC-BFB17F54F2D0}" type="pres">
      <dgm:prSet presAssocID="{8E7AE684-1BBD-4550-8A27-13AAD68CC72B}" presName="parTx" presStyleLbl="alignNode1" presStyleIdx="2" presStyleCnt="3" custLinFactNeighborX="-1255" custLinFactNeighborY="-1074">
        <dgm:presLayoutVars>
          <dgm:chMax val="0"/>
          <dgm:chPref val="0"/>
          <dgm:bulletEnabled val="1"/>
        </dgm:presLayoutVars>
      </dgm:prSet>
      <dgm:spPr/>
    </dgm:pt>
    <dgm:pt modelId="{A490B831-D433-4328-A2E2-A209A0C4D94D}" type="pres">
      <dgm:prSet presAssocID="{8E7AE684-1BBD-4550-8A27-13AAD68CC72B}" presName="desTx" presStyleLbl="alignAccFollowNode1" presStyleIdx="2" presStyleCnt="3" custScaleX="105785" custScaleY="106550" custLinFactNeighborX="-332" custLinFactNeighborY="7933">
        <dgm:presLayoutVars>
          <dgm:bulletEnabled val="1"/>
        </dgm:presLayoutVars>
      </dgm:prSet>
      <dgm:spPr/>
    </dgm:pt>
  </dgm:ptLst>
  <dgm:cxnLst>
    <dgm:cxn modelId="{A5414312-238A-48DB-B884-0800335A41A6}" type="presOf" srcId="{4E63E678-7393-441F-8076-E24D6A71CD35}" destId="{A490B831-D433-4328-A2E2-A209A0C4D94D}" srcOrd="0" destOrd="0" presId="urn:microsoft.com/office/officeart/2005/8/layout/hList1"/>
    <dgm:cxn modelId="{BBCD3B2E-270C-44FD-94D4-01B6F6788A5E}" srcId="{3DE40FDF-CDA2-4298-A1E2-458E2BA0A713}" destId="{AFA65457-5422-456F-B409-3F026625EE79}" srcOrd="0" destOrd="0" parTransId="{D3882AAF-DC02-4D05-BDA1-8B0C09A1DCFB}" sibTransId="{C60AEB62-828E-41AF-8E3B-9EF60D73C478}"/>
    <dgm:cxn modelId="{E5CDBF62-E9D0-4FB6-89B5-914E65A38C13}" type="presOf" srcId="{A0F0C6D4-5434-47F8-850C-B31604DD229E}" destId="{065B6180-713B-43EB-8A2B-EE038D667EA7}" srcOrd="0" destOrd="0" presId="urn:microsoft.com/office/officeart/2005/8/layout/hList1"/>
    <dgm:cxn modelId="{5509B363-2233-4C93-B2E6-D3D3926757AF}" srcId="{8E7AE684-1BBD-4550-8A27-13AAD68CC72B}" destId="{4E63E678-7393-441F-8076-E24D6A71CD35}" srcOrd="0" destOrd="0" parTransId="{7D616722-DA3F-46BA-A5D0-861C3C61F385}" sibTransId="{304E8D6D-9923-4DC4-AB65-187BE119EB25}"/>
    <dgm:cxn modelId="{C9D1BB4E-5C7F-4F46-9DAA-C0BAFA28E66A}" type="presOf" srcId="{3DE40FDF-CDA2-4298-A1E2-458E2BA0A713}" destId="{A3D5F7BD-1BF2-4BCB-8320-926E56335644}" srcOrd="0" destOrd="0" presId="urn:microsoft.com/office/officeart/2005/8/layout/hList1"/>
    <dgm:cxn modelId="{3EB23655-37F4-44B8-B5E8-1394A8507537}" type="presOf" srcId="{77FB1147-A325-498D-8059-5B6387105816}" destId="{0430AFE6-BA3B-47D3-9337-145485544360}" srcOrd="0" destOrd="0" presId="urn:microsoft.com/office/officeart/2005/8/layout/hList1"/>
    <dgm:cxn modelId="{1A73AA81-65B2-45A1-AADD-5FA9F3B62045}" srcId="{77FB1147-A325-498D-8059-5B6387105816}" destId="{0E429F06-86E3-43B2-B89D-34CDCC4C422B}" srcOrd="0" destOrd="0" parTransId="{292F63B9-2FFB-410C-AF07-2F903089CA60}" sibTransId="{F8C4FB5D-901A-4A5F-A76C-94D41B3A163E}"/>
    <dgm:cxn modelId="{2B81BBB1-BDE8-46CA-894B-784B03EC9DB5}" srcId="{A0F0C6D4-5434-47F8-850C-B31604DD229E}" destId="{3DE40FDF-CDA2-4298-A1E2-458E2BA0A713}" srcOrd="1" destOrd="0" parTransId="{678AAFF2-2D58-474A-8DA7-0C680AC49252}" sibTransId="{6E82B37B-A490-434B-BAE5-4189005864D8}"/>
    <dgm:cxn modelId="{3802F6B5-4D5B-40B3-A72A-E34733DF3BAA}" srcId="{8E7AE684-1BBD-4550-8A27-13AAD68CC72B}" destId="{60C3045C-0308-4257-BA3A-C5AB0108809A}" srcOrd="1" destOrd="0" parTransId="{C2314436-D9D4-43C1-9A9A-F22706A6CABC}" sibTransId="{3D274656-B3D5-41EF-8977-F441319A7AE6}"/>
    <dgm:cxn modelId="{7AED65C7-B237-4E55-B054-6C9741982CF7}" type="presOf" srcId="{0E429F06-86E3-43B2-B89D-34CDCC4C422B}" destId="{B4AFCAF8-50BF-4F43-B0F5-A71D68223226}" srcOrd="0" destOrd="0" presId="urn:microsoft.com/office/officeart/2005/8/layout/hList1"/>
    <dgm:cxn modelId="{DFB5ABC9-4709-46D8-BC84-69827AB76AF8}" srcId="{A0F0C6D4-5434-47F8-850C-B31604DD229E}" destId="{8E7AE684-1BBD-4550-8A27-13AAD68CC72B}" srcOrd="2" destOrd="0" parTransId="{12D42616-E1ED-4973-964F-84187B222372}" sibTransId="{F13D1CB5-F268-4798-AAD8-AFB62F39FCDE}"/>
    <dgm:cxn modelId="{7A82A7CA-0BF8-4B07-871C-CA8AB3CEEF72}" srcId="{A0F0C6D4-5434-47F8-850C-B31604DD229E}" destId="{77FB1147-A325-498D-8059-5B6387105816}" srcOrd="0" destOrd="0" parTransId="{23EF1BF1-816A-44C2-B820-A1D301915893}" sibTransId="{B1A835B0-F67A-4FD5-8A5A-F50D9DA36765}"/>
    <dgm:cxn modelId="{D6F16DDB-284C-4212-ACA9-75A1E0892279}" type="presOf" srcId="{AFA65457-5422-456F-B409-3F026625EE79}" destId="{A99606CE-F95A-4ED3-BA2E-9BC9EE2397F5}" srcOrd="0" destOrd="0" presId="urn:microsoft.com/office/officeart/2005/8/layout/hList1"/>
    <dgm:cxn modelId="{C0AD57DC-EBD8-4E31-B21A-08A2C4FE865E}" type="presOf" srcId="{60C3045C-0308-4257-BA3A-C5AB0108809A}" destId="{A490B831-D433-4328-A2E2-A209A0C4D94D}" srcOrd="0" destOrd="1" presId="urn:microsoft.com/office/officeart/2005/8/layout/hList1"/>
    <dgm:cxn modelId="{4824EAFD-51FF-4BD0-B3D7-0C8AB2F35C19}" type="presOf" srcId="{8E7AE684-1BBD-4550-8A27-13AAD68CC72B}" destId="{8378792F-312E-4E1A-82AC-BFB17F54F2D0}" srcOrd="0" destOrd="0" presId="urn:microsoft.com/office/officeart/2005/8/layout/hList1"/>
    <dgm:cxn modelId="{0B2A59C1-C332-4C0E-8B58-BC326B6DFB96}" type="presParOf" srcId="{065B6180-713B-43EB-8A2B-EE038D667EA7}" destId="{BD789E2E-2056-45B0-8D83-4D8860071761}" srcOrd="0" destOrd="0" presId="urn:microsoft.com/office/officeart/2005/8/layout/hList1"/>
    <dgm:cxn modelId="{EC3C9644-209B-4CE2-B00A-1D2B5F929310}" type="presParOf" srcId="{BD789E2E-2056-45B0-8D83-4D8860071761}" destId="{0430AFE6-BA3B-47D3-9337-145485544360}" srcOrd="0" destOrd="0" presId="urn:microsoft.com/office/officeart/2005/8/layout/hList1"/>
    <dgm:cxn modelId="{F2B382D2-1ACE-4BEE-BB32-137C00EF85C6}" type="presParOf" srcId="{BD789E2E-2056-45B0-8D83-4D8860071761}" destId="{B4AFCAF8-50BF-4F43-B0F5-A71D68223226}" srcOrd="1" destOrd="0" presId="urn:microsoft.com/office/officeart/2005/8/layout/hList1"/>
    <dgm:cxn modelId="{76B8EFEC-11F1-49AE-9DDB-C721A05005EE}" type="presParOf" srcId="{065B6180-713B-43EB-8A2B-EE038D667EA7}" destId="{F766CAD1-2377-484E-BE47-7AF6E7069768}" srcOrd="1" destOrd="0" presId="urn:microsoft.com/office/officeart/2005/8/layout/hList1"/>
    <dgm:cxn modelId="{C9B99C1C-5AE3-406C-AD0A-CD1247B36BEC}" type="presParOf" srcId="{065B6180-713B-43EB-8A2B-EE038D667EA7}" destId="{B1BF8DBF-A948-43AB-9F88-1082113B6BD6}" srcOrd="2" destOrd="0" presId="urn:microsoft.com/office/officeart/2005/8/layout/hList1"/>
    <dgm:cxn modelId="{5E5AFA77-AD15-4860-8167-A7B4CC0853D1}" type="presParOf" srcId="{B1BF8DBF-A948-43AB-9F88-1082113B6BD6}" destId="{A3D5F7BD-1BF2-4BCB-8320-926E56335644}" srcOrd="0" destOrd="0" presId="urn:microsoft.com/office/officeart/2005/8/layout/hList1"/>
    <dgm:cxn modelId="{A4FF0099-343A-4AF5-9496-B8B11E921D36}" type="presParOf" srcId="{B1BF8DBF-A948-43AB-9F88-1082113B6BD6}" destId="{A99606CE-F95A-4ED3-BA2E-9BC9EE2397F5}" srcOrd="1" destOrd="0" presId="urn:microsoft.com/office/officeart/2005/8/layout/hList1"/>
    <dgm:cxn modelId="{BE7A285B-8C03-40C2-9156-91BCC069BCD0}" type="presParOf" srcId="{065B6180-713B-43EB-8A2B-EE038D667EA7}" destId="{0B881070-8826-4715-8AEE-3AD3A58FC75D}" srcOrd="3" destOrd="0" presId="urn:microsoft.com/office/officeart/2005/8/layout/hList1"/>
    <dgm:cxn modelId="{49995791-B729-44D0-911C-5FC8C0C1EF6D}" type="presParOf" srcId="{065B6180-713B-43EB-8A2B-EE038D667EA7}" destId="{C2715624-D6AF-495D-BB6F-D2545A82B1A9}" srcOrd="4" destOrd="0" presId="urn:microsoft.com/office/officeart/2005/8/layout/hList1"/>
    <dgm:cxn modelId="{D313C1B2-A066-408B-ABF0-571B0D76F3AD}" type="presParOf" srcId="{C2715624-D6AF-495D-BB6F-D2545A82B1A9}" destId="{8378792F-312E-4E1A-82AC-BFB17F54F2D0}" srcOrd="0" destOrd="0" presId="urn:microsoft.com/office/officeart/2005/8/layout/hList1"/>
    <dgm:cxn modelId="{41E5675A-958D-4D4A-97DA-8726ECADA9E1}" type="presParOf" srcId="{C2715624-D6AF-495D-BB6F-D2545A82B1A9}" destId="{A490B831-D433-4328-A2E2-A209A0C4D94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4CD95-DED4-4BE6-B9BE-C5AF24BA2F22}">
      <dsp:nvSpPr>
        <dsp:cNvPr id="0" name=""/>
        <dsp:cNvSpPr/>
      </dsp:nvSpPr>
      <dsp:spPr>
        <a:xfrm>
          <a:off x="1914443" y="0"/>
          <a:ext cx="2541687" cy="2542074"/>
        </a:xfrm>
        <a:prstGeom prst="circularArrow">
          <a:avLst>
            <a:gd name="adj1" fmla="val 10980"/>
            <a:gd name="adj2" fmla="val 1142322"/>
            <a:gd name="adj3" fmla="val 4500000"/>
            <a:gd name="adj4" fmla="val 10800000"/>
            <a:gd name="adj5" fmla="val 12500"/>
          </a:avLst>
        </a:prstGeom>
        <a:solidFill>
          <a:srgbClr val="FFFFCC"/>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0AA2A-7EB4-46F4-B10E-5695A66A14F0}">
      <dsp:nvSpPr>
        <dsp:cNvPr id="0" name=""/>
        <dsp:cNvSpPr/>
      </dsp:nvSpPr>
      <dsp:spPr>
        <a:xfrm>
          <a:off x="2304255" y="917766"/>
          <a:ext cx="1756334"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 </a:t>
          </a:r>
          <a:r>
            <a:rPr lang="ro-RO" sz="3200" b="1" i="1" kern="1200" dirty="0">
              <a:latin typeface="Times New Roman" panose="02020603050405020304" pitchFamily="18" charset="0"/>
              <a:cs typeface="Times New Roman" panose="02020603050405020304" pitchFamily="18" charset="0"/>
            </a:rPr>
            <a:t>inițială</a:t>
          </a:r>
          <a:endParaRPr lang="ro-RO" sz="3200" kern="1200" dirty="0">
            <a:latin typeface="Times New Roman" panose="02020603050405020304" pitchFamily="18" charset="0"/>
            <a:cs typeface="Times New Roman" panose="02020603050405020304" pitchFamily="18" charset="0"/>
          </a:endParaRPr>
        </a:p>
      </dsp:txBody>
      <dsp:txXfrm>
        <a:off x="2304255" y="917766"/>
        <a:ext cx="1756334" cy="706014"/>
      </dsp:txXfrm>
    </dsp:sp>
    <dsp:sp modelId="{9C1C7E85-19FB-4704-B650-06B82FA50584}">
      <dsp:nvSpPr>
        <dsp:cNvPr id="0" name=""/>
        <dsp:cNvSpPr/>
      </dsp:nvSpPr>
      <dsp:spPr>
        <a:xfrm>
          <a:off x="1109575" y="1589239"/>
          <a:ext cx="2541687" cy="2542074"/>
        </a:xfrm>
        <a:prstGeom prst="leftCircularArrow">
          <a:avLst>
            <a:gd name="adj1" fmla="val 10980"/>
            <a:gd name="adj2" fmla="val 1142322"/>
            <a:gd name="adj3" fmla="val 6300000"/>
            <a:gd name="adj4" fmla="val 18900000"/>
            <a:gd name="adj5" fmla="val 12500"/>
          </a:avLst>
        </a:prstGeom>
        <a:solidFill>
          <a:srgbClr val="CEF1FA"/>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C6C859-4B36-40DF-AEED-B36AB8D3DD1F}">
      <dsp:nvSpPr>
        <dsp:cNvPr id="0" name=""/>
        <dsp:cNvSpPr/>
      </dsp:nvSpPr>
      <dsp:spPr>
        <a:xfrm>
          <a:off x="1447396" y="2386825"/>
          <a:ext cx="2063891"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ro-RO" sz="3600" b="1" i="1" kern="1200" dirty="0">
              <a:latin typeface="Times New Roman" panose="02020603050405020304" pitchFamily="18" charset="0"/>
              <a:cs typeface="Times New Roman" panose="02020603050405020304" pitchFamily="18" charset="0"/>
            </a:rPr>
            <a:t> </a:t>
          </a:r>
          <a:r>
            <a:rPr lang="ro-RO" sz="3200" b="1" i="1" kern="1200" dirty="0">
              <a:latin typeface="Times New Roman" panose="02020603050405020304" pitchFamily="18" charset="0"/>
              <a:cs typeface="Times New Roman" panose="02020603050405020304" pitchFamily="18" charset="0"/>
            </a:rPr>
            <a:t>formativă</a:t>
          </a:r>
          <a:endParaRPr lang="ro-RO" sz="3200" kern="1200" dirty="0">
            <a:latin typeface="Times New Roman" panose="02020603050405020304" pitchFamily="18" charset="0"/>
            <a:cs typeface="Times New Roman" panose="02020603050405020304" pitchFamily="18" charset="0"/>
          </a:endParaRPr>
        </a:p>
      </dsp:txBody>
      <dsp:txXfrm>
        <a:off x="1447396" y="2386825"/>
        <a:ext cx="2063891" cy="706014"/>
      </dsp:txXfrm>
    </dsp:sp>
    <dsp:sp modelId="{8693727E-8098-41B0-B71A-6479621E219E}">
      <dsp:nvSpPr>
        <dsp:cNvPr id="0" name=""/>
        <dsp:cNvSpPr/>
      </dsp:nvSpPr>
      <dsp:spPr>
        <a:xfrm>
          <a:off x="2095344" y="3096008"/>
          <a:ext cx="2183703" cy="2184578"/>
        </a:xfrm>
        <a:prstGeom prst="blockArc">
          <a:avLst>
            <a:gd name="adj1" fmla="val 13500000"/>
            <a:gd name="adj2" fmla="val 10800000"/>
            <a:gd name="adj3" fmla="val 12740"/>
          </a:avLst>
        </a:prstGeom>
        <a:solidFill>
          <a:schemeClr val="accent1">
            <a:lumMod val="20000"/>
            <a:lumOff val="8000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4CBBE-C708-41CB-BB65-0B0DF5296441}">
      <dsp:nvSpPr>
        <dsp:cNvPr id="0" name=""/>
        <dsp:cNvSpPr/>
      </dsp:nvSpPr>
      <dsp:spPr>
        <a:xfrm>
          <a:off x="2304256" y="3857996"/>
          <a:ext cx="1763015"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o-RO" sz="3200" b="1" i="1" kern="1200" dirty="0">
              <a:latin typeface="Times New Roman" panose="02020603050405020304" pitchFamily="18" charset="0"/>
              <a:cs typeface="Times New Roman" panose="02020603050405020304" pitchFamily="18" charset="0"/>
            </a:rPr>
            <a:t>sumativă</a:t>
          </a:r>
        </a:p>
      </dsp:txBody>
      <dsp:txXfrm>
        <a:off x="2304256" y="3857996"/>
        <a:ext cx="1763015" cy="706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0AFE6-BA3B-47D3-9337-145485544360}">
      <dsp:nvSpPr>
        <dsp:cNvPr id="0" name=""/>
        <dsp:cNvSpPr/>
      </dsp:nvSpPr>
      <dsp:spPr>
        <a:xfrm>
          <a:off x="243954" y="906286"/>
          <a:ext cx="3268265" cy="1285092"/>
        </a:xfrm>
        <a:prstGeom prst="rect">
          <a:avLst/>
        </a:prstGeom>
        <a:solidFill>
          <a:srgbClr val="C290BE"/>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strategică</a:t>
          </a:r>
          <a:endParaRPr lang="ru-RU" sz="3500" kern="1200" dirty="0">
            <a:solidFill>
              <a:srgbClr val="002060"/>
            </a:solidFill>
          </a:endParaRPr>
        </a:p>
      </dsp:txBody>
      <dsp:txXfrm>
        <a:off x="243954" y="906286"/>
        <a:ext cx="3268265" cy="1285092"/>
      </dsp:txXfrm>
    </dsp:sp>
    <dsp:sp modelId="{B4AFCAF8-50BF-4F43-B0F5-A71D68223226}">
      <dsp:nvSpPr>
        <dsp:cNvPr id="0" name=""/>
        <dsp:cNvSpPr/>
      </dsp:nvSpPr>
      <dsp:spPr>
        <a:xfrm>
          <a:off x="228724" y="2298209"/>
          <a:ext cx="3316178" cy="2950544"/>
        </a:xfrm>
        <a:prstGeom prst="rect">
          <a:avLst/>
        </a:prstGeom>
        <a:solidFill>
          <a:schemeClr val="bg2">
            <a:lumMod val="7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0070C0"/>
              </a:solidFill>
            </a:rPr>
            <a:t> Practicată la începutul activității pentru a ține elevii sub control, sub amenințarea notelor slabe sau a nepromovării.</a:t>
          </a:r>
          <a:endParaRPr lang="ru-RU" sz="2000" b="1" kern="1200" dirty="0">
            <a:solidFill>
              <a:srgbClr val="0070C0"/>
            </a:solidFill>
          </a:endParaRPr>
        </a:p>
      </dsp:txBody>
      <dsp:txXfrm>
        <a:off x="228724" y="2298209"/>
        <a:ext cx="3316178" cy="2950544"/>
      </dsp:txXfrm>
    </dsp:sp>
    <dsp:sp modelId="{A3D5F7BD-1BF2-4BCB-8320-926E56335644}">
      <dsp:nvSpPr>
        <dsp:cNvPr id="0" name=""/>
        <dsp:cNvSpPr/>
      </dsp:nvSpPr>
      <dsp:spPr>
        <a:xfrm>
          <a:off x="3874769" y="913709"/>
          <a:ext cx="3268265" cy="1285092"/>
        </a:xfrm>
        <a:prstGeom prst="rect">
          <a:avLst/>
        </a:prstGeom>
        <a:solidFill>
          <a:srgbClr val="00AA48"/>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sancțiune</a:t>
          </a:r>
          <a:endParaRPr lang="ru-RU" sz="3500" kern="1200" dirty="0">
            <a:solidFill>
              <a:srgbClr val="002060"/>
            </a:solidFill>
          </a:endParaRPr>
        </a:p>
      </dsp:txBody>
      <dsp:txXfrm>
        <a:off x="3874769" y="913709"/>
        <a:ext cx="3268265" cy="1285092"/>
      </dsp:txXfrm>
    </dsp:sp>
    <dsp:sp modelId="{A99606CE-F95A-4ED3-BA2E-9BC9EE2397F5}">
      <dsp:nvSpPr>
        <dsp:cNvPr id="0" name=""/>
        <dsp:cNvSpPr/>
      </dsp:nvSpPr>
      <dsp:spPr>
        <a:xfrm>
          <a:off x="3899934" y="2396094"/>
          <a:ext cx="3268265" cy="2622146"/>
        </a:xfrm>
        <a:prstGeom prst="rect">
          <a:avLst/>
        </a:prstGeom>
        <a:solidFill>
          <a:schemeClr val="bg2">
            <a:lumMod val="90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002060"/>
              </a:solidFill>
            </a:rPr>
            <a:t> Care nu are nimic de-a face cu achizițiile sau performanțele elevilor ci cu anumite atitudini considerate neacceptabile;</a:t>
          </a:r>
          <a:endParaRPr lang="ru-RU" sz="2000" b="1" kern="1200" dirty="0">
            <a:solidFill>
              <a:srgbClr val="002060"/>
            </a:solidFill>
          </a:endParaRPr>
        </a:p>
      </dsp:txBody>
      <dsp:txXfrm>
        <a:off x="3899934" y="2396094"/>
        <a:ext cx="3268265" cy="2622146"/>
      </dsp:txXfrm>
    </dsp:sp>
    <dsp:sp modelId="{8378792F-312E-4E1A-82AC-BFB17F54F2D0}">
      <dsp:nvSpPr>
        <dsp:cNvPr id="0" name=""/>
        <dsp:cNvSpPr/>
      </dsp:nvSpPr>
      <dsp:spPr>
        <a:xfrm>
          <a:off x="7561029" y="850390"/>
          <a:ext cx="3268265" cy="1285092"/>
        </a:xfrm>
        <a:prstGeom prst="rect">
          <a:avLst/>
        </a:prstGeom>
        <a:solidFill>
          <a:srgbClr val="DFF45E"/>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etichetă</a:t>
          </a:r>
          <a:endParaRPr lang="ru-RU" sz="3500" kern="1200" dirty="0">
            <a:solidFill>
              <a:srgbClr val="002060"/>
            </a:solidFill>
          </a:endParaRPr>
        </a:p>
      </dsp:txBody>
      <dsp:txXfrm>
        <a:off x="7561029" y="850390"/>
        <a:ext cx="3268265" cy="1285092"/>
      </dsp:txXfrm>
    </dsp:sp>
    <dsp:sp modelId="{A490B831-D433-4328-A2E2-A209A0C4D94D}">
      <dsp:nvSpPr>
        <dsp:cNvPr id="0" name=""/>
        <dsp:cNvSpPr/>
      </dsp:nvSpPr>
      <dsp:spPr>
        <a:xfrm>
          <a:off x="7496661" y="2271424"/>
          <a:ext cx="3457334" cy="2793897"/>
        </a:xfrm>
        <a:prstGeom prst="rect">
          <a:avLst/>
        </a:prstGeom>
        <a:solidFill>
          <a:srgbClr val="DEF4AC">
            <a:alpha val="89804"/>
          </a:srgb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7030A0"/>
              </a:solidFill>
            </a:rPr>
            <a:t> Prin  notarea pe termen lung după aceleași păreri  favorabile/</a:t>
          </a:r>
          <a:endParaRPr lang="ru-RU" sz="2000" b="1" kern="1200" dirty="0">
            <a:solidFill>
              <a:srgbClr val="7030A0"/>
            </a:solidFill>
          </a:endParaRPr>
        </a:p>
        <a:p>
          <a:pPr marL="228600" lvl="1" indent="-228600" algn="l" defTabSz="889000">
            <a:lnSpc>
              <a:spcPct val="90000"/>
            </a:lnSpc>
            <a:spcBef>
              <a:spcPct val="0"/>
            </a:spcBef>
            <a:spcAft>
              <a:spcPct val="15000"/>
            </a:spcAft>
            <a:buChar char="•"/>
          </a:pPr>
          <a:r>
            <a:rPr lang="ro-RO" sz="2000" b="1" kern="1200" dirty="0">
              <a:solidFill>
                <a:srgbClr val="7030A0"/>
              </a:solidFill>
            </a:rPr>
            <a:t>nefavorabile, sau  în concordanță cu celelalte  note  alele  elevului.</a:t>
          </a:r>
          <a:endParaRPr lang="ru-RU" sz="2000" b="1" kern="1200" dirty="0">
            <a:solidFill>
              <a:srgbClr val="7030A0"/>
            </a:solidFill>
          </a:endParaRPr>
        </a:p>
      </dsp:txBody>
      <dsp:txXfrm>
        <a:off x="7496661" y="2271424"/>
        <a:ext cx="3457334" cy="279389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12/4/2024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12/4/2024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dirty="0"/>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0A3C37BE-C303-496D-B5CD-85F2937540FC}" type="slidenum">
              <a:rPr lang="ro-RO" smtClean="0"/>
              <a:pPr/>
              <a:t>6</a:t>
            </a:fld>
            <a:endParaRPr lang="ro-RO"/>
          </a:p>
        </p:txBody>
      </p:sp>
    </p:spTree>
    <p:extLst>
      <p:ext uri="{BB962C8B-B14F-4D97-AF65-F5344CB8AC3E}">
        <p14:creationId xmlns:p14="http://schemas.microsoft.com/office/powerpoint/2010/main" val="13212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381000" y="685800"/>
            <a:ext cx="6096000" cy="3429000"/>
          </a:xfrm>
          <a:ln/>
        </p:spPr>
      </p:sp>
      <p:sp>
        <p:nvSpPr>
          <p:cNvPr id="50179" name="备注占位符 2"/>
          <p:cNvSpPr>
            <a:spLocks noGrp="1"/>
          </p:cNvSpPr>
          <p:nvPr>
            <p:ph type="body" idx="1"/>
          </p:nvPr>
        </p:nvSpPr>
        <p:spPr>
          <a:noFill/>
          <a:ln/>
        </p:spPr>
        <p:txBody>
          <a:bodyPr/>
          <a:lstStyle/>
          <a:p>
            <a:pPr eaLnBrk="1" hangingPunct="1">
              <a:spcBef>
                <a:spcPct val="0"/>
              </a:spcBef>
            </a:pPr>
            <a:endParaRPr lang="zh-CN" altLang="en-US">
              <a:latin typeface="Arial" pitchFamily="34" charset="0"/>
            </a:endParaRPr>
          </a:p>
        </p:txBody>
      </p:sp>
      <p:sp>
        <p:nvSpPr>
          <p:cNvPr id="50180" name="灯片编号占位符 3"/>
          <p:cNvSpPr>
            <a:spLocks noGrp="1"/>
          </p:cNvSpPr>
          <p:nvPr>
            <p:ph type="sldNum" sz="quarter" idx="5"/>
          </p:nvPr>
        </p:nvSpPr>
        <p:spPr>
          <a:noFill/>
        </p:spPr>
        <p:txBody>
          <a:bodyPr/>
          <a:lstStyle/>
          <a:p>
            <a:fld id="{4D7F7EB6-3246-4530-B809-1CF26A82BB69}" type="slidenum">
              <a:rPr lang="zh-CN" altLang="en-US" smtClean="0">
                <a:solidFill>
                  <a:prstClr val="black"/>
                </a:solidFill>
                <a:ea typeface="宋体"/>
              </a:rPr>
              <a:pPr/>
              <a:t>8</a:t>
            </a:fld>
            <a:endParaRPr lang="en-US" altLang="zh-CN">
              <a:solidFill>
                <a:prstClr val="black"/>
              </a:solidFill>
              <a:ea typeface="宋体"/>
            </a:endParaRPr>
          </a:p>
        </p:txBody>
      </p:sp>
    </p:spTree>
    <p:extLst>
      <p:ext uri="{BB962C8B-B14F-4D97-AF65-F5344CB8AC3E}">
        <p14:creationId xmlns:p14="http://schemas.microsoft.com/office/powerpoint/2010/main" val="193177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3C37BE-C303-496D-B5CD-85F2937540FC}" type="slidenum">
              <a:rPr lang="ru-RU" smtClean="0"/>
              <a:pPr/>
              <a:t>15</a:t>
            </a:fld>
            <a:endParaRPr lang="ru-RU"/>
          </a:p>
        </p:txBody>
      </p:sp>
    </p:spTree>
    <p:extLst>
      <p:ext uri="{BB962C8B-B14F-4D97-AF65-F5344CB8AC3E}">
        <p14:creationId xmlns:p14="http://schemas.microsoft.com/office/powerpoint/2010/main" val="168543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p:spPr>
      </p:sp>
      <p:sp>
        <p:nvSpPr>
          <p:cNvPr id="3584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358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2DC5C5-C692-4025-B30F-F498436F6322}" type="slidenum">
              <a:rPr lang="ru-RU" altLang="ru-RU" smtClean="0">
                <a:latin typeface="Arial" pitchFamily="34" charset="0"/>
                <a:cs typeface="Arial" pitchFamily="34" charset="0"/>
              </a:rPr>
              <a:pPr/>
              <a:t>16</a:t>
            </a:fld>
            <a:endParaRPr lang="ru-RU" altLang="ru-RU">
              <a:latin typeface="Arial" pitchFamily="34" charset="0"/>
              <a:cs typeface="Arial" pitchFamily="34" charset="0"/>
            </a:endParaRPr>
          </a:p>
        </p:txBody>
      </p:sp>
    </p:spTree>
    <p:extLst>
      <p:ext uri="{BB962C8B-B14F-4D97-AF65-F5344CB8AC3E}">
        <p14:creationId xmlns:p14="http://schemas.microsoft.com/office/powerpoint/2010/main" val="393201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smtClean="0"/>
              <a:pPr/>
              <a:t>21</a:t>
            </a:fld>
            <a:endParaRPr lang="ru-RU"/>
          </a:p>
        </p:txBody>
      </p:sp>
    </p:spTree>
    <p:extLst>
      <p:ext uri="{BB962C8B-B14F-4D97-AF65-F5344CB8AC3E}">
        <p14:creationId xmlns:p14="http://schemas.microsoft.com/office/powerpoint/2010/main" val="367407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AFA9F5-5060-47DE-88BB-4E658FD5C34D}" type="slidenum">
              <a:rPr lang="ru-RU" smtClean="0">
                <a:solidFill>
                  <a:prstClr val="black"/>
                </a:solidFill>
                <a:latin typeface="Calibri"/>
              </a:rPr>
              <a:pPr/>
              <a:t>40</a:t>
            </a:fld>
            <a:endParaRPr lang="ru-RU">
              <a:solidFill>
                <a:prstClr val="black"/>
              </a:solidFill>
              <a:latin typeface="Calibri"/>
            </a:endParaRPr>
          </a:p>
        </p:txBody>
      </p:sp>
    </p:spTree>
    <p:extLst>
      <p:ext uri="{BB962C8B-B14F-4D97-AF65-F5344CB8AC3E}">
        <p14:creationId xmlns:p14="http://schemas.microsoft.com/office/powerpoint/2010/main" val="175228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smtClean="0"/>
              <a:pPr/>
              <a:t>51</a:t>
            </a:fld>
            <a:endParaRPr lang="ru-RU"/>
          </a:p>
        </p:txBody>
      </p:sp>
    </p:spTree>
    <p:extLst>
      <p:ext uri="{BB962C8B-B14F-4D97-AF65-F5344CB8AC3E}">
        <p14:creationId xmlns:p14="http://schemas.microsoft.com/office/powerpoint/2010/main" val="97003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28447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033114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00318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6661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5284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55190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6675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3502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3489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487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9308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175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4983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1223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54387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7856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534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8242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88968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71032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1827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16033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639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42273169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99172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15819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0089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69233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85215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2388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7659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07685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18561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744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041422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9037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49183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4021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9348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12554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03017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18707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45835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9754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5403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9665586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759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94710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C9EF07-3737-44C5-9B00-E9632336D5A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527F52D-BD05-4EFC-82D0-5E74285371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2DAA496-6FB6-47CC-8E38-4479D82BAF40}"/>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3D0A76F1-6264-4BDC-9041-B7BFBB55B42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EEB2B83D-D1CA-465A-A34A-C4C3791A9A0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29932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789A0E-20EC-477B-AEEF-8363FA0C5C8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F02EF12-60A6-4F97-8543-4F1065F8071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9C02404-BE98-416D-AF60-3A2C24B25A9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AC6B84E-352C-4B31-8964-DC1489B3289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3E0E083-F2B2-40E7-82AA-645987C3C0F6}"/>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54315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67C904-E3F6-4991-A146-28AD6EAFE777}"/>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73077EF-2B9E-4E4E-81F4-72C5FF4E519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80F2317-890C-4A9C-8335-B2D303081441}"/>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6DB64C1-66F5-4260-B5A5-9D4D56E428B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2C8F600-C1E2-4BFB-9157-9A69369C617C}"/>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8959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68FB7A-B547-4193-A690-0C6DB8EAD1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DA07B4-1C8D-471F-9369-811F032B204D}"/>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E8AE5AE-E1EC-44B9-A07C-9767DF05FF0F}"/>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AF6E8A6-ED56-4520-96C0-5D3C284766D5}"/>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16A7CA69-1655-4BB8-AC37-4670D17009D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65023D3C-6888-4A72-B8D2-E72B3C9980F9}"/>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81231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9D5EAA-9C10-4321-B3D4-4A25632C238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2A1F451-7042-443E-87E2-74BACDEB84F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126B226-54C1-4861-A8C0-B75FD610A101}"/>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42481EA-2022-43F3-B766-6D9AA1A737F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94C65B9-03C9-49BA-9E1F-F4C552E89495}"/>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A548551-D60F-495B-BF1F-DDDADD17BCF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D46C3F8B-8BAA-4614-9650-DFEC02DA2CD7}"/>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3E5CB45E-AB98-4DA6-8F7D-09DFCFB87D5B}"/>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82283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CBA822-AA5C-4014-B771-33263D93A1E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00D0BD8-13BD-4872-B568-1D092892AE6D}"/>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A230D18-BC80-450B-ABA0-DFE02ADF8469}"/>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86DF5AE3-196F-430F-9F5A-9576C4F6C2BC}"/>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62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74BB0A9-264B-4A01-BE9B-4A8B34A87D5B}"/>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D6BBA4EC-507E-4D8C-B98D-F79FA73B994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3322FE0F-6A56-4472-B3A2-94A09D0D230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49772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7F79E9-B694-483E-B987-F903C7A7AE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B49F1AF-3E9E-4FDA-AFAE-81933A2747C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64BD761-4087-4540-900A-3EF231AA662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277338E-9414-4FE6-8115-96E28B582FFA}"/>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E534B877-E798-4E80-AF0C-33FDC5835F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94A2213-5C81-44B5-BA88-694F8D6F8081}"/>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6970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8139583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984CDE-168C-4126-931B-CA413E82BCF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D3EB391-9295-4447-B458-C4DCF730969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Текст 3">
            <a:extLst>
              <a:ext uri="{FF2B5EF4-FFF2-40B4-BE49-F238E27FC236}">
                <a16:creationId xmlns:a16="http://schemas.microsoft.com/office/drawing/2014/main" id="{7C077096-AE5C-426C-87A2-DE865EB78E4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845D64-FBF6-4E43-96FD-9F1F26AF66BE}"/>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227EF420-DDBD-4AD2-99F1-862BAC870A6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240C019-ED4A-4C48-A1FF-848A8EB316D8}"/>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28542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95D5A2-DE90-4484-A43A-2F6622D8A9D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FB2706A-63D2-47B8-8671-1D6AC10B674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7FBA1A-D6AA-4933-BB50-3B83D23C0C8B}"/>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7403926-D6D7-4C03-A230-7AA78A2FAE1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FF22AF09-35CB-4FB6-B340-4A77CDAD7D4B}"/>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51496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3F1C65F-885D-4C6F-83C7-124E550AB110}"/>
              </a:ext>
            </a:extLst>
          </p:cNvPr>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606C5EB-7089-46A7-8DE4-2EBDE1D446FC}"/>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4B7B54-AA8F-4FED-BD71-C569C12B3C9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B6CBABAC-B1AE-4B72-AF92-B0EF228E4C8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6F17BA7-946A-4A02-AB87-08A306D15C5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22801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9606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762065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771323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4233860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295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3004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09447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76716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576823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91312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05014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474615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82587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524214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545045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977805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6574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60955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583659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1892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1760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0816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5587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431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1142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0023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3139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0000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694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837947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7891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1950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6331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6332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9178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0138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1573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8053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8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527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02B9795-92DC-40DC-A1CA-9A4B349D7824}"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136171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1677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6007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6591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7341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689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5439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6690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1344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8484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447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02B9795-92DC-40DC-A1CA-9A4B349D7824}"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097653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1836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9374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1973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806448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73764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1337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548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7841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3388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151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75178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4816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995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0169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4251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54254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5109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8533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8271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2277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112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4547422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5823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0113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050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7883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4500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2553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87324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308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70487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182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144316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8647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7530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252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6773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0411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0986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3602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6613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2003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197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heme" Target="../theme/theme13.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02B9795-92DC-40DC-A1CA-9A4B349D7824}" type="datetimeFigureOut">
              <a:rPr lang="en-US" smtClean="0"/>
              <a:pPr/>
              <a:t>12/4/2024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3463490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81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31592067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57348562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6201391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FDB9C8-341F-4B93-87A9-AA594E284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7A7DD1D-D6A3-4CD7-A8E5-AE9475FAAD5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D9B0202-E285-4BEB-ACDB-D335682791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latinLnBrk="1"/>
            <a:fld id="{C2C3FB00-8F52-4EE7-B5CB-0821B171415E}" type="datetimeFigureOut">
              <a:rPr lang="ru-RU" smtClean="0">
                <a:solidFill>
                  <a:prstClr val="black">
                    <a:tint val="75000"/>
                  </a:prstClr>
                </a:solidFill>
              </a:rPr>
              <a:pPr defTabSz="1219170" latinLnBrk="1"/>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39565233-F569-414F-A6DC-C9136FBD82E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latinLnBrk="1"/>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47EE0CF-13EA-405C-BFD5-1F2E53D0780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latinLnBrk="1"/>
            <a:fld id="{BF51A945-5D37-47C2-BB9D-C74CCAABD1CD}" type="slidenum">
              <a:rPr lang="ru-RU" smtClean="0">
                <a:solidFill>
                  <a:prstClr val="black">
                    <a:tint val="75000"/>
                  </a:prstClr>
                </a:solidFill>
              </a:rPr>
              <a:pPr defTabSz="1219170" latinLnBrk="1"/>
              <a:t>‹#›</a:t>
            </a:fld>
            <a:endParaRPr lang="ru-RU">
              <a:solidFill>
                <a:prstClr val="black">
                  <a:tint val="75000"/>
                </a:prstClr>
              </a:solidFill>
            </a:endParaRPr>
          </a:p>
        </p:txBody>
      </p:sp>
    </p:spTree>
    <p:extLst>
      <p:ext uri="{BB962C8B-B14F-4D97-AF65-F5344CB8AC3E}">
        <p14:creationId xmlns:p14="http://schemas.microsoft.com/office/powerpoint/2010/main" val="407704219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CD612-3AF0-4034-8A30-FD77CD8AA247}" type="datetimeFigureOut">
              <a:rPr lang="ru-RU" smtClean="0"/>
              <a:pPr/>
              <a:t>04.12.2024</a:t>
            </a:fld>
            <a:endParaRPr lang="ru-RU"/>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D3D03-B209-4FDB-B304-EC45C6321D65}" type="slidenum">
              <a:rPr lang="ru-RU" smtClean="0"/>
              <a:pPr/>
              <a:t>‹#›</a:t>
            </a:fld>
            <a:endParaRPr lang="ru-RU"/>
          </a:p>
        </p:txBody>
      </p:sp>
    </p:spTree>
    <p:extLst>
      <p:ext uri="{BB962C8B-B14F-4D97-AF65-F5344CB8AC3E}">
        <p14:creationId xmlns:p14="http://schemas.microsoft.com/office/powerpoint/2010/main" val="348419616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36588915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1682164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31413827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3971783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9675807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8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39800883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04.12.2024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78836869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7.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pn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7/06/relationships/model3d" Target="../media/model3d1.glb"/><Relationship Id="rId7" Type="http://schemas.microsoft.com/office/2017/06/relationships/model3d" Target="../media/model3d3.glb"/><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11.png"/><Relationship Id="rId5" Type="http://schemas.microsoft.com/office/2017/06/relationships/model3d" Target="../media/model3d2.glb"/><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file:///D:\Downloads\UPS_Roscovanu_Evaluarea%20(1).pdf" TargetMode="External"/><Relationship Id="rId1" Type="http://schemas.openxmlformats.org/officeDocument/2006/relationships/slideLayout" Target="../slideLayouts/slideLayout1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hyperlink" Target="https://mec.gov.md/ro/content/proiecte-didactice-de-lunga-durat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alpha val="5000"/>
                <a:lumMod val="49000"/>
                <a:lumOff val="51000"/>
              </a:schemeClr>
            </a:gs>
            <a:gs pos="23000">
              <a:schemeClr val="accent5">
                <a:alpha val="12000"/>
                <a:lumMod val="8000"/>
                <a:lumOff val="92000"/>
              </a:schemeClr>
            </a:gs>
            <a:gs pos="83000">
              <a:schemeClr val="accent5">
                <a:lumMod val="45000"/>
                <a:lumOff val="55000"/>
              </a:schemeClr>
            </a:gs>
            <a:gs pos="65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4103077" y="1231641"/>
            <a:ext cx="8088923" cy="3009785"/>
          </a:xfrm>
          <a:solidFill>
            <a:schemeClr val="accent2">
              <a:lumMod val="20000"/>
              <a:lumOff val="80000"/>
            </a:schemeClr>
          </a:solidFill>
        </p:spPr>
        <p:txBody>
          <a:bodyPr anchor="ctr">
            <a:noAutofit/>
          </a:bodyPr>
          <a:lstStyle/>
          <a:p>
            <a:pPr marL="0" marR="0" algn="ctr">
              <a:lnSpc>
                <a:spcPct val="115000"/>
              </a:lnSpc>
              <a:spcBef>
                <a:spcPts val="0"/>
              </a:spcBef>
              <a:spcAft>
                <a:spcPts val="0"/>
              </a:spcAft>
            </a:pPr>
            <a:r>
              <a:rPr lang="ro-RO" sz="3200" b="1" dirty="0">
                <a:solidFill>
                  <a:srgbClr val="002060"/>
                </a:solidFill>
                <a:latin typeface="Times New Roman" panose="02020603050405020304" pitchFamily="18" charset="0"/>
                <a:ea typeface="Calibri" panose="020F0502020204030204" pitchFamily="34" charset="0"/>
              </a:rPr>
              <a:t>„Metodologia elaborării instrumentului de evaluare în cadrul evaluărilor sumative la Matematică. Exemple de bune practici.”</a:t>
            </a:r>
            <a:endParaRPr lang="ro-RO" sz="3200" dirty="0">
              <a:solidFill>
                <a:srgbClr val="002060"/>
              </a:solidFill>
              <a:effectLst/>
              <a:latin typeface="Calibri" panose="020F0502020204030204" pitchFamily="34" charset="0"/>
              <a:ea typeface="Calibri" panose="020F0502020204030204" pitchFamily="34" charset="0"/>
            </a:endParaRPr>
          </a:p>
        </p:txBody>
      </p:sp>
      <p:sp>
        <p:nvSpPr>
          <p:cNvPr id="7" name="Subtitle 6"/>
          <p:cNvSpPr>
            <a:spLocks noGrp="1"/>
          </p:cNvSpPr>
          <p:nvPr>
            <p:ph type="subTitle" idx="1"/>
          </p:nvPr>
        </p:nvSpPr>
        <p:spPr>
          <a:xfrm>
            <a:off x="6439230" y="5430872"/>
            <a:ext cx="3816221" cy="643356"/>
          </a:xfrm>
          <a:solidFill>
            <a:schemeClr val="accent6">
              <a:lumMod val="20000"/>
              <a:lumOff val="80000"/>
            </a:schemeClr>
          </a:solidFill>
        </p:spPr>
        <p:txBody>
          <a:bodyPr>
            <a:normAutofit fontScale="92500" lnSpcReduction="20000"/>
          </a:bodyPr>
          <a:lstStyle/>
          <a:p>
            <a:r>
              <a:rPr lang="x-none" sz="2400" b="1" dirty="0">
                <a:solidFill>
                  <a:srgbClr val="002060"/>
                </a:solidFill>
              </a:rPr>
              <a:t>    Bulhac Ludmila,</a:t>
            </a:r>
            <a:endParaRPr lang="ro-RO" sz="2400" b="1" dirty="0">
              <a:solidFill>
                <a:srgbClr val="002060"/>
              </a:solidFill>
            </a:endParaRPr>
          </a:p>
          <a:p>
            <a:r>
              <a:rPr lang="x-none" sz="2400" b="1" dirty="0">
                <a:solidFill>
                  <a:srgbClr val="002060"/>
                </a:solidFill>
              </a:rPr>
              <a:t>specialist superior, DGETS</a:t>
            </a:r>
            <a:endParaRPr lang="en-US" sz="2400" b="1" dirty="0">
              <a:solidFill>
                <a:srgbClr val="002060"/>
              </a:solidFill>
            </a:endParaRP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a:xfrm>
            <a:off x="502416" y="1093142"/>
            <a:ext cx="3060891" cy="3286782"/>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l="36765" t="28497" r="42794" b="12941"/>
          <a:stretch/>
        </p:blipFill>
        <p:spPr>
          <a:xfrm>
            <a:off x="444546" y="166813"/>
            <a:ext cx="2093566" cy="3373802"/>
          </a:xfrm>
          <a:prstGeom prst="rect">
            <a:avLst/>
          </a:prstGeom>
        </p:spPr>
      </p:pic>
      <p:graphicFrame>
        <p:nvGraphicFramePr>
          <p:cNvPr id="5" name="Nomogramă 3"/>
          <p:cNvGraphicFramePr>
            <a:graphicFrameLocks noGrp="1"/>
          </p:cNvGraphicFramePr>
          <p:nvPr>
            <p:ph idx="1"/>
            <p:extLst>
              <p:ext uri="{D42A27DB-BD31-4B8C-83A1-F6EECF244321}">
                <p14:modId xmlns:p14="http://schemas.microsoft.com/office/powerpoint/2010/main" val="1992221013"/>
              </p:ext>
            </p:extLst>
          </p:nvPr>
        </p:nvGraphicFramePr>
        <p:xfrm>
          <a:off x="7012079" y="1349177"/>
          <a:ext cx="5664629" cy="528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Тройная стрелка влево/вправо/вверх 11"/>
          <p:cNvSpPr/>
          <p:nvPr/>
        </p:nvSpPr>
        <p:spPr>
          <a:xfrm rot="5400000">
            <a:off x="5200656" y="2897742"/>
            <a:ext cx="4416491" cy="1665728"/>
          </a:xfrm>
          <a:prstGeom prst="leftRigh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3" name="Прямоугольник 12"/>
          <p:cNvSpPr/>
          <p:nvPr/>
        </p:nvSpPr>
        <p:spPr>
          <a:xfrm>
            <a:off x="3842139" y="2131400"/>
            <a:ext cx="2733899" cy="2924262"/>
          </a:xfrm>
          <a:prstGeom prst="rect">
            <a:avLst/>
          </a:prstGeom>
          <a:solidFill>
            <a:srgbClr val="CEF1FA"/>
          </a:solidFill>
        </p:spPr>
        <p:txBody>
          <a:bodyPr wrap="square">
            <a:spAutoFit/>
          </a:bodyPr>
          <a:lstStyle/>
          <a:p>
            <a:r>
              <a:rPr lang="ro-RO" sz="2400" b="1" dirty="0">
                <a:solidFill>
                  <a:schemeClr val="bg2">
                    <a:lumMod val="10000"/>
                  </a:schemeClr>
                </a:solidFill>
                <a:latin typeface="Times New Roman" pitchFamily="18" charset="0"/>
                <a:cs typeface="Times New Roman" pitchFamily="18" charset="0"/>
              </a:rPr>
              <a:t> </a:t>
            </a:r>
          </a:p>
          <a:p>
            <a:pPr eaLnBrk="1" hangingPunct="1"/>
            <a:r>
              <a:rPr lang="ro-RO" altLang="en-US" sz="2667" b="1" dirty="0">
                <a:solidFill>
                  <a:schemeClr val="bg1"/>
                </a:solidFill>
                <a:latin typeface="Times New Roman" panose="02020603050405020304" pitchFamily="18" charset="0"/>
                <a:cs typeface="Times New Roman" panose="02020603050405020304" pitchFamily="18" charset="0"/>
              </a:rPr>
              <a:t> </a:t>
            </a:r>
            <a:r>
              <a:rPr lang="ro-RO" altLang="en-US" sz="2667" b="1" dirty="0">
                <a:latin typeface="Times New Roman" panose="02020603050405020304" pitchFamily="18" charset="0"/>
                <a:cs typeface="Times New Roman" panose="02020603050405020304" pitchFamily="18" charset="0"/>
              </a:rPr>
              <a:t>După modul </a:t>
            </a:r>
          </a:p>
          <a:p>
            <a:pPr eaLnBrk="1" hangingPunct="1"/>
            <a:r>
              <a:rPr lang="ro-RO" altLang="en-US" sz="2667" b="1" dirty="0">
                <a:latin typeface="Times New Roman" panose="02020603050405020304" pitchFamily="18" charset="0"/>
                <a:cs typeface="Times New Roman" panose="02020603050405020304" pitchFamily="18" charset="0"/>
              </a:rPr>
              <a:t>de integrare a </a:t>
            </a:r>
            <a:endParaRPr lang="ru-RU" altLang="en-US" sz="2667" b="1" dirty="0">
              <a:latin typeface="Times New Roman" panose="02020603050405020304" pitchFamily="18" charset="0"/>
              <a:cs typeface="Times New Roman" panose="02020603050405020304" pitchFamily="18" charset="0"/>
            </a:endParaRPr>
          </a:p>
          <a:p>
            <a:pPr eaLnBrk="1" hangingPunct="1"/>
            <a:r>
              <a:rPr lang="ro-RO" altLang="en-US" sz="2667" b="1" dirty="0">
                <a:latin typeface="Times New Roman" panose="02020603050405020304" pitchFamily="18" charset="0"/>
                <a:cs typeface="Times New Roman" panose="02020603050405020304" pitchFamily="18" charset="0"/>
              </a:rPr>
              <a:t>evaluării în </a:t>
            </a:r>
          </a:p>
          <a:p>
            <a:pPr eaLnBrk="1" hangingPunct="1"/>
            <a:r>
              <a:rPr lang="ro-RO" altLang="en-US" sz="2667" b="1" dirty="0">
                <a:latin typeface="Times New Roman" panose="02020603050405020304" pitchFamily="18" charset="0"/>
                <a:cs typeface="Times New Roman" panose="02020603050405020304" pitchFamily="18" charset="0"/>
              </a:rPr>
              <a:t>procesul didactic </a:t>
            </a:r>
          </a:p>
          <a:p>
            <a:pPr eaLnBrk="1" hangingPunct="1"/>
            <a:endParaRPr lang="ro-RO" altLang="ru-RU" sz="2667" b="1" dirty="0">
              <a:latin typeface="Times New Roman" panose="02020603050405020304" pitchFamily="18" charset="0"/>
              <a:cs typeface="Times New Roman" panose="02020603050405020304" pitchFamily="18" charset="0"/>
            </a:endParaRPr>
          </a:p>
          <a:p>
            <a:pPr eaLnBrk="1" hangingPunct="1"/>
            <a:endParaRPr lang="ro-RO" altLang="ru-RU" sz="2667"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C1FCA63-D390-4E75-8E79-A66EF387B1A8}"/>
              </a:ext>
            </a:extLst>
          </p:cNvPr>
          <p:cNvPicPr>
            <a:picLocks noChangeAspect="1"/>
          </p:cNvPicPr>
          <p:nvPr/>
        </p:nvPicPr>
        <p:blipFill>
          <a:blip r:embed="rId8"/>
          <a:stretch>
            <a:fillRect/>
          </a:stretch>
        </p:blipFill>
        <p:spPr>
          <a:xfrm>
            <a:off x="3048416" y="5055662"/>
            <a:ext cx="2847783" cy="1574102"/>
          </a:xfrm>
          <a:prstGeom prst="rect">
            <a:avLst/>
          </a:prstGeom>
        </p:spPr>
      </p:pic>
      <p:sp>
        <p:nvSpPr>
          <p:cNvPr id="4" name="Заголовок 3"/>
          <p:cNvSpPr>
            <a:spLocks noGrp="1"/>
          </p:cNvSpPr>
          <p:nvPr>
            <p:ph type="title"/>
          </p:nvPr>
        </p:nvSpPr>
        <p:spPr>
          <a:xfrm>
            <a:off x="3529976" y="166813"/>
            <a:ext cx="8217478" cy="1179288"/>
          </a:xfrm>
          <a:solidFill>
            <a:srgbClr val="FFFFCC"/>
          </a:solidFill>
        </p:spPr>
        <p:txBody>
          <a:bodyPr>
            <a:normAutofit/>
          </a:bodyPr>
          <a:lstStyle/>
          <a:p>
            <a:pPr algn="ctr"/>
            <a:r>
              <a:rPr lang="ro-RO" altLang="ru-RU" b="1" dirty="0">
                <a:solidFill>
                  <a:schemeClr val="accent6">
                    <a:lumMod val="50000"/>
                  </a:schemeClr>
                </a:solidFill>
                <a:latin typeface="Times New Roman" panose="02020603050405020304" pitchFamily="18" charset="0"/>
                <a:cs typeface="Times New Roman" panose="02020603050405020304" pitchFamily="18" charset="0"/>
              </a:rPr>
              <a:t>Tipuri de evaluare</a:t>
            </a:r>
            <a:endParaRPr lang="ru-RU" b="1" dirty="0">
              <a:solidFill>
                <a:schemeClr val="accent6">
                  <a:lumMod val="50000"/>
                </a:schemeClr>
              </a:solidFill>
            </a:endParaRPr>
          </a:p>
        </p:txBody>
      </p:sp>
    </p:spTree>
    <p:extLst>
      <p:ext uri="{BB962C8B-B14F-4D97-AF65-F5344CB8AC3E}">
        <p14:creationId xmlns:p14="http://schemas.microsoft.com/office/powerpoint/2010/main" val="264641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8927" y="351189"/>
            <a:ext cx="9333073" cy="661765"/>
          </a:xfrm>
          <a:solidFill>
            <a:srgbClr val="FFFFCC"/>
          </a:solidFill>
        </p:spPr>
        <p:txBody>
          <a:bodyPr>
            <a:normAutofit/>
          </a:bodyPr>
          <a:lstStyle/>
          <a:p>
            <a:pPr algn="ctr"/>
            <a:r>
              <a:rPr lang="en-US" sz="3200" b="1" dirty="0" err="1">
                <a:solidFill>
                  <a:srgbClr val="002060"/>
                </a:solidFill>
              </a:rPr>
              <a:t>Evaluarea</a:t>
            </a:r>
            <a:endParaRPr lang="ru-RU" sz="3200" b="1" dirty="0">
              <a:solidFill>
                <a:srgbClr val="002060"/>
              </a:solidFill>
            </a:endParaRPr>
          </a:p>
        </p:txBody>
      </p:sp>
      <p:sp>
        <p:nvSpPr>
          <p:cNvPr id="3" name="Прямоугольник 2"/>
          <p:cNvSpPr/>
          <p:nvPr/>
        </p:nvSpPr>
        <p:spPr>
          <a:xfrm>
            <a:off x="2858927" y="1012954"/>
            <a:ext cx="9333073" cy="4832092"/>
          </a:xfrm>
          <a:prstGeom prst="rect">
            <a:avLst/>
          </a:prstGeom>
          <a:solidFill>
            <a:srgbClr val="FFFFCC"/>
          </a:solidFill>
        </p:spPr>
        <p:txBody>
          <a:bodyPr wrap="square">
            <a:spAutoFit/>
          </a:bodyPr>
          <a:lstStyle/>
          <a:p>
            <a:r>
              <a:rPr lang="x-none" sz="2800" spc="-5" dirty="0">
                <a:solidFill>
                  <a:srgbClr val="171717"/>
                </a:solidFill>
                <a:latin typeface="Verdana"/>
              </a:rPr>
              <a:t>Evaluarea trebuie conceput</a:t>
            </a:r>
            <a:r>
              <a:rPr lang="ro-RO" sz="2800" spc="-5" dirty="0">
                <a:solidFill>
                  <a:srgbClr val="171717"/>
                </a:solidFill>
                <a:latin typeface="Verdana"/>
              </a:rPr>
              <a:t>ă</a:t>
            </a:r>
            <a:r>
              <a:rPr lang="x-none" sz="2800" spc="-5" dirty="0">
                <a:solidFill>
                  <a:srgbClr val="171717"/>
                </a:solidFill>
                <a:latin typeface="Verdana"/>
              </a:rPr>
              <a:t> nu numai ca un control al cuno</a:t>
            </a:r>
            <a:r>
              <a:rPr lang="ro-RO" sz="2800" spc="-5" dirty="0">
                <a:solidFill>
                  <a:srgbClr val="171717"/>
                </a:solidFill>
                <a:latin typeface="Verdana"/>
              </a:rPr>
              <a:t>ș</a:t>
            </a:r>
            <a:r>
              <a:rPr lang="x-none" sz="2800" spc="-5" dirty="0">
                <a:solidFill>
                  <a:srgbClr val="171717"/>
                </a:solidFill>
                <a:latin typeface="Verdana"/>
              </a:rPr>
              <a:t>tin</a:t>
            </a:r>
            <a:r>
              <a:rPr lang="ro-RO" sz="2800" spc="-5" dirty="0">
                <a:solidFill>
                  <a:srgbClr val="171717"/>
                </a:solidFill>
                <a:latin typeface="Verdana"/>
              </a:rPr>
              <a:t>ț</a:t>
            </a:r>
            <a:r>
              <a:rPr lang="x-none" sz="2800" spc="-5" dirty="0">
                <a:solidFill>
                  <a:srgbClr val="171717"/>
                </a:solidFill>
                <a:latin typeface="Verdana"/>
              </a:rPr>
              <a:t>elor sau ca mijloc de m</a:t>
            </a:r>
            <a:r>
              <a:rPr lang="ro-RO" sz="2800" spc="-5" dirty="0">
                <a:solidFill>
                  <a:srgbClr val="171717"/>
                </a:solidFill>
                <a:latin typeface="Verdana"/>
              </a:rPr>
              <a:t>ă</a:t>
            </a:r>
            <a:r>
              <a:rPr lang="x-none" sz="2800" spc="-5" dirty="0">
                <a:solidFill>
                  <a:srgbClr val="171717"/>
                </a:solidFill>
                <a:latin typeface="Verdana"/>
              </a:rPr>
              <a:t>sura obiectiv</a:t>
            </a:r>
            <a:r>
              <a:rPr lang="ro-RO" sz="2800" spc="-5" dirty="0">
                <a:solidFill>
                  <a:srgbClr val="171717"/>
                </a:solidFill>
                <a:latin typeface="Verdana"/>
              </a:rPr>
              <a:t>ă</a:t>
            </a:r>
            <a:r>
              <a:rPr lang="x-none" sz="2800" spc="-5" dirty="0">
                <a:solidFill>
                  <a:srgbClr val="171717"/>
                </a:solidFill>
                <a:latin typeface="Verdana"/>
              </a:rPr>
              <a:t>, ci </a:t>
            </a:r>
            <a:r>
              <a:rPr lang="ro-RO" sz="2800" spc="-5" dirty="0">
                <a:solidFill>
                  <a:srgbClr val="171717"/>
                </a:solidFill>
                <a:latin typeface="Verdana"/>
              </a:rPr>
              <a:t>ș</a:t>
            </a:r>
            <a:r>
              <a:rPr lang="x-none" sz="2800" spc="-5" dirty="0">
                <a:solidFill>
                  <a:srgbClr val="171717"/>
                </a:solidFill>
                <a:latin typeface="Verdana"/>
              </a:rPr>
              <a:t>i ca o cale de perfec</a:t>
            </a:r>
            <a:r>
              <a:rPr lang="ro-RO" sz="2800" spc="-5" dirty="0">
                <a:solidFill>
                  <a:srgbClr val="171717"/>
                </a:solidFill>
                <a:latin typeface="Verdana"/>
              </a:rPr>
              <a:t>ț</a:t>
            </a:r>
            <a:r>
              <a:rPr lang="x-none" sz="2800" spc="-5" dirty="0">
                <a:solidFill>
                  <a:srgbClr val="171717"/>
                </a:solidFill>
                <a:latin typeface="Verdana"/>
              </a:rPr>
              <a:t>ionare, ce presupune o </a:t>
            </a:r>
            <a:r>
              <a:rPr lang="x-none" sz="2800" dirty="0">
                <a:solidFill>
                  <a:srgbClr val="171717"/>
                </a:solidFill>
                <a:latin typeface="Verdana"/>
              </a:rPr>
              <a:t>strategi</a:t>
            </a:r>
            <a:r>
              <a:rPr lang="ro-RO" sz="2800" dirty="0">
                <a:solidFill>
                  <a:srgbClr val="171717"/>
                </a:solidFill>
                <a:latin typeface="Verdana"/>
              </a:rPr>
              <a:t>e</a:t>
            </a:r>
            <a:r>
              <a:rPr lang="x-none" sz="2800" dirty="0">
                <a:solidFill>
                  <a:srgbClr val="171717"/>
                </a:solidFill>
                <a:latin typeface="Verdana"/>
              </a:rPr>
              <a:t> global</a:t>
            </a:r>
            <a:r>
              <a:rPr lang="ro-RO" sz="2800" dirty="0">
                <a:solidFill>
                  <a:srgbClr val="171717"/>
                </a:solidFill>
                <a:latin typeface="Verdana"/>
              </a:rPr>
              <a:t>ă</a:t>
            </a:r>
            <a:r>
              <a:rPr lang="x-none" sz="2800" dirty="0">
                <a:solidFill>
                  <a:srgbClr val="171717"/>
                </a:solidFill>
                <a:latin typeface="Verdana"/>
              </a:rPr>
              <a:t> asupra form</a:t>
            </a:r>
            <a:r>
              <a:rPr lang="ro-RO" sz="2800" dirty="0">
                <a:solidFill>
                  <a:srgbClr val="171717"/>
                </a:solidFill>
                <a:latin typeface="Verdana"/>
              </a:rPr>
              <a:t>ă</a:t>
            </a:r>
            <a:r>
              <a:rPr lang="x-none" sz="2800" dirty="0">
                <a:solidFill>
                  <a:srgbClr val="171717"/>
                </a:solidFill>
                <a:latin typeface="Verdana"/>
              </a:rPr>
              <a:t>rii. Opera</a:t>
            </a:r>
            <a:r>
              <a:rPr lang="ro-RO" sz="2800" dirty="0">
                <a:solidFill>
                  <a:srgbClr val="171717"/>
                </a:solidFill>
                <a:latin typeface="Verdana"/>
              </a:rPr>
              <a:t>ț</a:t>
            </a:r>
            <a:r>
              <a:rPr lang="x-none" sz="2800" dirty="0">
                <a:solidFill>
                  <a:srgbClr val="171717"/>
                </a:solidFill>
                <a:latin typeface="Verdana"/>
              </a:rPr>
              <a:t>ia de evaluare nu este o etap</a:t>
            </a:r>
            <a:r>
              <a:rPr lang="ro-RO" sz="2800" dirty="0">
                <a:solidFill>
                  <a:srgbClr val="171717"/>
                </a:solidFill>
                <a:latin typeface="Verdana"/>
              </a:rPr>
              <a:t>ă</a:t>
            </a:r>
            <a:r>
              <a:rPr lang="x-none" sz="2800" dirty="0">
                <a:solidFill>
                  <a:srgbClr val="171717"/>
                </a:solidFill>
                <a:latin typeface="Verdana"/>
              </a:rPr>
              <a:t> suprapus</a:t>
            </a:r>
            <a:r>
              <a:rPr lang="ro-RO" sz="2800" dirty="0">
                <a:solidFill>
                  <a:srgbClr val="171717"/>
                </a:solidFill>
                <a:latin typeface="Verdana"/>
              </a:rPr>
              <a:t>ă</a:t>
            </a:r>
            <a:r>
              <a:rPr lang="x-none" sz="2800" dirty="0">
                <a:solidFill>
                  <a:srgbClr val="171717"/>
                </a:solidFill>
                <a:latin typeface="Verdana"/>
              </a:rPr>
              <a:t> procesului d</a:t>
            </a:r>
            <a:r>
              <a:rPr lang="ro-RO" sz="2800" dirty="0">
                <a:solidFill>
                  <a:srgbClr val="171717"/>
                </a:solidFill>
                <a:latin typeface="Verdana"/>
              </a:rPr>
              <a:t>e</a:t>
            </a:r>
            <a:r>
              <a:rPr lang="x-none" sz="2800" dirty="0">
                <a:solidFill>
                  <a:srgbClr val="171717"/>
                </a:solidFill>
                <a:latin typeface="Verdana"/>
              </a:rPr>
              <a:t> </a:t>
            </a:r>
            <a:r>
              <a:rPr lang="ro-RO" sz="2800" dirty="0">
                <a:solidFill>
                  <a:srgbClr val="171717"/>
                </a:solidFill>
                <a:latin typeface="Verdana"/>
              </a:rPr>
              <a:t>î</a:t>
            </a:r>
            <a:r>
              <a:rPr lang="x-none" sz="2800" dirty="0">
                <a:solidFill>
                  <a:srgbClr val="171717"/>
                </a:solidFill>
                <a:latin typeface="Verdana"/>
              </a:rPr>
              <a:t>nv</a:t>
            </a:r>
            <a:r>
              <a:rPr lang="ro-RO" sz="2800" dirty="0" err="1">
                <a:solidFill>
                  <a:srgbClr val="171717"/>
                </a:solidFill>
                <a:latin typeface="Verdana"/>
              </a:rPr>
              <a:t>ăț</a:t>
            </a:r>
            <a:r>
              <a:rPr lang="x-none" sz="2800" dirty="0">
                <a:solidFill>
                  <a:srgbClr val="171717"/>
                </a:solidFill>
                <a:latin typeface="Verdana"/>
              </a:rPr>
              <a:t>are, ci constituie un act integrat activit</a:t>
            </a:r>
            <a:r>
              <a:rPr lang="ro-RO" sz="2800" dirty="0" err="1">
                <a:solidFill>
                  <a:srgbClr val="171717"/>
                </a:solidFill>
                <a:latin typeface="Verdana"/>
              </a:rPr>
              <a:t>ăț</a:t>
            </a:r>
            <a:r>
              <a:rPr lang="x-none" sz="2800" dirty="0">
                <a:solidFill>
                  <a:srgbClr val="171717"/>
                </a:solidFill>
                <a:latin typeface="Verdana"/>
              </a:rPr>
              <a:t>ii pedagogice. </a:t>
            </a:r>
            <a:r>
              <a:rPr lang="x-none" sz="2800" i="1" dirty="0">
                <a:solidFill>
                  <a:srgbClr val="171717"/>
                </a:solidFill>
                <a:latin typeface="Verdana"/>
              </a:rPr>
              <a:t>Evaluarea constituie o ocazie de validate a juste</a:t>
            </a:r>
            <a:r>
              <a:rPr lang="ro-RO" sz="2800" i="1" dirty="0">
                <a:solidFill>
                  <a:srgbClr val="171717"/>
                </a:solidFill>
                <a:latin typeface="Verdana"/>
              </a:rPr>
              <a:t>ț</a:t>
            </a:r>
            <a:r>
              <a:rPr lang="x-none" sz="2800" i="1" dirty="0">
                <a:solidFill>
                  <a:srgbClr val="171717"/>
                </a:solidFill>
                <a:latin typeface="Verdana"/>
              </a:rPr>
              <a:t>ii secven</a:t>
            </a:r>
            <a:r>
              <a:rPr lang="ro-RO" sz="2800" i="1" dirty="0">
                <a:solidFill>
                  <a:srgbClr val="171717"/>
                </a:solidFill>
                <a:latin typeface="Verdana"/>
              </a:rPr>
              <a:t>ț</a:t>
            </a:r>
            <a:r>
              <a:rPr lang="x-none" sz="2800" i="1" dirty="0">
                <a:solidFill>
                  <a:srgbClr val="171717"/>
                </a:solidFill>
                <a:latin typeface="Verdana"/>
              </a:rPr>
              <a:t>elor educative, a </a:t>
            </a:r>
            <a:r>
              <a:rPr lang="x-none" sz="2800" b="1" i="1" dirty="0">
                <a:solidFill>
                  <a:srgbClr val="171717"/>
                </a:solidFill>
                <a:latin typeface="Verdana"/>
              </a:rPr>
              <a:t>componentelor </a:t>
            </a:r>
            <a:r>
              <a:rPr lang="x-none" sz="2800" i="1" dirty="0">
                <a:solidFill>
                  <a:srgbClr val="171717"/>
                </a:solidFill>
                <a:latin typeface="Verdana"/>
              </a:rPr>
              <a:t>procesului didactic </a:t>
            </a:r>
            <a:r>
              <a:rPr lang="ro-RO" sz="2800" i="1" dirty="0">
                <a:solidFill>
                  <a:srgbClr val="171717"/>
                </a:solidFill>
                <a:latin typeface="Verdana"/>
              </a:rPr>
              <a:t>ș</a:t>
            </a:r>
            <a:r>
              <a:rPr lang="x-none" sz="2800" i="1" dirty="0">
                <a:solidFill>
                  <a:srgbClr val="171717"/>
                </a:solidFill>
                <a:latin typeface="Verdana"/>
              </a:rPr>
              <a:t>i un mijloc de </a:t>
            </a:r>
            <a:r>
              <a:rPr lang="x-none" sz="2800" b="1" i="1" dirty="0">
                <a:solidFill>
                  <a:srgbClr val="171717"/>
                </a:solidFill>
                <a:latin typeface="Verdana"/>
              </a:rPr>
              <a:t>delimitare, fixare </a:t>
            </a:r>
            <a:r>
              <a:rPr lang="ro-RO" sz="2800" b="1" dirty="0">
                <a:solidFill>
                  <a:srgbClr val="171717"/>
                </a:solidFill>
                <a:latin typeface="Verdana"/>
              </a:rPr>
              <a:t>ș</a:t>
            </a:r>
            <a:r>
              <a:rPr lang="x-none" sz="2800" dirty="0">
                <a:solidFill>
                  <a:srgbClr val="171717"/>
                </a:solidFill>
                <a:latin typeface="Verdana"/>
              </a:rPr>
              <a:t>i </a:t>
            </a:r>
            <a:r>
              <a:rPr lang="x-none" sz="2800" i="1" dirty="0">
                <a:solidFill>
                  <a:srgbClr val="171717"/>
                </a:solidFill>
                <a:latin typeface="Verdana"/>
              </a:rPr>
              <a:t>interven</a:t>
            </a:r>
            <a:r>
              <a:rPr lang="ro-RO" sz="2800" i="1" dirty="0">
                <a:solidFill>
                  <a:srgbClr val="171717"/>
                </a:solidFill>
                <a:latin typeface="Verdana"/>
              </a:rPr>
              <a:t>ț</a:t>
            </a:r>
            <a:r>
              <a:rPr lang="x-none" sz="2800" i="1" dirty="0">
                <a:solidFill>
                  <a:srgbClr val="171717"/>
                </a:solidFill>
                <a:latin typeface="Verdana"/>
              </a:rPr>
              <a:t>ie asupra con</a:t>
            </a:r>
            <a:r>
              <a:rPr lang="ro-RO" sz="2800" i="1" dirty="0">
                <a:solidFill>
                  <a:srgbClr val="171717"/>
                </a:solidFill>
                <a:latin typeface="Verdana"/>
              </a:rPr>
              <a:t>ț</a:t>
            </a:r>
            <a:r>
              <a:rPr lang="x-none" sz="2800" i="1" dirty="0">
                <a:solidFill>
                  <a:srgbClr val="171717"/>
                </a:solidFill>
                <a:latin typeface="Verdana"/>
              </a:rPr>
              <a:t>inuturilor </a:t>
            </a:r>
            <a:r>
              <a:rPr lang="ro-RO" sz="2800" i="1" dirty="0">
                <a:solidFill>
                  <a:srgbClr val="171717"/>
                </a:solidFill>
                <a:latin typeface="Verdana"/>
              </a:rPr>
              <a:t>ș</a:t>
            </a:r>
            <a:r>
              <a:rPr lang="x-none" sz="2800" i="1" dirty="0">
                <a:solidFill>
                  <a:srgbClr val="171717"/>
                </a:solidFill>
                <a:latin typeface="Verdana"/>
              </a:rPr>
              <a:t>i obiectivelor educa</a:t>
            </a:r>
            <a:r>
              <a:rPr lang="ro-RO" sz="2800" i="1" dirty="0">
                <a:solidFill>
                  <a:srgbClr val="171717"/>
                </a:solidFill>
                <a:latin typeface="Verdana"/>
              </a:rPr>
              <a:t>ț</a:t>
            </a:r>
            <a:r>
              <a:rPr lang="x-none" sz="2800" i="1" dirty="0">
                <a:solidFill>
                  <a:srgbClr val="171717"/>
                </a:solidFill>
                <a:latin typeface="Verdana"/>
              </a:rPr>
              <a:t>ionale.</a:t>
            </a:r>
            <a:endParaRPr lang="ru-RU" sz="2800" dirty="0"/>
          </a:p>
        </p:txBody>
      </p:sp>
      <p:pic>
        <p:nvPicPr>
          <p:cNvPr id="4" name="Imagine 3">
            <a:extLst>
              <a:ext uri="{FF2B5EF4-FFF2-40B4-BE49-F238E27FC236}">
                <a16:creationId xmlns:a16="http://schemas.microsoft.com/office/drawing/2014/main" id="{8D599A2B-5D39-4741-8F1D-1CDF77E66D2B}"/>
              </a:ext>
            </a:extLst>
          </p:cNvPr>
          <p:cNvPicPr>
            <a:picLocks noChangeAspect="1"/>
          </p:cNvPicPr>
          <p:nvPr/>
        </p:nvPicPr>
        <p:blipFill>
          <a:blip r:embed="rId2"/>
          <a:stretch>
            <a:fillRect/>
          </a:stretch>
        </p:blipFill>
        <p:spPr>
          <a:xfrm>
            <a:off x="99961" y="5202620"/>
            <a:ext cx="2758966" cy="154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399" y="541805"/>
            <a:ext cx="8597153" cy="849086"/>
          </a:xfrm>
          <a:solidFill>
            <a:srgbClr val="FFFFCC"/>
          </a:solidFill>
        </p:spPr>
        <p:txBody>
          <a:bodyPr>
            <a:normAutofit/>
          </a:bodyPr>
          <a:lstStyle/>
          <a:p>
            <a:pPr algn="ctr"/>
            <a:r>
              <a:rPr lang="x-none" sz="3600" b="1" spc="-15" dirty="0">
                <a:solidFill>
                  <a:srgbClr val="002060"/>
                </a:solidFill>
                <a:latin typeface="Times New Roman" pitchFamily="18" charset="0"/>
                <a:ea typeface="+mn-ea"/>
                <a:cs typeface="Times New Roman" pitchFamily="18" charset="0"/>
              </a:rPr>
              <a:t>Evaluarea școlară</a:t>
            </a:r>
            <a:endParaRPr lang="ro-RO" sz="3600" b="1" dirty="0">
              <a:solidFill>
                <a:srgbClr val="002060"/>
              </a:solidFill>
            </a:endParaRPr>
          </a:p>
        </p:txBody>
      </p:sp>
      <p:sp>
        <p:nvSpPr>
          <p:cNvPr id="3" name="Content Placeholder 2"/>
          <p:cNvSpPr>
            <a:spLocks noGrp="1"/>
          </p:cNvSpPr>
          <p:nvPr>
            <p:ph idx="1"/>
          </p:nvPr>
        </p:nvSpPr>
        <p:spPr>
          <a:xfrm>
            <a:off x="3200400" y="1390891"/>
            <a:ext cx="8597153" cy="4925304"/>
          </a:xfrm>
          <a:solidFill>
            <a:srgbClr val="CCFFCC"/>
          </a:solidFill>
        </p:spPr>
        <p:txBody>
          <a:bodyPr>
            <a:normAutofit fontScale="70000" lnSpcReduction="20000"/>
          </a:bodyPr>
          <a:lstStyle/>
          <a:p>
            <a:pPr marL="342900" lvl="0" indent="-342900">
              <a:lnSpc>
                <a:spcPct val="120000"/>
              </a:lnSpc>
              <a:spcBef>
                <a:spcPts val="0"/>
              </a:spcBef>
              <a:buFont typeface="Arial" pitchFamily="34" charset="0"/>
              <a:buChar char="•"/>
            </a:pPr>
            <a:r>
              <a:rPr lang="x-none" sz="4100" b="1" spc="-15" dirty="0">
                <a:solidFill>
                  <a:srgbClr val="002060"/>
                </a:solidFill>
                <a:latin typeface="Times New Roman" pitchFamily="18" charset="0"/>
                <a:cs typeface="Times New Roman" pitchFamily="18" charset="0"/>
              </a:rPr>
              <a:t>Evaluarea scolară </a:t>
            </a:r>
            <a:r>
              <a:rPr lang="x-none" sz="4100" spc="-15" dirty="0">
                <a:solidFill>
                  <a:srgbClr val="171717"/>
                </a:solidFill>
                <a:latin typeface="Times New Roman" pitchFamily="18" charset="0"/>
                <a:cs typeface="Times New Roman" pitchFamily="18" charset="0"/>
              </a:rPr>
              <a:t>este procesul prin care se delimitează, se obțin și se </a:t>
            </a:r>
            <a:r>
              <a:rPr lang="x-none" sz="4100" dirty="0">
                <a:solidFill>
                  <a:srgbClr val="171717"/>
                </a:solidFill>
                <a:latin typeface="Times New Roman" pitchFamily="18" charset="0"/>
                <a:cs typeface="Times New Roman" pitchFamily="18" charset="0"/>
              </a:rPr>
              <a:t>furnizează informații utile, permițând luarea unor decizii ulterioare.</a:t>
            </a:r>
          </a:p>
          <a:p>
            <a:pPr marL="342900" lvl="0" indent="-342900">
              <a:lnSpc>
                <a:spcPct val="120000"/>
              </a:lnSpc>
              <a:spcBef>
                <a:spcPts val="0"/>
              </a:spcBef>
              <a:buFont typeface="Arial" pitchFamily="34" charset="0"/>
              <a:buChar char="•"/>
            </a:pPr>
            <a:r>
              <a:rPr lang="x-none" sz="4100" dirty="0">
                <a:solidFill>
                  <a:srgbClr val="171717"/>
                </a:solidFill>
                <a:latin typeface="Times New Roman" pitchFamily="18" charset="0"/>
                <a:cs typeface="Times New Roman" pitchFamily="18" charset="0"/>
              </a:rPr>
              <a:t> Actul </a:t>
            </a:r>
            <a:r>
              <a:rPr lang="x-none" sz="4100" spc="-10" dirty="0">
                <a:solidFill>
                  <a:srgbClr val="171717"/>
                </a:solidFill>
                <a:latin typeface="Times New Roman" pitchFamily="18" charset="0"/>
                <a:cs typeface="Times New Roman" pitchFamily="18" charset="0"/>
              </a:rPr>
              <a:t>evaluării presupune două momente relativ distincte: măsurarea și aprecierea </a:t>
            </a:r>
            <a:r>
              <a:rPr lang="x-none" sz="4100" dirty="0">
                <a:solidFill>
                  <a:srgbClr val="171717"/>
                </a:solidFill>
                <a:latin typeface="Times New Roman" pitchFamily="18" charset="0"/>
                <a:cs typeface="Times New Roman" pitchFamily="18" charset="0"/>
              </a:rPr>
              <a:t>rezultatelor școlare.</a:t>
            </a:r>
          </a:p>
          <a:p>
            <a:pPr marL="342900" lvl="0" indent="-342900">
              <a:lnSpc>
                <a:spcPct val="120000"/>
              </a:lnSpc>
              <a:spcBef>
                <a:spcPts val="0"/>
              </a:spcBef>
              <a:buFont typeface="Arial" pitchFamily="34" charset="0"/>
              <a:buChar char="•"/>
            </a:pPr>
            <a:r>
              <a:rPr lang="vi-VN" sz="4100" dirty="0">
                <a:solidFill>
                  <a:srgbClr val="101010"/>
                </a:solidFill>
                <a:latin typeface="Times New Roman" pitchFamily="18" charset="0"/>
                <a:cs typeface="Times New Roman" pitchFamily="18" charset="0"/>
              </a:rPr>
              <a:t>Evaluarea şcolară este percepută astăzi ca fiind organic integrată în procesul de învăţământ, având rolul de reglare, optimizare, eficientizare a activităţilor de predare-învăţare.</a:t>
            </a:r>
            <a:endParaRPr lang="ru-RU" sz="4100" dirty="0">
              <a:solidFill>
                <a:prstClr val="black"/>
              </a:solidFill>
              <a:latin typeface="Times New Roman" pitchFamily="18" charset="0"/>
              <a:cs typeface="Times New Roman" pitchFamily="18" charset="0"/>
            </a:endParaRPr>
          </a:p>
          <a:p>
            <a:endParaRPr lang="ro-RO" dirty="0"/>
          </a:p>
        </p:txBody>
      </p:sp>
      <p:pic>
        <p:nvPicPr>
          <p:cNvPr id="4" name="Imagine 3">
            <a:extLst>
              <a:ext uri="{FF2B5EF4-FFF2-40B4-BE49-F238E27FC236}">
                <a16:creationId xmlns:a16="http://schemas.microsoft.com/office/drawing/2014/main" id="{FC09421A-6DB0-4614-999A-1E2CCDD0D17D}"/>
              </a:ext>
            </a:extLst>
          </p:cNvPr>
          <p:cNvPicPr>
            <a:picLocks noChangeAspect="1"/>
          </p:cNvPicPr>
          <p:nvPr/>
        </p:nvPicPr>
        <p:blipFill>
          <a:blip r:embed="rId2"/>
          <a:stretch>
            <a:fillRect/>
          </a:stretch>
        </p:blipFill>
        <p:spPr>
          <a:xfrm>
            <a:off x="221374" y="5257800"/>
            <a:ext cx="3373163" cy="1600200"/>
          </a:xfrm>
          <a:prstGeom prst="rect">
            <a:avLst/>
          </a:prstGeom>
        </p:spPr>
      </p:pic>
    </p:spTree>
    <p:extLst>
      <p:ext uri="{BB962C8B-B14F-4D97-AF65-F5344CB8AC3E}">
        <p14:creationId xmlns:p14="http://schemas.microsoft.com/office/powerpoint/2010/main" val="20571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65522"/>
            <a:ext cx="8911687" cy="881960"/>
          </a:xfrm>
          <a:solidFill>
            <a:srgbClr val="FFFFCC"/>
          </a:solidFill>
        </p:spPr>
        <p:txBody>
          <a:bodyPr/>
          <a:lstStyle/>
          <a:p>
            <a:pPr algn="ctr"/>
            <a:r>
              <a:rPr lang="x-none" sz="3600" b="1" spc="-15" dirty="0">
                <a:solidFill>
                  <a:srgbClr val="002060"/>
                </a:solidFill>
                <a:latin typeface="Times New Roman" pitchFamily="18" charset="0"/>
                <a:cs typeface="Times New Roman" pitchFamily="18" charset="0"/>
              </a:rPr>
              <a:t>Evaluarea școlară</a:t>
            </a:r>
            <a:endParaRPr lang="ro-RO" dirty="0"/>
          </a:p>
        </p:txBody>
      </p:sp>
      <p:sp>
        <p:nvSpPr>
          <p:cNvPr id="3" name="Content Placeholder 2"/>
          <p:cNvSpPr>
            <a:spLocks noGrp="1"/>
          </p:cNvSpPr>
          <p:nvPr>
            <p:ph idx="1"/>
          </p:nvPr>
        </p:nvSpPr>
        <p:spPr>
          <a:xfrm>
            <a:off x="2356129" y="1192415"/>
            <a:ext cx="9513141" cy="3987441"/>
          </a:xfrm>
          <a:solidFill>
            <a:srgbClr val="CCFFCC"/>
          </a:solidFill>
        </p:spPr>
        <p:txBody>
          <a:bodyPr>
            <a:normAutofit/>
          </a:bodyPr>
          <a:lstStyle/>
          <a:p>
            <a:pPr marL="342900" lvl="0" indent="-342900">
              <a:lnSpc>
                <a:spcPct val="100000"/>
              </a:lnSpc>
              <a:spcBef>
                <a:spcPct val="20000"/>
              </a:spcBef>
              <a:buFont typeface="Arial" pitchFamily="34" charset="0"/>
              <a:buChar char="•"/>
            </a:pPr>
            <a:r>
              <a:rPr lang="vi-VN" sz="3200" dirty="0">
                <a:solidFill>
                  <a:srgbClr val="101010"/>
                </a:solidFill>
                <a:latin typeface="Times New Roman" panose="02020603050405020304" pitchFamily="18" charset="0"/>
                <a:cs typeface="Times New Roman" panose="02020603050405020304" pitchFamily="18" charset="0"/>
              </a:rPr>
              <a:t>Procesul evaluativ îşi relevă pe deplin funcţia de feed-back atunci când </a:t>
            </a:r>
            <a:r>
              <a:rPr lang="ro-RO" sz="3200" dirty="0">
                <a:solidFill>
                  <a:srgbClr val="101010"/>
                </a:solidFill>
                <a:latin typeface="Times New Roman" panose="02020603050405020304" pitchFamily="18" charset="0"/>
                <a:cs typeface="Times New Roman" panose="02020603050405020304" pitchFamily="18" charset="0"/>
              </a:rPr>
              <a:t>profesorul</a:t>
            </a:r>
            <a:r>
              <a:rPr lang="vi-VN" sz="3200" dirty="0">
                <a:solidFill>
                  <a:srgbClr val="101010"/>
                </a:solidFill>
                <a:latin typeface="Times New Roman" panose="02020603050405020304" pitchFamily="18" charset="0"/>
                <a:cs typeface="Times New Roman" panose="02020603050405020304" pitchFamily="18" charset="0"/>
              </a:rPr>
              <a:t> şi elevii se regăsesc în calitate de parteneri în cadrul procesului educaţional. Aceasta presupune ca fiecare dintre parteneri să conştientizeze rolul pe care îl deţine la nivelul interacţiunii didactice şi să folosească reacţiile celuilalt pentru a-şi optimiza propriul comportament.</a:t>
            </a:r>
            <a:endParaRPr lang="ru-RU" sz="3200" dirty="0">
              <a:solidFill>
                <a:prstClr val="black"/>
              </a:solidFill>
              <a:latin typeface="Times New Roman" panose="02020603050405020304" pitchFamily="18" charset="0"/>
              <a:cs typeface="Times New Roman" panose="02020603050405020304" pitchFamily="18" charset="0"/>
            </a:endParaRPr>
          </a:p>
          <a:p>
            <a:endParaRPr lang="ro-RO" dirty="0"/>
          </a:p>
        </p:txBody>
      </p:sp>
      <p:pic>
        <p:nvPicPr>
          <p:cNvPr id="4" name="Imagine 3">
            <a:extLst>
              <a:ext uri="{FF2B5EF4-FFF2-40B4-BE49-F238E27FC236}">
                <a16:creationId xmlns:a16="http://schemas.microsoft.com/office/drawing/2014/main" id="{08322F40-9DC8-4CEA-A8B4-0A2290BD194E}"/>
              </a:ext>
            </a:extLst>
          </p:cNvPr>
          <p:cNvPicPr>
            <a:picLocks noChangeAspect="1"/>
          </p:cNvPicPr>
          <p:nvPr/>
        </p:nvPicPr>
        <p:blipFill>
          <a:blip r:embed="rId2"/>
          <a:stretch>
            <a:fillRect/>
          </a:stretch>
        </p:blipFill>
        <p:spPr>
          <a:xfrm flipH="1">
            <a:off x="322730" y="5179856"/>
            <a:ext cx="2814144" cy="1582956"/>
          </a:xfrm>
          <a:prstGeom prst="rect">
            <a:avLst/>
          </a:prstGeom>
        </p:spPr>
      </p:pic>
      <p:pic>
        <p:nvPicPr>
          <p:cNvPr id="5" name="Imagine 4">
            <a:extLst>
              <a:ext uri="{FF2B5EF4-FFF2-40B4-BE49-F238E27FC236}">
                <a16:creationId xmlns:a16="http://schemas.microsoft.com/office/drawing/2014/main" id="{E076EF17-795F-4679-8C46-F8856ED53C37}"/>
              </a:ext>
            </a:extLst>
          </p:cNvPr>
          <p:cNvPicPr>
            <a:picLocks noChangeAspect="1"/>
          </p:cNvPicPr>
          <p:nvPr/>
        </p:nvPicPr>
        <p:blipFill>
          <a:blip r:embed="rId3"/>
          <a:stretch>
            <a:fillRect/>
          </a:stretch>
        </p:blipFill>
        <p:spPr>
          <a:xfrm>
            <a:off x="8946896" y="5224789"/>
            <a:ext cx="2857500" cy="1600200"/>
          </a:xfrm>
          <a:prstGeom prst="rect">
            <a:avLst/>
          </a:prstGeom>
        </p:spPr>
      </p:pic>
      <p:pic>
        <p:nvPicPr>
          <p:cNvPr id="6" name="Imagine 5">
            <a:extLst>
              <a:ext uri="{FF2B5EF4-FFF2-40B4-BE49-F238E27FC236}">
                <a16:creationId xmlns:a16="http://schemas.microsoft.com/office/drawing/2014/main" id="{3AF8812A-B156-449B-BAEF-C32B91B794FF}"/>
              </a:ext>
            </a:extLst>
          </p:cNvPr>
          <p:cNvPicPr>
            <a:picLocks noChangeAspect="1"/>
          </p:cNvPicPr>
          <p:nvPr/>
        </p:nvPicPr>
        <p:blipFill>
          <a:blip r:embed="rId4"/>
          <a:stretch>
            <a:fillRect/>
          </a:stretch>
        </p:blipFill>
        <p:spPr>
          <a:xfrm>
            <a:off x="4645572" y="5257800"/>
            <a:ext cx="2857500" cy="1600200"/>
          </a:xfrm>
          <a:prstGeom prst="rect">
            <a:avLst/>
          </a:prstGeom>
        </p:spPr>
      </p:pic>
    </p:spTree>
    <p:extLst>
      <p:ext uri="{BB962C8B-B14F-4D97-AF65-F5344CB8AC3E}">
        <p14:creationId xmlns:p14="http://schemas.microsoft.com/office/powerpoint/2010/main" val="34690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14325" y="120662"/>
            <a:ext cx="7714807" cy="5260964"/>
          </a:xfrm>
          <a:solidFill>
            <a:schemeClr val="accent5">
              <a:lumMod val="20000"/>
              <a:lumOff val="80000"/>
            </a:schemeClr>
          </a:solidFill>
        </p:spPr>
        <p:txBody>
          <a:bodyPr>
            <a:noAutofit/>
          </a:bodyPr>
          <a:lstStyle/>
          <a:p>
            <a:pPr lvl="0">
              <a:spcBef>
                <a:spcPts val="0"/>
              </a:spcBef>
              <a:buClrTx/>
            </a:pPr>
            <a:r>
              <a:rPr lang="x-none" sz="2800" dirty="0">
                <a:solidFill>
                  <a:srgbClr val="171717"/>
                </a:solidFill>
                <a:latin typeface="Verdana"/>
              </a:rPr>
              <a:t>Nu este mai pu</a:t>
            </a:r>
            <a:r>
              <a:rPr lang="ro-RO" sz="2800" dirty="0">
                <a:solidFill>
                  <a:srgbClr val="171717"/>
                </a:solidFill>
                <a:latin typeface="Verdana"/>
              </a:rPr>
              <a:t>ț</a:t>
            </a:r>
            <a:r>
              <a:rPr lang="x-none" sz="2800" dirty="0">
                <a:solidFill>
                  <a:srgbClr val="171717"/>
                </a:solidFill>
                <a:latin typeface="Verdana"/>
              </a:rPr>
              <a:t>in adev</a:t>
            </a:r>
            <a:r>
              <a:rPr lang="ro-RO" sz="2800" dirty="0">
                <a:solidFill>
                  <a:srgbClr val="171717"/>
                </a:solidFill>
                <a:latin typeface="Verdana"/>
              </a:rPr>
              <a:t>ă</a:t>
            </a:r>
            <a:r>
              <a:rPr lang="x-none" sz="2800" dirty="0">
                <a:solidFill>
                  <a:srgbClr val="171717"/>
                </a:solidFill>
                <a:latin typeface="Verdana"/>
              </a:rPr>
              <a:t>rat c</a:t>
            </a:r>
            <a:r>
              <a:rPr lang="ro-RO" sz="2800" dirty="0">
                <a:solidFill>
                  <a:srgbClr val="171717"/>
                </a:solidFill>
                <a:latin typeface="Verdana"/>
              </a:rPr>
              <a:t>ă</a:t>
            </a:r>
            <a:r>
              <a:rPr lang="x-none" sz="2800" dirty="0">
                <a:solidFill>
                  <a:srgbClr val="171717"/>
                </a:solidFill>
                <a:latin typeface="Verdana"/>
              </a:rPr>
              <a:t> dificult</a:t>
            </a:r>
            <a:r>
              <a:rPr lang="ro-RO" sz="2800" dirty="0">
                <a:solidFill>
                  <a:srgbClr val="171717"/>
                </a:solidFill>
                <a:latin typeface="Verdana"/>
              </a:rPr>
              <a:t>ăț</a:t>
            </a:r>
            <a:r>
              <a:rPr lang="x-none" sz="2800" dirty="0">
                <a:solidFill>
                  <a:srgbClr val="171717"/>
                </a:solidFill>
                <a:latin typeface="Verdana"/>
              </a:rPr>
              <a:t>ile evalu</a:t>
            </a:r>
            <a:r>
              <a:rPr lang="ro-RO" sz="2800" dirty="0">
                <a:solidFill>
                  <a:srgbClr val="171717"/>
                </a:solidFill>
                <a:latin typeface="Verdana"/>
              </a:rPr>
              <a:t>ă</a:t>
            </a:r>
            <a:r>
              <a:rPr lang="x-none" sz="2800" dirty="0">
                <a:solidFill>
                  <a:srgbClr val="171717"/>
                </a:solidFill>
                <a:latin typeface="Verdana"/>
              </a:rPr>
              <a:t>rii pot trimite la veritabile dispute degajate de </a:t>
            </a:r>
            <a:r>
              <a:rPr lang="ro-RO" sz="2800" dirty="0">
                <a:solidFill>
                  <a:srgbClr val="171717"/>
                </a:solidFill>
                <a:latin typeface="Verdana"/>
              </a:rPr>
              <a:t>î</a:t>
            </a:r>
            <a:r>
              <a:rPr lang="x-none" sz="2800" dirty="0">
                <a:solidFill>
                  <a:srgbClr val="171717"/>
                </a:solidFill>
                <a:latin typeface="Verdana"/>
              </a:rPr>
              <a:t>ncercarea de a r</a:t>
            </a:r>
            <a:r>
              <a:rPr lang="ro-RO" sz="2800" dirty="0">
                <a:solidFill>
                  <a:srgbClr val="171717"/>
                </a:solidFill>
                <a:latin typeface="Verdana"/>
              </a:rPr>
              <a:t>ă</a:t>
            </a:r>
            <a:r>
              <a:rPr lang="x-none" sz="2800" dirty="0">
                <a:solidFill>
                  <a:srgbClr val="171717"/>
                </a:solidFill>
                <a:latin typeface="Verdana"/>
              </a:rPr>
              <a:t>spunde la </a:t>
            </a:r>
            <a:r>
              <a:rPr lang="ro-RO" sz="2800" dirty="0">
                <a:solidFill>
                  <a:srgbClr val="171717"/>
                </a:solidFill>
                <a:latin typeface="Verdana"/>
              </a:rPr>
              <a:t>î</a:t>
            </a:r>
            <a:r>
              <a:rPr lang="x-none" sz="2800" dirty="0">
                <a:solidFill>
                  <a:srgbClr val="171717"/>
                </a:solidFill>
                <a:latin typeface="Verdana"/>
              </a:rPr>
              <a:t>ntreb</a:t>
            </a:r>
            <a:r>
              <a:rPr lang="ro-RO" sz="2800" dirty="0">
                <a:solidFill>
                  <a:srgbClr val="171717"/>
                </a:solidFill>
                <a:latin typeface="Verdana"/>
              </a:rPr>
              <a:t>ă</a:t>
            </a:r>
            <a:r>
              <a:rPr lang="x-none" sz="2800" dirty="0">
                <a:solidFill>
                  <a:srgbClr val="171717"/>
                </a:solidFill>
                <a:latin typeface="Verdana"/>
              </a:rPr>
              <a:t>ri de tipul: </a:t>
            </a:r>
            <a:endParaRPr lang="ro-RO" sz="2800" dirty="0">
              <a:solidFill>
                <a:srgbClr val="171717"/>
              </a:solidFill>
              <a:latin typeface="Verdana"/>
            </a:endParaRPr>
          </a:p>
          <a:p>
            <a:pPr lvl="0">
              <a:spcBef>
                <a:spcPts val="0"/>
              </a:spcBef>
              <a:buClrTx/>
            </a:pPr>
            <a:r>
              <a:rPr lang="x-none" sz="2800" b="1" dirty="0">
                <a:solidFill>
                  <a:srgbClr val="171717"/>
                </a:solidFill>
                <a:latin typeface="Verdana"/>
              </a:rPr>
              <a:t>c</a:t>
            </a:r>
            <a:r>
              <a:rPr lang="ro-RO" sz="2800" b="1" dirty="0">
                <a:solidFill>
                  <a:srgbClr val="171717"/>
                </a:solidFill>
                <a:latin typeface="Verdana"/>
              </a:rPr>
              <a:t>â</a:t>
            </a:r>
            <a:r>
              <a:rPr lang="x-none" sz="2800" b="1" dirty="0">
                <a:solidFill>
                  <a:srgbClr val="171717"/>
                </a:solidFill>
                <a:latin typeface="Verdana"/>
              </a:rPr>
              <a:t>nd evalu</a:t>
            </a:r>
            <a:r>
              <a:rPr lang="ro-RO" sz="2800" b="1" dirty="0">
                <a:solidFill>
                  <a:srgbClr val="171717"/>
                </a:solidFill>
                <a:latin typeface="Verdana"/>
              </a:rPr>
              <a:t>ă</a:t>
            </a:r>
            <a:r>
              <a:rPr lang="x-none" sz="2800" b="1" dirty="0">
                <a:solidFill>
                  <a:srgbClr val="171717"/>
                </a:solidFill>
                <a:latin typeface="Verdana"/>
              </a:rPr>
              <a:t>m </a:t>
            </a:r>
            <a:r>
              <a:rPr lang="x-none" sz="2800" dirty="0">
                <a:solidFill>
                  <a:srgbClr val="171717"/>
                </a:solidFill>
                <a:latin typeface="Verdana"/>
              </a:rPr>
              <a:t>(la </a:t>
            </a:r>
            <a:r>
              <a:rPr lang="ro-RO" sz="2800" dirty="0">
                <a:solidFill>
                  <a:srgbClr val="171717"/>
                </a:solidFill>
                <a:latin typeface="Verdana"/>
              </a:rPr>
              <a:t>î</a:t>
            </a:r>
            <a:r>
              <a:rPr lang="x-none" sz="2800" dirty="0">
                <a:solidFill>
                  <a:srgbClr val="171717"/>
                </a:solidFill>
                <a:latin typeface="Verdana"/>
              </a:rPr>
              <a:t>nceputul, pe parcursul ori la sf</a:t>
            </a:r>
            <a:r>
              <a:rPr lang="ro-RO" sz="2800" dirty="0">
                <a:solidFill>
                  <a:srgbClr val="171717"/>
                </a:solidFill>
                <a:latin typeface="Verdana"/>
              </a:rPr>
              <a:t>â</a:t>
            </a:r>
            <a:r>
              <a:rPr lang="x-none" sz="2800" dirty="0">
                <a:solidFill>
                  <a:srgbClr val="171717"/>
                </a:solidFill>
                <a:latin typeface="Verdana"/>
              </a:rPr>
              <a:t>r</a:t>
            </a:r>
            <a:r>
              <a:rPr lang="ro-RO" sz="2800" dirty="0">
                <a:solidFill>
                  <a:srgbClr val="171717"/>
                </a:solidFill>
                <a:latin typeface="Verdana"/>
              </a:rPr>
              <a:t>ș</a:t>
            </a:r>
            <a:r>
              <a:rPr lang="x-none" sz="2800" dirty="0">
                <a:solidFill>
                  <a:srgbClr val="171717"/>
                </a:solidFill>
                <a:latin typeface="Verdana"/>
              </a:rPr>
              <a:t>itul procesului)</a:t>
            </a:r>
            <a:r>
              <a:rPr lang="ro-RO" sz="2800" dirty="0">
                <a:solidFill>
                  <a:srgbClr val="171717"/>
                </a:solidFill>
                <a:latin typeface="Verdana"/>
              </a:rPr>
              <a:t>?</a:t>
            </a:r>
          </a:p>
          <a:p>
            <a:pPr lvl="0">
              <a:spcBef>
                <a:spcPts val="0"/>
              </a:spcBef>
              <a:buClrTx/>
            </a:pPr>
            <a:r>
              <a:rPr lang="x-none" sz="2800" dirty="0">
                <a:solidFill>
                  <a:srgbClr val="171717"/>
                </a:solidFill>
                <a:latin typeface="Verdana"/>
              </a:rPr>
              <a:t> </a:t>
            </a:r>
            <a:r>
              <a:rPr lang="x-none" sz="2800" b="1" dirty="0">
                <a:solidFill>
                  <a:srgbClr val="171717"/>
                </a:solidFill>
                <a:latin typeface="Verdana"/>
              </a:rPr>
              <a:t>ce evalu</a:t>
            </a:r>
            <a:r>
              <a:rPr lang="ro-RO" sz="2800" b="1" dirty="0">
                <a:solidFill>
                  <a:srgbClr val="171717"/>
                </a:solidFill>
                <a:latin typeface="Verdana"/>
              </a:rPr>
              <a:t>ă</a:t>
            </a:r>
            <a:r>
              <a:rPr lang="x-none" sz="2800" b="1" dirty="0">
                <a:solidFill>
                  <a:srgbClr val="171717"/>
                </a:solidFill>
                <a:latin typeface="Verdana"/>
              </a:rPr>
              <a:t>m </a:t>
            </a:r>
            <a:r>
              <a:rPr lang="x-none" sz="2800" dirty="0">
                <a:solidFill>
                  <a:srgbClr val="171717"/>
                </a:solidFill>
                <a:latin typeface="Verdana"/>
              </a:rPr>
              <a:t>(cuno</a:t>
            </a:r>
            <a:r>
              <a:rPr lang="ro-RO" sz="2800" dirty="0">
                <a:solidFill>
                  <a:srgbClr val="171717"/>
                </a:solidFill>
                <a:latin typeface="Verdana"/>
              </a:rPr>
              <a:t>ș</a:t>
            </a:r>
            <a:r>
              <a:rPr lang="x-none" sz="2800" dirty="0">
                <a:solidFill>
                  <a:srgbClr val="171717"/>
                </a:solidFill>
                <a:latin typeface="Verdana"/>
              </a:rPr>
              <a:t>tin</a:t>
            </a:r>
            <a:r>
              <a:rPr lang="ro-RO" sz="2800" dirty="0">
                <a:solidFill>
                  <a:srgbClr val="171717"/>
                </a:solidFill>
                <a:latin typeface="Verdana"/>
              </a:rPr>
              <a:t>ț</a:t>
            </a:r>
            <a:r>
              <a:rPr lang="x-none" sz="2800" dirty="0">
                <a:solidFill>
                  <a:srgbClr val="171717"/>
                </a:solidFill>
                <a:latin typeface="Verdana"/>
              </a:rPr>
              <a:t>e, deprinderi, interac</a:t>
            </a:r>
            <a:r>
              <a:rPr lang="ro-RO" sz="2800" dirty="0">
                <a:solidFill>
                  <a:srgbClr val="171717"/>
                </a:solidFill>
                <a:latin typeface="Verdana"/>
              </a:rPr>
              <a:t>ț</a:t>
            </a:r>
            <a:r>
              <a:rPr lang="x-none" sz="2800" dirty="0">
                <a:solidFill>
                  <a:srgbClr val="171717"/>
                </a:solidFill>
                <a:latin typeface="Verdana"/>
              </a:rPr>
              <a:t>iuni, componente ale activit</a:t>
            </a:r>
            <a:r>
              <a:rPr lang="ro-RO" sz="2800" dirty="0">
                <a:solidFill>
                  <a:srgbClr val="171717"/>
                </a:solidFill>
                <a:latin typeface="Verdana"/>
              </a:rPr>
              <a:t>ăț</a:t>
            </a:r>
            <a:r>
              <a:rPr lang="x-none" sz="2800" dirty="0">
                <a:solidFill>
                  <a:srgbClr val="171717"/>
                </a:solidFill>
                <a:latin typeface="Verdana"/>
              </a:rPr>
              <a:t>ii)</a:t>
            </a:r>
            <a:r>
              <a:rPr lang="ro-RO" sz="2800" dirty="0">
                <a:solidFill>
                  <a:srgbClr val="171717"/>
                </a:solidFill>
                <a:latin typeface="Verdana"/>
              </a:rPr>
              <a:t>?</a:t>
            </a:r>
          </a:p>
          <a:p>
            <a:pPr lvl="0">
              <a:spcBef>
                <a:spcPts val="0"/>
              </a:spcBef>
              <a:buClrTx/>
            </a:pPr>
            <a:r>
              <a:rPr lang="x-none" sz="2800" dirty="0">
                <a:solidFill>
                  <a:srgbClr val="171717"/>
                </a:solidFill>
                <a:latin typeface="Verdana"/>
              </a:rPr>
              <a:t> </a:t>
            </a:r>
            <a:r>
              <a:rPr lang="x-none" sz="2800" b="1" dirty="0">
                <a:solidFill>
                  <a:srgbClr val="171717"/>
                </a:solidFill>
                <a:latin typeface="Verdana"/>
              </a:rPr>
              <a:t>cum evalu</a:t>
            </a:r>
            <a:r>
              <a:rPr lang="ro-RO" sz="2800" b="1" dirty="0">
                <a:solidFill>
                  <a:srgbClr val="171717"/>
                </a:solidFill>
                <a:latin typeface="Verdana"/>
              </a:rPr>
              <a:t>ă</a:t>
            </a:r>
            <a:r>
              <a:rPr lang="x-none" sz="2800" b="1" dirty="0">
                <a:solidFill>
                  <a:srgbClr val="171717"/>
                </a:solidFill>
                <a:latin typeface="Verdana"/>
              </a:rPr>
              <a:t>m</a:t>
            </a:r>
            <a:r>
              <a:rPr lang="ro-RO" sz="2800" b="1" dirty="0">
                <a:solidFill>
                  <a:srgbClr val="171717"/>
                </a:solidFill>
                <a:latin typeface="Verdana"/>
              </a:rPr>
              <a:t>?</a:t>
            </a:r>
          </a:p>
          <a:p>
            <a:pPr lvl="0">
              <a:spcBef>
                <a:spcPts val="0"/>
              </a:spcBef>
              <a:buClrTx/>
            </a:pPr>
            <a:r>
              <a:rPr lang="x-none" sz="2800" b="1" dirty="0">
                <a:solidFill>
                  <a:srgbClr val="171717"/>
                </a:solidFill>
                <a:latin typeface="Verdana"/>
              </a:rPr>
              <a:t>cine evalueaz</a:t>
            </a:r>
            <a:r>
              <a:rPr lang="ro-RO" sz="2800" b="1" dirty="0">
                <a:solidFill>
                  <a:srgbClr val="171717"/>
                </a:solidFill>
                <a:latin typeface="Verdana"/>
              </a:rPr>
              <a:t>ă?</a:t>
            </a:r>
          </a:p>
          <a:p>
            <a:pPr lvl="0">
              <a:spcBef>
                <a:spcPts val="0"/>
              </a:spcBef>
              <a:buClrTx/>
            </a:pPr>
            <a:r>
              <a:rPr lang="x-none" sz="2800" b="1" dirty="0">
                <a:solidFill>
                  <a:srgbClr val="171717"/>
                </a:solidFill>
                <a:latin typeface="Verdana"/>
              </a:rPr>
              <a:t> pentru ce </a:t>
            </a:r>
            <a:r>
              <a:rPr lang="ro-RO" sz="2800" b="1" dirty="0">
                <a:solidFill>
                  <a:srgbClr val="171717"/>
                </a:solidFill>
                <a:latin typeface="Verdana"/>
              </a:rPr>
              <a:t>ș</a:t>
            </a:r>
            <a:r>
              <a:rPr lang="x-none" sz="2800" b="1" dirty="0">
                <a:solidFill>
                  <a:srgbClr val="171717"/>
                </a:solidFill>
                <a:latin typeface="Verdana"/>
              </a:rPr>
              <a:t>i </a:t>
            </a:r>
            <a:r>
              <a:rPr lang="ro-RO" sz="2800" b="1" dirty="0">
                <a:solidFill>
                  <a:srgbClr val="171717"/>
                </a:solidFill>
                <a:latin typeface="Verdana"/>
              </a:rPr>
              <a:t>î</a:t>
            </a:r>
            <a:r>
              <a:rPr lang="x-none" sz="2800" b="1" dirty="0">
                <a:solidFill>
                  <a:srgbClr val="171717"/>
                </a:solidFill>
                <a:latin typeface="Verdana"/>
              </a:rPr>
              <a:t>n numele a ce evalu</a:t>
            </a:r>
            <a:r>
              <a:rPr lang="ro-RO" sz="2800" b="1" dirty="0">
                <a:solidFill>
                  <a:srgbClr val="171717"/>
                </a:solidFill>
                <a:latin typeface="Verdana"/>
              </a:rPr>
              <a:t>ă</a:t>
            </a:r>
            <a:r>
              <a:rPr lang="x-none" sz="2800" b="1" dirty="0">
                <a:solidFill>
                  <a:srgbClr val="171717"/>
                </a:solidFill>
                <a:latin typeface="Verdana"/>
              </a:rPr>
              <a:t>m?</a:t>
            </a:r>
            <a:endParaRPr lang="ru-RU" sz="2800" dirty="0">
              <a:solidFill>
                <a:prstClr val="black"/>
              </a:solidFill>
            </a:endParaRPr>
          </a:p>
          <a:p>
            <a:pPr>
              <a:lnSpc>
                <a:spcPct val="100000"/>
              </a:lnSpc>
              <a:spcBef>
                <a:spcPts val="0"/>
              </a:spcBef>
            </a:pPr>
            <a:endParaRPr lang="ru-RU" sz="3200" dirty="0"/>
          </a:p>
        </p:txBody>
      </p:sp>
      <p:pic>
        <p:nvPicPr>
          <p:cNvPr id="2" name="Imagine 1">
            <a:extLst>
              <a:ext uri="{FF2B5EF4-FFF2-40B4-BE49-F238E27FC236}">
                <a16:creationId xmlns:a16="http://schemas.microsoft.com/office/drawing/2014/main" id="{CB99B1D7-C60D-4E1A-A68F-1CE0B2FE8CCB}"/>
              </a:ext>
            </a:extLst>
          </p:cNvPr>
          <p:cNvPicPr>
            <a:picLocks noChangeAspect="1"/>
          </p:cNvPicPr>
          <p:nvPr/>
        </p:nvPicPr>
        <p:blipFill>
          <a:blip r:embed="rId2"/>
          <a:stretch>
            <a:fillRect/>
          </a:stretch>
        </p:blipFill>
        <p:spPr>
          <a:xfrm>
            <a:off x="8029133" y="195396"/>
            <a:ext cx="3621583" cy="2174500"/>
          </a:xfrm>
          <a:prstGeom prst="rect">
            <a:avLst/>
          </a:prstGeom>
        </p:spPr>
      </p:pic>
      <p:pic>
        <p:nvPicPr>
          <p:cNvPr id="7" name="Imagine 6">
            <a:extLst>
              <a:ext uri="{FF2B5EF4-FFF2-40B4-BE49-F238E27FC236}">
                <a16:creationId xmlns:a16="http://schemas.microsoft.com/office/drawing/2014/main" id="{6CD49F78-8442-47DB-8C97-245AB46B5A61}"/>
              </a:ext>
            </a:extLst>
          </p:cNvPr>
          <p:cNvPicPr>
            <a:picLocks noChangeAspect="1"/>
          </p:cNvPicPr>
          <p:nvPr/>
        </p:nvPicPr>
        <p:blipFill>
          <a:blip r:embed="rId3"/>
          <a:stretch>
            <a:fillRect/>
          </a:stretch>
        </p:blipFill>
        <p:spPr>
          <a:xfrm>
            <a:off x="8029134" y="2425833"/>
            <a:ext cx="3621582" cy="1960735"/>
          </a:xfrm>
          <a:prstGeom prst="rect">
            <a:avLst/>
          </a:prstGeom>
        </p:spPr>
      </p:pic>
      <p:pic>
        <p:nvPicPr>
          <p:cNvPr id="8" name="Imagine 7">
            <a:extLst>
              <a:ext uri="{FF2B5EF4-FFF2-40B4-BE49-F238E27FC236}">
                <a16:creationId xmlns:a16="http://schemas.microsoft.com/office/drawing/2014/main" id="{0D28AA5F-4238-4E88-8DF1-62C86BE45169}"/>
              </a:ext>
            </a:extLst>
          </p:cNvPr>
          <p:cNvPicPr>
            <a:picLocks noChangeAspect="1"/>
          </p:cNvPicPr>
          <p:nvPr/>
        </p:nvPicPr>
        <p:blipFill>
          <a:blip r:embed="rId4"/>
          <a:stretch>
            <a:fillRect/>
          </a:stretch>
        </p:blipFill>
        <p:spPr>
          <a:xfrm>
            <a:off x="8029134" y="4573662"/>
            <a:ext cx="3793877" cy="2134468"/>
          </a:xfrm>
          <a:prstGeom prst="rect">
            <a:avLst/>
          </a:prstGeom>
        </p:spPr>
      </p:pic>
      <p:pic>
        <p:nvPicPr>
          <p:cNvPr id="6" name="Picture 2" descr="C:\Users\lbulhac\Desktop\DGETS_2020-21\GIF\XlO9.gif"/>
          <p:cNvPicPr>
            <a:picLocks noChangeAspect="1" noChangeArrowheads="1" noCrop="1"/>
          </p:cNvPicPr>
          <p:nvPr/>
        </p:nvPicPr>
        <p:blipFill>
          <a:blip r:embed="rId5" cstate="print"/>
          <a:srcRect/>
          <a:stretch>
            <a:fillRect/>
          </a:stretch>
        </p:blipFill>
        <p:spPr bwMode="auto">
          <a:xfrm>
            <a:off x="5943600" y="3622351"/>
            <a:ext cx="2016911" cy="3361519"/>
          </a:xfrm>
          <a:prstGeom prst="rect">
            <a:avLst/>
          </a:prstGeom>
          <a:noFill/>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descr="C:\Users\Булатова\Pictures\vopros-otvet.jpg"/>
          <p:cNvPicPr>
            <a:picLocks noChangeAspect="1" noChangeArrowheads="1"/>
          </p:cNvPicPr>
          <p:nvPr/>
        </p:nvPicPr>
        <p:blipFill>
          <a:blip r:embed="rId3" cstate="print"/>
          <a:srcRect/>
          <a:stretch>
            <a:fillRect/>
          </a:stretch>
        </p:blipFill>
        <p:spPr bwMode="auto">
          <a:xfrm>
            <a:off x="9237656" y="2243017"/>
            <a:ext cx="2727960" cy="2455164"/>
          </a:xfrm>
          <a:prstGeom prst="rect">
            <a:avLst/>
          </a:prstGeom>
          <a:noFill/>
          <a:ln w="9525">
            <a:noFill/>
            <a:miter lim="800000"/>
            <a:headEnd/>
            <a:tailEnd/>
          </a:ln>
        </p:spPr>
      </p:pic>
      <p:sp>
        <p:nvSpPr>
          <p:cNvPr id="13" name="Title 12"/>
          <p:cNvSpPr>
            <a:spLocks noGrp="1"/>
          </p:cNvSpPr>
          <p:nvPr>
            <p:ph type="title"/>
          </p:nvPr>
        </p:nvSpPr>
        <p:spPr>
          <a:xfrm>
            <a:off x="1763486" y="262812"/>
            <a:ext cx="8462865" cy="940837"/>
          </a:xfrm>
        </p:spPr>
        <p:txBody>
          <a:bodyPr/>
          <a:lstStyle/>
          <a:p>
            <a:pPr algn="ctr"/>
            <a:r>
              <a:rPr lang="x-none" sz="2300" b="1" dirty="0">
                <a:solidFill>
                  <a:srgbClr val="002060"/>
                </a:solidFill>
                <a:latin typeface="Verdana"/>
                <a:ea typeface="+mn-ea"/>
                <a:cs typeface="+mn-cs"/>
              </a:rPr>
              <a:t>La </a:t>
            </a:r>
            <a:r>
              <a:rPr lang="ro-RO" sz="2300" b="1" dirty="0">
                <a:solidFill>
                  <a:srgbClr val="002060"/>
                </a:solidFill>
                <a:latin typeface="Verdana"/>
                <a:ea typeface="+mn-ea"/>
                <a:cs typeface="+mn-cs"/>
              </a:rPr>
              <a:t>etapa de </a:t>
            </a:r>
            <a:r>
              <a:rPr lang="x-none" sz="2300" b="1" dirty="0">
                <a:solidFill>
                  <a:srgbClr val="002060"/>
                </a:solidFill>
                <a:latin typeface="Verdana"/>
                <a:ea typeface="+mn-ea"/>
                <a:cs typeface="+mn-cs"/>
              </a:rPr>
              <a:t>evaluare</a:t>
            </a:r>
            <a:r>
              <a:rPr lang="ro-RO" sz="2300" b="1" dirty="0">
                <a:solidFill>
                  <a:srgbClr val="002060"/>
                </a:solidFill>
                <a:latin typeface="Verdana"/>
                <a:ea typeface="+mn-ea"/>
                <a:cs typeface="+mn-cs"/>
              </a:rPr>
              <a:t> ne</a:t>
            </a:r>
            <a:r>
              <a:rPr lang="x-none" sz="2300" b="1" dirty="0">
                <a:solidFill>
                  <a:srgbClr val="002060"/>
                </a:solidFill>
                <a:latin typeface="Verdana"/>
                <a:ea typeface="+mn-ea"/>
                <a:cs typeface="+mn-cs"/>
              </a:rPr>
              <a:t> propunem să răspundem la intrebări</a:t>
            </a:r>
            <a:r>
              <a:rPr lang="ro-RO" sz="2300" b="1" dirty="0">
                <a:solidFill>
                  <a:srgbClr val="002060"/>
                </a:solidFill>
                <a:latin typeface="Verdana"/>
                <a:ea typeface="+mn-ea"/>
                <a:cs typeface="+mn-cs"/>
              </a:rPr>
              <a:t>le</a:t>
            </a:r>
            <a:r>
              <a:rPr lang="x-none" sz="2300" b="1" dirty="0">
                <a:solidFill>
                  <a:srgbClr val="002060"/>
                </a:solidFill>
                <a:latin typeface="Verdana"/>
                <a:ea typeface="+mn-ea"/>
                <a:cs typeface="+mn-cs"/>
              </a:rPr>
              <a:t> de genul:</a:t>
            </a:r>
            <a:endParaRPr lang="en-US" b="1" dirty="0">
              <a:solidFill>
                <a:srgbClr val="002060"/>
              </a:solidFill>
            </a:endParaRPr>
          </a:p>
        </p:txBody>
      </p:sp>
      <p:sp>
        <p:nvSpPr>
          <p:cNvPr id="14" name="Content Placeholder 13"/>
          <p:cNvSpPr>
            <a:spLocks noGrp="1"/>
          </p:cNvSpPr>
          <p:nvPr>
            <p:ph idx="1"/>
          </p:nvPr>
        </p:nvSpPr>
        <p:spPr>
          <a:xfrm>
            <a:off x="1201271" y="1203648"/>
            <a:ext cx="8283388" cy="5107505"/>
          </a:xfrm>
          <a:gradFill>
            <a:gsLst>
              <a:gs pos="0">
                <a:schemeClr val="bg2">
                  <a:tint val="90000"/>
                  <a:satMod val="92000"/>
                  <a:lumMod val="120000"/>
                </a:schemeClr>
              </a:gs>
              <a:gs pos="74000">
                <a:schemeClr val="bg2">
                  <a:shade val="98000"/>
                  <a:satMod val="120000"/>
                  <a:lumMod val="98000"/>
                </a:schemeClr>
              </a:gs>
            </a:gsLst>
            <a:path path="circle">
              <a:fillToRect l="50000" t="50000" r="100000" b="100000"/>
            </a:path>
          </a:gradFill>
        </p:spPr>
        <p:txBody>
          <a:bodyPr>
            <a:normAutofit lnSpcReduction="10000"/>
          </a:bodyPr>
          <a:lstStyle/>
          <a:p>
            <a:pPr marL="0" indent="0">
              <a:buNone/>
            </a:pPr>
            <a:endParaRPr lang="x-none" sz="3000" dirty="0">
              <a:solidFill>
                <a:srgbClr val="171717"/>
              </a:solidFill>
              <a:latin typeface="Verdana"/>
            </a:endParaRPr>
          </a:p>
          <a:p>
            <a:pPr marL="0" indent="0">
              <a:lnSpc>
                <a:spcPct val="120000"/>
              </a:lnSpc>
              <a:spcBef>
                <a:spcPts val="0"/>
              </a:spcBef>
            </a:pPr>
            <a:r>
              <a:rPr lang="x-none" sz="3000" dirty="0">
                <a:solidFill>
                  <a:srgbClr val="171717"/>
                </a:solidFill>
                <a:latin typeface="Verdana"/>
              </a:rPr>
              <a:t> Ce este evaluarea? </a:t>
            </a:r>
          </a:p>
          <a:p>
            <a:pPr marL="0" indent="0">
              <a:lnSpc>
                <a:spcPct val="120000"/>
              </a:lnSpc>
              <a:spcBef>
                <a:spcPts val="0"/>
              </a:spcBef>
            </a:pPr>
            <a:r>
              <a:rPr lang="x-none" sz="3000" dirty="0">
                <a:solidFill>
                  <a:srgbClr val="171717"/>
                </a:solidFill>
                <a:latin typeface="Verdana"/>
              </a:rPr>
              <a:t>Ce evaluăm concret?</a:t>
            </a:r>
          </a:p>
          <a:p>
            <a:pPr marL="0" indent="0">
              <a:lnSpc>
                <a:spcPct val="120000"/>
              </a:lnSpc>
              <a:spcBef>
                <a:spcPts val="0"/>
              </a:spcBef>
            </a:pPr>
            <a:r>
              <a:rPr lang="x-none" sz="3000" dirty="0">
                <a:solidFill>
                  <a:srgbClr val="171717"/>
                </a:solidFill>
                <a:latin typeface="Verdana"/>
              </a:rPr>
              <a:t> Pe cine e</a:t>
            </a:r>
            <a:r>
              <a:rPr lang="x-none" sz="3000" spc="-10" dirty="0">
                <a:solidFill>
                  <a:srgbClr val="171717"/>
                </a:solidFill>
                <a:latin typeface="Verdana"/>
              </a:rPr>
              <a:t>valuăm?</a:t>
            </a:r>
          </a:p>
          <a:p>
            <a:pPr marL="0" indent="0">
              <a:lnSpc>
                <a:spcPct val="120000"/>
              </a:lnSpc>
              <a:spcBef>
                <a:spcPts val="0"/>
              </a:spcBef>
            </a:pPr>
            <a:r>
              <a:rPr lang="x-none" sz="3000" spc="-10" dirty="0">
                <a:solidFill>
                  <a:srgbClr val="171717"/>
                </a:solidFill>
                <a:latin typeface="Verdana"/>
              </a:rPr>
              <a:t> Când evaluăm?</a:t>
            </a:r>
          </a:p>
          <a:p>
            <a:pPr marL="0" indent="0">
              <a:lnSpc>
                <a:spcPct val="120000"/>
              </a:lnSpc>
              <a:spcBef>
                <a:spcPts val="0"/>
              </a:spcBef>
            </a:pPr>
            <a:r>
              <a:rPr lang="x-none" sz="3000" spc="-10" dirty="0">
                <a:solidFill>
                  <a:srgbClr val="171717"/>
                </a:solidFill>
                <a:latin typeface="Verdana"/>
              </a:rPr>
              <a:t> Care sunt metodele și mijloacele de evaluare pe </a:t>
            </a:r>
            <a:r>
              <a:rPr lang="x-none" sz="3000" dirty="0">
                <a:solidFill>
                  <a:srgbClr val="171717"/>
                </a:solidFill>
                <a:latin typeface="Verdana"/>
              </a:rPr>
              <a:t>care le putem folosi?</a:t>
            </a:r>
          </a:p>
          <a:p>
            <a:pPr marL="0" indent="0">
              <a:lnSpc>
                <a:spcPct val="120000"/>
              </a:lnSpc>
              <a:spcBef>
                <a:spcPts val="0"/>
              </a:spcBef>
            </a:pPr>
            <a:r>
              <a:rPr lang="x-none" sz="3000" dirty="0">
                <a:solidFill>
                  <a:srgbClr val="171717"/>
                </a:solidFill>
                <a:latin typeface="Verdana"/>
              </a:rPr>
              <a:t> Cum interpretăm rezultatele evaluării?</a:t>
            </a:r>
          </a:p>
          <a:p>
            <a:pPr marL="0" indent="0">
              <a:lnSpc>
                <a:spcPct val="120000"/>
              </a:lnSpc>
              <a:spcBef>
                <a:spcPts val="0"/>
              </a:spcBef>
            </a:pPr>
            <a:r>
              <a:rPr lang="x-none" sz="3000" dirty="0">
                <a:solidFill>
                  <a:srgbClr val="171717"/>
                </a:solidFill>
                <a:latin typeface="Verdana"/>
              </a:rPr>
              <a:t>Cum ne i</a:t>
            </a:r>
            <a:r>
              <a:rPr lang="x-none" sz="3000" spc="-5" dirty="0">
                <a:solidFill>
                  <a:srgbClr val="171717"/>
                </a:solidFill>
                <a:latin typeface="Verdana"/>
              </a:rPr>
              <a:t>mbunătațim activitatea viitoare pe baza rezultatelor evaluării</a:t>
            </a:r>
            <a:r>
              <a:rPr lang="ro-RO" sz="3000" spc="-5" dirty="0">
                <a:solidFill>
                  <a:srgbClr val="171717"/>
                </a:solidFill>
                <a:latin typeface="Verdana"/>
              </a:rPr>
              <a:t>,</a:t>
            </a:r>
            <a:r>
              <a:rPr lang="x-none" sz="3000" spc="-5" dirty="0">
                <a:solidFill>
                  <a:srgbClr val="171717"/>
                </a:solidFill>
                <a:latin typeface="Verdana"/>
              </a:rPr>
              <a:t> etc. </a:t>
            </a:r>
            <a:endParaRPr lang="en-US"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Выноска-облако 9"/>
          <p:cNvSpPr>
            <a:spLocks noChangeArrowheads="1"/>
          </p:cNvSpPr>
          <p:nvPr/>
        </p:nvSpPr>
        <p:spPr bwMode="auto">
          <a:xfrm>
            <a:off x="2488279" y="314626"/>
            <a:ext cx="4978400" cy="1386498"/>
          </a:xfrm>
          <a:prstGeom prst="cloudCallout">
            <a:avLst>
              <a:gd name="adj1" fmla="val 20792"/>
              <a:gd name="adj2" fmla="val 115259"/>
            </a:avLst>
          </a:prstGeom>
          <a:solidFill>
            <a:srgbClr val="B3FFFF"/>
          </a:solidFill>
          <a:ln w="38100" algn="ctr">
            <a:solidFill>
              <a:schemeClr val="bg1"/>
            </a:solidFill>
            <a:round/>
            <a:headEnd/>
            <a:tailEnd/>
          </a:ln>
          <a:effectLst>
            <a:outerShdw dist="20000" dir="5400000" rotWithShape="0">
              <a:srgbClr val="000000">
                <a:alpha val="37999"/>
              </a:srgbClr>
            </a:outerShdw>
          </a:effectLst>
        </p:spPr>
        <p:txBody>
          <a:bodyPr/>
          <a:lstStyle/>
          <a:p>
            <a:pPr marL="342900" indent="-342900">
              <a:spcBef>
                <a:spcPct val="20000"/>
              </a:spcBef>
              <a:buFontTx/>
              <a:buChar char="•"/>
              <a:defRPr/>
            </a:pPr>
            <a:endParaRPr lang="ru-RU" sz="1100">
              <a:latin typeface="+mn-lt"/>
            </a:endParaRPr>
          </a:p>
        </p:txBody>
      </p:sp>
      <p:sp>
        <p:nvSpPr>
          <p:cNvPr id="9219" name="TextBox 17"/>
          <p:cNvSpPr txBox="1">
            <a:spLocks noChangeArrowheads="1"/>
          </p:cNvSpPr>
          <p:nvPr/>
        </p:nvSpPr>
        <p:spPr bwMode="auto">
          <a:xfrm>
            <a:off x="1953685" y="593726"/>
            <a:ext cx="4667249" cy="708025"/>
          </a:xfrm>
          <a:prstGeom prst="rect">
            <a:avLst/>
          </a:prstGeom>
          <a:noFill/>
          <a:ln w="9525">
            <a:noFill/>
            <a:miter lim="800000"/>
            <a:headEnd/>
            <a:tailEnd/>
          </a:ln>
        </p:spPr>
        <p:txBody>
          <a:bodyPr>
            <a:spAutoFit/>
          </a:bodyPr>
          <a:lstStyle/>
          <a:p>
            <a:pPr algn="ctr">
              <a:spcBef>
                <a:spcPct val="20000"/>
              </a:spcBef>
            </a:pPr>
            <a:r>
              <a:rPr lang="ro-RO" sz="4000" i="1" dirty="0"/>
              <a:t>        Ce voi face?</a:t>
            </a:r>
            <a:endParaRPr lang="ru-RU" altLang="ru-RU" sz="4000" b="1" dirty="0">
              <a:latin typeface="Comic Sans MS" pitchFamily="66" charset="0"/>
              <a:ea typeface="SimSun" pitchFamily="2" charset="-122"/>
            </a:endParaRPr>
          </a:p>
        </p:txBody>
      </p:sp>
      <p:sp>
        <p:nvSpPr>
          <p:cNvPr id="9220" name="Arc 6"/>
          <p:cNvSpPr>
            <a:spLocks/>
          </p:cNvSpPr>
          <p:nvPr/>
        </p:nvSpPr>
        <p:spPr bwMode="auto">
          <a:xfrm rot="21409211" flipH="1">
            <a:off x="1551719" y="5324786"/>
            <a:ext cx="10720757" cy="1296987"/>
          </a:xfrm>
          <a:custGeom>
            <a:avLst/>
            <a:gdLst>
              <a:gd name="T0" fmla="*/ 0 w 25537"/>
              <a:gd name="T1" fmla="*/ 2147483647 h 21600"/>
              <a:gd name="T2" fmla="*/ 2147483647 w 25537"/>
              <a:gd name="T3" fmla="*/ 2147483647 h 21600"/>
              <a:gd name="T4" fmla="*/ 2147483647 w 25537"/>
              <a:gd name="T5" fmla="*/ 2147483647 h 21600"/>
              <a:gd name="T6" fmla="*/ 0 60000 65536"/>
              <a:gd name="T7" fmla="*/ 0 60000 65536"/>
              <a:gd name="T8" fmla="*/ 0 60000 65536"/>
              <a:gd name="T9" fmla="*/ 0 w 25537"/>
              <a:gd name="T10" fmla="*/ 0 h 21600"/>
              <a:gd name="T11" fmla="*/ 25537 w 25537"/>
              <a:gd name="T12" fmla="*/ 21600 h 21600"/>
            </a:gdLst>
            <a:ahLst/>
            <a:cxnLst>
              <a:cxn ang="T6">
                <a:pos x="T0" y="T1"/>
              </a:cxn>
              <a:cxn ang="T7">
                <a:pos x="T2" y="T3"/>
              </a:cxn>
              <a:cxn ang="T8">
                <a:pos x="T4" y="T5"/>
              </a:cxn>
            </a:cxnLst>
            <a:rect l="T9" t="T10" r="T11" b="T12"/>
            <a:pathLst>
              <a:path w="25537" h="21600" fill="none" extrusionOk="0">
                <a:moveTo>
                  <a:pt x="0" y="442"/>
                </a:moveTo>
                <a:cubicBezTo>
                  <a:pt x="1430" y="148"/>
                  <a:pt x="2887" y="-1"/>
                  <a:pt x="4348" y="0"/>
                </a:cubicBezTo>
                <a:cubicBezTo>
                  <a:pt x="14661" y="0"/>
                  <a:pt x="23535" y="7290"/>
                  <a:pt x="25537" y="17407"/>
                </a:cubicBezTo>
              </a:path>
              <a:path w="25537" h="21600" stroke="0" extrusionOk="0">
                <a:moveTo>
                  <a:pt x="0" y="442"/>
                </a:moveTo>
                <a:cubicBezTo>
                  <a:pt x="1430" y="148"/>
                  <a:pt x="2887" y="-1"/>
                  <a:pt x="4348" y="0"/>
                </a:cubicBezTo>
                <a:cubicBezTo>
                  <a:pt x="14661" y="0"/>
                  <a:pt x="23535" y="7290"/>
                  <a:pt x="25537" y="17407"/>
                </a:cubicBezTo>
                <a:lnTo>
                  <a:pt x="4348" y="21600"/>
                </a:lnTo>
                <a:lnTo>
                  <a:pt x="0" y="442"/>
                </a:lnTo>
                <a:close/>
              </a:path>
            </a:pathLst>
          </a:custGeom>
          <a:solidFill>
            <a:srgbClr val="008000"/>
          </a:solidFill>
          <a:ln w="12700" cap="sq">
            <a:solidFill>
              <a:schemeClr val="tx1"/>
            </a:solidFill>
            <a:miter lim="800000"/>
            <a:headEnd type="none" w="sm" len="sm"/>
            <a:tailEnd type="none" w="sm" len="sm"/>
          </a:ln>
        </p:spPr>
        <p:txBody>
          <a:bodyPr wrap="none" anchor="ctr"/>
          <a:lstStyle/>
          <a:p>
            <a:endParaRPr lang="ru-RU"/>
          </a:p>
        </p:txBody>
      </p:sp>
      <p:sp>
        <p:nvSpPr>
          <p:cNvPr id="8" name="Выноска-облако 7"/>
          <p:cNvSpPr>
            <a:spLocks noChangeArrowheads="1"/>
          </p:cNvSpPr>
          <p:nvPr/>
        </p:nvSpPr>
        <p:spPr bwMode="auto">
          <a:xfrm rot="19519163">
            <a:off x="-113733" y="3187613"/>
            <a:ext cx="5207911" cy="1226340"/>
          </a:xfrm>
          <a:prstGeom prst="cloudCallout">
            <a:avLst>
              <a:gd name="adj1" fmla="val 20792"/>
              <a:gd name="adj2" fmla="val 115259"/>
            </a:avLst>
          </a:prstGeom>
          <a:solidFill>
            <a:schemeClr val="accent2">
              <a:lumMod val="40000"/>
              <a:lumOff val="60000"/>
            </a:schemeClr>
          </a:solidFill>
          <a:ln w="38100" algn="ctr">
            <a:solidFill>
              <a:schemeClr val="bg1"/>
            </a:solidFill>
            <a:round/>
            <a:headEnd/>
            <a:tailEnd/>
          </a:ln>
          <a:effectLst>
            <a:outerShdw dist="20000" dir="5400000" rotWithShape="0">
              <a:srgbClr val="000000">
                <a:alpha val="37999"/>
              </a:srgbClr>
            </a:outerShdw>
          </a:effectLst>
        </p:spPr>
        <p:txBody>
          <a:bodyPr/>
          <a:lstStyle/>
          <a:p>
            <a:pPr lvl="2">
              <a:defRPr/>
            </a:pPr>
            <a:r>
              <a:rPr lang="ro-RO" sz="2400" i="1" dirty="0"/>
              <a:t>Cât voi realiza? </a:t>
            </a:r>
            <a:endParaRPr lang="ro-RO" sz="2000" dirty="0"/>
          </a:p>
          <a:p>
            <a:pPr lvl="2">
              <a:defRPr/>
            </a:pPr>
            <a:endParaRPr lang="en-US" sz="1600" dirty="0"/>
          </a:p>
        </p:txBody>
      </p:sp>
      <p:sp>
        <p:nvSpPr>
          <p:cNvPr id="31750" name="Выноска-облако 8"/>
          <p:cNvSpPr>
            <a:spLocks noChangeArrowheads="1"/>
          </p:cNvSpPr>
          <p:nvPr/>
        </p:nvSpPr>
        <p:spPr bwMode="auto">
          <a:xfrm rot="1824755">
            <a:off x="7253989" y="2596410"/>
            <a:ext cx="4899463" cy="1239000"/>
          </a:xfrm>
          <a:prstGeom prst="cloudCallout">
            <a:avLst>
              <a:gd name="adj1" fmla="val 20792"/>
              <a:gd name="adj2" fmla="val 115259"/>
            </a:avLst>
          </a:prstGeom>
          <a:solidFill>
            <a:srgbClr val="FFC000"/>
          </a:solidFill>
          <a:ln w="38100" algn="ctr">
            <a:solidFill>
              <a:schemeClr val="bg1"/>
            </a:solidFill>
            <a:round/>
            <a:headEnd/>
            <a:tailEnd/>
          </a:ln>
          <a:effectLst>
            <a:outerShdw dist="20000" dir="5400000" rotWithShape="0">
              <a:srgbClr val="000000">
                <a:alpha val="37999"/>
              </a:srgbClr>
            </a:outerShdw>
          </a:effectLst>
        </p:spPr>
        <p:txBody>
          <a:bodyPr/>
          <a:lstStyle/>
          <a:p>
            <a:pPr>
              <a:spcBef>
                <a:spcPct val="20000"/>
              </a:spcBef>
              <a:defRPr/>
            </a:pPr>
            <a:r>
              <a:rPr lang="ro-RO" sz="3200" i="1" dirty="0"/>
              <a:t>Cum voi face?</a:t>
            </a:r>
            <a:endParaRPr lang="ru-RU" altLang="ru-RU" sz="3200" b="1" dirty="0">
              <a:latin typeface="Comic Sans MS" pitchFamily="66" charset="0"/>
            </a:endParaRPr>
          </a:p>
        </p:txBody>
      </p:sp>
      <p:pic>
        <p:nvPicPr>
          <p:cNvPr id="9223" name="Picture 8" descr="21418"/>
          <p:cNvPicPr>
            <a:picLocks noChangeAspect="1" noChangeArrowheads="1"/>
          </p:cNvPicPr>
          <p:nvPr/>
        </p:nvPicPr>
        <p:blipFill>
          <a:blip r:embed="rId3" cstate="print"/>
          <a:srcRect/>
          <a:stretch>
            <a:fillRect/>
          </a:stretch>
        </p:blipFill>
        <p:spPr bwMode="auto">
          <a:xfrm>
            <a:off x="4451352" y="2797895"/>
            <a:ext cx="3498849" cy="3716337"/>
          </a:xfrm>
          <a:prstGeom prst="rect">
            <a:avLst/>
          </a:prstGeom>
          <a:noFill/>
          <a:ln w="9525">
            <a:noFill/>
            <a:miter lim="800000"/>
            <a:headEnd/>
            <a:tailEnd/>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7AC6C7A-A325-457D-96FC-60CC1764B65E}"/>
              </a:ext>
            </a:extLst>
          </p:cNvPr>
          <p:cNvPicPr>
            <a:picLocks noChangeAspect="1"/>
          </p:cNvPicPr>
          <p:nvPr/>
        </p:nvPicPr>
        <p:blipFill rotWithShape="1">
          <a:blip r:embed="rId2" cstate="print"/>
          <a:srcRect l="30872" t="20777" r="8953" b="7596"/>
          <a:stretch/>
        </p:blipFill>
        <p:spPr>
          <a:xfrm>
            <a:off x="171450" y="779278"/>
            <a:ext cx="11696700" cy="6103801"/>
          </a:xfrm>
          <a:prstGeom prst="rect">
            <a:avLst/>
          </a:prstGeom>
        </p:spPr>
      </p:pic>
      <p:sp>
        <p:nvSpPr>
          <p:cNvPr id="4" name="Прямоугольник 3">
            <a:extLst>
              <a:ext uri="{FF2B5EF4-FFF2-40B4-BE49-F238E27FC236}">
                <a16:creationId xmlns:a16="http://schemas.microsoft.com/office/drawing/2014/main" id="{C093675F-5462-4D57-BC02-4D69D9520FF8}"/>
              </a:ext>
            </a:extLst>
          </p:cNvPr>
          <p:cNvSpPr/>
          <p:nvPr/>
        </p:nvSpPr>
        <p:spPr>
          <a:xfrm>
            <a:off x="1177556" y="141324"/>
            <a:ext cx="9760688" cy="6379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srgbClr val="002162"/>
                </a:solidFill>
                <a:effectLst/>
                <a:uLnTx/>
                <a:uFillTx/>
                <a:latin typeface="Times New Roman" panose="02020603050405020304" pitchFamily="18" charset="0"/>
                <a:ea typeface="+mn-ea"/>
                <a:cs typeface="Times New Roman" panose="02020603050405020304" pitchFamily="18" charset="0"/>
              </a:rPr>
              <a:t>Evaluarea în procesul educativ  </a:t>
            </a:r>
            <a:endParaRPr kumimoji="0" lang="ru-RU" sz="4000" b="1" i="0" u="none" strike="noStrike" kern="1200" cap="none" spc="0" normalizeH="0" baseline="0" noProof="0" dirty="0">
              <a:ln>
                <a:noFill/>
              </a:ln>
              <a:solidFill>
                <a:srgbClr val="002162"/>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4667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catori performanta KPI">
            <a:extLst>
              <a:ext uri="{FF2B5EF4-FFF2-40B4-BE49-F238E27FC236}">
                <a16:creationId xmlns:a16="http://schemas.microsoft.com/office/drawing/2014/main" id="{F5D98B55-1AF0-455D-85E5-CCE146DEEB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775" y="977248"/>
            <a:ext cx="1209318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385DE5F-75A1-4C9C-8DF0-8940B9E7DF57}"/>
              </a:ext>
            </a:extLst>
          </p:cNvPr>
          <p:cNvSpPr/>
          <p:nvPr/>
        </p:nvSpPr>
        <p:spPr>
          <a:xfrm>
            <a:off x="9494874" y="4938212"/>
            <a:ext cx="797442" cy="537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1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EBFCE5F6-B912-45C6-9A3E-FF8818411FE3}"/>
              </a:ext>
            </a:extLst>
          </p:cNvPr>
          <p:cNvSpPr/>
          <p:nvPr/>
        </p:nvSpPr>
        <p:spPr>
          <a:xfrm>
            <a:off x="7485321" y="4859078"/>
            <a:ext cx="797442"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 UÎ 2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5D88BF03-33BC-4377-878C-2B5EC65825B3}"/>
              </a:ext>
            </a:extLst>
          </p:cNvPr>
          <p:cNvSpPr/>
          <p:nvPr/>
        </p:nvSpPr>
        <p:spPr>
          <a:xfrm>
            <a:off x="3234954" y="1906771"/>
            <a:ext cx="996804"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6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F6001767-EF3C-416F-A071-7B64B90A9E5D}"/>
              </a:ext>
            </a:extLst>
          </p:cNvPr>
          <p:cNvSpPr/>
          <p:nvPr/>
        </p:nvSpPr>
        <p:spPr>
          <a:xfrm>
            <a:off x="5344634" y="3599284"/>
            <a:ext cx="616688"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FF00"/>
                </a:solidFill>
                <a:latin typeface="Times New Roman" panose="02020603050405020304" pitchFamily="18" charset="0"/>
                <a:cs typeface="Times New Roman" panose="02020603050405020304" pitchFamily="18" charset="0"/>
              </a:rPr>
              <a:t>S I </a:t>
            </a:r>
            <a:endParaRPr lang="ru-RU" sz="2000" b="1" dirty="0">
              <a:solidFill>
                <a:srgbClr val="FFFF00"/>
              </a:solidFill>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D5D1DCBF-114F-415A-9FD5-99A63F2F15EA}"/>
              </a:ext>
            </a:extLst>
          </p:cNvPr>
          <p:cNvSpPr/>
          <p:nvPr/>
        </p:nvSpPr>
        <p:spPr>
          <a:xfrm>
            <a:off x="4380614" y="2915257"/>
            <a:ext cx="712381"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5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D4D913F4-7981-436B-9339-E23AA0181472}"/>
              </a:ext>
            </a:extLst>
          </p:cNvPr>
          <p:cNvSpPr/>
          <p:nvPr/>
        </p:nvSpPr>
        <p:spPr>
          <a:xfrm>
            <a:off x="6539023" y="3840290"/>
            <a:ext cx="616688" cy="561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4E56290C-6673-459F-8BBF-356FA180FD5E}"/>
              </a:ext>
            </a:extLst>
          </p:cNvPr>
          <p:cNvSpPr/>
          <p:nvPr/>
        </p:nvSpPr>
        <p:spPr>
          <a:xfrm>
            <a:off x="6096000" y="4090250"/>
            <a:ext cx="1059711" cy="61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3 </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16" name="Picture 2" descr="Rigla din plastic transparent color, 20 cm, Study Unbreakble Maped - BNB">
            <a:extLst>
              <a:ext uri="{FF2B5EF4-FFF2-40B4-BE49-F238E27FC236}">
                <a16:creationId xmlns:a16="http://schemas.microsoft.com/office/drawing/2014/main" id="{518E72E1-C868-4218-A91F-5FFACAE8E37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10" b="89640" l="8600" r="90000">
                        <a14:foregroundMark x1="400" y1="32432" x2="0" y2="54955"/>
                        <a14:foregroundMark x1="0" y1="54955" x2="8600" y2="68018"/>
                        <a14:foregroundMark x1="8600" y1="68018" x2="10600" y2="67568"/>
                      </a14:backgroundRemoval>
                    </a14:imgEffect>
                  </a14:imgLayer>
                </a14:imgProps>
              </a:ext>
              <a:ext uri="{28A0092B-C50C-407E-A947-70E740481C1C}">
                <a14:useLocalDpi xmlns:a14="http://schemas.microsoft.com/office/drawing/2010/main" val="0"/>
              </a:ext>
            </a:extLst>
          </a:blip>
          <a:srcRect l="4827" t="31735" r="7433" b="30050"/>
          <a:stretch/>
        </p:blipFill>
        <p:spPr bwMode="auto">
          <a:xfrm rot="16200000">
            <a:off x="1938376" y="2300770"/>
            <a:ext cx="4702836" cy="41377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скругленные углы 1">
            <a:extLst>
              <a:ext uri="{FF2B5EF4-FFF2-40B4-BE49-F238E27FC236}">
                <a16:creationId xmlns:a16="http://schemas.microsoft.com/office/drawing/2014/main" id="{87774426-805D-4FD3-A311-9D05DFE673B7}"/>
              </a:ext>
            </a:extLst>
          </p:cNvPr>
          <p:cNvSpPr/>
          <p:nvPr/>
        </p:nvSpPr>
        <p:spPr>
          <a:xfrm>
            <a:off x="317411" y="1046460"/>
            <a:ext cx="2423756"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b="1" dirty="0">
                <a:solidFill>
                  <a:prstClr val="black"/>
                </a:solidFill>
                <a:latin typeface="Times New Roman" panose="02020603050405020304" pitchFamily="18" charset="0"/>
                <a:cs typeface="Times New Roman" panose="02020603050405020304" pitchFamily="18" charset="0"/>
              </a:rPr>
              <a:t>Funcție diagnostică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4" name="Свиток: горизонтальный 3">
            <a:extLst>
              <a:ext uri="{FF2B5EF4-FFF2-40B4-BE49-F238E27FC236}">
                <a16:creationId xmlns:a16="http://schemas.microsoft.com/office/drawing/2014/main" id="{113D8B04-CDC3-4795-A83A-A6C6AC76AE9E}"/>
              </a:ext>
            </a:extLst>
          </p:cNvPr>
          <p:cNvSpPr/>
          <p:nvPr/>
        </p:nvSpPr>
        <p:spPr>
          <a:xfrm>
            <a:off x="552893" y="5293100"/>
            <a:ext cx="2328530" cy="1256556"/>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Competențe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9" name="Свиток: вертикальный 8">
            <a:extLst>
              <a:ext uri="{FF2B5EF4-FFF2-40B4-BE49-F238E27FC236}">
                <a16:creationId xmlns:a16="http://schemas.microsoft.com/office/drawing/2014/main" id="{58B4062A-12C9-4684-AADE-B4A5D4E6B99E}"/>
              </a:ext>
            </a:extLst>
          </p:cNvPr>
          <p:cNvSpPr/>
          <p:nvPr/>
        </p:nvSpPr>
        <p:spPr>
          <a:xfrm rot="20551065">
            <a:off x="3249028" y="4805535"/>
            <a:ext cx="2118591" cy="1643211"/>
          </a:xfrm>
          <a:prstGeom prst="verticalScroll">
            <a:avLst/>
          </a:prstGeom>
          <a:solidFill>
            <a:srgbClr val="91E5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Unități de conținut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7" name="Свиток: горизонтальный 16">
            <a:extLst>
              <a:ext uri="{FF2B5EF4-FFF2-40B4-BE49-F238E27FC236}">
                <a16:creationId xmlns:a16="http://schemas.microsoft.com/office/drawing/2014/main" id="{2E6B7B13-7151-4F15-90EA-007898BD8E54}"/>
              </a:ext>
            </a:extLst>
          </p:cNvPr>
          <p:cNvSpPr/>
          <p:nvPr/>
        </p:nvSpPr>
        <p:spPr>
          <a:xfrm rot="1116758">
            <a:off x="3569342" y="3827375"/>
            <a:ext cx="1917795" cy="866650"/>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Finalități clasa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75F8C16D-2A29-469E-B1B9-F5D036973A3C}"/>
              </a:ext>
            </a:extLst>
          </p:cNvPr>
          <p:cNvSpPr/>
          <p:nvPr/>
        </p:nvSpPr>
        <p:spPr>
          <a:xfrm rot="20313405">
            <a:off x="6381017" y="3419980"/>
            <a:ext cx="1457586"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Produse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4C01897B-E8BB-4E51-8ECB-4626C5709B29}"/>
              </a:ext>
            </a:extLst>
          </p:cNvPr>
          <p:cNvSpPr/>
          <p:nvPr/>
        </p:nvSpPr>
        <p:spPr>
          <a:xfrm rot="20313405">
            <a:off x="4702506" y="1372648"/>
            <a:ext cx="1457586"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Note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20" name="Прямоугольник 19">
            <a:extLst>
              <a:ext uri="{FF2B5EF4-FFF2-40B4-BE49-F238E27FC236}">
                <a16:creationId xmlns:a16="http://schemas.microsoft.com/office/drawing/2014/main" id="{EC490036-C734-4228-922D-D5D5835B68AE}"/>
              </a:ext>
            </a:extLst>
          </p:cNvPr>
          <p:cNvSpPr/>
          <p:nvPr/>
        </p:nvSpPr>
        <p:spPr>
          <a:xfrm rot="20313405">
            <a:off x="8782125" y="4361986"/>
            <a:ext cx="1554502"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instrumente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0E8590DF-C38A-4DFA-B090-D4F7CB77C923}"/>
              </a:ext>
            </a:extLst>
          </p:cNvPr>
          <p:cNvSpPr/>
          <p:nvPr/>
        </p:nvSpPr>
        <p:spPr>
          <a:xfrm>
            <a:off x="4099787" y="156241"/>
            <a:ext cx="2160609" cy="821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dirty="0">
                <a:solidFill>
                  <a:prstClr val="white"/>
                </a:solidFill>
              </a:rPr>
              <a:t> </a:t>
            </a:r>
            <a:endParaRPr lang="ru-RU" dirty="0">
              <a:solidFill>
                <a:prstClr val="white"/>
              </a:solidFill>
            </a:endParaRPr>
          </a:p>
        </p:txBody>
      </p:sp>
      <p:sp>
        <p:nvSpPr>
          <p:cNvPr id="21" name="Прямоугольник 20">
            <a:extLst>
              <a:ext uri="{FF2B5EF4-FFF2-40B4-BE49-F238E27FC236}">
                <a16:creationId xmlns:a16="http://schemas.microsoft.com/office/drawing/2014/main" id="{78EF2B4A-1F38-4B5A-A844-B31443F2199F}"/>
              </a:ext>
            </a:extLst>
          </p:cNvPr>
          <p:cNvSpPr/>
          <p:nvPr/>
        </p:nvSpPr>
        <p:spPr>
          <a:xfrm>
            <a:off x="7371907" y="310869"/>
            <a:ext cx="4111256" cy="1595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3200" b="1" dirty="0">
                <a:solidFill>
                  <a:srgbClr val="00B050"/>
                </a:solidFill>
                <a:latin typeface="Times New Roman" panose="02020603050405020304" pitchFamily="18" charset="0"/>
                <a:cs typeface="Times New Roman" panose="02020603050405020304" pitchFamily="18" charset="0"/>
              </a:rPr>
              <a:t>Ce este evaluarea sumativă ?</a:t>
            </a:r>
            <a:endParaRPr lang="ru-RU" sz="3200" b="1" dirty="0">
              <a:solidFill>
                <a:srgbClr val="00B050"/>
              </a:solidFill>
              <a:latin typeface="Times New Roman" panose="02020603050405020304" pitchFamily="18" charset="0"/>
              <a:cs typeface="Times New Roman" panose="02020603050405020304" pitchFamily="18" charset="0"/>
            </a:endParaRPr>
          </a:p>
        </p:txBody>
      </p:sp>
      <p:pic>
        <p:nvPicPr>
          <p:cNvPr id="23" name="Picture 2" descr="CATALOG ŞCOLAR">
            <a:extLst>
              <a:ext uri="{FF2B5EF4-FFF2-40B4-BE49-F238E27FC236}">
                <a16:creationId xmlns:a16="http://schemas.microsoft.com/office/drawing/2014/main" id="{CCED2EA8-B4CD-4749-AD4B-83441C2666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4465" y="156242"/>
            <a:ext cx="1308076" cy="12068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E89D4A1B-309D-47C2-B757-5C8F55105005}"/>
              </a:ext>
            </a:extLst>
          </p:cNvPr>
          <p:cNvSpPr/>
          <p:nvPr/>
        </p:nvSpPr>
        <p:spPr>
          <a:xfrm rot="1546168">
            <a:off x="349167" y="2137521"/>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ro-RO" sz="1600" dirty="0">
                <a:solidFill>
                  <a:prstClr val="black"/>
                </a:solidFill>
                <a:latin typeface="Times New Roman" panose="02020603050405020304" pitchFamily="18" charset="0"/>
                <a:cs typeface="Times New Roman" panose="02020603050405020304" pitchFamily="18" charset="0"/>
              </a:rPr>
              <a:t>C</a:t>
            </a:r>
            <a:r>
              <a:rPr lang="x-none" sz="1600" dirty="0">
                <a:solidFill>
                  <a:prstClr val="black"/>
                </a:solidFill>
                <a:latin typeface="Times New Roman" panose="02020603050405020304" pitchFamily="18" charset="0"/>
                <a:cs typeface="Times New Roman" panose="02020603050405020304" pitchFamily="18" charset="0"/>
              </a:rPr>
              <a:t>onstatativă</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21">
            <a:extLst>
              <a:ext uri="{FF2B5EF4-FFF2-40B4-BE49-F238E27FC236}">
                <a16:creationId xmlns:a16="http://schemas.microsoft.com/office/drawing/2014/main" id="{674C7EE7-B6D4-4690-94FF-2C015F09116C}"/>
              </a:ext>
            </a:extLst>
          </p:cNvPr>
          <p:cNvSpPr/>
          <p:nvPr/>
        </p:nvSpPr>
        <p:spPr>
          <a:xfrm rot="1546168">
            <a:off x="844474" y="2170570"/>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4" name="Прямоугольник 23">
            <a:extLst>
              <a:ext uri="{FF2B5EF4-FFF2-40B4-BE49-F238E27FC236}">
                <a16:creationId xmlns:a16="http://schemas.microsoft.com/office/drawing/2014/main" id="{67AAB8AD-8BF7-43B2-8A7B-6F679199C330}"/>
              </a:ext>
            </a:extLst>
          </p:cNvPr>
          <p:cNvSpPr/>
          <p:nvPr/>
        </p:nvSpPr>
        <p:spPr>
          <a:xfrm rot="1546168">
            <a:off x="1159926" y="2365306"/>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ro-RO" sz="1600" dirty="0">
                <a:solidFill>
                  <a:prstClr val="black"/>
                </a:solidFill>
                <a:latin typeface="Times New Roman" panose="02020603050405020304" pitchFamily="18" charset="0"/>
                <a:cs typeface="Times New Roman" panose="02020603050405020304" pitchFamily="18" charset="0"/>
              </a:rPr>
              <a:t>P</a:t>
            </a:r>
            <a:r>
              <a:rPr lang="x-none" sz="1600" dirty="0">
                <a:solidFill>
                  <a:prstClr val="black"/>
                </a:solidFill>
                <a:latin typeface="Times New Roman" panose="02020603050405020304" pitchFamily="18" charset="0"/>
                <a:cs typeface="Times New Roman" panose="02020603050405020304" pitchFamily="18" charset="0"/>
              </a:rPr>
              <a:t>rognostică</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5" name="Прямоугольник 24">
            <a:extLst>
              <a:ext uri="{FF2B5EF4-FFF2-40B4-BE49-F238E27FC236}">
                <a16:creationId xmlns:a16="http://schemas.microsoft.com/office/drawing/2014/main" id="{10D71F80-C5FF-44C5-87C0-F877A02FF857}"/>
              </a:ext>
            </a:extLst>
          </p:cNvPr>
          <p:cNvSpPr/>
          <p:nvPr/>
        </p:nvSpPr>
        <p:spPr>
          <a:xfrm rot="1546168">
            <a:off x="1635099" y="2612562"/>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x-none" sz="1600" dirty="0">
                <a:solidFill>
                  <a:prstClr val="black"/>
                </a:solidFill>
                <a:latin typeface="Times New Roman" panose="02020603050405020304" pitchFamily="18" charset="0"/>
                <a:cs typeface="Times New Roman" panose="02020603050405020304" pitchFamily="18" charset="0"/>
              </a:rPr>
              <a:t>Motivațională </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0EE19569-4D61-4AD2-A8F6-EE7519B65451}"/>
              </a:ext>
            </a:extLst>
          </p:cNvPr>
          <p:cNvSpPr/>
          <p:nvPr/>
        </p:nvSpPr>
        <p:spPr>
          <a:xfrm>
            <a:off x="1022074" y="4236012"/>
            <a:ext cx="1147889" cy="3208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Obiective</a:t>
            </a:r>
            <a:r>
              <a:rPr lang="x-none" dirty="0">
                <a:solidFill>
                  <a:prstClr val="white"/>
                </a:solidFill>
              </a:rPr>
              <a:t> </a:t>
            </a:r>
            <a:endParaRPr lang="ru-RU" dirty="0">
              <a:solidFill>
                <a:prstClr val="white"/>
              </a:solidFill>
            </a:endParaRPr>
          </a:p>
        </p:txBody>
      </p:sp>
    </p:spTree>
    <p:extLst>
      <p:ext uri="{BB962C8B-B14F-4D97-AF65-F5344CB8AC3E}">
        <p14:creationId xmlns:p14="http://schemas.microsoft.com/office/powerpoint/2010/main" val="93408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Содержимое 2"/>
          <p:cNvSpPr>
            <a:spLocks noGrp="1"/>
          </p:cNvSpPr>
          <p:nvPr>
            <p:ph idx="1"/>
          </p:nvPr>
        </p:nvSpPr>
        <p:spPr>
          <a:xfrm>
            <a:off x="484095" y="268940"/>
            <a:ext cx="9143999" cy="5647765"/>
          </a:xfrm>
          <a:solidFill>
            <a:srgbClr val="CCFFFF"/>
          </a:solidFill>
        </p:spPr>
        <p:txBody>
          <a:bodyPr>
            <a:normAutofit/>
          </a:bodyPr>
          <a:lstStyle/>
          <a:p>
            <a:endParaRPr lang="ro-RO" altLang="ru-RU" sz="4400" b="1" i="1" dirty="0">
              <a:solidFill>
                <a:srgbClr val="C00000"/>
              </a:solidFill>
              <a:latin typeface="Times New Roman" panose="02020603050405020304" pitchFamily="18" charset="0"/>
              <a:cs typeface="Times New Roman" panose="02020603050405020304" pitchFamily="18" charset="0"/>
            </a:endParaRPr>
          </a:p>
          <a:p>
            <a:r>
              <a:rPr lang="ro-RO" altLang="ru-RU" sz="4400" b="1" i="1" dirty="0">
                <a:solidFill>
                  <a:srgbClr val="C00000"/>
                </a:solidFill>
                <a:latin typeface="Times New Roman" panose="02020603050405020304" pitchFamily="18" charset="0"/>
                <a:cs typeface="Times New Roman" panose="02020603050405020304" pitchFamily="18" charset="0"/>
              </a:rPr>
              <a:t>Evaluarea sumativă </a:t>
            </a:r>
            <a:r>
              <a:rPr lang="ro-RO" altLang="ru-RU" sz="4400" b="1" dirty="0">
                <a:solidFill>
                  <a:srgbClr val="C00000"/>
                </a:solidFill>
                <a:latin typeface="Times New Roman" panose="02020603050405020304" pitchFamily="18" charset="0"/>
                <a:cs typeface="Times New Roman" panose="02020603050405020304" pitchFamily="18" charset="0"/>
              </a:rPr>
              <a:t>(</a:t>
            </a:r>
            <a:r>
              <a:rPr lang="ro-RO" altLang="ru-RU" sz="4400" b="1" i="1" dirty="0">
                <a:solidFill>
                  <a:srgbClr val="C00000"/>
                </a:solidFill>
                <a:latin typeface="Times New Roman" panose="02020603050405020304" pitchFamily="18" charset="0"/>
                <a:cs typeface="Times New Roman" panose="02020603050405020304" pitchFamily="18" charset="0"/>
              </a:rPr>
              <a:t>normativă</a:t>
            </a:r>
            <a:r>
              <a:rPr lang="ro-RO" altLang="ru-RU" sz="4400" dirty="0">
                <a:latin typeface="Times New Roman" panose="02020603050405020304" pitchFamily="18" charset="0"/>
                <a:cs typeface="Times New Roman" panose="02020603050405020304" pitchFamily="18" charset="0"/>
              </a:rPr>
              <a:t>), realizată la sfârşitul unei perioade mari de învăţământ, după  însuşirea unei unităţi de învăţare, în scopul stabilirii nivelului de formare/dezvoltare a unor competenţe.</a:t>
            </a:r>
          </a:p>
          <a:p>
            <a:pPr>
              <a:buFont typeface="Arial" panose="020B0604020202020204" pitchFamily="34" charset="0"/>
              <a:buNone/>
            </a:pPr>
            <a:endParaRPr lang="ro-RO" altLang="ru-RU"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ro-RO" altLang="ru-RU" dirty="0">
              <a:latin typeface="Times New Roman" panose="02020603050405020304" pitchFamily="18" charset="0"/>
              <a:cs typeface="Times New Roman" panose="02020603050405020304" pitchFamily="18" charset="0"/>
            </a:endParaRPr>
          </a:p>
          <a:p>
            <a:endParaRPr lang="ro-RO" altLang="ru-RU" dirty="0"/>
          </a:p>
        </p:txBody>
      </p:sp>
      <p:pic>
        <p:nvPicPr>
          <p:cNvPr id="2" name="Рисунок 1"/>
          <p:cNvPicPr>
            <a:picLocks noChangeAspect="1"/>
          </p:cNvPicPr>
          <p:nvPr/>
        </p:nvPicPr>
        <p:blipFill>
          <a:blip r:embed="rId2"/>
          <a:stretch>
            <a:fillRect/>
          </a:stretch>
        </p:blipFill>
        <p:spPr>
          <a:xfrm>
            <a:off x="9397949" y="69760"/>
            <a:ext cx="2658566" cy="2650231"/>
          </a:xfrm>
          <a:prstGeom prst="rect">
            <a:avLst/>
          </a:prstGeom>
        </p:spPr>
      </p:pic>
      <p:pic>
        <p:nvPicPr>
          <p:cNvPr id="3" name="Imagine 2">
            <a:extLst>
              <a:ext uri="{FF2B5EF4-FFF2-40B4-BE49-F238E27FC236}">
                <a16:creationId xmlns:a16="http://schemas.microsoft.com/office/drawing/2014/main" id="{D6A6261E-4445-4E0A-91DC-8933AAB35CBF}"/>
              </a:ext>
            </a:extLst>
          </p:cNvPr>
          <p:cNvPicPr>
            <a:picLocks noChangeAspect="1"/>
          </p:cNvPicPr>
          <p:nvPr/>
        </p:nvPicPr>
        <p:blipFill>
          <a:blip r:embed="rId3"/>
          <a:stretch>
            <a:fillRect/>
          </a:stretch>
        </p:blipFill>
        <p:spPr>
          <a:xfrm>
            <a:off x="8729774" y="4420316"/>
            <a:ext cx="3259042" cy="2168744"/>
          </a:xfrm>
          <a:prstGeom prst="rect">
            <a:avLst/>
          </a:prstGeom>
        </p:spPr>
      </p:pic>
    </p:spTree>
    <p:extLst>
      <p:ext uri="{BB962C8B-B14F-4D97-AF65-F5344CB8AC3E}">
        <p14:creationId xmlns:p14="http://schemas.microsoft.com/office/powerpoint/2010/main" val="721411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alpha val="3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r="2468" b="27839"/>
          <a:stretch/>
        </p:blipFill>
        <p:spPr>
          <a:xfrm>
            <a:off x="3636865" y="0"/>
            <a:ext cx="4918270" cy="1897039"/>
          </a:xfrm>
          <a:gradFill>
            <a:gsLst>
              <a:gs pos="0">
                <a:schemeClr val="bg2">
                  <a:tint val="90000"/>
                  <a:satMod val="92000"/>
                  <a:lumMod val="120000"/>
                  <a:alpha val="3000"/>
                </a:schemeClr>
              </a:gs>
              <a:gs pos="76000">
                <a:schemeClr val="bg2">
                  <a:shade val="98000"/>
                  <a:satMod val="120000"/>
                  <a:lumMod val="98000"/>
                </a:schemeClr>
              </a:gs>
            </a:gsLst>
            <a:path path="circle">
              <a:fillToRect l="50000" t="50000" r="100000" b="100000"/>
            </a:path>
          </a:gradFill>
        </p:spPr>
      </p:pic>
      <p:pic>
        <p:nvPicPr>
          <p:cNvPr id="2" name="Рисунок 1">
            <a:extLst>
              <a:ext uri="{FF2B5EF4-FFF2-40B4-BE49-F238E27FC236}">
                <a16:creationId xmlns:a16="http://schemas.microsoft.com/office/drawing/2014/main" id="{EF41A6E3-7812-0AD8-EAC1-0C7375E8AFB0}"/>
              </a:ext>
            </a:extLst>
          </p:cNvPr>
          <p:cNvPicPr>
            <a:picLocks noChangeAspect="1"/>
          </p:cNvPicPr>
          <p:nvPr/>
        </p:nvPicPr>
        <p:blipFill>
          <a:blip r:embed="rId3"/>
          <a:stretch>
            <a:fillRect/>
          </a:stretch>
        </p:blipFill>
        <p:spPr>
          <a:xfrm>
            <a:off x="2133600" y="2068489"/>
            <a:ext cx="8709415" cy="4408511"/>
          </a:xfrm>
          <a:prstGeom prst="rect">
            <a:avLst/>
          </a:prstGeom>
        </p:spPr>
      </p:pic>
    </p:spTree>
    <p:extLst>
      <p:ext uri="{BB962C8B-B14F-4D97-AF65-F5344CB8AC3E}">
        <p14:creationId xmlns:p14="http://schemas.microsoft.com/office/powerpoint/2010/main" val="28423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EBFC213-48E2-4996-A508-72DA3B2AD1DA}"/>
              </a:ext>
            </a:extLst>
          </p:cNvPr>
          <p:cNvSpPr/>
          <p:nvPr/>
        </p:nvSpPr>
        <p:spPr>
          <a:xfrm>
            <a:off x="138224" y="95693"/>
            <a:ext cx="11855302" cy="7974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prstClr val="white"/>
                </a:solidFill>
                <a:effectLst/>
                <a:uLnTx/>
                <a:uFillTx/>
                <a:latin typeface="Calibri"/>
                <a:ea typeface="+mn-ea"/>
                <a:cs typeface="+mn-cs"/>
              </a:rPr>
              <a:t> </a:t>
            </a:r>
            <a:r>
              <a:rPr kumimoji="0" lang="ro-RO"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FUNCȚIILE  EVALUĂRII SUMATIVE, </a:t>
            </a:r>
            <a:r>
              <a:rPr kumimoji="0" lang="ro-RO"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după V. Chiș </a:t>
            </a:r>
            <a:endParaRPr kumimoji="0" lang="ru-RU"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Таблица 3">
            <a:extLst>
              <a:ext uri="{FF2B5EF4-FFF2-40B4-BE49-F238E27FC236}">
                <a16:creationId xmlns:a16="http://schemas.microsoft.com/office/drawing/2014/main" id="{4666EE6B-8568-4252-9E46-F5D433A8C651}"/>
              </a:ext>
            </a:extLst>
          </p:cNvPr>
          <p:cNvGraphicFramePr>
            <a:graphicFrameLocks noGrp="1"/>
          </p:cNvGraphicFramePr>
          <p:nvPr>
            <p:extLst>
              <p:ext uri="{D42A27DB-BD31-4B8C-83A1-F6EECF244321}">
                <p14:modId xmlns:p14="http://schemas.microsoft.com/office/powerpoint/2010/main" val="1316021990"/>
              </p:ext>
            </p:extLst>
          </p:nvPr>
        </p:nvGraphicFramePr>
        <p:xfrm>
          <a:off x="202019" y="940627"/>
          <a:ext cx="11791507" cy="5730240"/>
        </p:xfrm>
        <a:graphic>
          <a:graphicData uri="http://schemas.openxmlformats.org/drawingml/2006/table">
            <a:tbl>
              <a:tblPr firstRow="1" bandRow="1">
                <a:tableStyleId>{ED083AE6-46FA-4A59-8FB0-9F97EB10719F}</a:tableStyleId>
              </a:tblPr>
              <a:tblGrid>
                <a:gridCol w="2016248">
                  <a:extLst>
                    <a:ext uri="{9D8B030D-6E8A-4147-A177-3AD203B41FA5}">
                      <a16:colId xmlns:a16="http://schemas.microsoft.com/office/drawing/2014/main" val="2121218579"/>
                    </a:ext>
                  </a:extLst>
                </a:gridCol>
                <a:gridCol w="4487333">
                  <a:extLst>
                    <a:ext uri="{9D8B030D-6E8A-4147-A177-3AD203B41FA5}">
                      <a16:colId xmlns:a16="http://schemas.microsoft.com/office/drawing/2014/main" val="3801265633"/>
                    </a:ext>
                  </a:extLst>
                </a:gridCol>
                <a:gridCol w="5287926">
                  <a:extLst>
                    <a:ext uri="{9D8B030D-6E8A-4147-A177-3AD203B41FA5}">
                      <a16:colId xmlns:a16="http://schemas.microsoft.com/office/drawing/2014/main" val="520762497"/>
                    </a:ext>
                  </a:extLst>
                </a:gridCol>
              </a:tblGrid>
              <a:tr h="611726">
                <a:tc>
                  <a:txBody>
                    <a:bodyPr/>
                    <a:lstStyle/>
                    <a:p>
                      <a:r>
                        <a:rPr lang="x-none" sz="1800" b="1" dirty="0">
                          <a:solidFill>
                            <a:srgbClr val="002060"/>
                          </a:solidFill>
                          <a:latin typeface="Times New Roman" panose="02020603050405020304" pitchFamily="18" charset="0"/>
                          <a:cs typeface="Times New Roman" panose="02020603050405020304" pitchFamily="18" charset="0"/>
                        </a:rPr>
                        <a:t>Funcțiile</a:t>
                      </a:r>
                      <a:r>
                        <a:rPr lang="ro-RO" sz="1800" b="1" dirty="0">
                          <a:solidFill>
                            <a:srgbClr val="002060"/>
                          </a:solidFill>
                          <a:latin typeface="Times New Roman" panose="02020603050405020304" pitchFamily="18" charset="0"/>
                          <a:cs typeface="Times New Roman" panose="02020603050405020304" pitchFamily="18" charset="0"/>
                        </a:rPr>
                        <a:t> esențiale ale </a:t>
                      </a:r>
                      <a:r>
                        <a:rPr lang="x-none" sz="1800" b="1" dirty="0">
                          <a:solidFill>
                            <a:srgbClr val="002060"/>
                          </a:solidFill>
                          <a:latin typeface="Times New Roman" panose="02020603050405020304" pitchFamily="18" charset="0"/>
                          <a:cs typeface="Times New Roman" panose="02020603050405020304" pitchFamily="18" charset="0"/>
                        </a:rPr>
                        <a:t> evaluării sumative </a:t>
                      </a:r>
                      <a:endParaRPr lang="ru-RU" sz="1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x-none" sz="2200" dirty="0">
                          <a:latin typeface="Times New Roman" panose="02020603050405020304" pitchFamily="18" charset="0"/>
                          <a:cs typeface="Times New Roman" panose="02020603050405020304" pitchFamily="18" charset="0"/>
                        </a:rPr>
                        <a:t>Pentru cadru didactic </a:t>
                      </a:r>
                      <a:endParaRPr lang="ru-RU" sz="2200" b="0"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x-none" sz="2200" dirty="0">
                          <a:latin typeface="Times New Roman" panose="02020603050405020304" pitchFamily="18" charset="0"/>
                          <a:cs typeface="Times New Roman" panose="02020603050405020304" pitchFamily="18" charset="0"/>
                        </a:rPr>
                        <a:t>Pentru elev </a:t>
                      </a:r>
                      <a:endParaRPr lang="ru-RU" sz="2200" b="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9993951"/>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Constatativă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Indicator de bază al gradului de optimizare a predării și în sprijinirea învăţării.</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Aprecierea nivelului de pregătire și raportarea rezultatelor la cerinţele profesorului.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6242417"/>
                  </a:ext>
                </a:extLst>
              </a:tr>
              <a:tr h="971509">
                <a:tc>
                  <a:txBody>
                    <a:bodyPr/>
                    <a:lstStyle/>
                    <a:p>
                      <a:r>
                        <a:rPr lang="ro-RO" sz="2200" b="1" dirty="0">
                          <a:solidFill>
                            <a:srgbClr val="002060"/>
                          </a:solidFill>
                          <a:latin typeface="Times New Roman" panose="02020603050405020304" pitchFamily="18" charset="0"/>
                          <a:cs typeface="Times New Roman" panose="02020603050405020304" pitchFamily="18" charset="0"/>
                        </a:rPr>
                        <a:t>Diagnostică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Evidenţierea și interpretarea lacunelor existente în pregătirea elevilor, identificarea cauzelor.</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Interpretarea rezultatelor în termenii capacităţilor proprii și optimizarea autoevaluării.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5001212"/>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Prognostică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Anticiparea progresiei elevilor; Reconsiderarea strategiilor didactice.</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Evaluarea șanselor și optimizarea stilului de muncă, dozarea efortului.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1648194"/>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Motivaţională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Organizarea în funcţie de performanţele elevilor.</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Stimularea sau diminuarea efortului în funcţie de dinamica rezultatelor.</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7906579"/>
                  </a:ext>
                </a:extLst>
              </a:tr>
              <a:tr h="971509">
                <a:tc>
                  <a:txBody>
                    <a:bodyPr/>
                    <a:lstStyle/>
                    <a:p>
                      <a:r>
                        <a:rPr lang="ro-RO" sz="2200" b="1" dirty="0">
                          <a:solidFill>
                            <a:srgbClr val="002060"/>
                          </a:solidFill>
                          <a:latin typeface="Times New Roman" panose="02020603050405020304" pitchFamily="18" charset="0"/>
                          <a:cs typeface="Times New Roman" panose="02020603050405020304" pitchFamily="18" charset="0"/>
                        </a:rPr>
                        <a:t>Informaţională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Mijloc de informare a elevilor, părinţilor,</a:t>
                      </a:r>
                      <a:r>
                        <a:rPr lang="ro-RO" sz="2200" baseline="0" dirty="0">
                          <a:latin typeface="Times New Roman" panose="02020603050405020304" pitchFamily="18" charset="0"/>
                          <a:cs typeface="Times New Roman" panose="02020603050405020304" pitchFamily="18" charset="0"/>
                        </a:rPr>
                        <a:t> a comunității</a:t>
                      </a:r>
                      <a:r>
                        <a:rPr lang="ro-RO" sz="2200" dirty="0">
                          <a:latin typeface="Times New Roman" panose="02020603050405020304" pitchFamily="18" charset="0"/>
                          <a:cs typeface="Times New Roman" panose="02020603050405020304" pitchFamily="18" charset="0"/>
                        </a:rPr>
                        <a:t> cu privire la randamentul școlar realizat.</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Element central pentru mediatizarea predicţiilor privind evoluţia școlară ulterioară.</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2643761"/>
                  </a:ext>
                </a:extLst>
              </a:tr>
            </a:tbl>
          </a:graphicData>
        </a:graphic>
      </p:graphicFrame>
    </p:spTree>
    <p:extLst>
      <p:ext uri="{BB962C8B-B14F-4D97-AF65-F5344CB8AC3E}">
        <p14:creationId xmlns:p14="http://schemas.microsoft.com/office/powerpoint/2010/main" val="142156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6360" y="218661"/>
            <a:ext cx="8416787" cy="646331"/>
          </a:xfrm>
          <a:prstGeom prst="rect">
            <a:avLst/>
          </a:prstGeom>
          <a:solidFill>
            <a:srgbClr val="FFFFCC"/>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x-none"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Procesul evaluării</a:t>
            </a:r>
            <a:r>
              <a:rPr kumimoji="0" lang="ro-RO"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x-none"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sumative </a:t>
            </a:r>
            <a:endParaRPr kumimoji="0" lang="ru-RU" sz="3600" b="0" i="0" u="none" strike="noStrike" kern="0" cap="none" spc="0" normalizeH="0" baseline="0" noProof="0" dirty="0">
              <a:ln>
                <a:noFill/>
              </a:ln>
              <a:solidFill>
                <a:sysClr val="windowText" lastClr="000000"/>
              </a:solidFill>
              <a:effectLst/>
              <a:uLnTx/>
              <a:uFillTx/>
            </a:endParaRPr>
          </a:p>
        </p:txBody>
      </p:sp>
      <p:sp>
        <p:nvSpPr>
          <p:cNvPr id="6" name="Прямоугольник 5"/>
          <p:cNvSpPr/>
          <p:nvPr/>
        </p:nvSpPr>
        <p:spPr>
          <a:xfrm>
            <a:off x="466725" y="864992"/>
            <a:ext cx="11393557" cy="5678478"/>
          </a:xfrm>
          <a:prstGeom prst="rect">
            <a:avLst/>
          </a:prstGeom>
          <a:solidFill>
            <a:srgbClr val="FFFFFF"/>
          </a:solidFill>
        </p:spPr>
        <p:txBody>
          <a:bodyPr wrap="square">
            <a:spAutoFit/>
          </a:bodyPr>
          <a:lstStyle/>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Evaluare sumativă este multifuncțională;</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 Se proiectează şi se realizează la finele unui parcurs de învăţare semnificativ: unitate de învățare, modul,  semestru, an şcolar.</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 Se raportează la: competențele specifice, la unităţile de competenţe şi unităţile de conţinut proiectate pentru perioada  dată, respectiv – la finalitățile stipulate în curriculum, la obiectivele de evaluare.</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Se realizează: cu ajutorul instrumentelor de evaluare (probe scrise, probe practice, probe orale); în baza tabelului de corelare, în baza testelor, baremelor de corectare și apreciere, grilelor de evaluare,  prin specificarea concretă a tipului și a formei de evaluare (de ex. Evaluare sumativă scrisă.. Evaluare formativă orală. Proiect STEM/STEAM.;  prin aprecierea cu note, plasându-le în catalogul școlar.</a:t>
            </a:r>
            <a:endParaRPr lang="ru-RU" sz="2200" dirty="0"/>
          </a:p>
        </p:txBody>
      </p:sp>
      <p:pic>
        <p:nvPicPr>
          <p:cNvPr id="3" name="Imagine 2">
            <a:extLst>
              <a:ext uri="{FF2B5EF4-FFF2-40B4-BE49-F238E27FC236}">
                <a16:creationId xmlns:a16="http://schemas.microsoft.com/office/drawing/2014/main" id="{DB567606-D604-4442-AF17-73A94A3D0099}"/>
              </a:ext>
            </a:extLst>
          </p:cNvPr>
          <p:cNvPicPr>
            <a:picLocks noChangeAspect="1"/>
          </p:cNvPicPr>
          <p:nvPr/>
        </p:nvPicPr>
        <p:blipFill>
          <a:blip r:embed="rId3"/>
          <a:stretch>
            <a:fillRect/>
          </a:stretch>
        </p:blipFill>
        <p:spPr>
          <a:xfrm>
            <a:off x="9187869" y="100018"/>
            <a:ext cx="2732048" cy="1529947"/>
          </a:xfrm>
          <a:prstGeom prst="rect">
            <a:avLst/>
          </a:prstGeom>
        </p:spPr>
      </p:pic>
    </p:spTree>
    <p:extLst>
      <p:ext uri="{BB962C8B-B14F-4D97-AF65-F5344CB8AC3E}">
        <p14:creationId xmlns:p14="http://schemas.microsoft.com/office/powerpoint/2010/main" val="115707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8" name="Стрелка: изогнутая вверх 17">
            <a:extLst>
              <a:ext uri="{FF2B5EF4-FFF2-40B4-BE49-F238E27FC236}">
                <a16:creationId xmlns:a16="http://schemas.microsoft.com/office/drawing/2014/main" id="{825DDA21-51BF-45BA-B694-9F3453FE70DE}"/>
              </a:ext>
            </a:extLst>
          </p:cNvPr>
          <p:cNvSpPr/>
          <p:nvPr/>
        </p:nvSpPr>
        <p:spPr>
          <a:xfrm rot="8529164" flipV="1">
            <a:off x="4717043" y="4877911"/>
            <a:ext cx="3207417" cy="1661788"/>
          </a:xfrm>
          <a:prstGeom prst="curvedUpArrow">
            <a:avLst>
              <a:gd name="adj1" fmla="val 22138"/>
              <a:gd name="adj2" fmla="val 50000"/>
              <a:gd name="adj3" fmla="val 250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black"/>
              </a:solidFill>
            </a:endParaRPr>
          </a:p>
        </p:txBody>
      </p:sp>
      <p:sp>
        <p:nvSpPr>
          <p:cNvPr id="17" name="Стрелка: изогнутая вниз 16">
            <a:extLst>
              <a:ext uri="{FF2B5EF4-FFF2-40B4-BE49-F238E27FC236}">
                <a16:creationId xmlns:a16="http://schemas.microsoft.com/office/drawing/2014/main" id="{A7C701E9-B6E6-489B-95C3-B5311F069ACD}"/>
              </a:ext>
            </a:extLst>
          </p:cNvPr>
          <p:cNvSpPr/>
          <p:nvPr/>
        </p:nvSpPr>
        <p:spPr>
          <a:xfrm rot="20391534">
            <a:off x="4392763" y="1079047"/>
            <a:ext cx="3010729" cy="1391554"/>
          </a:xfrm>
          <a:prstGeom prst="curvedDownArrow">
            <a:avLst>
              <a:gd name="adj1" fmla="val 43401"/>
              <a:gd name="adj2" fmla="val 66367"/>
              <a:gd name="adj3" fmla="val 351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black"/>
              </a:solidFill>
            </a:endParaRPr>
          </a:p>
        </p:txBody>
      </p:sp>
      <p:pic>
        <p:nvPicPr>
          <p:cNvPr id="3074" name="Picture 2" descr="Interdependență: fotografii, imagini și ilustrații | Shutterstock">
            <a:extLst>
              <a:ext uri="{FF2B5EF4-FFF2-40B4-BE49-F238E27FC236}">
                <a16:creationId xmlns:a16="http://schemas.microsoft.com/office/drawing/2014/main" id="{AE1CF9D2-B773-4ABE-BFB9-4FD350590A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737"/>
          <a:stretch/>
        </p:blipFill>
        <p:spPr bwMode="auto">
          <a:xfrm>
            <a:off x="4724400" y="2402958"/>
            <a:ext cx="2821174" cy="20520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99A234-72C8-44CA-BBC0-7FA0438ACA68}"/>
              </a:ext>
            </a:extLst>
          </p:cNvPr>
          <p:cNvSpPr txBox="1"/>
          <p:nvPr/>
        </p:nvSpPr>
        <p:spPr>
          <a:xfrm>
            <a:off x="2083981" y="147247"/>
            <a:ext cx="7870752" cy="707886"/>
          </a:xfrm>
          <a:prstGeom prst="rect">
            <a:avLst/>
          </a:prstGeom>
          <a:noFill/>
        </p:spPr>
        <p:txBody>
          <a:bodyPr wrap="square">
            <a:spAutoFit/>
          </a:bodyPr>
          <a:lstStyle/>
          <a:p>
            <a:pPr algn="ctr" defTabSz="914400"/>
            <a:r>
              <a:rPr lang="ro-RO" sz="4000" b="1" dirty="0">
                <a:solidFill>
                  <a:srgbClr val="C00000"/>
                </a:solidFill>
                <a:latin typeface="Times New Roman" panose="02020603050405020304" pitchFamily="18" charset="0"/>
                <a:cs typeface="Times New Roman" panose="02020603050405020304" pitchFamily="18" charset="0"/>
              </a:rPr>
              <a:t>Principiile  evaluării sumative </a:t>
            </a:r>
            <a:endParaRPr lang="ru-RU" sz="4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13" name="Таблица 13">
            <a:extLst>
              <a:ext uri="{FF2B5EF4-FFF2-40B4-BE49-F238E27FC236}">
                <a16:creationId xmlns:a16="http://schemas.microsoft.com/office/drawing/2014/main" id="{52885EB3-BD47-45DE-A044-87E4EFA2844E}"/>
              </a:ext>
            </a:extLst>
          </p:cNvPr>
          <p:cNvGraphicFramePr>
            <a:graphicFrameLocks noGrp="1"/>
          </p:cNvGraphicFramePr>
          <p:nvPr>
            <p:extLst>
              <p:ext uri="{D42A27DB-BD31-4B8C-83A1-F6EECF244321}">
                <p14:modId xmlns:p14="http://schemas.microsoft.com/office/powerpoint/2010/main" val="153413970"/>
              </p:ext>
            </p:extLst>
          </p:nvPr>
        </p:nvGraphicFramePr>
        <p:xfrm>
          <a:off x="183374" y="1280637"/>
          <a:ext cx="4659559" cy="5389358"/>
        </p:xfrm>
        <a:graphic>
          <a:graphicData uri="http://schemas.openxmlformats.org/drawingml/2006/table">
            <a:tbl>
              <a:tblPr firstRow="1" bandRow="1">
                <a:tableStyleId>{5C22544A-7EE6-4342-B048-85BDC9FD1C3A}</a:tableStyleId>
              </a:tblPr>
              <a:tblGrid>
                <a:gridCol w="4659559">
                  <a:extLst>
                    <a:ext uri="{9D8B030D-6E8A-4147-A177-3AD203B41FA5}">
                      <a16:colId xmlns:a16="http://schemas.microsoft.com/office/drawing/2014/main" val="1976727294"/>
                    </a:ext>
                  </a:extLst>
                </a:gridCol>
              </a:tblGrid>
              <a:tr h="641590">
                <a:tc>
                  <a:txBody>
                    <a:bodyPr/>
                    <a:lstStyle/>
                    <a:p>
                      <a:pPr algn="ctr"/>
                      <a:r>
                        <a:rPr lang="ro-RO" sz="2400" dirty="0">
                          <a:solidFill>
                            <a:srgbClr val="FFFF00"/>
                          </a:solidFill>
                          <a:latin typeface="Times New Roman" panose="02020603050405020304" pitchFamily="18" charset="0"/>
                          <a:cs typeface="Times New Roman" panose="02020603050405020304" pitchFamily="18" charset="0"/>
                        </a:rPr>
                        <a:t>Principii psiho-pedagogice:</a:t>
                      </a:r>
                      <a:endParaRPr lang="ru-RU" sz="2400"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7677742"/>
                  </a:ext>
                </a:extLst>
              </a:tr>
              <a:tr h="641590">
                <a:tc>
                  <a:txBody>
                    <a:bodyPr/>
                    <a:lstStyle/>
                    <a:p>
                      <a:r>
                        <a:rPr lang="ro-RO" sz="2400" dirty="0">
                          <a:latin typeface="Times New Roman" panose="02020603050405020304" pitchFamily="18" charset="0"/>
                          <a:cs typeface="Times New Roman" panose="02020603050405020304" pitchFamily="18" charset="0"/>
                        </a:rPr>
                        <a:t>Principiul centrării pe elev;</a:t>
                      </a:r>
                    </a:p>
                  </a:txBody>
                  <a:tcPr/>
                </a:tc>
                <a:extLst>
                  <a:ext uri="{0D108BD9-81ED-4DB2-BD59-A6C34878D82A}">
                    <a16:rowId xmlns:a16="http://schemas.microsoft.com/office/drawing/2014/main" val="1764072216"/>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0" dirty="0">
                          <a:latin typeface="Times New Roman" panose="02020603050405020304" pitchFamily="18" charset="0"/>
                          <a:cs typeface="Times New Roman" panose="02020603050405020304" pitchFamily="18" charset="0"/>
                        </a:rPr>
                        <a:t>Principiul motivării pentru învăţare;</a:t>
                      </a:r>
                    </a:p>
                  </a:txBody>
                  <a:tcPr/>
                </a:tc>
                <a:extLst>
                  <a:ext uri="{0D108BD9-81ED-4DB2-BD59-A6C34878D82A}">
                    <a16:rowId xmlns:a16="http://schemas.microsoft.com/office/drawing/2014/main" val="3269525901"/>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dirty="0">
                          <a:latin typeface="Times New Roman" panose="02020603050405020304" pitchFamily="18" charset="0"/>
                          <a:cs typeface="Times New Roman" panose="02020603050405020304" pitchFamily="18" charset="0"/>
                        </a:rPr>
                        <a:t>Principiul confidențialității;</a:t>
                      </a:r>
                    </a:p>
                  </a:txBody>
                  <a:tcPr/>
                </a:tc>
                <a:extLst>
                  <a:ext uri="{0D108BD9-81ED-4DB2-BD59-A6C34878D82A}">
                    <a16:rowId xmlns:a16="http://schemas.microsoft.com/office/drawing/2014/main" val="2670212292"/>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0" dirty="0">
                          <a:latin typeface="Times New Roman" panose="02020603050405020304" pitchFamily="18" charset="0"/>
                          <a:cs typeface="Times New Roman" panose="02020603050405020304" pitchFamily="18" charset="0"/>
                        </a:rPr>
                        <a:t>Principiul succesului;</a:t>
                      </a:r>
                    </a:p>
                  </a:txBody>
                  <a:tcPr/>
                </a:tc>
                <a:extLst>
                  <a:ext uri="{0D108BD9-81ED-4DB2-BD59-A6C34878D82A}">
                    <a16:rowId xmlns:a16="http://schemas.microsoft.com/office/drawing/2014/main" val="267079728"/>
                  </a:ext>
                </a:extLst>
              </a:tr>
              <a:tr h="2181408">
                <a:tc>
                  <a:txBody>
                    <a:bodyPr/>
                    <a:lstStyle/>
                    <a:p>
                      <a:r>
                        <a:rPr lang="ro-RO" sz="2400" dirty="0">
                          <a:latin typeface="Times New Roman" panose="02020603050405020304" pitchFamily="18" charset="0"/>
                          <a:cs typeface="Times New Roman" panose="02020603050405020304" pitchFamily="18" charset="0"/>
                        </a:rPr>
                        <a:t>Principiul transparenţei şi participării la procesul evaluării (copil/părinte/</a:t>
                      </a:r>
                    </a:p>
                    <a:p>
                      <a:r>
                        <a:rPr lang="ro-RO" sz="2400" dirty="0">
                          <a:latin typeface="Times New Roman" panose="02020603050405020304" pitchFamily="18" charset="0"/>
                          <a:cs typeface="Times New Roman" panose="02020603050405020304" pitchFamily="18" charset="0"/>
                        </a:rPr>
                        <a:t>reprezentant legal al copilului).</a:t>
                      </a:r>
                      <a:endParaRPr lang="ru-RU" sz="2400" dirty="0">
                        <a:latin typeface="Times New Roman" panose="02020603050405020304" pitchFamily="18" charset="0"/>
                        <a:cs typeface="Times New Roman" panose="02020603050405020304" pitchFamily="18" charset="0"/>
                      </a:endParaRPr>
                    </a:p>
                    <a:p>
                      <a:endParaRPr lang="ro-RO"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0591353"/>
                  </a:ext>
                </a:extLst>
              </a:tr>
            </a:tbl>
          </a:graphicData>
        </a:graphic>
      </p:graphicFrame>
      <p:graphicFrame>
        <p:nvGraphicFramePr>
          <p:cNvPr id="14" name="Таблица 14">
            <a:extLst>
              <a:ext uri="{FF2B5EF4-FFF2-40B4-BE49-F238E27FC236}">
                <a16:creationId xmlns:a16="http://schemas.microsoft.com/office/drawing/2014/main" id="{83C366AA-F155-4431-B2BE-F97DD008CC46}"/>
              </a:ext>
            </a:extLst>
          </p:cNvPr>
          <p:cNvGraphicFramePr>
            <a:graphicFrameLocks noGrp="1"/>
          </p:cNvGraphicFramePr>
          <p:nvPr>
            <p:extLst>
              <p:ext uri="{D42A27DB-BD31-4B8C-83A1-F6EECF244321}">
                <p14:modId xmlns:p14="http://schemas.microsoft.com/office/powerpoint/2010/main" val="4231604980"/>
              </p:ext>
            </p:extLst>
          </p:nvPr>
        </p:nvGraphicFramePr>
        <p:xfrm>
          <a:off x="7545574" y="1214044"/>
          <a:ext cx="4541026" cy="5455953"/>
        </p:xfrm>
        <a:graphic>
          <a:graphicData uri="http://schemas.openxmlformats.org/drawingml/2006/table">
            <a:tbl>
              <a:tblPr firstRow="1" bandRow="1">
                <a:tableStyleId>{5C22544A-7EE6-4342-B048-85BDC9FD1C3A}</a:tableStyleId>
              </a:tblPr>
              <a:tblGrid>
                <a:gridCol w="4541026">
                  <a:extLst>
                    <a:ext uri="{9D8B030D-6E8A-4147-A177-3AD203B41FA5}">
                      <a16:colId xmlns:a16="http://schemas.microsoft.com/office/drawing/2014/main" val="4197400690"/>
                    </a:ext>
                  </a:extLst>
                </a:gridCol>
              </a:tblGrid>
              <a:tr h="457200">
                <a:tc>
                  <a:txBody>
                    <a:bodyPr/>
                    <a:lstStyle/>
                    <a:p>
                      <a:pPr algn="ctr"/>
                      <a:r>
                        <a:rPr lang="ro-RO" sz="2400" b="1" dirty="0">
                          <a:solidFill>
                            <a:srgbClr val="FFFF00"/>
                          </a:solidFill>
                          <a:latin typeface="Times New Roman" panose="02020603050405020304" pitchFamily="18" charset="0"/>
                          <a:cs typeface="Times New Roman" panose="02020603050405020304" pitchFamily="18" charset="0"/>
                        </a:rPr>
                        <a:t>Principii didactice:</a:t>
                      </a:r>
                      <a:endParaRPr lang="ru-RU" sz="2400" b="1"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7970664"/>
                  </a:ext>
                </a:extLst>
              </a:tr>
              <a:tr h="457200">
                <a:tc>
                  <a:txBody>
                    <a:bodyPr/>
                    <a:lstStyle/>
                    <a:p>
                      <a:r>
                        <a:rPr lang="ro-RO" sz="2400" dirty="0">
                          <a:latin typeface="Times New Roman" panose="02020603050405020304" pitchFamily="18" charset="0"/>
                          <a:cs typeface="Times New Roman" panose="02020603050405020304" pitchFamily="18" charset="0"/>
                        </a:rPr>
                        <a:t>Principiul relevanţei și eficienţei;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97791611"/>
                  </a:ext>
                </a:extLst>
              </a:tr>
              <a:tr h="1188720">
                <a:tc>
                  <a:txBody>
                    <a:bodyPr/>
                    <a:lstStyle/>
                    <a:p>
                      <a:r>
                        <a:rPr lang="ro-RO" sz="2400" dirty="0">
                          <a:latin typeface="Times New Roman" panose="02020603050405020304" pitchFamily="18" charset="0"/>
                          <a:cs typeface="Times New Roman" panose="02020603050405020304" pitchFamily="18" charset="0"/>
                        </a:rPr>
                        <a:t>Principiul integrității procesului educaţional de predare-învăţare-evaluare;</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0385553"/>
                  </a:ext>
                </a:extLst>
              </a:tr>
              <a:tr h="568577">
                <a:tc>
                  <a:txBody>
                    <a:bodyPr/>
                    <a:lstStyle/>
                    <a:p>
                      <a:r>
                        <a:rPr lang="ro-RO" sz="2400" dirty="0">
                          <a:latin typeface="Times New Roman" panose="02020603050405020304" pitchFamily="18" charset="0"/>
                          <a:cs typeface="Times New Roman" panose="02020603050405020304" pitchFamily="18" charset="0"/>
                        </a:rPr>
                        <a:t>Principiul priorității autoevaluării;</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9117167"/>
                  </a:ext>
                </a:extLst>
              </a:tr>
              <a:tr h="822960">
                <a:tc>
                  <a:txBody>
                    <a:bodyPr/>
                    <a:lstStyle/>
                    <a:p>
                      <a:r>
                        <a:rPr lang="ro-RO" sz="2400" dirty="0">
                          <a:latin typeface="Times New Roman" panose="02020603050405020304" pitchFamily="18" charset="0"/>
                          <a:cs typeface="Times New Roman" panose="02020603050405020304" pitchFamily="18" charset="0"/>
                        </a:rPr>
                        <a:t>Principiul corelării evaluării formative cu cea sumativă;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7329149"/>
                  </a:ext>
                </a:extLst>
              </a:tr>
              <a:tr h="1188720">
                <a:tc>
                  <a:txBody>
                    <a:bodyPr/>
                    <a:lstStyle/>
                    <a:p>
                      <a:r>
                        <a:rPr lang="ro-RO" sz="2400" dirty="0">
                          <a:latin typeface="Times New Roman" panose="02020603050405020304" pitchFamily="18" charset="0"/>
                          <a:cs typeface="Times New Roman" panose="02020603050405020304" pitchFamily="18" charset="0"/>
                        </a:rPr>
                        <a:t>Principiul personalizării demersurilor de proiectare și realizare a evaluării.</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8086676"/>
                  </a:ext>
                </a:extLst>
              </a:tr>
              <a:tr h="772576">
                <a:tc>
                  <a:txBody>
                    <a:bodyPr/>
                    <a:lstStyle/>
                    <a:p>
                      <a:r>
                        <a:rPr lang="x-none" sz="2400" dirty="0">
                          <a:latin typeface="Times New Roman" panose="02020603050405020304" pitchFamily="18" charset="0"/>
                          <a:cs typeface="Times New Roman" panose="02020603050405020304" pitchFamily="18" charset="0"/>
                        </a:rPr>
                        <a:t>Principiul temporalității;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5639481"/>
                  </a:ext>
                </a:extLst>
              </a:tr>
            </a:tbl>
          </a:graphicData>
        </a:graphic>
      </p:graphicFrame>
      <p:cxnSp>
        <p:nvCxnSpPr>
          <p:cNvPr id="3" name="Прямая со стрелкой 2">
            <a:extLst>
              <a:ext uri="{FF2B5EF4-FFF2-40B4-BE49-F238E27FC236}">
                <a16:creationId xmlns:a16="http://schemas.microsoft.com/office/drawing/2014/main" id="{C1FFDFE4-F66F-44E3-BA3D-0703045C4610}"/>
              </a:ext>
            </a:extLst>
          </p:cNvPr>
          <p:cNvCxnSpPr>
            <a:stCxn id="10" idx="2"/>
          </p:cNvCxnSpPr>
          <p:nvPr/>
        </p:nvCxnSpPr>
        <p:spPr>
          <a:xfrm>
            <a:off x="6019357" y="855133"/>
            <a:ext cx="1526217" cy="425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D33EA9C4-6FA3-4F04-9A88-B06DF1390A47}"/>
              </a:ext>
            </a:extLst>
          </p:cNvPr>
          <p:cNvCxnSpPr>
            <a:cxnSpLocks/>
            <a:stCxn id="10" idx="2"/>
          </p:cNvCxnSpPr>
          <p:nvPr/>
        </p:nvCxnSpPr>
        <p:spPr>
          <a:xfrm flipH="1">
            <a:off x="4433777" y="855133"/>
            <a:ext cx="1585580" cy="425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96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0" name="Прямоугольник 9"/>
          <p:cNvSpPr/>
          <p:nvPr/>
        </p:nvSpPr>
        <p:spPr>
          <a:xfrm>
            <a:off x="6672064" y="3429001"/>
            <a:ext cx="4800533" cy="461665"/>
          </a:xfrm>
          <a:prstGeom prst="rect">
            <a:avLst/>
          </a:prstGeom>
        </p:spPr>
        <p:txBody>
          <a:bodyPr wrap="square">
            <a:spAutoFit/>
          </a:bodyPr>
          <a:lstStyle/>
          <a:p>
            <a:pPr lvl="0" latinLnBrk="0">
              <a:defRPr/>
            </a:pPr>
            <a:r>
              <a:rPr lang="ru-RU" sz="2400" dirty="0">
                <a:solidFill>
                  <a:schemeClr val="bg2">
                    <a:lumMod val="10000"/>
                  </a:schemeClr>
                </a:solidFill>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291ECA42-92D5-4353-A4B9-4A7CBDFFBF4D}"/>
              </a:ext>
            </a:extLst>
          </p:cNvPr>
          <p:cNvSpPr txBox="1"/>
          <p:nvPr/>
        </p:nvSpPr>
        <p:spPr>
          <a:xfrm>
            <a:off x="446365" y="1874729"/>
            <a:ext cx="4753164" cy="3539430"/>
          </a:xfrm>
          <a:prstGeom prst="rect">
            <a:avLst/>
          </a:prstGeom>
          <a:solidFill>
            <a:schemeClr val="accent4">
              <a:lumMod val="20000"/>
              <a:lumOff val="80000"/>
            </a:schemeClr>
          </a:solidFill>
        </p:spPr>
        <p:txBody>
          <a:bodyPr wrap="square">
            <a:spAutoFit/>
          </a:bodyPr>
          <a:lstStyle/>
          <a:p>
            <a:r>
              <a:rPr lang="ro-RO" sz="3200" dirty="0">
                <a:latin typeface="Times New Roman" panose="02020603050405020304" pitchFamily="18" charset="0"/>
                <a:cs typeface="Times New Roman" panose="02020603050405020304" pitchFamily="18" charset="0"/>
              </a:rPr>
              <a:t>Prevederi din </a:t>
            </a:r>
            <a:r>
              <a:rPr lang="ro-RO" sz="3200" i="1" dirty="0">
                <a:latin typeface="Times New Roman" pitchFamily="18" charset="0"/>
                <a:ea typeface="Calibri" pitchFamily="34" charset="0"/>
                <a:cs typeface="Times New Roman" pitchFamily="18" charset="0"/>
              </a:rPr>
              <a:t>Regulamentul  privind evaluarea și notarea rezultatelor învățării, promovarea și absolvirea  în învățământul primar și secundar</a:t>
            </a:r>
            <a:r>
              <a:rPr lang="ro-RO" sz="3200" dirty="0">
                <a:latin typeface="Times New Roman" pitchFamily="18" charset="0"/>
                <a:ea typeface="Calibri" pitchFamily="34" charset="0"/>
                <a:cs typeface="Times New Roman" pitchFamily="18" charset="0"/>
              </a:rPr>
              <a:t> (ordinul MECC 70/2020)</a:t>
            </a:r>
            <a:endParaRPr lang="ru-RU" sz="3200" dirty="0">
              <a:latin typeface="Times New Roman" panose="02020603050405020304" pitchFamily="18" charset="0"/>
              <a:ea typeface="Times New Roman" panose="02020603050405020304" pitchFamily="18" charset="0"/>
            </a:endParaRPr>
          </a:p>
        </p:txBody>
      </p:sp>
      <p:sp>
        <p:nvSpPr>
          <p:cNvPr id="38" name="TextBox 37">
            <a:extLst>
              <a:ext uri="{FF2B5EF4-FFF2-40B4-BE49-F238E27FC236}">
                <a16:creationId xmlns:a16="http://schemas.microsoft.com/office/drawing/2014/main" id="{EA4849A0-B83F-4E5D-96C6-F3F310C7071D}"/>
              </a:ext>
            </a:extLst>
          </p:cNvPr>
          <p:cNvSpPr txBox="1"/>
          <p:nvPr/>
        </p:nvSpPr>
        <p:spPr>
          <a:xfrm>
            <a:off x="5724898" y="1871337"/>
            <a:ext cx="5903907" cy="4832092"/>
          </a:xfrm>
          <a:prstGeom prst="rect">
            <a:avLst/>
          </a:prstGeom>
          <a:solidFill>
            <a:srgbClr val="CCFFFF"/>
          </a:solidFill>
        </p:spPr>
        <p:txBody>
          <a:bodyPr wrap="square">
            <a:spAutoFit/>
          </a:bodyPr>
          <a:lstStyle/>
          <a:p>
            <a:pPr algn="just"/>
            <a:r>
              <a:rPr lang="ro-RO" sz="2800" b="1" dirty="0">
                <a:latin typeface="Times New Roman" panose="02020603050405020304" pitchFamily="18" charset="0"/>
                <a:cs typeface="Times New Roman" panose="02020603050405020304" pitchFamily="18" charset="0"/>
              </a:rPr>
              <a:t>Instrumentele de evaluare aplicate </a:t>
            </a:r>
            <a:endParaRPr lang="ru-RU" sz="2800" b="1" dirty="0">
              <a:latin typeface="Times New Roman" panose="02020603050405020304" pitchFamily="18" charset="0"/>
              <a:cs typeface="Times New Roman" panose="02020603050405020304" pitchFamily="18" charset="0"/>
            </a:endParaRPr>
          </a:p>
          <a:p>
            <a:pPr algn="just"/>
            <a:r>
              <a:rPr lang="ro-RO" sz="2800" b="1" dirty="0">
                <a:latin typeface="Times New Roman" panose="02020603050405020304" pitchFamily="18" charset="0"/>
                <a:cs typeface="Times New Roman" panose="02020603050405020304" pitchFamily="18" charset="0"/>
              </a:rPr>
              <a:t>în cadrul tezelor semestriale: </a:t>
            </a:r>
          </a:p>
          <a:p>
            <a:pPr algn="just"/>
            <a:r>
              <a:rPr lang="ro-MD" sz="2800" dirty="0">
                <a:latin typeface="Times New Roman" panose="02020603050405020304" pitchFamily="18" charset="0"/>
                <a:ea typeface="Calibri" panose="020F0502020204030204" pitchFamily="34" charset="0"/>
              </a:rPr>
              <a:t>matricea de specificație </a:t>
            </a:r>
            <a:r>
              <a:rPr lang="ro-MD" sz="2800" b="1" dirty="0">
                <a:latin typeface="Times New Roman" panose="02020603050405020304" pitchFamily="18" charset="0"/>
                <a:ea typeface="Calibri" panose="020F0502020204030204" pitchFamily="34" charset="0"/>
              </a:rPr>
              <a:t>sau </a:t>
            </a:r>
            <a:r>
              <a:rPr lang="ro-MD" sz="2800" b="1" dirty="0">
                <a:solidFill>
                  <a:srgbClr val="C00000"/>
                </a:solidFill>
                <a:latin typeface="Times New Roman" panose="02020603050405020304" pitchFamily="18" charset="0"/>
                <a:ea typeface="Calibri" panose="020F0502020204030204" pitchFamily="34" charset="0"/>
              </a:rPr>
              <a:t>tabelul de corelare</a:t>
            </a:r>
            <a:r>
              <a:rPr lang="ro-MD" sz="2800" dirty="0">
                <a:latin typeface="Times New Roman" panose="02020603050405020304" pitchFamily="18" charset="0"/>
                <a:ea typeface="Calibri" panose="020F0502020204030204" pitchFamily="34" charset="0"/>
              </a:rPr>
              <a:t> dintre competențele specifice-obiectivele de evaluare-conținutul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itemilor-gradul de complexitate,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subiectele curriculare de evaluat,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baremul de corectare, schema de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convertire a punctelor în note</a:t>
            </a:r>
            <a:r>
              <a:rPr lang="ro-RO" sz="2800" dirty="0">
                <a:latin typeface="Times New Roman" panose="02020603050405020304" pitchFamily="18" charset="0"/>
                <a:cs typeface="Times New Roman" panose="02020603050405020304" pitchFamily="18" charset="0"/>
              </a:rPr>
              <a:t>, se </a:t>
            </a:r>
            <a:endParaRPr lang="ru-RU" sz="2800" dirty="0">
              <a:latin typeface="Times New Roman" panose="02020603050405020304" pitchFamily="18" charset="0"/>
              <a:cs typeface="Times New Roman" panose="02020603050405020304" pitchFamily="18" charset="0"/>
            </a:endParaRPr>
          </a:p>
          <a:p>
            <a:pPr algn="just"/>
            <a:r>
              <a:rPr lang="ro-RO" sz="2800" dirty="0">
                <a:latin typeface="Times New Roman" panose="02020603050405020304" pitchFamily="18" charset="0"/>
                <a:cs typeface="Times New Roman" panose="02020603050405020304" pitchFamily="18" charset="0"/>
              </a:rPr>
              <a:t>elaborează de cadrul didactic la </a:t>
            </a:r>
            <a:endParaRPr lang="ru-RU" sz="2800" dirty="0">
              <a:latin typeface="Times New Roman" panose="02020603050405020304" pitchFamily="18" charset="0"/>
              <a:cs typeface="Times New Roman" panose="02020603050405020304" pitchFamily="18" charset="0"/>
            </a:endParaRPr>
          </a:p>
          <a:p>
            <a:pPr algn="just"/>
            <a:r>
              <a:rPr lang="ro-RO" sz="2800" dirty="0">
                <a:latin typeface="Times New Roman" panose="02020603050405020304" pitchFamily="18" charset="0"/>
                <a:cs typeface="Times New Roman" panose="02020603050405020304" pitchFamily="18" charset="0"/>
              </a:rPr>
              <a:t>disciplină.</a:t>
            </a:r>
            <a:endParaRPr lang="ru-RU" sz="28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724528CF-474A-41C1-A5D6-A14E8891AE45}"/>
              </a:ext>
            </a:extLst>
          </p:cNvPr>
          <p:cNvPicPr/>
          <p:nvPr/>
        </p:nvPicPr>
        <p:blipFill>
          <a:blip r:embed="rId2"/>
          <a:stretch>
            <a:fillRect/>
          </a:stretch>
        </p:blipFill>
        <p:spPr>
          <a:xfrm>
            <a:off x="52900" y="87215"/>
            <a:ext cx="2102192" cy="1676044"/>
          </a:xfrm>
          <a:prstGeom prst="ellipse">
            <a:avLst/>
          </a:prstGeom>
          <a:ln>
            <a:noFill/>
          </a:ln>
          <a:effectLst>
            <a:softEdge rad="112500"/>
          </a:effectLst>
        </p:spPr>
      </p:pic>
      <p:grpSp>
        <p:nvGrpSpPr>
          <p:cNvPr id="12" name="Google Shape;398;p32">
            <a:extLst>
              <a:ext uri="{FF2B5EF4-FFF2-40B4-BE49-F238E27FC236}">
                <a16:creationId xmlns:a16="http://schemas.microsoft.com/office/drawing/2014/main" id="{2961034F-D850-4408-9C98-A6909B9B395B}"/>
              </a:ext>
            </a:extLst>
          </p:cNvPr>
          <p:cNvGrpSpPr/>
          <p:nvPr/>
        </p:nvGrpSpPr>
        <p:grpSpPr>
          <a:xfrm>
            <a:off x="9856046" y="-225883"/>
            <a:ext cx="2335954" cy="1912018"/>
            <a:chOff x="232575" y="344850"/>
            <a:chExt cx="7164875" cy="5023875"/>
          </a:xfrm>
        </p:grpSpPr>
        <p:sp>
          <p:nvSpPr>
            <p:cNvPr id="13" name="Google Shape;399;p32">
              <a:extLst>
                <a:ext uri="{FF2B5EF4-FFF2-40B4-BE49-F238E27FC236}">
                  <a16:creationId xmlns:a16="http://schemas.microsoft.com/office/drawing/2014/main" id="{94E7F86B-AD53-447A-A431-F55B2A1DC4AA}"/>
                </a:ext>
              </a:extLst>
            </p:cNvPr>
            <p:cNvSpPr/>
            <p:nvPr/>
          </p:nvSpPr>
          <p:spPr>
            <a:xfrm>
              <a:off x="316625" y="3546750"/>
              <a:ext cx="2930225" cy="1821975"/>
            </a:xfrm>
            <a:custGeom>
              <a:avLst/>
              <a:gdLst/>
              <a:ahLst/>
              <a:cxnLst/>
              <a:rect l="l" t="t" r="r" b="b"/>
              <a:pathLst>
                <a:path w="117209" h="72879" extrusionOk="0">
                  <a:moveTo>
                    <a:pt x="0" y="0"/>
                  </a:moveTo>
                  <a:lnTo>
                    <a:pt x="0" y="5207"/>
                  </a:lnTo>
                  <a:lnTo>
                    <a:pt x="117209" y="72878"/>
                  </a:lnTo>
                  <a:lnTo>
                    <a:pt x="117209" y="67672"/>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14" name="Google Shape;400;p32">
              <a:extLst>
                <a:ext uri="{FF2B5EF4-FFF2-40B4-BE49-F238E27FC236}">
                  <a16:creationId xmlns:a16="http://schemas.microsoft.com/office/drawing/2014/main" id="{5A4001BF-8418-4D18-8DB0-01EB02333A3C}"/>
                </a:ext>
              </a:extLst>
            </p:cNvPr>
            <p:cNvSpPr/>
            <p:nvPr/>
          </p:nvSpPr>
          <p:spPr>
            <a:xfrm>
              <a:off x="3246825" y="2896125"/>
              <a:ext cx="4057250" cy="2472600"/>
            </a:xfrm>
            <a:custGeom>
              <a:avLst/>
              <a:gdLst/>
              <a:ahLst/>
              <a:cxnLst/>
              <a:rect l="l" t="t" r="r" b="b"/>
              <a:pathLst>
                <a:path w="162290" h="98904" extrusionOk="0">
                  <a:moveTo>
                    <a:pt x="162290" y="0"/>
                  </a:moveTo>
                  <a:lnTo>
                    <a:pt x="1" y="93697"/>
                  </a:lnTo>
                  <a:lnTo>
                    <a:pt x="1" y="98903"/>
                  </a:lnTo>
                  <a:lnTo>
                    <a:pt x="162290" y="5217"/>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15" name="Google Shape;401;p32">
              <a:extLst>
                <a:ext uri="{FF2B5EF4-FFF2-40B4-BE49-F238E27FC236}">
                  <a16:creationId xmlns:a16="http://schemas.microsoft.com/office/drawing/2014/main" id="{16729B86-3A4C-4FD7-B149-9F1DC570400F}"/>
                </a:ext>
              </a:extLst>
            </p:cNvPr>
            <p:cNvSpPr/>
            <p:nvPr/>
          </p:nvSpPr>
          <p:spPr>
            <a:xfrm>
              <a:off x="232575" y="2812775"/>
              <a:ext cx="7164875" cy="2439475"/>
            </a:xfrm>
            <a:custGeom>
              <a:avLst/>
              <a:gdLst/>
              <a:ahLst/>
              <a:cxnLst/>
              <a:rect l="l" t="t" r="r" b="b"/>
              <a:pathLst>
                <a:path w="286595" h="97579" extrusionOk="0">
                  <a:moveTo>
                    <a:pt x="282866" y="1"/>
                  </a:moveTo>
                  <a:lnTo>
                    <a:pt x="272101" y="1000"/>
                  </a:lnTo>
                  <a:lnTo>
                    <a:pt x="23749" y="24106"/>
                  </a:lnTo>
                  <a:lnTo>
                    <a:pt x="21773" y="24306"/>
                  </a:lnTo>
                  <a:lnTo>
                    <a:pt x="11142" y="25281"/>
                  </a:lnTo>
                  <a:lnTo>
                    <a:pt x="3639" y="25992"/>
                  </a:lnTo>
                  <a:lnTo>
                    <a:pt x="3351" y="26013"/>
                  </a:lnTo>
                  <a:cubicBezTo>
                    <a:pt x="3351" y="26013"/>
                    <a:pt x="2774" y="26370"/>
                    <a:pt x="1953" y="26879"/>
                  </a:cubicBezTo>
                  <a:cubicBezTo>
                    <a:pt x="1708" y="27036"/>
                    <a:pt x="1466" y="27190"/>
                    <a:pt x="1199" y="27368"/>
                  </a:cubicBezTo>
                  <a:cubicBezTo>
                    <a:pt x="1" y="28101"/>
                    <a:pt x="755" y="29720"/>
                    <a:pt x="2885" y="30942"/>
                  </a:cubicBezTo>
                  <a:lnTo>
                    <a:pt x="4571" y="31918"/>
                  </a:lnTo>
                  <a:lnTo>
                    <a:pt x="8901" y="34405"/>
                  </a:lnTo>
                  <a:lnTo>
                    <a:pt x="17669" y="39465"/>
                  </a:lnTo>
                  <a:lnTo>
                    <a:pt x="20332" y="41018"/>
                  </a:lnTo>
                  <a:lnTo>
                    <a:pt x="116730" y="96663"/>
                  </a:lnTo>
                  <a:cubicBezTo>
                    <a:pt x="117795" y="97273"/>
                    <a:pt x="119187" y="97578"/>
                    <a:pt x="120577" y="97578"/>
                  </a:cubicBezTo>
                  <a:cubicBezTo>
                    <a:pt x="121967" y="97578"/>
                    <a:pt x="123354" y="97273"/>
                    <a:pt x="124409" y="96663"/>
                  </a:cubicBezTo>
                  <a:lnTo>
                    <a:pt x="283820" y="4640"/>
                  </a:lnTo>
                  <a:cubicBezTo>
                    <a:pt x="285951" y="3418"/>
                    <a:pt x="286595" y="1865"/>
                    <a:pt x="285263" y="1199"/>
                  </a:cubicBezTo>
                  <a:lnTo>
                    <a:pt x="282866" y="1"/>
                  </a:lnTo>
                  <a:close/>
                </a:path>
              </a:pathLst>
            </a:custGeom>
            <a:solidFill>
              <a:srgbClr val="FF66A7"/>
            </a:solidFill>
            <a:ln>
              <a:noFill/>
            </a:ln>
          </p:spPr>
          <p:txBody>
            <a:bodyPr spcFirstLastPara="1" wrap="square" lIns="121900" tIns="121900" rIns="121900" bIns="121900" anchor="ctr" anchorCtr="0">
              <a:noAutofit/>
            </a:bodyPr>
            <a:lstStyle/>
            <a:p>
              <a:endParaRPr sz="2400"/>
            </a:p>
          </p:txBody>
        </p:sp>
        <p:sp>
          <p:nvSpPr>
            <p:cNvPr id="16" name="Google Shape;402;p32">
              <a:extLst>
                <a:ext uri="{FF2B5EF4-FFF2-40B4-BE49-F238E27FC236}">
                  <a16:creationId xmlns:a16="http://schemas.microsoft.com/office/drawing/2014/main" id="{296045A2-B715-44C1-B57E-D174878F6063}"/>
                </a:ext>
              </a:extLst>
            </p:cNvPr>
            <p:cNvSpPr/>
            <p:nvPr/>
          </p:nvSpPr>
          <p:spPr>
            <a:xfrm>
              <a:off x="316625" y="990425"/>
              <a:ext cx="6987450" cy="4034250"/>
            </a:xfrm>
            <a:custGeom>
              <a:avLst/>
              <a:gdLst/>
              <a:ahLst/>
              <a:cxnLst/>
              <a:rect l="l" t="t" r="r" b="b"/>
              <a:pathLst>
                <a:path w="279498" h="161370" extrusionOk="0">
                  <a:moveTo>
                    <a:pt x="162289" y="0"/>
                  </a:moveTo>
                  <a:lnTo>
                    <a:pt x="0" y="93699"/>
                  </a:lnTo>
                  <a:lnTo>
                    <a:pt x="117209" y="161370"/>
                  </a:lnTo>
                  <a:lnTo>
                    <a:pt x="279498" y="67671"/>
                  </a:lnTo>
                  <a:lnTo>
                    <a:pt x="162289" y="0"/>
                  </a:ln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17" name="Google Shape;403;p32">
              <a:extLst>
                <a:ext uri="{FF2B5EF4-FFF2-40B4-BE49-F238E27FC236}">
                  <a16:creationId xmlns:a16="http://schemas.microsoft.com/office/drawing/2014/main" id="{0F889914-6DE4-44D2-96E1-A6E229BCB1A3}"/>
                </a:ext>
              </a:extLst>
            </p:cNvPr>
            <p:cNvSpPr/>
            <p:nvPr/>
          </p:nvSpPr>
          <p:spPr>
            <a:xfrm>
              <a:off x="4251150" y="1186275"/>
              <a:ext cx="245300" cy="128900"/>
            </a:xfrm>
            <a:custGeom>
              <a:avLst/>
              <a:gdLst/>
              <a:ahLst/>
              <a:cxnLst/>
              <a:rect l="l" t="t" r="r" b="b"/>
              <a:pathLst>
                <a:path w="9812" h="5156" extrusionOk="0">
                  <a:moveTo>
                    <a:pt x="4902" y="1"/>
                  </a:moveTo>
                  <a:cubicBezTo>
                    <a:pt x="4688" y="1"/>
                    <a:pt x="4474" y="10"/>
                    <a:pt x="4262" y="27"/>
                  </a:cubicBezTo>
                  <a:cubicBezTo>
                    <a:pt x="3529" y="70"/>
                    <a:pt x="2818" y="248"/>
                    <a:pt x="2219" y="536"/>
                  </a:cubicBezTo>
                  <a:cubicBezTo>
                    <a:pt x="2060" y="601"/>
                    <a:pt x="1906" y="676"/>
                    <a:pt x="1753" y="760"/>
                  </a:cubicBezTo>
                  <a:cubicBezTo>
                    <a:pt x="0" y="1758"/>
                    <a:pt x="22" y="3399"/>
                    <a:pt x="1753" y="4398"/>
                  </a:cubicBezTo>
                  <a:cubicBezTo>
                    <a:pt x="2648" y="4909"/>
                    <a:pt x="3809" y="5155"/>
                    <a:pt x="4961" y="5155"/>
                  </a:cubicBezTo>
                  <a:cubicBezTo>
                    <a:pt x="5009" y="5155"/>
                    <a:pt x="5058" y="5155"/>
                    <a:pt x="5106" y="5154"/>
                  </a:cubicBezTo>
                  <a:cubicBezTo>
                    <a:pt x="5776" y="5135"/>
                    <a:pt x="6442" y="5023"/>
                    <a:pt x="7080" y="4821"/>
                  </a:cubicBezTo>
                  <a:cubicBezTo>
                    <a:pt x="7436" y="4709"/>
                    <a:pt x="7769" y="4576"/>
                    <a:pt x="8057" y="4398"/>
                  </a:cubicBezTo>
                  <a:cubicBezTo>
                    <a:pt x="9812" y="3399"/>
                    <a:pt x="9812" y="1758"/>
                    <a:pt x="8057" y="760"/>
                  </a:cubicBezTo>
                  <a:cubicBezTo>
                    <a:pt x="7197" y="254"/>
                    <a:pt x="6052" y="1"/>
                    <a:pt x="4902"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8" name="Google Shape;404;p32">
              <a:extLst>
                <a:ext uri="{FF2B5EF4-FFF2-40B4-BE49-F238E27FC236}">
                  <a16:creationId xmlns:a16="http://schemas.microsoft.com/office/drawing/2014/main" id="{E91460A5-504D-4533-9005-AAF88648FDAC}"/>
                </a:ext>
              </a:extLst>
            </p:cNvPr>
            <p:cNvSpPr/>
            <p:nvPr/>
          </p:nvSpPr>
          <p:spPr>
            <a:xfrm>
              <a:off x="3736200" y="1483700"/>
              <a:ext cx="244725" cy="129425"/>
            </a:xfrm>
            <a:custGeom>
              <a:avLst/>
              <a:gdLst/>
              <a:ahLst/>
              <a:cxnLst/>
              <a:rect l="l" t="t" r="r" b="b"/>
              <a:pathLst>
                <a:path w="9789" h="5177" extrusionOk="0">
                  <a:moveTo>
                    <a:pt x="4880" y="1"/>
                  </a:moveTo>
                  <a:cubicBezTo>
                    <a:pt x="4666" y="1"/>
                    <a:pt x="4453" y="9"/>
                    <a:pt x="4241" y="27"/>
                  </a:cubicBezTo>
                  <a:cubicBezTo>
                    <a:pt x="3530" y="70"/>
                    <a:pt x="2821" y="248"/>
                    <a:pt x="2222" y="536"/>
                  </a:cubicBezTo>
                  <a:cubicBezTo>
                    <a:pt x="2061" y="603"/>
                    <a:pt x="1906" y="676"/>
                    <a:pt x="1756" y="759"/>
                  </a:cubicBezTo>
                  <a:cubicBezTo>
                    <a:pt x="1" y="1758"/>
                    <a:pt x="1" y="3399"/>
                    <a:pt x="1756" y="4398"/>
                  </a:cubicBezTo>
                  <a:cubicBezTo>
                    <a:pt x="2653" y="4911"/>
                    <a:pt x="3797" y="5176"/>
                    <a:pt x="4950" y="5176"/>
                  </a:cubicBezTo>
                  <a:cubicBezTo>
                    <a:pt x="4995" y="5176"/>
                    <a:pt x="5040" y="5176"/>
                    <a:pt x="5085" y="5175"/>
                  </a:cubicBezTo>
                  <a:cubicBezTo>
                    <a:pt x="5772" y="5154"/>
                    <a:pt x="6438" y="5042"/>
                    <a:pt x="7037" y="4842"/>
                  </a:cubicBezTo>
                  <a:cubicBezTo>
                    <a:pt x="7394" y="4735"/>
                    <a:pt x="7735" y="4587"/>
                    <a:pt x="8057" y="4398"/>
                  </a:cubicBezTo>
                  <a:cubicBezTo>
                    <a:pt x="9789" y="3399"/>
                    <a:pt x="9789" y="1758"/>
                    <a:pt x="8057" y="759"/>
                  </a:cubicBezTo>
                  <a:cubicBezTo>
                    <a:pt x="7179" y="254"/>
                    <a:pt x="6030" y="1"/>
                    <a:pt x="4880"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9" name="Google Shape;405;p32">
              <a:extLst>
                <a:ext uri="{FF2B5EF4-FFF2-40B4-BE49-F238E27FC236}">
                  <a16:creationId xmlns:a16="http://schemas.microsoft.com/office/drawing/2014/main" id="{A39BE718-5CC3-4677-83AC-E4BE3D032EA5}"/>
                </a:ext>
              </a:extLst>
            </p:cNvPr>
            <p:cNvSpPr/>
            <p:nvPr/>
          </p:nvSpPr>
          <p:spPr>
            <a:xfrm>
              <a:off x="3221275" y="1780875"/>
              <a:ext cx="244700" cy="129675"/>
            </a:xfrm>
            <a:custGeom>
              <a:avLst/>
              <a:gdLst/>
              <a:ahLst/>
              <a:cxnLst/>
              <a:rect l="l" t="t" r="r" b="b"/>
              <a:pathLst>
                <a:path w="9788" h="5187" extrusionOk="0">
                  <a:moveTo>
                    <a:pt x="4921" y="1"/>
                  </a:moveTo>
                  <a:cubicBezTo>
                    <a:pt x="4678" y="1"/>
                    <a:pt x="4435" y="13"/>
                    <a:pt x="4195" y="37"/>
                  </a:cubicBezTo>
                  <a:cubicBezTo>
                    <a:pt x="3484" y="103"/>
                    <a:pt x="2818" y="258"/>
                    <a:pt x="2219" y="546"/>
                  </a:cubicBezTo>
                  <a:cubicBezTo>
                    <a:pt x="2041" y="591"/>
                    <a:pt x="1886" y="679"/>
                    <a:pt x="1731" y="769"/>
                  </a:cubicBezTo>
                  <a:cubicBezTo>
                    <a:pt x="0" y="1768"/>
                    <a:pt x="0" y="3411"/>
                    <a:pt x="1731" y="4410"/>
                  </a:cubicBezTo>
                  <a:cubicBezTo>
                    <a:pt x="2603" y="4921"/>
                    <a:pt x="3763" y="5186"/>
                    <a:pt x="4893" y="5186"/>
                  </a:cubicBezTo>
                  <a:cubicBezTo>
                    <a:pt x="4941" y="5186"/>
                    <a:pt x="4989" y="5186"/>
                    <a:pt x="5037" y="5185"/>
                  </a:cubicBezTo>
                  <a:cubicBezTo>
                    <a:pt x="5726" y="5164"/>
                    <a:pt x="6414" y="5052"/>
                    <a:pt x="7013" y="4852"/>
                  </a:cubicBezTo>
                  <a:cubicBezTo>
                    <a:pt x="7376" y="4745"/>
                    <a:pt x="7728" y="4597"/>
                    <a:pt x="8057" y="4410"/>
                  </a:cubicBezTo>
                  <a:cubicBezTo>
                    <a:pt x="9788" y="3411"/>
                    <a:pt x="9788" y="1768"/>
                    <a:pt x="8033" y="769"/>
                  </a:cubicBezTo>
                  <a:cubicBezTo>
                    <a:pt x="7176" y="258"/>
                    <a:pt x="6047" y="1"/>
                    <a:pt x="4921"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0" name="Google Shape;406;p32">
              <a:extLst>
                <a:ext uri="{FF2B5EF4-FFF2-40B4-BE49-F238E27FC236}">
                  <a16:creationId xmlns:a16="http://schemas.microsoft.com/office/drawing/2014/main" id="{581A59E6-58A7-44D0-9E9B-C780F87B75B0}"/>
                </a:ext>
              </a:extLst>
            </p:cNvPr>
            <p:cNvSpPr/>
            <p:nvPr/>
          </p:nvSpPr>
          <p:spPr>
            <a:xfrm>
              <a:off x="2705750" y="2078900"/>
              <a:ext cx="244750" cy="129100"/>
            </a:xfrm>
            <a:custGeom>
              <a:avLst/>
              <a:gdLst/>
              <a:ahLst/>
              <a:cxnLst/>
              <a:rect l="l" t="t" r="r" b="b"/>
              <a:pathLst>
                <a:path w="9790" h="5164" extrusionOk="0">
                  <a:moveTo>
                    <a:pt x="4948" y="0"/>
                  </a:moveTo>
                  <a:cubicBezTo>
                    <a:pt x="4704" y="0"/>
                    <a:pt x="4460" y="12"/>
                    <a:pt x="4218" y="36"/>
                  </a:cubicBezTo>
                  <a:cubicBezTo>
                    <a:pt x="3508" y="79"/>
                    <a:pt x="2818" y="236"/>
                    <a:pt x="2219" y="524"/>
                  </a:cubicBezTo>
                  <a:cubicBezTo>
                    <a:pt x="2060" y="588"/>
                    <a:pt x="1905" y="663"/>
                    <a:pt x="1753" y="747"/>
                  </a:cubicBezTo>
                  <a:cubicBezTo>
                    <a:pt x="0" y="1746"/>
                    <a:pt x="0" y="3387"/>
                    <a:pt x="1753" y="4385"/>
                  </a:cubicBezTo>
                  <a:cubicBezTo>
                    <a:pt x="2663" y="4918"/>
                    <a:pt x="3840" y="5163"/>
                    <a:pt x="5017" y="5163"/>
                  </a:cubicBezTo>
                  <a:cubicBezTo>
                    <a:pt x="5030" y="5163"/>
                    <a:pt x="5042" y="5163"/>
                    <a:pt x="5054" y="5163"/>
                  </a:cubicBezTo>
                  <a:cubicBezTo>
                    <a:pt x="5714" y="5163"/>
                    <a:pt x="6369" y="5049"/>
                    <a:pt x="6993" y="4830"/>
                  </a:cubicBezTo>
                  <a:cubicBezTo>
                    <a:pt x="7369" y="4742"/>
                    <a:pt x="7730" y="4592"/>
                    <a:pt x="8059" y="4385"/>
                  </a:cubicBezTo>
                  <a:cubicBezTo>
                    <a:pt x="9790" y="3387"/>
                    <a:pt x="9790" y="1744"/>
                    <a:pt x="8057" y="747"/>
                  </a:cubicBezTo>
                  <a:cubicBezTo>
                    <a:pt x="7201" y="255"/>
                    <a:pt x="6073" y="0"/>
                    <a:pt x="4948"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1" name="Google Shape;407;p32">
              <a:extLst>
                <a:ext uri="{FF2B5EF4-FFF2-40B4-BE49-F238E27FC236}">
                  <a16:creationId xmlns:a16="http://schemas.microsoft.com/office/drawing/2014/main" id="{1BF9E34B-4E74-4834-9C98-BA84AF6D72D7}"/>
                </a:ext>
              </a:extLst>
            </p:cNvPr>
            <p:cNvSpPr/>
            <p:nvPr/>
          </p:nvSpPr>
          <p:spPr>
            <a:xfrm>
              <a:off x="2190800" y="2376275"/>
              <a:ext cx="244775" cy="129125"/>
            </a:xfrm>
            <a:custGeom>
              <a:avLst/>
              <a:gdLst/>
              <a:ahLst/>
              <a:cxnLst/>
              <a:rect l="l" t="t" r="r" b="b"/>
              <a:pathLst>
                <a:path w="9791" h="5165" extrusionOk="0">
                  <a:moveTo>
                    <a:pt x="4920" y="0"/>
                  </a:moveTo>
                  <a:cubicBezTo>
                    <a:pt x="4677" y="0"/>
                    <a:pt x="4435" y="12"/>
                    <a:pt x="4195" y="36"/>
                  </a:cubicBezTo>
                  <a:cubicBezTo>
                    <a:pt x="3486" y="81"/>
                    <a:pt x="2797" y="235"/>
                    <a:pt x="2198" y="525"/>
                  </a:cubicBezTo>
                  <a:cubicBezTo>
                    <a:pt x="2039" y="590"/>
                    <a:pt x="1882" y="663"/>
                    <a:pt x="1732" y="747"/>
                  </a:cubicBezTo>
                  <a:cubicBezTo>
                    <a:pt x="1" y="1745"/>
                    <a:pt x="1" y="3388"/>
                    <a:pt x="1732" y="4387"/>
                  </a:cubicBezTo>
                  <a:cubicBezTo>
                    <a:pt x="2621" y="4898"/>
                    <a:pt x="3796" y="5165"/>
                    <a:pt x="4973" y="5165"/>
                  </a:cubicBezTo>
                  <a:cubicBezTo>
                    <a:pt x="5643" y="5163"/>
                    <a:pt x="6309" y="5059"/>
                    <a:pt x="6949" y="4853"/>
                  </a:cubicBezTo>
                  <a:cubicBezTo>
                    <a:pt x="7337" y="4748"/>
                    <a:pt x="7711" y="4591"/>
                    <a:pt x="8057" y="4387"/>
                  </a:cubicBezTo>
                  <a:cubicBezTo>
                    <a:pt x="9790" y="3388"/>
                    <a:pt x="9790" y="1745"/>
                    <a:pt x="8036" y="747"/>
                  </a:cubicBezTo>
                  <a:cubicBezTo>
                    <a:pt x="7177" y="254"/>
                    <a:pt x="6047" y="0"/>
                    <a:pt x="492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2" name="Google Shape;408;p32">
              <a:extLst>
                <a:ext uri="{FF2B5EF4-FFF2-40B4-BE49-F238E27FC236}">
                  <a16:creationId xmlns:a16="http://schemas.microsoft.com/office/drawing/2014/main" id="{468F48B4-75A3-43C0-AAA8-4DEBDA67A179}"/>
                </a:ext>
              </a:extLst>
            </p:cNvPr>
            <p:cNvSpPr/>
            <p:nvPr/>
          </p:nvSpPr>
          <p:spPr>
            <a:xfrm>
              <a:off x="1675275" y="2673725"/>
              <a:ext cx="244775" cy="129100"/>
            </a:xfrm>
            <a:custGeom>
              <a:avLst/>
              <a:gdLst/>
              <a:ahLst/>
              <a:cxnLst/>
              <a:rect l="l" t="t" r="r" b="b"/>
              <a:pathLst>
                <a:path w="9791" h="5164" extrusionOk="0">
                  <a:moveTo>
                    <a:pt x="4930" y="0"/>
                  </a:moveTo>
                  <a:cubicBezTo>
                    <a:pt x="4684" y="0"/>
                    <a:pt x="4439" y="12"/>
                    <a:pt x="4197" y="37"/>
                  </a:cubicBezTo>
                  <a:cubicBezTo>
                    <a:pt x="3465" y="80"/>
                    <a:pt x="2775" y="258"/>
                    <a:pt x="2176" y="546"/>
                  </a:cubicBezTo>
                  <a:cubicBezTo>
                    <a:pt x="2026" y="591"/>
                    <a:pt x="1884" y="657"/>
                    <a:pt x="1755" y="745"/>
                  </a:cubicBezTo>
                  <a:cubicBezTo>
                    <a:pt x="0" y="1744"/>
                    <a:pt x="0" y="3387"/>
                    <a:pt x="1755" y="4386"/>
                  </a:cubicBezTo>
                  <a:cubicBezTo>
                    <a:pt x="2642" y="4897"/>
                    <a:pt x="3798" y="5163"/>
                    <a:pt x="4951" y="5163"/>
                  </a:cubicBezTo>
                  <a:cubicBezTo>
                    <a:pt x="5621" y="5163"/>
                    <a:pt x="6289" y="5058"/>
                    <a:pt x="6927" y="4852"/>
                  </a:cubicBezTo>
                  <a:cubicBezTo>
                    <a:pt x="7324" y="4751"/>
                    <a:pt x="7705" y="4594"/>
                    <a:pt x="8059" y="4386"/>
                  </a:cubicBezTo>
                  <a:cubicBezTo>
                    <a:pt x="9790" y="3387"/>
                    <a:pt x="9790" y="1744"/>
                    <a:pt x="8059" y="748"/>
                  </a:cubicBezTo>
                  <a:cubicBezTo>
                    <a:pt x="7184" y="254"/>
                    <a:pt x="6055" y="0"/>
                    <a:pt x="493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3" name="Google Shape;409;p32">
              <a:extLst>
                <a:ext uri="{FF2B5EF4-FFF2-40B4-BE49-F238E27FC236}">
                  <a16:creationId xmlns:a16="http://schemas.microsoft.com/office/drawing/2014/main" id="{2A6B2518-4010-4A2A-8A68-C748E22A416F}"/>
                </a:ext>
              </a:extLst>
            </p:cNvPr>
            <p:cNvSpPr/>
            <p:nvPr/>
          </p:nvSpPr>
          <p:spPr>
            <a:xfrm>
              <a:off x="1160375" y="2971150"/>
              <a:ext cx="244725" cy="129100"/>
            </a:xfrm>
            <a:custGeom>
              <a:avLst/>
              <a:gdLst/>
              <a:ahLst/>
              <a:cxnLst/>
              <a:rect l="l" t="t" r="r" b="b"/>
              <a:pathLst>
                <a:path w="9789" h="5164" extrusionOk="0">
                  <a:moveTo>
                    <a:pt x="4912" y="0"/>
                  </a:moveTo>
                  <a:cubicBezTo>
                    <a:pt x="4665" y="0"/>
                    <a:pt x="4417" y="12"/>
                    <a:pt x="4172" y="36"/>
                  </a:cubicBezTo>
                  <a:cubicBezTo>
                    <a:pt x="3480" y="77"/>
                    <a:pt x="2802" y="249"/>
                    <a:pt x="2175" y="545"/>
                  </a:cubicBezTo>
                  <a:cubicBezTo>
                    <a:pt x="2018" y="591"/>
                    <a:pt x="1867" y="657"/>
                    <a:pt x="1732" y="745"/>
                  </a:cubicBezTo>
                  <a:cubicBezTo>
                    <a:pt x="1" y="1744"/>
                    <a:pt x="1" y="3387"/>
                    <a:pt x="1754" y="4386"/>
                  </a:cubicBezTo>
                  <a:cubicBezTo>
                    <a:pt x="2619" y="4897"/>
                    <a:pt x="3751" y="5163"/>
                    <a:pt x="4904" y="5163"/>
                  </a:cubicBezTo>
                  <a:lnTo>
                    <a:pt x="4928" y="5163"/>
                  </a:lnTo>
                  <a:cubicBezTo>
                    <a:pt x="5594" y="5163"/>
                    <a:pt x="6281" y="5073"/>
                    <a:pt x="6880" y="4873"/>
                  </a:cubicBezTo>
                  <a:cubicBezTo>
                    <a:pt x="7291" y="4762"/>
                    <a:pt x="7686" y="4598"/>
                    <a:pt x="8057" y="4386"/>
                  </a:cubicBezTo>
                  <a:cubicBezTo>
                    <a:pt x="9789" y="3387"/>
                    <a:pt x="9789" y="1746"/>
                    <a:pt x="8036" y="747"/>
                  </a:cubicBezTo>
                  <a:cubicBezTo>
                    <a:pt x="7178" y="255"/>
                    <a:pt x="6050" y="0"/>
                    <a:pt x="4912"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4" name="Google Shape;410;p32">
              <a:extLst>
                <a:ext uri="{FF2B5EF4-FFF2-40B4-BE49-F238E27FC236}">
                  <a16:creationId xmlns:a16="http://schemas.microsoft.com/office/drawing/2014/main" id="{39D619F0-02A1-412A-8BE9-F7B435447BF3}"/>
                </a:ext>
              </a:extLst>
            </p:cNvPr>
            <p:cNvSpPr/>
            <p:nvPr/>
          </p:nvSpPr>
          <p:spPr>
            <a:xfrm>
              <a:off x="644850" y="3268575"/>
              <a:ext cx="244725" cy="129100"/>
            </a:xfrm>
            <a:custGeom>
              <a:avLst/>
              <a:gdLst/>
              <a:ahLst/>
              <a:cxnLst/>
              <a:rect l="l" t="t" r="r" b="b"/>
              <a:pathLst>
                <a:path w="9789" h="5164" extrusionOk="0">
                  <a:moveTo>
                    <a:pt x="4887" y="1"/>
                  </a:moveTo>
                  <a:cubicBezTo>
                    <a:pt x="4641" y="1"/>
                    <a:pt x="4394" y="13"/>
                    <a:pt x="4150" y="36"/>
                  </a:cubicBezTo>
                  <a:cubicBezTo>
                    <a:pt x="3442" y="103"/>
                    <a:pt x="2752" y="257"/>
                    <a:pt x="2176" y="547"/>
                  </a:cubicBezTo>
                  <a:cubicBezTo>
                    <a:pt x="2026" y="590"/>
                    <a:pt x="1882" y="657"/>
                    <a:pt x="1753" y="747"/>
                  </a:cubicBezTo>
                  <a:cubicBezTo>
                    <a:pt x="1" y="1746"/>
                    <a:pt x="1" y="3387"/>
                    <a:pt x="1753" y="4385"/>
                  </a:cubicBezTo>
                  <a:cubicBezTo>
                    <a:pt x="2619" y="4897"/>
                    <a:pt x="3774" y="5163"/>
                    <a:pt x="4885" y="5163"/>
                  </a:cubicBezTo>
                  <a:cubicBezTo>
                    <a:pt x="4900" y="5163"/>
                    <a:pt x="4915" y="5163"/>
                    <a:pt x="4930" y="5163"/>
                  </a:cubicBezTo>
                  <a:cubicBezTo>
                    <a:pt x="5581" y="5163"/>
                    <a:pt x="6231" y="5073"/>
                    <a:pt x="6859" y="4897"/>
                  </a:cubicBezTo>
                  <a:cubicBezTo>
                    <a:pt x="7278" y="4789"/>
                    <a:pt x="7681" y="4624"/>
                    <a:pt x="8057" y="4409"/>
                  </a:cubicBezTo>
                  <a:cubicBezTo>
                    <a:pt x="9788" y="3387"/>
                    <a:pt x="9788" y="1767"/>
                    <a:pt x="8057" y="747"/>
                  </a:cubicBezTo>
                  <a:cubicBezTo>
                    <a:pt x="7181" y="254"/>
                    <a:pt x="6033" y="1"/>
                    <a:pt x="4887"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5" name="Google Shape;411;p32">
              <a:extLst>
                <a:ext uri="{FF2B5EF4-FFF2-40B4-BE49-F238E27FC236}">
                  <a16:creationId xmlns:a16="http://schemas.microsoft.com/office/drawing/2014/main" id="{AB35CD4D-A052-44EF-B18A-155CB5360604}"/>
                </a:ext>
              </a:extLst>
            </p:cNvPr>
            <p:cNvSpPr/>
            <p:nvPr/>
          </p:nvSpPr>
          <p:spPr>
            <a:xfrm>
              <a:off x="316350" y="3332725"/>
              <a:ext cx="2930450" cy="1822275"/>
            </a:xfrm>
            <a:custGeom>
              <a:avLst/>
              <a:gdLst/>
              <a:ahLst/>
              <a:cxnLst/>
              <a:rect l="l" t="t" r="r" b="b"/>
              <a:pathLst>
                <a:path w="117218" h="72891" extrusionOk="0">
                  <a:moveTo>
                    <a:pt x="0" y="0"/>
                  </a:moveTo>
                  <a:lnTo>
                    <a:pt x="0" y="5215"/>
                  </a:lnTo>
                  <a:lnTo>
                    <a:pt x="378" y="5439"/>
                  </a:lnTo>
                  <a:lnTo>
                    <a:pt x="19021" y="16203"/>
                  </a:lnTo>
                  <a:lnTo>
                    <a:pt x="20665" y="17157"/>
                  </a:lnTo>
                  <a:lnTo>
                    <a:pt x="117218" y="72891"/>
                  </a:lnTo>
                  <a:lnTo>
                    <a:pt x="117218" y="67676"/>
                  </a:lnTo>
                  <a:lnTo>
                    <a:pt x="21996" y="12696"/>
                  </a:lnTo>
                  <a:lnTo>
                    <a:pt x="20155" y="11631"/>
                  </a:lnTo>
                  <a:lnTo>
                    <a:pt x="7791" y="4483"/>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26" name="Google Shape;412;p32">
              <a:extLst>
                <a:ext uri="{FF2B5EF4-FFF2-40B4-BE49-F238E27FC236}">
                  <a16:creationId xmlns:a16="http://schemas.microsoft.com/office/drawing/2014/main" id="{24531095-B93D-4771-A87E-F8EC14D6C3E4}"/>
                </a:ext>
              </a:extLst>
            </p:cNvPr>
            <p:cNvSpPr/>
            <p:nvPr/>
          </p:nvSpPr>
          <p:spPr>
            <a:xfrm>
              <a:off x="3246825" y="2682200"/>
              <a:ext cx="4057250" cy="2472600"/>
            </a:xfrm>
            <a:custGeom>
              <a:avLst/>
              <a:gdLst/>
              <a:ahLst/>
              <a:cxnLst/>
              <a:rect l="l" t="t" r="r" b="b"/>
              <a:pathLst>
                <a:path w="162290" h="98904" extrusionOk="0">
                  <a:moveTo>
                    <a:pt x="162290" y="0"/>
                  </a:moveTo>
                  <a:lnTo>
                    <a:pt x="1" y="93699"/>
                  </a:lnTo>
                  <a:lnTo>
                    <a:pt x="1" y="98903"/>
                  </a:lnTo>
                  <a:lnTo>
                    <a:pt x="162290" y="5220"/>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27" name="Google Shape;413;p32">
              <a:extLst>
                <a:ext uri="{FF2B5EF4-FFF2-40B4-BE49-F238E27FC236}">
                  <a16:creationId xmlns:a16="http://schemas.microsoft.com/office/drawing/2014/main" id="{11795A0B-7776-498F-B2B5-1C9804443C1E}"/>
                </a:ext>
              </a:extLst>
            </p:cNvPr>
            <p:cNvSpPr/>
            <p:nvPr/>
          </p:nvSpPr>
          <p:spPr>
            <a:xfrm>
              <a:off x="238175" y="3048750"/>
              <a:ext cx="578200" cy="436050"/>
            </a:xfrm>
            <a:custGeom>
              <a:avLst/>
              <a:gdLst/>
              <a:ahLst/>
              <a:cxnLst/>
              <a:rect l="l" t="t" r="r" b="b"/>
              <a:pathLst>
                <a:path w="23128" h="17442" extrusionOk="0">
                  <a:moveTo>
                    <a:pt x="7390" y="0"/>
                  </a:moveTo>
                  <a:cubicBezTo>
                    <a:pt x="6118" y="0"/>
                    <a:pt x="4935" y="301"/>
                    <a:pt x="3883" y="906"/>
                  </a:cubicBezTo>
                  <a:cubicBezTo>
                    <a:pt x="1398" y="2347"/>
                    <a:pt x="0" y="5322"/>
                    <a:pt x="0" y="9250"/>
                  </a:cubicBezTo>
                  <a:cubicBezTo>
                    <a:pt x="0" y="11870"/>
                    <a:pt x="621" y="14712"/>
                    <a:pt x="1731" y="17442"/>
                  </a:cubicBezTo>
                  <a:cubicBezTo>
                    <a:pt x="2552" y="16931"/>
                    <a:pt x="3130" y="16576"/>
                    <a:pt x="3130" y="16576"/>
                  </a:cubicBezTo>
                  <a:lnTo>
                    <a:pt x="3130" y="15775"/>
                  </a:lnTo>
                  <a:cubicBezTo>
                    <a:pt x="2331" y="13578"/>
                    <a:pt x="1907" y="11336"/>
                    <a:pt x="1907" y="9250"/>
                  </a:cubicBezTo>
                  <a:cubicBezTo>
                    <a:pt x="1907" y="6033"/>
                    <a:pt x="2951" y="3657"/>
                    <a:pt x="4837" y="2547"/>
                  </a:cubicBezTo>
                  <a:cubicBezTo>
                    <a:pt x="5593" y="2126"/>
                    <a:pt x="6459" y="1902"/>
                    <a:pt x="7412" y="1902"/>
                  </a:cubicBezTo>
                  <a:cubicBezTo>
                    <a:pt x="8832" y="1902"/>
                    <a:pt x="10430" y="2390"/>
                    <a:pt x="12118" y="3367"/>
                  </a:cubicBezTo>
                  <a:cubicBezTo>
                    <a:pt x="12887" y="3823"/>
                    <a:pt x="13622" y="4334"/>
                    <a:pt x="14315" y="4899"/>
                  </a:cubicBezTo>
                  <a:cubicBezTo>
                    <a:pt x="15804" y="6121"/>
                    <a:pt x="17202" y="7628"/>
                    <a:pt x="18443" y="9338"/>
                  </a:cubicBezTo>
                  <a:cubicBezTo>
                    <a:pt x="19487" y="10760"/>
                    <a:pt x="20419" y="12313"/>
                    <a:pt x="21152" y="13956"/>
                  </a:cubicBezTo>
                  <a:cubicBezTo>
                    <a:pt x="21167" y="13956"/>
                    <a:pt x="21182" y="13956"/>
                    <a:pt x="21197" y="13956"/>
                  </a:cubicBezTo>
                  <a:cubicBezTo>
                    <a:pt x="21850" y="13956"/>
                    <a:pt x="22498" y="13866"/>
                    <a:pt x="23128" y="13690"/>
                  </a:cubicBezTo>
                  <a:cubicBezTo>
                    <a:pt x="22378" y="11989"/>
                    <a:pt x="21472" y="10361"/>
                    <a:pt x="20417" y="8829"/>
                  </a:cubicBezTo>
                  <a:cubicBezTo>
                    <a:pt x="19154" y="6941"/>
                    <a:pt x="17666" y="5277"/>
                    <a:pt x="16068" y="3902"/>
                  </a:cubicBezTo>
                  <a:cubicBezTo>
                    <a:pt x="15114" y="3036"/>
                    <a:pt x="14094" y="2326"/>
                    <a:pt x="13072" y="1726"/>
                  </a:cubicBezTo>
                  <a:cubicBezTo>
                    <a:pt x="11087" y="578"/>
                    <a:pt x="9154"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8" name="Google Shape;414;p32">
              <a:extLst>
                <a:ext uri="{FF2B5EF4-FFF2-40B4-BE49-F238E27FC236}">
                  <a16:creationId xmlns:a16="http://schemas.microsoft.com/office/drawing/2014/main" id="{B47D5EA0-0873-4FC3-ABD4-755DDD9D01B9}"/>
                </a:ext>
              </a:extLst>
            </p:cNvPr>
            <p:cNvSpPr/>
            <p:nvPr/>
          </p:nvSpPr>
          <p:spPr>
            <a:xfrm>
              <a:off x="755250" y="2753250"/>
              <a:ext cx="577150" cy="347000"/>
            </a:xfrm>
            <a:custGeom>
              <a:avLst/>
              <a:gdLst/>
              <a:ahLst/>
              <a:cxnLst/>
              <a:rect l="l" t="t" r="r" b="b"/>
              <a:pathLst>
                <a:path w="23086" h="13880" extrusionOk="0">
                  <a:moveTo>
                    <a:pt x="7394" y="1"/>
                  </a:moveTo>
                  <a:cubicBezTo>
                    <a:pt x="6122" y="1"/>
                    <a:pt x="4938" y="303"/>
                    <a:pt x="3886" y="917"/>
                  </a:cubicBezTo>
                  <a:cubicBezTo>
                    <a:pt x="1377" y="2358"/>
                    <a:pt x="1" y="5333"/>
                    <a:pt x="1" y="9261"/>
                  </a:cubicBezTo>
                  <a:cubicBezTo>
                    <a:pt x="1" y="10417"/>
                    <a:pt x="136" y="11615"/>
                    <a:pt x="379" y="12835"/>
                  </a:cubicBezTo>
                  <a:lnTo>
                    <a:pt x="2110" y="11837"/>
                  </a:lnTo>
                  <a:cubicBezTo>
                    <a:pt x="1979" y="10984"/>
                    <a:pt x="1912" y="10125"/>
                    <a:pt x="1910" y="9261"/>
                  </a:cubicBezTo>
                  <a:cubicBezTo>
                    <a:pt x="1910" y="6044"/>
                    <a:pt x="2954" y="3647"/>
                    <a:pt x="4840" y="2558"/>
                  </a:cubicBezTo>
                  <a:cubicBezTo>
                    <a:pt x="5596" y="2137"/>
                    <a:pt x="6461" y="1914"/>
                    <a:pt x="7393" y="1914"/>
                  </a:cubicBezTo>
                  <a:cubicBezTo>
                    <a:pt x="8835" y="1914"/>
                    <a:pt x="10435" y="2403"/>
                    <a:pt x="12121" y="3379"/>
                  </a:cubicBezTo>
                  <a:cubicBezTo>
                    <a:pt x="12857" y="3817"/>
                    <a:pt x="13562" y="4306"/>
                    <a:pt x="14230" y="4845"/>
                  </a:cubicBezTo>
                  <a:cubicBezTo>
                    <a:pt x="15716" y="6044"/>
                    <a:pt x="17136" y="7552"/>
                    <a:pt x="18380" y="9261"/>
                  </a:cubicBezTo>
                  <a:cubicBezTo>
                    <a:pt x="19445" y="10681"/>
                    <a:pt x="20377" y="12236"/>
                    <a:pt x="21109" y="13879"/>
                  </a:cubicBezTo>
                  <a:lnTo>
                    <a:pt x="21133" y="13879"/>
                  </a:lnTo>
                  <a:cubicBezTo>
                    <a:pt x="21799" y="13879"/>
                    <a:pt x="22486" y="13791"/>
                    <a:pt x="23085" y="13591"/>
                  </a:cubicBezTo>
                  <a:cubicBezTo>
                    <a:pt x="22338" y="11897"/>
                    <a:pt x="21432" y="10275"/>
                    <a:pt x="20377" y="8752"/>
                  </a:cubicBezTo>
                  <a:cubicBezTo>
                    <a:pt x="19088" y="6864"/>
                    <a:pt x="17581" y="5178"/>
                    <a:pt x="15983" y="3825"/>
                  </a:cubicBezTo>
                  <a:cubicBezTo>
                    <a:pt x="15050" y="3003"/>
                    <a:pt x="14073" y="2292"/>
                    <a:pt x="13074" y="1716"/>
                  </a:cubicBezTo>
                  <a:cubicBezTo>
                    <a:pt x="11090" y="581"/>
                    <a:pt x="9157" y="1"/>
                    <a:pt x="7394"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9" name="Google Shape;415;p32">
              <a:extLst>
                <a:ext uri="{FF2B5EF4-FFF2-40B4-BE49-F238E27FC236}">
                  <a16:creationId xmlns:a16="http://schemas.microsoft.com/office/drawing/2014/main" id="{5F49BE51-AD9C-4DB4-AE85-2185F7E38D46}"/>
                </a:ext>
              </a:extLst>
            </p:cNvPr>
            <p:cNvSpPr/>
            <p:nvPr/>
          </p:nvSpPr>
          <p:spPr>
            <a:xfrm>
              <a:off x="1272450" y="2457775"/>
              <a:ext cx="576025" cy="345100"/>
            </a:xfrm>
            <a:custGeom>
              <a:avLst/>
              <a:gdLst/>
              <a:ahLst/>
              <a:cxnLst/>
              <a:rect l="l" t="t" r="r" b="b"/>
              <a:pathLst>
                <a:path w="23041" h="13804" extrusionOk="0">
                  <a:moveTo>
                    <a:pt x="7391" y="0"/>
                  </a:moveTo>
                  <a:cubicBezTo>
                    <a:pt x="6119" y="0"/>
                    <a:pt x="4935" y="301"/>
                    <a:pt x="3884" y="906"/>
                  </a:cubicBezTo>
                  <a:cubicBezTo>
                    <a:pt x="1375" y="2371"/>
                    <a:pt x="0" y="5322"/>
                    <a:pt x="0" y="9274"/>
                  </a:cubicBezTo>
                  <a:cubicBezTo>
                    <a:pt x="0" y="10436"/>
                    <a:pt x="119" y="11598"/>
                    <a:pt x="355" y="12736"/>
                  </a:cubicBezTo>
                  <a:lnTo>
                    <a:pt x="2110" y="11716"/>
                  </a:lnTo>
                  <a:cubicBezTo>
                    <a:pt x="1976" y="10908"/>
                    <a:pt x="1910" y="10092"/>
                    <a:pt x="1908" y="9274"/>
                  </a:cubicBezTo>
                  <a:cubicBezTo>
                    <a:pt x="1908" y="6035"/>
                    <a:pt x="2952" y="3659"/>
                    <a:pt x="4839" y="2571"/>
                  </a:cubicBezTo>
                  <a:cubicBezTo>
                    <a:pt x="5593" y="2128"/>
                    <a:pt x="6459" y="1926"/>
                    <a:pt x="7391" y="1926"/>
                  </a:cubicBezTo>
                  <a:cubicBezTo>
                    <a:pt x="8811" y="1926"/>
                    <a:pt x="10432" y="2416"/>
                    <a:pt x="12118" y="3393"/>
                  </a:cubicBezTo>
                  <a:cubicBezTo>
                    <a:pt x="12823" y="3793"/>
                    <a:pt x="13491" y="4252"/>
                    <a:pt x="14116" y="4768"/>
                  </a:cubicBezTo>
                  <a:cubicBezTo>
                    <a:pt x="15626" y="5945"/>
                    <a:pt x="17046" y="7453"/>
                    <a:pt x="18289" y="9186"/>
                  </a:cubicBezTo>
                  <a:cubicBezTo>
                    <a:pt x="19367" y="10627"/>
                    <a:pt x="20297" y="12176"/>
                    <a:pt x="21064" y="13804"/>
                  </a:cubicBezTo>
                  <a:cubicBezTo>
                    <a:pt x="21734" y="13804"/>
                    <a:pt x="22400" y="13698"/>
                    <a:pt x="23040" y="13492"/>
                  </a:cubicBezTo>
                  <a:cubicBezTo>
                    <a:pt x="22263" y="11780"/>
                    <a:pt x="21352" y="10161"/>
                    <a:pt x="20310" y="8675"/>
                  </a:cubicBezTo>
                  <a:cubicBezTo>
                    <a:pt x="19021" y="6787"/>
                    <a:pt x="17514" y="5101"/>
                    <a:pt x="15892" y="3745"/>
                  </a:cubicBezTo>
                  <a:cubicBezTo>
                    <a:pt x="14984" y="2970"/>
                    <a:pt x="14049" y="2281"/>
                    <a:pt x="13074" y="1726"/>
                  </a:cubicBezTo>
                  <a:cubicBezTo>
                    <a:pt x="11088" y="578"/>
                    <a:pt x="9154" y="0"/>
                    <a:pt x="7391"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0" name="Google Shape;416;p32">
              <a:extLst>
                <a:ext uri="{FF2B5EF4-FFF2-40B4-BE49-F238E27FC236}">
                  <a16:creationId xmlns:a16="http://schemas.microsoft.com/office/drawing/2014/main" id="{600F538D-76CC-49A3-9C3F-A5F6104F7C0E}"/>
                </a:ext>
              </a:extLst>
            </p:cNvPr>
            <p:cNvSpPr/>
            <p:nvPr/>
          </p:nvSpPr>
          <p:spPr>
            <a:xfrm>
              <a:off x="1789600" y="2162550"/>
              <a:ext cx="574925" cy="342800"/>
            </a:xfrm>
            <a:custGeom>
              <a:avLst/>
              <a:gdLst/>
              <a:ahLst/>
              <a:cxnLst/>
              <a:rect l="l" t="t" r="r" b="b"/>
              <a:pathLst>
                <a:path w="22997" h="13712" extrusionOk="0">
                  <a:moveTo>
                    <a:pt x="7389" y="0"/>
                  </a:moveTo>
                  <a:cubicBezTo>
                    <a:pt x="6119" y="0"/>
                    <a:pt x="4936" y="300"/>
                    <a:pt x="3885" y="904"/>
                  </a:cubicBezTo>
                  <a:cubicBezTo>
                    <a:pt x="1375" y="2347"/>
                    <a:pt x="0" y="5322"/>
                    <a:pt x="0" y="9272"/>
                  </a:cubicBezTo>
                  <a:cubicBezTo>
                    <a:pt x="0" y="10361"/>
                    <a:pt x="112" y="11469"/>
                    <a:pt x="311" y="12601"/>
                  </a:cubicBezTo>
                  <a:lnTo>
                    <a:pt x="2088" y="11581"/>
                  </a:lnTo>
                  <a:cubicBezTo>
                    <a:pt x="1976" y="10806"/>
                    <a:pt x="1909" y="10028"/>
                    <a:pt x="1909" y="9272"/>
                  </a:cubicBezTo>
                  <a:cubicBezTo>
                    <a:pt x="1909" y="6033"/>
                    <a:pt x="2953" y="3658"/>
                    <a:pt x="4839" y="2569"/>
                  </a:cubicBezTo>
                  <a:cubicBezTo>
                    <a:pt x="5593" y="2126"/>
                    <a:pt x="6437" y="1903"/>
                    <a:pt x="7393" y="1903"/>
                  </a:cubicBezTo>
                  <a:cubicBezTo>
                    <a:pt x="8813" y="1903"/>
                    <a:pt x="10411" y="2414"/>
                    <a:pt x="12099" y="3368"/>
                  </a:cubicBezTo>
                  <a:cubicBezTo>
                    <a:pt x="12773" y="3756"/>
                    <a:pt x="13420" y="4195"/>
                    <a:pt x="14030" y="4678"/>
                  </a:cubicBezTo>
                  <a:cubicBezTo>
                    <a:pt x="15537" y="5876"/>
                    <a:pt x="16983" y="7363"/>
                    <a:pt x="18246" y="9072"/>
                  </a:cubicBezTo>
                  <a:cubicBezTo>
                    <a:pt x="19315" y="10528"/>
                    <a:pt x="20245" y="12081"/>
                    <a:pt x="21021" y="13712"/>
                  </a:cubicBezTo>
                  <a:cubicBezTo>
                    <a:pt x="21691" y="13712"/>
                    <a:pt x="22357" y="13606"/>
                    <a:pt x="22997" y="13402"/>
                  </a:cubicBezTo>
                  <a:cubicBezTo>
                    <a:pt x="22245" y="11705"/>
                    <a:pt x="21324" y="10092"/>
                    <a:pt x="20243" y="8585"/>
                  </a:cubicBezTo>
                  <a:cubicBezTo>
                    <a:pt x="18933" y="6697"/>
                    <a:pt x="17425" y="5011"/>
                    <a:pt x="15804" y="3658"/>
                  </a:cubicBezTo>
                  <a:cubicBezTo>
                    <a:pt x="14917" y="2925"/>
                    <a:pt x="13984" y="2259"/>
                    <a:pt x="13052" y="1727"/>
                  </a:cubicBezTo>
                  <a:cubicBezTo>
                    <a:pt x="11079" y="578"/>
                    <a:pt x="9150" y="0"/>
                    <a:pt x="7389"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1" name="Google Shape;417;p32">
              <a:extLst>
                <a:ext uri="{FF2B5EF4-FFF2-40B4-BE49-F238E27FC236}">
                  <a16:creationId xmlns:a16="http://schemas.microsoft.com/office/drawing/2014/main" id="{19014095-A8C1-40BB-A1D8-D636AA635E4A}"/>
                </a:ext>
              </a:extLst>
            </p:cNvPr>
            <p:cNvSpPr/>
            <p:nvPr/>
          </p:nvSpPr>
          <p:spPr>
            <a:xfrm>
              <a:off x="2306725" y="1867350"/>
              <a:ext cx="573875" cy="340625"/>
            </a:xfrm>
            <a:custGeom>
              <a:avLst/>
              <a:gdLst/>
              <a:ahLst/>
              <a:cxnLst/>
              <a:rect l="l" t="t" r="r" b="b"/>
              <a:pathLst>
                <a:path w="22955" h="13625" extrusionOk="0">
                  <a:moveTo>
                    <a:pt x="7383" y="1"/>
                  </a:moveTo>
                  <a:cubicBezTo>
                    <a:pt x="6116" y="1"/>
                    <a:pt x="4937" y="301"/>
                    <a:pt x="3886" y="906"/>
                  </a:cubicBezTo>
                  <a:cubicBezTo>
                    <a:pt x="1377" y="2349"/>
                    <a:pt x="3" y="5324"/>
                    <a:pt x="3" y="9273"/>
                  </a:cubicBezTo>
                  <a:cubicBezTo>
                    <a:pt x="1" y="10345"/>
                    <a:pt x="97" y="11415"/>
                    <a:pt x="291" y="12469"/>
                  </a:cubicBezTo>
                  <a:lnTo>
                    <a:pt x="2067" y="11449"/>
                  </a:lnTo>
                  <a:cubicBezTo>
                    <a:pt x="1962" y="10728"/>
                    <a:pt x="1908" y="10002"/>
                    <a:pt x="1912" y="9273"/>
                  </a:cubicBezTo>
                  <a:cubicBezTo>
                    <a:pt x="1912" y="6032"/>
                    <a:pt x="2932" y="3657"/>
                    <a:pt x="4842" y="2570"/>
                  </a:cubicBezTo>
                  <a:cubicBezTo>
                    <a:pt x="5574" y="2126"/>
                    <a:pt x="6440" y="1904"/>
                    <a:pt x="7393" y="1904"/>
                  </a:cubicBezTo>
                  <a:cubicBezTo>
                    <a:pt x="8813" y="1904"/>
                    <a:pt x="10411" y="2392"/>
                    <a:pt x="12099" y="3369"/>
                  </a:cubicBezTo>
                  <a:cubicBezTo>
                    <a:pt x="12739" y="3732"/>
                    <a:pt x="13347" y="4149"/>
                    <a:pt x="13919" y="4613"/>
                  </a:cubicBezTo>
                  <a:cubicBezTo>
                    <a:pt x="15428" y="5766"/>
                    <a:pt x="16893" y="7276"/>
                    <a:pt x="18180" y="8986"/>
                  </a:cubicBezTo>
                  <a:cubicBezTo>
                    <a:pt x="19267" y="10433"/>
                    <a:pt x="20203" y="11988"/>
                    <a:pt x="20978" y="13625"/>
                  </a:cubicBezTo>
                  <a:cubicBezTo>
                    <a:pt x="20985" y="13625"/>
                    <a:pt x="20991" y="13625"/>
                    <a:pt x="20997" y="13625"/>
                  </a:cubicBezTo>
                  <a:cubicBezTo>
                    <a:pt x="21663" y="13625"/>
                    <a:pt x="22325" y="13513"/>
                    <a:pt x="22954" y="13292"/>
                  </a:cubicBezTo>
                  <a:cubicBezTo>
                    <a:pt x="22181" y="11608"/>
                    <a:pt x="21253" y="10004"/>
                    <a:pt x="20179" y="8496"/>
                  </a:cubicBezTo>
                  <a:cubicBezTo>
                    <a:pt x="18848" y="6610"/>
                    <a:pt x="17338" y="4946"/>
                    <a:pt x="15695" y="3590"/>
                  </a:cubicBezTo>
                  <a:cubicBezTo>
                    <a:pt x="14870" y="2897"/>
                    <a:pt x="13985" y="2272"/>
                    <a:pt x="13053" y="1726"/>
                  </a:cubicBezTo>
                  <a:cubicBezTo>
                    <a:pt x="11067" y="579"/>
                    <a:pt x="9141" y="1"/>
                    <a:pt x="7383"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2" name="Google Shape;418;p32">
              <a:extLst>
                <a:ext uri="{FF2B5EF4-FFF2-40B4-BE49-F238E27FC236}">
                  <a16:creationId xmlns:a16="http://schemas.microsoft.com/office/drawing/2014/main" id="{7EA3B5E6-E457-4BF7-956F-4F8ACBDD9CE9}"/>
                </a:ext>
              </a:extLst>
            </p:cNvPr>
            <p:cNvSpPr/>
            <p:nvPr/>
          </p:nvSpPr>
          <p:spPr>
            <a:xfrm>
              <a:off x="2823325" y="1572150"/>
              <a:ext cx="573275" cy="338375"/>
            </a:xfrm>
            <a:custGeom>
              <a:avLst/>
              <a:gdLst/>
              <a:ahLst/>
              <a:cxnLst/>
              <a:rect l="l" t="t" r="r" b="b"/>
              <a:pathLst>
                <a:path w="22931" h="13535" extrusionOk="0">
                  <a:moveTo>
                    <a:pt x="7391" y="1"/>
                  </a:moveTo>
                  <a:cubicBezTo>
                    <a:pt x="6120" y="1"/>
                    <a:pt x="4937" y="301"/>
                    <a:pt x="3886" y="905"/>
                  </a:cubicBezTo>
                  <a:cubicBezTo>
                    <a:pt x="1378" y="2348"/>
                    <a:pt x="3" y="5323"/>
                    <a:pt x="3" y="9251"/>
                  </a:cubicBezTo>
                  <a:cubicBezTo>
                    <a:pt x="1" y="10293"/>
                    <a:pt x="98" y="11335"/>
                    <a:pt x="291" y="12359"/>
                  </a:cubicBezTo>
                  <a:lnTo>
                    <a:pt x="2067" y="11339"/>
                  </a:lnTo>
                  <a:cubicBezTo>
                    <a:pt x="1960" y="10647"/>
                    <a:pt x="1908" y="9949"/>
                    <a:pt x="1912" y="9251"/>
                  </a:cubicBezTo>
                  <a:cubicBezTo>
                    <a:pt x="1912" y="6034"/>
                    <a:pt x="2954" y="3637"/>
                    <a:pt x="4842" y="2548"/>
                  </a:cubicBezTo>
                  <a:cubicBezTo>
                    <a:pt x="5596" y="2127"/>
                    <a:pt x="6461" y="1904"/>
                    <a:pt x="7394" y="1904"/>
                  </a:cubicBezTo>
                  <a:cubicBezTo>
                    <a:pt x="8837" y="1904"/>
                    <a:pt x="10435" y="2393"/>
                    <a:pt x="12121" y="3368"/>
                  </a:cubicBezTo>
                  <a:cubicBezTo>
                    <a:pt x="12699" y="3701"/>
                    <a:pt x="13277" y="4101"/>
                    <a:pt x="13852" y="4524"/>
                  </a:cubicBezTo>
                  <a:cubicBezTo>
                    <a:pt x="15384" y="5699"/>
                    <a:pt x="16827" y="7187"/>
                    <a:pt x="18137" y="8897"/>
                  </a:cubicBezTo>
                  <a:cubicBezTo>
                    <a:pt x="19222" y="10351"/>
                    <a:pt x="20165" y="11904"/>
                    <a:pt x="20955" y="13534"/>
                  </a:cubicBezTo>
                  <a:cubicBezTo>
                    <a:pt x="21644" y="13513"/>
                    <a:pt x="22332" y="13401"/>
                    <a:pt x="22931" y="13201"/>
                  </a:cubicBezTo>
                  <a:cubicBezTo>
                    <a:pt x="22158" y="11504"/>
                    <a:pt x="21213" y="9891"/>
                    <a:pt x="20111" y="8386"/>
                  </a:cubicBezTo>
                  <a:cubicBezTo>
                    <a:pt x="18779" y="6500"/>
                    <a:pt x="17271" y="4857"/>
                    <a:pt x="15628" y="3525"/>
                  </a:cubicBezTo>
                  <a:cubicBezTo>
                    <a:pt x="14827" y="2857"/>
                    <a:pt x="13975" y="2256"/>
                    <a:pt x="13075" y="1727"/>
                  </a:cubicBezTo>
                  <a:cubicBezTo>
                    <a:pt x="11089" y="579"/>
                    <a:pt x="9155"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3" name="Google Shape;419;p32">
              <a:extLst>
                <a:ext uri="{FF2B5EF4-FFF2-40B4-BE49-F238E27FC236}">
                  <a16:creationId xmlns:a16="http://schemas.microsoft.com/office/drawing/2014/main" id="{FFB300DB-DCAA-4278-B263-AE972ECBF9E0}"/>
                </a:ext>
              </a:extLst>
            </p:cNvPr>
            <p:cNvSpPr/>
            <p:nvPr/>
          </p:nvSpPr>
          <p:spPr>
            <a:xfrm>
              <a:off x="3340575" y="1276700"/>
              <a:ext cx="571500" cy="336400"/>
            </a:xfrm>
            <a:custGeom>
              <a:avLst/>
              <a:gdLst/>
              <a:ahLst/>
              <a:cxnLst/>
              <a:rect l="l" t="t" r="r" b="b"/>
              <a:pathLst>
                <a:path w="22860" h="13456" extrusionOk="0">
                  <a:moveTo>
                    <a:pt x="7391" y="1"/>
                  </a:moveTo>
                  <a:cubicBezTo>
                    <a:pt x="6119" y="1"/>
                    <a:pt x="4935" y="303"/>
                    <a:pt x="3884" y="916"/>
                  </a:cubicBezTo>
                  <a:cubicBezTo>
                    <a:pt x="1375" y="2360"/>
                    <a:pt x="1" y="5311"/>
                    <a:pt x="1" y="9263"/>
                  </a:cubicBezTo>
                  <a:cubicBezTo>
                    <a:pt x="3" y="10274"/>
                    <a:pt x="91" y="11284"/>
                    <a:pt x="265" y="12280"/>
                  </a:cubicBezTo>
                  <a:lnTo>
                    <a:pt x="2041" y="11237"/>
                  </a:lnTo>
                  <a:cubicBezTo>
                    <a:pt x="1953" y="10582"/>
                    <a:pt x="1908" y="9922"/>
                    <a:pt x="1908" y="9263"/>
                  </a:cubicBezTo>
                  <a:cubicBezTo>
                    <a:pt x="1908" y="6022"/>
                    <a:pt x="2950" y="3646"/>
                    <a:pt x="4838" y="2559"/>
                  </a:cubicBezTo>
                  <a:cubicBezTo>
                    <a:pt x="5592" y="2115"/>
                    <a:pt x="6457" y="1915"/>
                    <a:pt x="7389" y="1915"/>
                  </a:cubicBezTo>
                  <a:cubicBezTo>
                    <a:pt x="8811" y="1915"/>
                    <a:pt x="10431" y="2403"/>
                    <a:pt x="12119" y="3380"/>
                  </a:cubicBezTo>
                  <a:cubicBezTo>
                    <a:pt x="12673" y="3689"/>
                    <a:pt x="13227" y="4067"/>
                    <a:pt x="13760" y="4467"/>
                  </a:cubicBezTo>
                  <a:cubicBezTo>
                    <a:pt x="15291" y="5622"/>
                    <a:pt x="16756" y="7108"/>
                    <a:pt x="18045" y="8816"/>
                  </a:cubicBezTo>
                  <a:cubicBezTo>
                    <a:pt x="19151" y="10264"/>
                    <a:pt x="20109" y="11819"/>
                    <a:pt x="20908" y="13455"/>
                  </a:cubicBezTo>
                  <a:cubicBezTo>
                    <a:pt x="21595" y="13434"/>
                    <a:pt x="22261" y="13322"/>
                    <a:pt x="22860" y="13122"/>
                  </a:cubicBezTo>
                  <a:cubicBezTo>
                    <a:pt x="22108" y="11413"/>
                    <a:pt x="21152" y="9793"/>
                    <a:pt x="20064" y="8307"/>
                  </a:cubicBezTo>
                  <a:cubicBezTo>
                    <a:pt x="18734" y="6443"/>
                    <a:pt x="17179" y="4776"/>
                    <a:pt x="15538" y="3446"/>
                  </a:cubicBezTo>
                  <a:cubicBezTo>
                    <a:pt x="14767" y="2800"/>
                    <a:pt x="13942" y="2222"/>
                    <a:pt x="13072" y="1715"/>
                  </a:cubicBezTo>
                  <a:cubicBezTo>
                    <a:pt x="11087" y="581"/>
                    <a:pt x="9154"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4" name="Google Shape;420;p32">
              <a:extLst>
                <a:ext uri="{FF2B5EF4-FFF2-40B4-BE49-F238E27FC236}">
                  <a16:creationId xmlns:a16="http://schemas.microsoft.com/office/drawing/2014/main" id="{FD6DADA0-0756-49E1-A7DE-EAB0FA684CB5}"/>
                </a:ext>
              </a:extLst>
            </p:cNvPr>
            <p:cNvSpPr/>
            <p:nvPr/>
          </p:nvSpPr>
          <p:spPr>
            <a:xfrm>
              <a:off x="3857725" y="981200"/>
              <a:ext cx="570425" cy="333950"/>
            </a:xfrm>
            <a:custGeom>
              <a:avLst/>
              <a:gdLst/>
              <a:ahLst/>
              <a:cxnLst/>
              <a:rect l="l" t="t" r="r" b="b"/>
              <a:pathLst>
                <a:path w="22817" h="13358" extrusionOk="0">
                  <a:moveTo>
                    <a:pt x="7390" y="0"/>
                  </a:moveTo>
                  <a:cubicBezTo>
                    <a:pt x="6120" y="0"/>
                    <a:pt x="4936" y="301"/>
                    <a:pt x="3884" y="906"/>
                  </a:cubicBezTo>
                  <a:cubicBezTo>
                    <a:pt x="1377" y="2371"/>
                    <a:pt x="0" y="5322"/>
                    <a:pt x="0" y="9274"/>
                  </a:cubicBezTo>
                  <a:cubicBezTo>
                    <a:pt x="0" y="10206"/>
                    <a:pt x="88" y="11183"/>
                    <a:pt x="245" y="12159"/>
                  </a:cubicBezTo>
                  <a:lnTo>
                    <a:pt x="2041" y="11117"/>
                  </a:lnTo>
                  <a:cubicBezTo>
                    <a:pt x="1955" y="10507"/>
                    <a:pt x="1910" y="9890"/>
                    <a:pt x="1910" y="9274"/>
                  </a:cubicBezTo>
                  <a:cubicBezTo>
                    <a:pt x="1910" y="6033"/>
                    <a:pt x="2952" y="3658"/>
                    <a:pt x="4839" y="2571"/>
                  </a:cubicBezTo>
                  <a:cubicBezTo>
                    <a:pt x="5593" y="2126"/>
                    <a:pt x="6459" y="1926"/>
                    <a:pt x="7391" y="1926"/>
                  </a:cubicBezTo>
                  <a:cubicBezTo>
                    <a:pt x="8813" y="1926"/>
                    <a:pt x="10432" y="2414"/>
                    <a:pt x="12097" y="3391"/>
                  </a:cubicBezTo>
                  <a:cubicBezTo>
                    <a:pt x="12634" y="3703"/>
                    <a:pt x="13152" y="4044"/>
                    <a:pt x="13652" y="4411"/>
                  </a:cubicBezTo>
                  <a:cubicBezTo>
                    <a:pt x="15205" y="5543"/>
                    <a:pt x="16670" y="7030"/>
                    <a:pt x="17956" y="8739"/>
                  </a:cubicBezTo>
                  <a:cubicBezTo>
                    <a:pt x="19067" y="10137"/>
                    <a:pt x="20044" y="11714"/>
                    <a:pt x="20843" y="13357"/>
                  </a:cubicBezTo>
                  <a:cubicBezTo>
                    <a:pt x="21513" y="13340"/>
                    <a:pt x="22179" y="13226"/>
                    <a:pt x="22817" y="13024"/>
                  </a:cubicBezTo>
                  <a:cubicBezTo>
                    <a:pt x="22050" y="11332"/>
                    <a:pt x="21105" y="9723"/>
                    <a:pt x="19999" y="8228"/>
                  </a:cubicBezTo>
                  <a:cubicBezTo>
                    <a:pt x="18646" y="6342"/>
                    <a:pt x="17091" y="4699"/>
                    <a:pt x="15448" y="3370"/>
                  </a:cubicBezTo>
                  <a:cubicBezTo>
                    <a:pt x="14672" y="2749"/>
                    <a:pt x="13873" y="2193"/>
                    <a:pt x="13053" y="1727"/>
                  </a:cubicBezTo>
                  <a:cubicBezTo>
                    <a:pt x="11079" y="579"/>
                    <a:pt x="9151"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5" name="Google Shape;421;p32">
              <a:extLst>
                <a:ext uri="{FF2B5EF4-FFF2-40B4-BE49-F238E27FC236}">
                  <a16:creationId xmlns:a16="http://schemas.microsoft.com/office/drawing/2014/main" id="{B7467C57-6B20-4C0D-A2FE-FF6F606E7CB3}"/>
                </a:ext>
              </a:extLst>
            </p:cNvPr>
            <p:cNvSpPr/>
            <p:nvPr/>
          </p:nvSpPr>
          <p:spPr>
            <a:xfrm>
              <a:off x="1057350" y="1678425"/>
              <a:ext cx="5280650" cy="3049425"/>
            </a:xfrm>
            <a:custGeom>
              <a:avLst/>
              <a:gdLst/>
              <a:ahLst/>
              <a:cxnLst/>
              <a:rect l="l" t="t" r="r" b="b"/>
              <a:pathLst>
                <a:path w="211226" h="121977" fill="none" extrusionOk="0">
                  <a:moveTo>
                    <a:pt x="117879" y="1839"/>
                  </a:moveTo>
                  <a:lnTo>
                    <a:pt x="3185" y="68056"/>
                  </a:lnTo>
                  <a:cubicBezTo>
                    <a:pt x="0" y="69894"/>
                    <a:pt x="0" y="72878"/>
                    <a:pt x="3185" y="74718"/>
                  </a:cubicBezTo>
                  <a:lnTo>
                    <a:pt x="81768" y="120136"/>
                  </a:lnTo>
                  <a:cubicBezTo>
                    <a:pt x="84951" y="121977"/>
                    <a:pt x="90114" y="121977"/>
                    <a:pt x="93299" y="120138"/>
                  </a:cubicBezTo>
                  <a:lnTo>
                    <a:pt x="208040" y="53893"/>
                  </a:lnTo>
                  <a:cubicBezTo>
                    <a:pt x="211225" y="52055"/>
                    <a:pt x="211225" y="49073"/>
                    <a:pt x="208040" y="47235"/>
                  </a:cubicBezTo>
                  <a:lnTo>
                    <a:pt x="129413" y="1839"/>
                  </a:lnTo>
                  <a:cubicBezTo>
                    <a:pt x="126228" y="0"/>
                    <a:pt x="121064" y="0"/>
                    <a:pt x="117879" y="1839"/>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422;p32">
              <a:extLst>
                <a:ext uri="{FF2B5EF4-FFF2-40B4-BE49-F238E27FC236}">
                  <a16:creationId xmlns:a16="http://schemas.microsoft.com/office/drawing/2014/main" id="{E9EBBD3C-3F95-4F26-8F28-39C8F8837B1B}"/>
                </a:ext>
              </a:extLst>
            </p:cNvPr>
            <p:cNvSpPr/>
            <p:nvPr/>
          </p:nvSpPr>
          <p:spPr>
            <a:xfrm>
              <a:off x="3923125" y="1771250"/>
              <a:ext cx="2254050" cy="1301400"/>
            </a:xfrm>
            <a:custGeom>
              <a:avLst/>
              <a:gdLst/>
              <a:ahLst/>
              <a:cxnLst/>
              <a:rect l="l" t="t" r="r" b="b"/>
              <a:pathLst>
                <a:path w="90162" h="52056" fill="none" extrusionOk="0">
                  <a:moveTo>
                    <a:pt x="0"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423;p32">
              <a:extLst>
                <a:ext uri="{FF2B5EF4-FFF2-40B4-BE49-F238E27FC236}">
                  <a16:creationId xmlns:a16="http://schemas.microsoft.com/office/drawing/2014/main" id="{5DCA60BA-8E57-49A1-8026-F342CFA41499}"/>
                </a:ext>
              </a:extLst>
            </p:cNvPr>
            <p:cNvSpPr/>
            <p:nvPr/>
          </p:nvSpPr>
          <p:spPr>
            <a:xfrm>
              <a:off x="3697700" y="1901425"/>
              <a:ext cx="2254000" cy="1301375"/>
            </a:xfrm>
            <a:custGeom>
              <a:avLst/>
              <a:gdLst/>
              <a:ahLst/>
              <a:cxnLst/>
              <a:rect l="l" t="t" r="r" b="b"/>
              <a:pathLst>
                <a:path w="90160" h="52055" fill="none" extrusionOk="0">
                  <a:moveTo>
                    <a:pt x="1" y="0"/>
                  </a:moveTo>
                  <a:lnTo>
                    <a:pt x="90160"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dirty="0"/>
            </a:p>
          </p:txBody>
        </p:sp>
        <p:sp>
          <p:nvSpPr>
            <p:cNvPr id="40" name="Google Shape;424;p32">
              <a:extLst>
                <a:ext uri="{FF2B5EF4-FFF2-40B4-BE49-F238E27FC236}">
                  <a16:creationId xmlns:a16="http://schemas.microsoft.com/office/drawing/2014/main" id="{7A15C73C-7BDD-4764-B09D-80EF6DFD106F}"/>
                </a:ext>
              </a:extLst>
            </p:cNvPr>
            <p:cNvSpPr/>
            <p:nvPr/>
          </p:nvSpPr>
          <p:spPr>
            <a:xfrm>
              <a:off x="3472250" y="203157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425;p32">
              <a:extLst>
                <a:ext uri="{FF2B5EF4-FFF2-40B4-BE49-F238E27FC236}">
                  <a16:creationId xmlns:a16="http://schemas.microsoft.com/office/drawing/2014/main" id="{B9F0D412-4663-4B03-8AD1-2F0A6FB34BDE}"/>
                </a:ext>
              </a:extLst>
            </p:cNvPr>
            <p:cNvSpPr/>
            <p:nvPr/>
          </p:nvSpPr>
          <p:spPr>
            <a:xfrm>
              <a:off x="3246775" y="2161775"/>
              <a:ext cx="2254050" cy="1301350"/>
            </a:xfrm>
            <a:custGeom>
              <a:avLst/>
              <a:gdLst/>
              <a:ahLst/>
              <a:cxnLst/>
              <a:rect l="l" t="t" r="r" b="b"/>
              <a:pathLst>
                <a:path w="90162" h="52054" fill="none" extrusionOk="0">
                  <a:moveTo>
                    <a:pt x="1" y="1"/>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426;p32">
              <a:extLst>
                <a:ext uri="{FF2B5EF4-FFF2-40B4-BE49-F238E27FC236}">
                  <a16:creationId xmlns:a16="http://schemas.microsoft.com/office/drawing/2014/main" id="{BD16079C-1214-4C6F-913C-5B36157FE141}"/>
                </a:ext>
              </a:extLst>
            </p:cNvPr>
            <p:cNvSpPr/>
            <p:nvPr/>
          </p:nvSpPr>
          <p:spPr>
            <a:xfrm>
              <a:off x="3021375" y="2291950"/>
              <a:ext cx="2253975" cy="1301375"/>
            </a:xfrm>
            <a:custGeom>
              <a:avLst/>
              <a:gdLst/>
              <a:ahLst/>
              <a:cxnLst/>
              <a:rect l="l" t="t" r="r" b="b"/>
              <a:pathLst>
                <a:path w="90159" h="52055" fill="none" extrusionOk="0">
                  <a:moveTo>
                    <a:pt x="0" y="0"/>
                  </a:moveTo>
                  <a:lnTo>
                    <a:pt x="90159"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427;p32">
              <a:extLst>
                <a:ext uri="{FF2B5EF4-FFF2-40B4-BE49-F238E27FC236}">
                  <a16:creationId xmlns:a16="http://schemas.microsoft.com/office/drawing/2014/main" id="{76667678-1D33-475B-937B-A51C1ED0CC81}"/>
                </a:ext>
              </a:extLst>
            </p:cNvPr>
            <p:cNvSpPr/>
            <p:nvPr/>
          </p:nvSpPr>
          <p:spPr>
            <a:xfrm>
              <a:off x="2795900" y="2422100"/>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4" name="Google Shape;428;p32">
              <a:extLst>
                <a:ext uri="{FF2B5EF4-FFF2-40B4-BE49-F238E27FC236}">
                  <a16:creationId xmlns:a16="http://schemas.microsoft.com/office/drawing/2014/main" id="{5183EFCC-2E0D-410A-8132-2D8B50ED9A3E}"/>
                </a:ext>
              </a:extLst>
            </p:cNvPr>
            <p:cNvSpPr/>
            <p:nvPr/>
          </p:nvSpPr>
          <p:spPr>
            <a:xfrm>
              <a:off x="2570425" y="2552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5" name="Google Shape;429;p32">
              <a:extLst>
                <a:ext uri="{FF2B5EF4-FFF2-40B4-BE49-F238E27FC236}">
                  <a16:creationId xmlns:a16="http://schemas.microsoft.com/office/drawing/2014/main" id="{203E2244-8B62-4F65-8965-1BF47387EF8F}"/>
                </a:ext>
              </a:extLst>
            </p:cNvPr>
            <p:cNvSpPr/>
            <p:nvPr/>
          </p:nvSpPr>
          <p:spPr>
            <a:xfrm>
              <a:off x="2345025" y="268242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6" name="Google Shape;430;p32">
              <a:extLst>
                <a:ext uri="{FF2B5EF4-FFF2-40B4-BE49-F238E27FC236}">
                  <a16:creationId xmlns:a16="http://schemas.microsoft.com/office/drawing/2014/main" id="{4FDD3A59-598A-4B84-A30B-31A7BACD2E77}"/>
                </a:ext>
              </a:extLst>
            </p:cNvPr>
            <p:cNvSpPr/>
            <p:nvPr/>
          </p:nvSpPr>
          <p:spPr>
            <a:xfrm>
              <a:off x="2119550" y="2812575"/>
              <a:ext cx="2254050" cy="1301375"/>
            </a:xfrm>
            <a:custGeom>
              <a:avLst/>
              <a:gdLst/>
              <a:ahLst/>
              <a:cxnLst/>
              <a:rect l="l" t="t" r="r" b="b"/>
              <a:pathLst>
                <a:path w="90162" h="52055" fill="none" extrusionOk="0">
                  <a:moveTo>
                    <a:pt x="0" y="0"/>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7" name="Google Shape;431;p32">
              <a:extLst>
                <a:ext uri="{FF2B5EF4-FFF2-40B4-BE49-F238E27FC236}">
                  <a16:creationId xmlns:a16="http://schemas.microsoft.com/office/drawing/2014/main" id="{6497892C-6F93-40BA-B03A-4DAB59127660}"/>
                </a:ext>
              </a:extLst>
            </p:cNvPr>
            <p:cNvSpPr/>
            <p:nvPr/>
          </p:nvSpPr>
          <p:spPr>
            <a:xfrm>
              <a:off x="1894075" y="2942725"/>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8" name="Google Shape;432;p32">
              <a:extLst>
                <a:ext uri="{FF2B5EF4-FFF2-40B4-BE49-F238E27FC236}">
                  <a16:creationId xmlns:a16="http://schemas.microsoft.com/office/drawing/2014/main" id="{6FC25DB2-9068-4081-B9EF-A71E53249CCE}"/>
                </a:ext>
              </a:extLst>
            </p:cNvPr>
            <p:cNvSpPr/>
            <p:nvPr/>
          </p:nvSpPr>
          <p:spPr>
            <a:xfrm>
              <a:off x="1668675" y="3072950"/>
              <a:ext cx="2254000" cy="1301325"/>
            </a:xfrm>
            <a:custGeom>
              <a:avLst/>
              <a:gdLst/>
              <a:ahLst/>
              <a:cxnLst/>
              <a:rect l="l" t="t" r="r" b="b"/>
              <a:pathLst>
                <a:path w="90160" h="52053" fill="none" extrusionOk="0">
                  <a:moveTo>
                    <a:pt x="0" y="0"/>
                  </a:moveTo>
                  <a:lnTo>
                    <a:pt x="90159" y="52052"/>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9" name="Google Shape;433;p32">
              <a:extLst>
                <a:ext uri="{FF2B5EF4-FFF2-40B4-BE49-F238E27FC236}">
                  <a16:creationId xmlns:a16="http://schemas.microsoft.com/office/drawing/2014/main" id="{F68AE18F-4EA9-4ACB-838C-606F7F3FC36F}"/>
                </a:ext>
              </a:extLst>
            </p:cNvPr>
            <p:cNvSpPr/>
            <p:nvPr/>
          </p:nvSpPr>
          <p:spPr>
            <a:xfrm>
              <a:off x="1443200" y="3203100"/>
              <a:ext cx="2254050" cy="1301325"/>
            </a:xfrm>
            <a:custGeom>
              <a:avLst/>
              <a:gdLst/>
              <a:ahLst/>
              <a:cxnLst/>
              <a:rect l="l" t="t" r="r" b="b"/>
              <a:pathLst>
                <a:path w="90162" h="52053" fill="none" extrusionOk="0">
                  <a:moveTo>
                    <a:pt x="0" y="0"/>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0" name="Google Shape;434;p32">
              <a:extLst>
                <a:ext uri="{FF2B5EF4-FFF2-40B4-BE49-F238E27FC236}">
                  <a16:creationId xmlns:a16="http://schemas.microsoft.com/office/drawing/2014/main" id="{42BAFEF7-9E82-456D-B8C1-AECAD1F0249B}"/>
                </a:ext>
              </a:extLst>
            </p:cNvPr>
            <p:cNvSpPr/>
            <p:nvPr/>
          </p:nvSpPr>
          <p:spPr>
            <a:xfrm>
              <a:off x="1217725" y="3333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1" name="Google Shape;435;p32">
              <a:extLst>
                <a:ext uri="{FF2B5EF4-FFF2-40B4-BE49-F238E27FC236}">
                  <a16:creationId xmlns:a16="http://schemas.microsoft.com/office/drawing/2014/main" id="{1D430E1E-7F28-43C5-87C8-30B110AC7B19}"/>
                </a:ext>
              </a:extLst>
            </p:cNvPr>
            <p:cNvSpPr/>
            <p:nvPr/>
          </p:nvSpPr>
          <p:spPr>
            <a:xfrm>
              <a:off x="4424850" y="1410050"/>
              <a:ext cx="2376650" cy="1373550"/>
            </a:xfrm>
            <a:custGeom>
              <a:avLst/>
              <a:gdLst/>
              <a:ahLst/>
              <a:cxnLst/>
              <a:rect l="l" t="t" r="r" b="b"/>
              <a:pathLst>
                <a:path w="95066" h="54942" fill="none" extrusionOk="0">
                  <a:moveTo>
                    <a:pt x="2486" y="1442"/>
                  </a:moveTo>
                  <a:cubicBezTo>
                    <a:pt x="4973" y="0"/>
                    <a:pt x="9142" y="76"/>
                    <a:pt x="11796" y="1607"/>
                  </a:cubicBezTo>
                  <a:lnTo>
                    <a:pt x="92333" y="48120"/>
                  </a:lnTo>
                  <a:cubicBezTo>
                    <a:pt x="94988" y="49654"/>
                    <a:pt x="95065" y="52063"/>
                    <a:pt x="92505" y="53502"/>
                  </a:cubicBezTo>
                  <a:cubicBezTo>
                    <a:pt x="89945" y="54942"/>
                    <a:pt x="85720" y="54864"/>
                    <a:pt x="83070" y="53329"/>
                  </a:cubicBezTo>
                  <a:lnTo>
                    <a:pt x="2784" y="6833"/>
                  </a:lnTo>
                  <a:cubicBezTo>
                    <a:pt x="132" y="5295"/>
                    <a:pt x="1" y="2883"/>
                    <a:pt x="2486" y="1442"/>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2" name="Google Shape;436;p32">
              <a:extLst>
                <a:ext uri="{FF2B5EF4-FFF2-40B4-BE49-F238E27FC236}">
                  <a16:creationId xmlns:a16="http://schemas.microsoft.com/office/drawing/2014/main" id="{CF3EA438-B651-4AC3-A1ED-6A293816147C}"/>
                </a:ext>
              </a:extLst>
            </p:cNvPr>
            <p:cNvSpPr/>
            <p:nvPr/>
          </p:nvSpPr>
          <p:spPr>
            <a:xfrm>
              <a:off x="2948725" y="3333425"/>
              <a:ext cx="636525" cy="750025"/>
            </a:xfrm>
            <a:custGeom>
              <a:avLst/>
              <a:gdLst/>
              <a:ahLst/>
              <a:cxnLst/>
              <a:rect l="l" t="t" r="r" b="b"/>
              <a:pathLst>
                <a:path w="25461" h="30001" extrusionOk="0">
                  <a:moveTo>
                    <a:pt x="16205" y="0"/>
                  </a:moveTo>
                  <a:lnTo>
                    <a:pt x="0" y="11918"/>
                  </a:lnTo>
                  <a:lnTo>
                    <a:pt x="25460" y="30001"/>
                  </a:lnTo>
                  <a:lnTo>
                    <a:pt x="16205" y="0"/>
                  </a:lnTo>
                  <a:close/>
                </a:path>
              </a:pathLst>
            </a:custGeom>
            <a:solidFill>
              <a:srgbClr val="F2E2CC"/>
            </a:solidFill>
            <a:ln>
              <a:noFill/>
            </a:ln>
          </p:spPr>
          <p:txBody>
            <a:bodyPr spcFirstLastPara="1" wrap="square" lIns="121900" tIns="121900" rIns="121900" bIns="121900" anchor="ctr" anchorCtr="0">
              <a:noAutofit/>
            </a:bodyPr>
            <a:lstStyle/>
            <a:p>
              <a:endParaRPr sz="2400"/>
            </a:p>
          </p:txBody>
        </p:sp>
        <p:sp>
          <p:nvSpPr>
            <p:cNvPr id="53" name="Google Shape;437;p32">
              <a:extLst>
                <a:ext uri="{FF2B5EF4-FFF2-40B4-BE49-F238E27FC236}">
                  <a16:creationId xmlns:a16="http://schemas.microsoft.com/office/drawing/2014/main" id="{B1C7A454-EE28-4F1F-AF3D-4D355B2C9D22}"/>
                </a:ext>
              </a:extLst>
            </p:cNvPr>
            <p:cNvSpPr/>
            <p:nvPr/>
          </p:nvSpPr>
          <p:spPr>
            <a:xfrm>
              <a:off x="3190975" y="3333375"/>
              <a:ext cx="394275" cy="750075"/>
            </a:xfrm>
            <a:custGeom>
              <a:avLst/>
              <a:gdLst/>
              <a:ahLst/>
              <a:cxnLst/>
              <a:rect l="l" t="t" r="r" b="b"/>
              <a:pathLst>
                <a:path w="15771" h="30003" extrusionOk="0">
                  <a:moveTo>
                    <a:pt x="6515" y="0"/>
                  </a:moveTo>
                  <a:lnTo>
                    <a:pt x="1" y="4792"/>
                  </a:lnTo>
                  <a:lnTo>
                    <a:pt x="15770" y="30003"/>
                  </a:lnTo>
                  <a:lnTo>
                    <a:pt x="6515" y="0"/>
                  </a:lnTo>
                  <a:close/>
                </a:path>
              </a:pathLst>
            </a:custGeom>
            <a:solidFill>
              <a:srgbClr val="FFF5E6"/>
            </a:solidFill>
            <a:ln>
              <a:noFill/>
            </a:ln>
          </p:spPr>
          <p:txBody>
            <a:bodyPr spcFirstLastPara="1" wrap="square" lIns="121900" tIns="121900" rIns="121900" bIns="121900" anchor="ctr" anchorCtr="0">
              <a:noAutofit/>
            </a:bodyPr>
            <a:lstStyle/>
            <a:p>
              <a:endParaRPr sz="2400"/>
            </a:p>
          </p:txBody>
        </p:sp>
        <p:sp>
          <p:nvSpPr>
            <p:cNvPr id="54" name="Google Shape;438;p32">
              <a:extLst>
                <a:ext uri="{FF2B5EF4-FFF2-40B4-BE49-F238E27FC236}">
                  <a16:creationId xmlns:a16="http://schemas.microsoft.com/office/drawing/2014/main" id="{6C38B646-8705-4331-AFF0-C808AE3B5C59}"/>
                </a:ext>
              </a:extLst>
            </p:cNvPr>
            <p:cNvSpPr/>
            <p:nvPr/>
          </p:nvSpPr>
          <p:spPr>
            <a:xfrm>
              <a:off x="3418825" y="3874725"/>
              <a:ext cx="166425" cy="208725"/>
            </a:xfrm>
            <a:custGeom>
              <a:avLst/>
              <a:gdLst/>
              <a:ahLst/>
              <a:cxnLst/>
              <a:rect l="l" t="t" r="r" b="b"/>
              <a:pathLst>
                <a:path w="6657" h="8349" extrusionOk="0">
                  <a:moveTo>
                    <a:pt x="4081" y="0"/>
                  </a:moveTo>
                  <a:lnTo>
                    <a:pt x="3984" y="2408"/>
                  </a:lnTo>
                  <a:lnTo>
                    <a:pt x="2657" y="1287"/>
                  </a:lnTo>
                  <a:lnTo>
                    <a:pt x="2921" y="3235"/>
                  </a:lnTo>
                  <a:lnTo>
                    <a:pt x="1166" y="2539"/>
                  </a:lnTo>
                  <a:lnTo>
                    <a:pt x="1832" y="4004"/>
                  </a:lnTo>
                  <a:lnTo>
                    <a:pt x="0" y="3619"/>
                  </a:lnTo>
                  <a:lnTo>
                    <a:pt x="0" y="3619"/>
                  </a:lnTo>
                  <a:lnTo>
                    <a:pt x="6656" y="8349"/>
                  </a:lnTo>
                  <a:lnTo>
                    <a:pt x="4081" y="0"/>
                  </a:lnTo>
                  <a:close/>
                </a:path>
              </a:pathLst>
            </a:custGeom>
            <a:solidFill>
              <a:srgbClr val="191F34"/>
            </a:solidFill>
            <a:ln>
              <a:noFill/>
            </a:ln>
          </p:spPr>
          <p:txBody>
            <a:bodyPr spcFirstLastPara="1" wrap="square" lIns="121900" tIns="121900" rIns="121900" bIns="121900" anchor="ctr" anchorCtr="0">
              <a:noAutofit/>
            </a:bodyPr>
            <a:lstStyle/>
            <a:p>
              <a:endParaRPr sz="2400"/>
            </a:p>
          </p:txBody>
        </p:sp>
        <p:sp>
          <p:nvSpPr>
            <p:cNvPr id="55" name="Google Shape;439;p32">
              <a:extLst>
                <a:ext uri="{FF2B5EF4-FFF2-40B4-BE49-F238E27FC236}">
                  <a16:creationId xmlns:a16="http://schemas.microsoft.com/office/drawing/2014/main" id="{0CEB8A3C-6B18-40C1-8A00-CD32192BD516}"/>
                </a:ext>
              </a:extLst>
            </p:cNvPr>
            <p:cNvSpPr/>
            <p:nvPr/>
          </p:nvSpPr>
          <p:spPr>
            <a:xfrm>
              <a:off x="1187025" y="884200"/>
              <a:ext cx="2166850" cy="2755950"/>
            </a:xfrm>
            <a:custGeom>
              <a:avLst/>
              <a:gdLst/>
              <a:ahLst/>
              <a:cxnLst/>
              <a:rect l="l" t="t" r="r" b="b"/>
              <a:pathLst>
                <a:path w="86674" h="110238" extrusionOk="0">
                  <a:moveTo>
                    <a:pt x="15845" y="1"/>
                  </a:moveTo>
                  <a:lnTo>
                    <a:pt x="15903" y="82"/>
                  </a:lnTo>
                  <a:lnTo>
                    <a:pt x="15903" y="82"/>
                  </a:lnTo>
                  <a:cubicBezTo>
                    <a:pt x="15885" y="54"/>
                    <a:pt x="15866" y="27"/>
                    <a:pt x="15845" y="1"/>
                  </a:cubicBezTo>
                  <a:close/>
                  <a:moveTo>
                    <a:pt x="15903" y="82"/>
                  </a:moveTo>
                  <a:cubicBezTo>
                    <a:pt x="17806" y="2974"/>
                    <a:pt x="5698" y="12869"/>
                    <a:pt x="1258" y="12869"/>
                  </a:cubicBezTo>
                  <a:cubicBezTo>
                    <a:pt x="707" y="12869"/>
                    <a:pt x="274" y="12716"/>
                    <a:pt x="0" y="12379"/>
                  </a:cubicBezTo>
                  <a:lnTo>
                    <a:pt x="0" y="12379"/>
                  </a:lnTo>
                  <a:lnTo>
                    <a:pt x="3583" y="17338"/>
                  </a:lnTo>
                  <a:lnTo>
                    <a:pt x="70479" y="109877"/>
                  </a:lnTo>
                  <a:cubicBezTo>
                    <a:pt x="71127" y="110121"/>
                    <a:pt x="71867" y="110238"/>
                    <a:pt x="72665" y="110238"/>
                  </a:cubicBezTo>
                  <a:cubicBezTo>
                    <a:pt x="75571" y="110238"/>
                    <a:pt x="79254" y="108693"/>
                    <a:pt x="82122" y="106146"/>
                  </a:cubicBezTo>
                  <a:cubicBezTo>
                    <a:pt x="84528" y="104020"/>
                    <a:pt x="86366" y="101180"/>
                    <a:pt x="86673" y="97967"/>
                  </a:cubicBezTo>
                  <a:lnTo>
                    <a:pt x="19281" y="4739"/>
                  </a:lnTo>
                  <a:lnTo>
                    <a:pt x="17395" y="2151"/>
                  </a:lnTo>
                  <a:lnTo>
                    <a:pt x="15903" y="82"/>
                  </a:lnTo>
                  <a:close/>
                </a:path>
              </a:pathLst>
            </a:custGeom>
            <a:solidFill>
              <a:srgbClr val="FDB724"/>
            </a:solidFill>
            <a:ln>
              <a:noFill/>
            </a:ln>
          </p:spPr>
          <p:txBody>
            <a:bodyPr spcFirstLastPara="1" wrap="square" lIns="121900" tIns="121900" rIns="121900" bIns="121900" anchor="ctr" anchorCtr="0">
              <a:noAutofit/>
            </a:bodyPr>
            <a:lstStyle/>
            <a:p>
              <a:endParaRPr sz="2400"/>
            </a:p>
          </p:txBody>
        </p:sp>
        <p:sp>
          <p:nvSpPr>
            <p:cNvPr id="56" name="Google Shape;440;p32">
              <a:extLst>
                <a:ext uri="{FF2B5EF4-FFF2-40B4-BE49-F238E27FC236}">
                  <a16:creationId xmlns:a16="http://schemas.microsoft.com/office/drawing/2014/main" id="{1C427DD6-16CB-43BA-A9C0-FE39BBDEA15B}"/>
                </a:ext>
              </a:extLst>
            </p:cNvPr>
            <p:cNvSpPr/>
            <p:nvPr/>
          </p:nvSpPr>
          <p:spPr>
            <a:xfrm>
              <a:off x="1513600" y="937950"/>
              <a:ext cx="1840275" cy="2599900"/>
            </a:xfrm>
            <a:custGeom>
              <a:avLst/>
              <a:gdLst/>
              <a:ahLst/>
              <a:cxnLst/>
              <a:rect l="l" t="t" r="r" b="b"/>
              <a:pathLst>
                <a:path w="73611" h="103996" extrusionOk="0">
                  <a:moveTo>
                    <a:pt x="4335" y="1"/>
                  </a:moveTo>
                  <a:lnTo>
                    <a:pt x="0" y="7282"/>
                  </a:lnTo>
                  <a:lnTo>
                    <a:pt x="69059" y="103996"/>
                  </a:lnTo>
                  <a:cubicBezTo>
                    <a:pt x="71465" y="101870"/>
                    <a:pt x="73303" y="99030"/>
                    <a:pt x="73610" y="95817"/>
                  </a:cubicBezTo>
                  <a:lnTo>
                    <a:pt x="6218" y="2589"/>
                  </a:lnTo>
                  <a:lnTo>
                    <a:pt x="4335" y="1"/>
                  </a:lnTo>
                  <a:close/>
                </a:path>
              </a:pathLst>
            </a:custGeom>
            <a:solidFill>
              <a:srgbClr val="FFDB4C"/>
            </a:solidFill>
            <a:ln>
              <a:noFill/>
            </a:ln>
          </p:spPr>
          <p:txBody>
            <a:bodyPr spcFirstLastPara="1" wrap="square" lIns="121900" tIns="121900" rIns="121900" bIns="121900" anchor="ctr" anchorCtr="0">
              <a:noAutofit/>
            </a:bodyPr>
            <a:lstStyle/>
            <a:p>
              <a:endParaRPr sz="2400"/>
            </a:p>
          </p:txBody>
        </p:sp>
        <p:sp>
          <p:nvSpPr>
            <p:cNvPr id="57" name="Google Shape;441;p32">
              <a:extLst>
                <a:ext uri="{FF2B5EF4-FFF2-40B4-BE49-F238E27FC236}">
                  <a16:creationId xmlns:a16="http://schemas.microsoft.com/office/drawing/2014/main" id="{BFBF917C-55DC-4248-92A8-A1D3DE32BA98}"/>
                </a:ext>
              </a:extLst>
            </p:cNvPr>
            <p:cNvSpPr/>
            <p:nvPr/>
          </p:nvSpPr>
          <p:spPr>
            <a:xfrm>
              <a:off x="1334250" y="1088350"/>
              <a:ext cx="510250" cy="441125"/>
            </a:xfrm>
            <a:custGeom>
              <a:avLst/>
              <a:gdLst/>
              <a:ahLst/>
              <a:cxnLst/>
              <a:rect l="l" t="t" r="r" b="b"/>
              <a:pathLst>
                <a:path w="20410" h="17645" extrusionOk="0">
                  <a:moveTo>
                    <a:pt x="15897" y="1"/>
                  </a:moveTo>
                  <a:lnTo>
                    <a:pt x="15957" y="85"/>
                  </a:lnTo>
                  <a:lnTo>
                    <a:pt x="15957" y="85"/>
                  </a:lnTo>
                  <a:cubicBezTo>
                    <a:pt x="15941" y="54"/>
                    <a:pt x="15920" y="26"/>
                    <a:pt x="15897" y="1"/>
                  </a:cubicBezTo>
                  <a:close/>
                  <a:moveTo>
                    <a:pt x="15957" y="85"/>
                  </a:moveTo>
                  <a:cubicBezTo>
                    <a:pt x="15967" y="104"/>
                    <a:pt x="15976" y="124"/>
                    <a:pt x="15982" y="145"/>
                  </a:cubicBezTo>
                  <a:lnTo>
                    <a:pt x="15991" y="160"/>
                  </a:lnTo>
                  <a:cubicBezTo>
                    <a:pt x="16762" y="1577"/>
                    <a:pt x="14500" y="4496"/>
                    <a:pt x="11436" y="7164"/>
                  </a:cubicBezTo>
                  <a:cubicBezTo>
                    <a:pt x="8021" y="10143"/>
                    <a:pt x="3602" y="12827"/>
                    <a:pt x="1279" y="12827"/>
                  </a:cubicBezTo>
                  <a:cubicBezTo>
                    <a:pt x="714" y="12827"/>
                    <a:pt x="273" y="12668"/>
                    <a:pt x="1" y="12316"/>
                  </a:cubicBezTo>
                  <a:lnTo>
                    <a:pt x="1" y="12316"/>
                  </a:lnTo>
                  <a:lnTo>
                    <a:pt x="918" y="13586"/>
                  </a:lnTo>
                  <a:lnTo>
                    <a:pt x="3461" y="17134"/>
                  </a:lnTo>
                  <a:cubicBezTo>
                    <a:pt x="3733" y="17486"/>
                    <a:pt x="4174" y="17645"/>
                    <a:pt x="4738" y="17645"/>
                  </a:cubicBezTo>
                  <a:cubicBezTo>
                    <a:pt x="7059" y="17645"/>
                    <a:pt x="11469" y="14959"/>
                    <a:pt x="14883" y="11979"/>
                  </a:cubicBezTo>
                  <a:cubicBezTo>
                    <a:pt x="18085" y="9200"/>
                    <a:pt x="20409" y="6165"/>
                    <a:pt x="19359" y="4805"/>
                  </a:cubicBezTo>
                  <a:lnTo>
                    <a:pt x="15957" y="85"/>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58" name="Google Shape;442;p32">
              <a:extLst>
                <a:ext uri="{FF2B5EF4-FFF2-40B4-BE49-F238E27FC236}">
                  <a16:creationId xmlns:a16="http://schemas.microsoft.com/office/drawing/2014/main" id="{13EB7F5B-E82C-4784-ADC6-33FD78B718EF}"/>
                </a:ext>
              </a:extLst>
            </p:cNvPr>
            <p:cNvSpPr/>
            <p:nvPr/>
          </p:nvSpPr>
          <p:spPr>
            <a:xfrm>
              <a:off x="1268525" y="998525"/>
              <a:ext cx="538725" cy="440850"/>
            </a:xfrm>
            <a:custGeom>
              <a:avLst/>
              <a:gdLst/>
              <a:ahLst/>
              <a:cxnLst/>
              <a:rect l="l" t="t" r="r" b="b"/>
              <a:pathLst>
                <a:path w="21549" h="17634" extrusionOk="0">
                  <a:moveTo>
                    <a:pt x="15894" y="1"/>
                  </a:moveTo>
                  <a:lnTo>
                    <a:pt x="15939" y="62"/>
                  </a:lnTo>
                  <a:lnTo>
                    <a:pt x="15939" y="62"/>
                  </a:lnTo>
                  <a:cubicBezTo>
                    <a:pt x="15925" y="41"/>
                    <a:pt x="15910" y="21"/>
                    <a:pt x="15894" y="1"/>
                  </a:cubicBezTo>
                  <a:close/>
                  <a:moveTo>
                    <a:pt x="15939" y="62"/>
                  </a:moveTo>
                  <a:cubicBezTo>
                    <a:pt x="17892" y="2944"/>
                    <a:pt x="5739" y="12832"/>
                    <a:pt x="1281" y="12832"/>
                  </a:cubicBezTo>
                  <a:cubicBezTo>
                    <a:pt x="716" y="12832"/>
                    <a:pt x="274" y="12673"/>
                    <a:pt x="1" y="12320"/>
                  </a:cubicBezTo>
                  <a:lnTo>
                    <a:pt x="1" y="12320"/>
                  </a:lnTo>
                  <a:lnTo>
                    <a:pt x="3482" y="17121"/>
                  </a:lnTo>
                  <a:cubicBezTo>
                    <a:pt x="3756" y="17474"/>
                    <a:pt x="4198" y="17633"/>
                    <a:pt x="4764" y="17633"/>
                  </a:cubicBezTo>
                  <a:cubicBezTo>
                    <a:pt x="9254" y="17633"/>
                    <a:pt x="21549" y="7601"/>
                    <a:pt x="19378" y="4801"/>
                  </a:cubicBezTo>
                  <a:lnTo>
                    <a:pt x="15939" y="62"/>
                  </a:lnTo>
                  <a:close/>
                </a:path>
              </a:pathLst>
            </a:custGeom>
            <a:solidFill>
              <a:srgbClr val="344593"/>
            </a:solidFill>
            <a:ln>
              <a:noFill/>
            </a:ln>
          </p:spPr>
          <p:txBody>
            <a:bodyPr spcFirstLastPara="1" wrap="square" lIns="121900" tIns="121900" rIns="121900" bIns="121900" anchor="ctr" anchorCtr="0">
              <a:noAutofit/>
            </a:bodyPr>
            <a:lstStyle/>
            <a:p>
              <a:endParaRPr sz="2400"/>
            </a:p>
          </p:txBody>
        </p:sp>
        <p:sp>
          <p:nvSpPr>
            <p:cNvPr id="59" name="Google Shape;443;p32">
              <a:extLst>
                <a:ext uri="{FF2B5EF4-FFF2-40B4-BE49-F238E27FC236}">
                  <a16:creationId xmlns:a16="http://schemas.microsoft.com/office/drawing/2014/main" id="{22B2C9DD-41AF-4016-BB5B-E53251585860}"/>
                </a:ext>
              </a:extLst>
            </p:cNvPr>
            <p:cNvSpPr/>
            <p:nvPr/>
          </p:nvSpPr>
          <p:spPr>
            <a:xfrm>
              <a:off x="1187025" y="884200"/>
              <a:ext cx="536875" cy="442100"/>
            </a:xfrm>
            <a:custGeom>
              <a:avLst/>
              <a:gdLst/>
              <a:ahLst/>
              <a:cxnLst/>
              <a:rect l="l" t="t" r="r" b="b"/>
              <a:pathLst>
                <a:path w="21475" h="17684" extrusionOk="0">
                  <a:moveTo>
                    <a:pt x="15845" y="1"/>
                  </a:moveTo>
                  <a:lnTo>
                    <a:pt x="15900" y="77"/>
                  </a:lnTo>
                  <a:lnTo>
                    <a:pt x="15900" y="77"/>
                  </a:lnTo>
                  <a:cubicBezTo>
                    <a:pt x="15883" y="51"/>
                    <a:pt x="15864" y="26"/>
                    <a:pt x="15845" y="1"/>
                  </a:cubicBezTo>
                  <a:close/>
                  <a:moveTo>
                    <a:pt x="15900" y="77"/>
                  </a:moveTo>
                  <a:lnTo>
                    <a:pt x="15900" y="77"/>
                  </a:lnTo>
                  <a:cubicBezTo>
                    <a:pt x="17820" y="2962"/>
                    <a:pt x="5701" y="12869"/>
                    <a:pt x="1258" y="12869"/>
                  </a:cubicBezTo>
                  <a:cubicBezTo>
                    <a:pt x="707" y="12869"/>
                    <a:pt x="274" y="12716"/>
                    <a:pt x="0" y="12379"/>
                  </a:cubicBezTo>
                  <a:lnTo>
                    <a:pt x="0" y="12379"/>
                  </a:lnTo>
                  <a:lnTo>
                    <a:pt x="3424" y="17177"/>
                  </a:lnTo>
                  <a:cubicBezTo>
                    <a:pt x="3469" y="17237"/>
                    <a:pt x="3523" y="17291"/>
                    <a:pt x="3583" y="17338"/>
                  </a:cubicBezTo>
                  <a:cubicBezTo>
                    <a:pt x="3854" y="17574"/>
                    <a:pt x="4233" y="17683"/>
                    <a:pt x="4696" y="17683"/>
                  </a:cubicBezTo>
                  <a:cubicBezTo>
                    <a:pt x="9173" y="17683"/>
                    <a:pt x="21475" y="7528"/>
                    <a:pt x="19281" y="4739"/>
                  </a:cubicBezTo>
                  <a:lnTo>
                    <a:pt x="15900" y="77"/>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60" name="Google Shape;444;p32">
              <a:extLst>
                <a:ext uri="{FF2B5EF4-FFF2-40B4-BE49-F238E27FC236}">
                  <a16:creationId xmlns:a16="http://schemas.microsoft.com/office/drawing/2014/main" id="{C51C6952-AB17-491F-AE54-014AF66463A8}"/>
                </a:ext>
              </a:extLst>
            </p:cNvPr>
            <p:cNvSpPr/>
            <p:nvPr/>
          </p:nvSpPr>
          <p:spPr>
            <a:xfrm>
              <a:off x="1459425" y="884200"/>
              <a:ext cx="385075" cy="503700"/>
            </a:xfrm>
            <a:custGeom>
              <a:avLst/>
              <a:gdLst/>
              <a:ahLst/>
              <a:cxnLst/>
              <a:rect l="l" t="t" r="r" b="b"/>
              <a:pathLst>
                <a:path w="15403" h="20148" extrusionOk="0">
                  <a:moveTo>
                    <a:pt x="4949" y="1"/>
                  </a:moveTo>
                  <a:lnTo>
                    <a:pt x="0" y="6352"/>
                  </a:lnTo>
                  <a:lnTo>
                    <a:pt x="559" y="7129"/>
                  </a:lnTo>
                  <a:lnTo>
                    <a:pt x="3836" y="11706"/>
                  </a:lnTo>
                  <a:lnTo>
                    <a:pt x="3984" y="11915"/>
                  </a:lnTo>
                  <a:lnTo>
                    <a:pt x="6429" y="15330"/>
                  </a:lnTo>
                  <a:lnTo>
                    <a:pt x="7292" y="16539"/>
                  </a:lnTo>
                  <a:lnTo>
                    <a:pt x="9876" y="20147"/>
                  </a:lnTo>
                  <a:cubicBezTo>
                    <a:pt x="13078" y="17368"/>
                    <a:pt x="15402" y="14333"/>
                    <a:pt x="14352" y="12971"/>
                  </a:cubicBezTo>
                  <a:lnTo>
                    <a:pt x="11740" y="9382"/>
                  </a:lnTo>
                  <a:lnTo>
                    <a:pt x="10984" y="8326"/>
                  </a:lnTo>
                  <a:lnTo>
                    <a:pt x="10975" y="8311"/>
                  </a:lnTo>
                  <a:lnTo>
                    <a:pt x="8394" y="4754"/>
                  </a:lnTo>
                  <a:lnTo>
                    <a:pt x="8276" y="4589"/>
                  </a:lnTo>
                  <a:lnTo>
                    <a:pt x="4949" y="1"/>
                  </a:lnTo>
                  <a:close/>
                </a:path>
              </a:pathLst>
            </a:custGeom>
            <a:solidFill>
              <a:srgbClr val="959EC4">
                <a:alpha val="18990"/>
              </a:srgbClr>
            </a:solidFill>
            <a:ln>
              <a:noFill/>
            </a:ln>
          </p:spPr>
          <p:txBody>
            <a:bodyPr spcFirstLastPara="1" wrap="square" lIns="121900" tIns="121900" rIns="121900" bIns="121900" anchor="ctr" anchorCtr="0">
              <a:noAutofit/>
            </a:bodyPr>
            <a:lstStyle/>
            <a:p>
              <a:endParaRPr sz="2400"/>
            </a:p>
          </p:txBody>
        </p:sp>
        <p:sp>
          <p:nvSpPr>
            <p:cNvPr id="61" name="Google Shape;445;p32">
              <a:extLst>
                <a:ext uri="{FF2B5EF4-FFF2-40B4-BE49-F238E27FC236}">
                  <a16:creationId xmlns:a16="http://schemas.microsoft.com/office/drawing/2014/main" id="{CC3FFACD-1A06-422D-9D37-2F5453211EBF}"/>
                </a:ext>
              </a:extLst>
            </p:cNvPr>
            <p:cNvSpPr/>
            <p:nvPr/>
          </p:nvSpPr>
          <p:spPr>
            <a:xfrm>
              <a:off x="745150" y="344850"/>
              <a:ext cx="864375" cy="861100"/>
            </a:xfrm>
            <a:custGeom>
              <a:avLst/>
              <a:gdLst/>
              <a:ahLst/>
              <a:cxnLst/>
              <a:rect l="l" t="t" r="r" b="b"/>
              <a:pathLst>
                <a:path w="34575" h="34444" extrusionOk="0">
                  <a:moveTo>
                    <a:pt x="15558" y="0"/>
                  </a:moveTo>
                  <a:cubicBezTo>
                    <a:pt x="14815" y="0"/>
                    <a:pt x="14024" y="137"/>
                    <a:pt x="13212" y="387"/>
                  </a:cubicBezTo>
                  <a:cubicBezTo>
                    <a:pt x="7129" y="2214"/>
                    <a:pt x="1" y="10342"/>
                    <a:pt x="3639" y="14586"/>
                  </a:cubicBezTo>
                  <a:lnTo>
                    <a:pt x="17652" y="33936"/>
                  </a:lnTo>
                  <a:cubicBezTo>
                    <a:pt x="17662" y="33951"/>
                    <a:pt x="17662" y="33951"/>
                    <a:pt x="17675" y="33953"/>
                  </a:cubicBezTo>
                  <a:cubicBezTo>
                    <a:pt x="17948" y="34291"/>
                    <a:pt x="18380" y="34443"/>
                    <a:pt x="18931" y="34443"/>
                  </a:cubicBezTo>
                  <a:cubicBezTo>
                    <a:pt x="21260" y="34443"/>
                    <a:pt x="25704" y="31710"/>
                    <a:pt x="29127" y="28703"/>
                  </a:cubicBezTo>
                  <a:cubicBezTo>
                    <a:pt x="32291" y="25928"/>
                    <a:pt x="34574" y="22911"/>
                    <a:pt x="33520" y="21575"/>
                  </a:cubicBezTo>
                  <a:lnTo>
                    <a:pt x="18947" y="1461"/>
                  </a:lnTo>
                  <a:cubicBezTo>
                    <a:pt x="18074" y="441"/>
                    <a:pt x="16893" y="0"/>
                    <a:pt x="15558" y="0"/>
                  </a:cubicBezTo>
                  <a:close/>
                </a:path>
              </a:pathLst>
            </a:custGeom>
            <a:solidFill>
              <a:srgbClr val="F95DA4"/>
            </a:solidFill>
            <a:ln>
              <a:noFill/>
            </a:ln>
          </p:spPr>
          <p:txBody>
            <a:bodyPr spcFirstLastPara="1" wrap="square" lIns="121900" tIns="121900" rIns="121900" bIns="121900" anchor="ctr" anchorCtr="0">
              <a:noAutofit/>
            </a:bodyPr>
            <a:lstStyle/>
            <a:p>
              <a:endParaRPr sz="2400"/>
            </a:p>
          </p:txBody>
        </p:sp>
        <p:sp>
          <p:nvSpPr>
            <p:cNvPr id="62" name="Google Shape;446;p32">
              <a:extLst>
                <a:ext uri="{FF2B5EF4-FFF2-40B4-BE49-F238E27FC236}">
                  <a16:creationId xmlns:a16="http://schemas.microsoft.com/office/drawing/2014/main" id="{34A4A47B-41D3-4F79-900E-CCF92D2E9121}"/>
                </a:ext>
              </a:extLst>
            </p:cNvPr>
            <p:cNvSpPr/>
            <p:nvPr/>
          </p:nvSpPr>
          <p:spPr>
            <a:xfrm>
              <a:off x="1075450" y="344850"/>
              <a:ext cx="534075" cy="717600"/>
            </a:xfrm>
            <a:custGeom>
              <a:avLst/>
              <a:gdLst/>
              <a:ahLst/>
              <a:cxnLst/>
              <a:rect l="l" t="t" r="r" b="b"/>
              <a:pathLst>
                <a:path w="21363" h="28704" extrusionOk="0">
                  <a:moveTo>
                    <a:pt x="2346" y="0"/>
                  </a:moveTo>
                  <a:cubicBezTo>
                    <a:pt x="1603" y="0"/>
                    <a:pt x="812" y="137"/>
                    <a:pt x="0" y="387"/>
                  </a:cubicBezTo>
                  <a:cubicBezTo>
                    <a:pt x="520" y="298"/>
                    <a:pt x="1017" y="250"/>
                    <a:pt x="1482" y="250"/>
                  </a:cubicBezTo>
                  <a:cubicBezTo>
                    <a:pt x="3272" y="250"/>
                    <a:pt x="4578" y="963"/>
                    <a:pt x="4813" y="2803"/>
                  </a:cubicBezTo>
                  <a:cubicBezTo>
                    <a:pt x="5110" y="5108"/>
                    <a:pt x="1001" y="9051"/>
                    <a:pt x="1001" y="9051"/>
                  </a:cubicBezTo>
                  <a:lnTo>
                    <a:pt x="15915" y="28703"/>
                  </a:lnTo>
                  <a:cubicBezTo>
                    <a:pt x="19079" y="25928"/>
                    <a:pt x="21362" y="22911"/>
                    <a:pt x="20308" y="21575"/>
                  </a:cubicBezTo>
                  <a:lnTo>
                    <a:pt x="5735" y="1461"/>
                  </a:lnTo>
                  <a:cubicBezTo>
                    <a:pt x="4862" y="441"/>
                    <a:pt x="3681" y="0"/>
                    <a:pt x="2346" y="0"/>
                  </a:cubicBezTo>
                  <a:close/>
                </a:path>
              </a:pathLst>
            </a:custGeom>
            <a:solidFill>
              <a:srgbClr val="FD9CCF"/>
            </a:solidFill>
            <a:ln>
              <a:noFill/>
            </a:ln>
          </p:spPr>
          <p:txBody>
            <a:bodyPr spcFirstLastPara="1" wrap="square" lIns="121900" tIns="121900" rIns="121900" bIns="121900" anchor="ctr" anchorCtr="0">
              <a:noAutofit/>
            </a:bodyPr>
            <a:lstStyle/>
            <a:p>
              <a:endParaRPr sz="2400"/>
            </a:p>
          </p:txBody>
        </p:sp>
        <p:sp>
          <p:nvSpPr>
            <p:cNvPr id="63" name="Google Shape;447;p32">
              <a:extLst>
                <a:ext uri="{FF2B5EF4-FFF2-40B4-BE49-F238E27FC236}">
                  <a16:creationId xmlns:a16="http://schemas.microsoft.com/office/drawing/2014/main" id="{A9396E3B-4FCF-45C6-89B5-684E0FEC202D}"/>
                </a:ext>
              </a:extLst>
            </p:cNvPr>
            <p:cNvSpPr/>
            <p:nvPr/>
          </p:nvSpPr>
          <p:spPr>
            <a:xfrm>
              <a:off x="1598425" y="1227625"/>
              <a:ext cx="408375" cy="339900"/>
            </a:xfrm>
            <a:custGeom>
              <a:avLst/>
              <a:gdLst/>
              <a:ahLst/>
              <a:cxnLst/>
              <a:rect l="l" t="t" r="r" b="b"/>
              <a:pathLst>
                <a:path w="16335" h="13596" extrusionOk="0">
                  <a:moveTo>
                    <a:pt x="6113" y="0"/>
                  </a:moveTo>
                  <a:cubicBezTo>
                    <a:pt x="2153" y="0"/>
                    <a:pt x="1" y="2710"/>
                    <a:pt x="1" y="2710"/>
                  </a:cubicBezTo>
                  <a:cubicBezTo>
                    <a:pt x="1" y="2710"/>
                    <a:pt x="8722" y="13595"/>
                    <a:pt x="12489" y="13595"/>
                  </a:cubicBezTo>
                  <a:cubicBezTo>
                    <a:pt x="12888" y="13595"/>
                    <a:pt x="13232" y="13473"/>
                    <a:pt x="13504" y="13202"/>
                  </a:cubicBezTo>
                  <a:cubicBezTo>
                    <a:pt x="16335" y="10373"/>
                    <a:pt x="15824" y="3210"/>
                    <a:pt x="10053" y="835"/>
                  </a:cubicBezTo>
                  <a:cubicBezTo>
                    <a:pt x="8590" y="233"/>
                    <a:pt x="7274" y="0"/>
                    <a:pt x="6113"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4" name="Google Shape;448;p32">
              <a:extLst>
                <a:ext uri="{FF2B5EF4-FFF2-40B4-BE49-F238E27FC236}">
                  <a16:creationId xmlns:a16="http://schemas.microsoft.com/office/drawing/2014/main" id="{2145BFC1-060F-4406-B346-28E17DFFFB5B}"/>
                </a:ext>
              </a:extLst>
            </p:cNvPr>
            <p:cNvSpPr/>
            <p:nvPr/>
          </p:nvSpPr>
          <p:spPr>
            <a:xfrm>
              <a:off x="1565350" y="4846750"/>
              <a:ext cx="161275" cy="212950"/>
            </a:xfrm>
            <a:custGeom>
              <a:avLst/>
              <a:gdLst/>
              <a:ahLst/>
              <a:cxnLst/>
              <a:rect l="l" t="t" r="r" b="b"/>
              <a:pathLst>
                <a:path w="6451" h="8518" extrusionOk="0">
                  <a:moveTo>
                    <a:pt x="2665" y="0"/>
                  </a:moveTo>
                  <a:cubicBezTo>
                    <a:pt x="1342" y="0"/>
                    <a:pt x="1" y="4136"/>
                    <a:pt x="1" y="4136"/>
                  </a:cubicBezTo>
                  <a:cubicBezTo>
                    <a:pt x="1" y="4136"/>
                    <a:pt x="533" y="5699"/>
                    <a:pt x="3145" y="7422"/>
                  </a:cubicBezTo>
                  <a:cubicBezTo>
                    <a:pt x="4481" y="8302"/>
                    <a:pt x="5315" y="8517"/>
                    <a:pt x="5811" y="8517"/>
                  </a:cubicBezTo>
                  <a:cubicBezTo>
                    <a:pt x="6285" y="8517"/>
                    <a:pt x="6451" y="8322"/>
                    <a:pt x="6451" y="8322"/>
                  </a:cubicBezTo>
                  <a:cubicBezTo>
                    <a:pt x="6451" y="8322"/>
                    <a:pt x="4773" y="2104"/>
                    <a:pt x="3287" y="345"/>
                  </a:cubicBezTo>
                  <a:cubicBezTo>
                    <a:pt x="3084" y="104"/>
                    <a:pt x="2874" y="0"/>
                    <a:pt x="2665" y="0"/>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65" name="Google Shape;449;p32">
              <a:extLst>
                <a:ext uri="{FF2B5EF4-FFF2-40B4-BE49-F238E27FC236}">
                  <a16:creationId xmlns:a16="http://schemas.microsoft.com/office/drawing/2014/main" id="{6EFEB185-63D8-4117-BCE7-B3B569E7872F}"/>
                </a:ext>
              </a:extLst>
            </p:cNvPr>
            <p:cNvSpPr/>
            <p:nvPr/>
          </p:nvSpPr>
          <p:spPr>
            <a:xfrm>
              <a:off x="1529000" y="4523900"/>
              <a:ext cx="295400" cy="467300"/>
            </a:xfrm>
            <a:custGeom>
              <a:avLst/>
              <a:gdLst/>
              <a:ahLst/>
              <a:cxnLst/>
              <a:rect l="l" t="t" r="r" b="b"/>
              <a:pathLst>
                <a:path w="11816" h="18692" extrusionOk="0">
                  <a:moveTo>
                    <a:pt x="4509" y="0"/>
                  </a:moveTo>
                  <a:cubicBezTo>
                    <a:pt x="4000" y="2992"/>
                    <a:pt x="3787" y="5449"/>
                    <a:pt x="2217" y="6676"/>
                  </a:cubicBezTo>
                  <a:cubicBezTo>
                    <a:pt x="544" y="7980"/>
                    <a:pt x="1" y="9193"/>
                    <a:pt x="1" y="9193"/>
                  </a:cubicBezTo>
                  <a:cubicBezTo>
                    <a:pt x="1" y="9193"/>
                    <a:pt x="3766" y="10237"/>
                    <a:pt x="5044" y="12877"/>
                  </a:cubicBezTo>
                  <a:cubicBezTo>
                    <a:pt x="6322" y="15514"/>
                    <a:pt x="5791" y="17817"/>
                    <a:pt x="7308" y="18497"/>
                  </a:cubicBezTo>
                  <a:cubicBezTo>
                    <a:pt x="7617" y="18636"/>
                    <a:pt x="7987" y="18691"/>
                    <a:pt x="8381" y="18691"/>
                  </a:cubicBezTo>
                  <a:cubicBezTo>
                    <a:pt x="9919" y="18691"/>
                    <a:pt x="11816" y="17849"/>
                    <a:pt x="11816" y="17849"/>
                  </a:cubicBezTo>
                  <a:cubicBezTo>
                    <a:pt x="11816" y="17849"/>
                    <a:pt x="10149" y="17469"/>
                    <a:pt x="9887" y="15237"/>
                  </a:cubicBezTo>
                  <a:cubicBezTo>
                    <a:pt x="9623" y="13005"/>
                    <a:pt x="8779" y="8184"/>
                    <a:pt x="8938" y="6987"/>
                  </a:cubicBezTo>
                  <a:cubicBezTo>
                    <a:pt x="9097" y="5791"/>
                    <a:pt x="10016" y="1227"/>
                    <a:pt x="10016" y="1227"/>
                  </a:cubicBezTo>
                  <a:lnTo>
                    <a:pt x="450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6" name="Google Shape;450;p32">
              <a:extLst>
                <a:ext uri="{FF2B5EF4-FFF2-40B4-BE49-F238E27FC236}">
                  <a16:creationId xmlns:a16="http://schemas.microsoft.com/office/drawing/2014/main" id="{09BC439D-A928-4985-A89D-80F174E6708D}"/>
                </a:ext>
              </a:extLst>
            </p:cNvPr>
            <p:cNvSpPr/>
            <p:nvPr/>
          </p:nvSpPr>
          <p:spPr>
            <a:xfrm>
              <a:off x="1505100" y="4712575"/>
              <a:ext cx="409200" cy="355200"/>
            </a:xfrm>
            <a:custGeom>
              <a:avLst/>
              <a:gdLst/>
              <a:ahLst/>
              <a:cxnLst/>
              <a:rect l="l" t="t" r="r" b="b"/>
              <a:pathLst>
                <a:path w="16368" h="14208" extrusionOk="0">
                  <a:moveTo>
                    <a:pt x="3349" y="1"/>
                  </a:moveTo>
                  <a:cubicBezTo>
                    <a:pt x="2054" y="1"/>
                    <a:pt x="965" y="1019"/>
                    <a:pt x="521" y="2825"/>
                  </a:cubicBezTo>
                  <a:cubicBezTo>
                    <a:pt x="1" y="4930"/>
                    <a:pt x="1187" y="7452"/>
                    <a:pt x="1105" y="9264"/>
                  </a:cubicBezTo>
                  <a:cubicBezTo>
                    <a:pt x="1021" y="11077"/>
                    <a:pt x="598" y="13139"/>
                    <a:pt x="598" y="13139"/>
                  </a:cubicBezTo>
                  <a:cubicBezTo>
                    <a:pt x="858" y="14087"/>
                    <a:pt x="1628" y="14207"/>
                    <a:pt x="2000" y="14207"/>
                  </a:cubicBezTo>
                  <a:cubicBezTo>
                    <a:pt x="2126" y="14207"/>
                    <a:pt x="2207" y="14194"/>
                    <a:pt x="2207" y="14194"/>
                  </a:cubicBezTo>
                  <a:cubicBezTo>
                    <a:pt x="2207" y="14194"/>
                    <a:pt x="3386" y="9866"/>
                    <a:pt x="4614" y="8074"/>
                  </a:cubicBezTo>
                  <a:cubicBezTo>
                    <a:pt x="4959" y="7572"/>
                    <a:pt x="5216" y="7343"/>
                    <a:pt x="5419" y="7343"/>
                  </a:cubicBezTo>
                  <a:cubicBezTo>
                    <a:pt x="5939" y="7343"/>
                    <a:pt x="6106" y="8841"/>
                    <a:pt x="6500" y="11051"/>
                  </a:cubicBezTo>
                  <a:cubicBezTo>
                    <a:pt x="6923" y="13416"/>
                    <a:pt x="7712" y="14079"/>
                    <a:pt x="8739" y="14079"/>
                  </a:cubicBezTo>
                  <a:cubicBezTo>
                    <a:pt x="9048" y="14079"/>
                    <a:pt x="9378" y="14019"/>
                    <a:pt x="9726" y="13927"/>
                  </a:cubicBezTo>
                  <a:lnTo>
                    <a:pt x="16253" y="12209"/>
                  </a:lnTo>
                  <a:cubicBezTo>
                    <a:pt x="16367" y="11144"/>
                    <a:pt x="15474" y="10287"/>
                    <a:pt x="14033" y="10027"/>
                  </a:cubicBezTo>
                  <a:cubicBezTo>
                    <a:pt x="13611" y="9951"/>
                    <a:pt x="13156" y="9937"/>
                    <a:pt x="12702" y="9937"/>
                  </a:cubicBezTo>
                  <a:cubicBezTo>
                    <a:pt x="12428" y="9937"/>
                    <a:pt x="12155" y="9942"/>
                    <a:pt x="11889" y="9942"/>
                  </a:cubicBezTo>
                  <a:cubicBezTo>
                    <a:pt x="11087" y="9942"/>
                    <a:pt x="10357" y="9895"/>
                    <a:pt x="9902" y="9516"/>
                  </a:cubicBezTo>
                  <a:cubicBezTo>
                    <a:pt x="9048" y="8805"/>
                    <a:pt x="8255" y="6187"/>
                    <a:pt x="7825" y="4348"/>
                  </a:cubicBezTo>
                  <a:cubicBezTo>
                    <a:pt x="7394" y="2509"/>
                    <a:pt x="5450" y="448"/>
                    <a:pt x="4002" y="85"/>
                  </a:cubicBezTo>
                  <a:cubicBezTo>
                    <a:pt x="3780" y="28"/>
                    <a:pt x="3562" y="1"/>
                    <a:pt x="3349"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7" name="Google Shape;451;p32">
              <a:extLst>
                <a:ext uri="{FF2B5EF4-FFF2-40B4-BE49-F238E27FC236}">
                  <a16:creationId xmlns:a16="http://schemas.microsoft.com/office/drawing/2014/main" id="{600C1A10-4F88-4AFF-9CEB-A68B3A3F2BC6}"/>
                </a:ext>
              </a:extLst>
            </p:cNvPr>
            <p:cNvSpPr/>
            <p:nvPr/>
          </p:nvSpPr>
          <p:spPr>
            <a:xfrm>
              <a:off x="602750" y="4554200"/>
              <a:ext cx="134975" cy="230925"/>
            </a:xfrm>
            <a:custGeom>
              <a:avLst/>
              <a:gdLst/>
              <a:ahLst/>
              <a:cxnLst/>
              <a:rect l="l" t="t" r="r" b="b"/>
              <a:pathLst>
                <a:path w="5399" h="9237" extrusionOk="0">
                  <a:moveTo>
                    <a:pt x="4097" y="1"/>
                  </a:moveTo>
                  <a:cubicBezTo>
                    <a:pt x="2755" y="1"/>
                    <a:pt x="220" y="2599"/>
                    <a:pt x="220" y="2599"/>
                  </a:cubicBezTo>
                  <a:cubicBezTo>
                    <a:pt x="220" y="2599"/>
                    <a:pt x="1" y="4235"/>
                    <a:pt x="1577" y="6937"/>
                  </a:cubicBezTo>
                  <a:cubicBezTo>
                    <a:pt x="2775" y="8990"/>
                    <a:pt x="3633" y="9236"/>
                    <a:pt x="3976" y="9236"/>
                  </a:cubicBezTo>
                  <a:cubicBezTo>
                    <a:pt x="4085" y="9236"/>
                    <a:pt x="4142" y="9212"/>
                    <a:pt x="4142" y="9212"/>
                  </a:cubicBezTo>
                  <a:cubicBezTo>
                    <a:pt x="4142" y="9212"/>
                    <a:pt x="5398" y="2895"/>
                    <a:pt x="4846" y="659"/>
                  </a:cubicBezTo>
                  <a:cubicBezTo>
                    <a:pt x="4730" y="187"/>
                    <a:pt x="4456" y="1"/>
                    <a:pt x="4097" y="1"/>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68" name="Google Shape;452;p32">
              <a:extLst>
                <a:ext uri="{FF2B5EF4-FFF2-40B4-BE49-F238E27FC236}">
                  <a16:creationId xmlns:a16="http://schemas.microsoft.com/office/drawing/2014/main" id="{3556D1B3-47F0-45EC-8F76-FB97094520A5}"/>
                </a:ext>
              </a:extLst>
            </p:cNvPr>
            <p:cNvSpPr/>
            <p:nvPr/>
          </p:nvSpPr>
          <p:spPr>
            <a:xfrm>
              <a:off x="662800" y="4271050"/>
              <a:ext cx="306825" cy="480925"/>
            </a:xfrm>
            <a:custGeom>
              <a:avLst/>
              <a:gdLst/>
              <a:ahLst/>
              <a:cxnLst/>
              <a:rect l="l" t="t" r="r" b="b"/>
              <a:pathLst>
                <a:path w="12273" h="19237" extrusionOk="0">
                  <a:moveTo>
                    <a:pt x="8119" y="0"/>
                  </a:moveTo>
                  <a:cubicBezTo>
                    <a:pt x="6336" y="2455"/>
                    <a:pt x="5054" y="4564"/>
                    <a:pt x="3102" y="4964"/>
                  </a:cubicBezTo>
                  <a:cubicBezTo>
                    <a:pt x="1025" y="5391"/>
                    <a:pt x="0" y="6238"/>
                    <a:pt x="0" y="6238"/>
                  </a:cubicBezTo>
                  <a:cubicBezTo>
                    <a:pt x="0" y="6238"/>
                    <a:pt x="2910" y="8845"/>
                    <a:pt x="2885" y="11775"/>
                  </a:cubicBezTo>
                  <a:cubicBezTo>
                    <a:pt x="2859" y="14706"/>
                    <a:pt x="1364" y="16534"/>
                    <a:pt x="2419" y="17816"/>
                  </a:cubicBezTo>
                  <a:cubicBezTo>
                    <a:pt x="3475" y="19099"/>
                    <a:pt x="6749" y="19236"/>
                    <a:pt x="6749" y="19236"/>
                  </a:cubicBezTo>
                  <a:cubicBezTo>
                    <a:pt x="6749" y="19236"/>
                    <a:pt x="5421" y="18154"/>
                    <a:pt x="6177" y="16038"/>
                  </a:cubicBezTo>
                  <a:cubicBezTo>
                    <a:pt x="6931" y="13922"/>
                    <a:pt x="8312" y="9227"/>
                    <a:pt x="8987" y="8226"/>
                  </a:cubicBezTo>
                  <a:cubicBezTo>
                    <a:pt x="9661" y="7226"/>
                    <a:pt x="12273" y="3351"/>
                    <a:pt x="12273" y="3351"/>
                  </a:cubicBezTo>
                  <a:lnTo>
                    <a:pt x="811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9" name="Google Shape;453;p32">
              <a:extLst>
                <a:ext uri="{FF2B5EF4-FFF2-40B4-BE49-F238E27FC236}">
                  <a16:creationId xmlns:a16="http://schemas.microsoft.com/office/drawing/2014/main" id="{7C0E846E-054A-43F0-AE62-6AD643C3EA22}"/>
                </a:ext>
              </a:extLst>
            </p:cNvPr>
            <p:cNvSpPr/>
            <p:nvPr/>
          </p:nvSpPr>
          <p:spPr>
            <a:xfrm>
              <a:off x="520075" y="4410500"/>
              <a:ext cx="382650" cy="422875"/>
            </a:xfrm>
            <a:custGeom>
              <a:avLst/>
              <a:gdLst/>
              <a:ahLst/>
              <a:cxnLst/>
              <a:rect l="l" t="t" r="r" b="b"/>
              <a:pathLst>
                <a:path w="15306" h="16915" extrusionOk="0">
                  <a:moveTo>
                    <a:pt x="7531" y="1"/>
                  </a:moveTo>
                  <a:cubicBezTo>
                    <a:pt x="6623" y="1"/>
                    <a:pt x="5650" y="510"/>
                    <a:pt x="4792" y="1525"/>
                  </a:cubicBezTo>
                  <a:cubicBezTo>
                    <a:pt x="3394" y="3179"/>
                    <a:pt x="3340" y="5967"/>
                    <a:pt x="2462" y="7554"/>
                  </a:cubicBezTo>
                  <a:cubicBezTo>
                    <a:pt x="1583" y="9141"/>
                    <a:pt x="254" y="11124"/>
                    <a:pt x="254" y="11124"/>
                  </a:cubicBezTo>
                  <a:cubicBezTo>
                    <a:pt x="0" y="12415"/>
                    <a:pt x="1261" y="12460"/>
                    <a:pt x="1261" y="12460"/>
                  </a:cubicBezTo>
                  <a:cubicBezTo>
                    <a:pt x="1261" y="12460"/>
                    <a:pt x="4240" y="9105"/>
                    <a:pt x="6134" y="8046"/>
                  </a:cubicBezTo>
                  <a:cubicBezTo>
                    <a:pt x="6536" y="7821"/>
                    <a:pt x="6824" y="7714"/>
                    <a:pt x="7018" y="7714"/>
                  </a:cubicBezTo>
                  <a:cubicBezTo>
                    <a:pt x="7742" y="7714"/>
                    <a:pt x="7191" y="9187"/>
                    <a:pt x="6504" y="11551"/>
                  </a:cubicBezTo>
                  <a:cubicBezTo>
                    <a:pt x="5630" y="14550"/>
                    <a:pt x="6592" y="15245"/>
                    <a:pt x="8117" y="15559"/>
                  </a:cubicBezTo>
                  <a:lnTo>
                    <a:pt x="14730" y="16914"/>
                  </a:lnTo>
                  <a:cubicBezTo>
                    <a:pt x="15306" y="16010"/>
                    <a:pt x="14885" y="14844"/>
                    <a:pt x="13708" y="13972"/>
                  </a:cubicBezTo>
                  <a:cubicBezTo>
                    <a:pt x="12531" y="13100"/>
                    <a:pt x="10683" y="12698"/>
                    <a:pt x="10232" y="11682"/>
                  </a:cubicBezTo>
                  <a:cubicBezTo>
                    <a:pt x="9784" y="10666"/>
                    <a:pt x="10235" y="7966"/>
                    <a:pt x="10664" y="6128"/>
                  </a:cubicBezTo>
                  <a:cubicBezTo>
                    <a:pt x="11094" y="4289"/>
                    <a:pt x="10267" y="1581"/>
                    <a:pt x="9131" y="612"/>
                  </a:cubicBezTo>
                  <a:cubicBezTo>
                    <a:pt x="8653" y="204"/>
                    <a:pt x="8105" y="1"/>
                    <a:pt x="7531"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70" name="Google Shape;454;p32">
              <a:extLst>
                <a:ext uri="{FF2B5EF4-FFF2-40B4-BE49-F238E27FC236}">
                  <a16:creationId xmlns:a16="http://schemas.microsoft.com/office/drawing/2014/main" id="{F32D7080-DC7D-48A9-8F2D-C5A878491A3C}"/>
                </a:ext>
              </a:extLst>
            </p:cNvPr>
            <p:cNvSpPr/>
            <p:nvPr/>
          </p:nvSpPr>
          <p:spPr>
            <a:xfrm>
              <a:off x="783275" y="2777125"/>
              <a:ext cx="1141550" cy="1930450"/>
            </a:xfrm>
            <a:custGeom>
              <a:avLst/>
              <a:gdLst/>
              <a:ahLst/>
              <a:cxnLst/>
              <a:rect l="l" t="t" r="r" b="b"/>
              <a:pathLst>
                <a:path w="45662" h="77218" extrusionOk="0">
                  <a:moveTo>
                    <a:pt x="20272" y="1"/>
                  </a:moveTo>
                  <a:cubicBezTo>
                    <a:pt x="18930" y="2823"/>
                    <a:pt x="18423" y="9144"/>
                    <a:pt x="16904" y="21221"/>
                  </a:cubicBezTo>
                  <a:cubicBezTo>
                    <a:pt x="15888" y="29280"/>
                    <a:pt x="15300" y="36954"/>
                    <a:pt x="15300" y="36954"/>
                  </a:cubicBezTo>
                  <a:cubicBezTo>
                    <a:pt x="15300" y="36954"/>
                    <a:pt x="10190" y="40414"/>
                    <a:pt x="8354" y="45399"/>
                  </a:cubicBezTo>
                  <a:cubicBezTo>
                    <a:pt x="6373" y="50782"/>
                    <a:pt x="1" y="63845"/>
                    <a:pt x="1" y="63845"/>
                  </a:cubicBezTo>
                  <a:cubicBezTo>
                    <a:pt x="1" y="63845"/>
                    <a:pt x="1726" y="66833"/>
                    <a:pt x="4722" y="66833"/>
                  </a:cubicBezTo>
                  <a:cubicBezTo>
                    <a:pt x="4815" y="66833"/>
                    <a:pt x="4910" y="66830"/>
                    <a:pt x="5005" y="66824"/>
                  </a:cubicBezTo>
                  <a:cubicBezTo>
                    <a:pt x="5005" y="66824"/>
                    <a:pt x="10100" y="59669"/>
                    <a:pt x="14071" y="54368"/>
                  </a:cubicBezTo>
                  <a:cubicBezTo>
                    <a:pt x="19119" y="47631"/>
                    <a:pt x="19606" y="46516"/>
                    <a:pt x="22233" y="42830"/>
                  </a:cubicBezTo>
                  <a:cubicBezTo>
                    <a:pt x="25218" y="39375"/>
                    <a:pt x="28767" y="24168"/>
                    <a:pt x="30004" y="18322"/>
                  </a:cubicBezTo>
                  <a:lnTo>
                    <a:pt x="31282" y="18530"/>
                  </a:lnTo>
                  <a:cubicBezTo>
                    <a:pt x="31696" y="20796"/>
                    <a:pt x="31840" y="22714"/>
                    <a:pt x="32802" y="29357"/>
                  </a:cubicBezTo>
                  <a:cubicBezTo>
                    <a:pt x="33896" y="36913"/>
                    <a:pt x="34935" y="43533"/>
                    <a:pt x="34935" y="43533"/>
                  </a:cubicBezTo>
                  <a:cubicBezTo>
                    <a:pt x="34935" y="43533"/>
                    <a:pt x="32244" y="49618"/>
                    <a:pt x="32553" y="55876"/>
                  </a:cubicBezTo>
                  <a:cubicBezTo>
                    <a:pt x="32942" y="63742"/>
                    <a:pt x="32884" y="75593"/>
                    <a:pt x="32884" y="75593"/>
                  </a:cubicBezTo>
                  <a:cubicBezTo>
                    <a:pt x="32884" y="75593"/>
                    <a:pt x="34496" y="77217"/>
                    <a:pt x="36858" y="77217"/>
                  </a:cubicBezTo>
                  <a:cubicBezTo>
                    <a:pt x="37451" y="77217"/>
                    <a:pt x="38092" y="77115"/>
                    <a:pt x="38767" y="76858"/>
                  </a:cubicBezTo>
                  <a:cubicBezTo>
                    <a:pt x="38767" y="76858"/>
                    <a:pt x="41149" y="63920"/>
                    <a:pt x="42412" y="57418"/>
                  </a:cubicBezTo>
                  <a:cubicBezTo>
                    <a:pt x="43986" y="49332"/>
                    <a:pt x="44710" y="46525"/>
                    <a:pt x="45090" y="42465"/>
                  </a:cubicBezTo>
                  <a:cubicBezTo>
                    <a:pt x="45661" y="36383"/>
                    <a:pt x="45090" y="8371"/>
                    <a:pt x="45090" y="8371"/>
                  </a:cubicBezTo>
                  <a:lnTo>
                    <a:pt x="202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1" name="Google Shape;455;p32">
              <a:extLst>
                <a:ext uri="{FF2B5EF4-FFF2-40B4-BE49-F238E27FC236}">
                  <a16:creationId xmlns:a16="http://schemas.microsoft.com/office/drawing/2014/main" id="{6576B918-7F78-4A17-A590-524B7FCF57D4}"/>
                </a:ext>
              </a:extLst>
            </p:cNvPr>
            <p:cNvSpPr/>
            <p:nvPr/>
          </p:nvSpPr>
          <p:spPr>
            <a:xfrm>
              <a:off x="1363725" y="3072450"/>
              <a:ext cx="201600" cy="608125"/>
            </a:xfrm>
            <a:custGeom>
              <a:avLst/>
              <a:gdLst/>
              <a:ahLst/>
              <a:cxnLst/>
              <a:rect l="l" t="t" r="r" b="b"/>
              <a:pathLst>
                <a:path w="8064" h="24325" extrusionOk="0">
                  <a:moveTo>
                    <a:pt x="1" y="1"/>
                  </a:moveTo>
                  <a:cubicBezTo>
                    <a:pt x="1" y="1"/>
                    <a:pt x="3210" y="3974"/>
                    <a:pt x="3751" y="5650"/>
                  </a:cubicBezTo>
                  <a:cubicBezTo>
                    <a:pt x="5065" y="9720"/>
                    <a:pt x="2116" y="24325"/>
                    <a:pt x="2116" y="24325"/>
                  </a:cubicBezTo>
                  <a:cubicBezTo>
                    <a:pt x="4032" y="18489"/>
                    <a:pt x="5589" y="12548"/>
                    <a:pt x="6786" y="6509"/>
                  </a:cubicBezTo>
                  <a:lnTo>
                    <a:pt x="8064" y="6717"/>
                  </a:lnTo>
                  <a:cubicBezTo>
                    <a:pt x="8064" y="6717"/>
                    <a:pt x="2673" y="2724"/>
                    <a:pt x="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2" name="Google Shape;456;p32">
              <a:extLst>
                <a:ext uri="{FF2B5EF4-FFF2-40B4-BE49-F238E27FC236}">
                  <a16:creationId xmlns:a16="http://schemas.microsoft.com/office/drawing/2014/main" id="{AF2DB059-61F6-41BA-96C8-F368485E8C0D}"/>
                </a:ext>
              </a:extLst>
            </p:cNvPr>
            <p:cNvSpPr/>
            <p:nvPr/>
          </p:nvSpPr>
          <p:spPr>
            <a:xfrm>
              <a:off x="1466500" y="1267625"/>
              <a:ext cx="475125" cy="580100"/>
            </a:xfrm>
            <a:custGeom>
              <a:avLst/>
              <a:gdLst/>
              <a:ahLst/>
              <a:cxnLst/>
              <a:rect l="l" t="t" r="r" b="b"/>
              <a:pathLst>
                <a:path w="19005" h="23204" extrusionOk="0">
                  <a:moveTo>
                    <a:pt x="9783" y="1"/>
                  </a:moveTo>
                  <a:cubicBezTo>
                    <a:pt x="9748" y="1"/>
                    <a:pt x="9713" y="1"/>
                    <a:pt x="9679" y="1"/>
                  </a:cubicBezTo>
                  <a:cubicBezTo>
                    <a:pt x="4309" y="59"/>
                    <a:pt x="1" y="4458"/>
                    <a:pt x="56" y="9828"/>
                  </a:cubicBezTo>
                  <a:cubicBezTo>
                    <a:pt x="89" y="12970"/>
                    <a:pt x="1618" y="15706"/>
                    <a:pt x="3948" y="17459"/>
                  </a:cubicBezTo>
                  <a:cubicBezTo>
                    <a:pt x="3948" y="17459"/>
                    <a:pt x="4460" y="18554"/>
                    <a:pt x="4760" y="18939"/>
                  </a:cubicBezTo>
                  <a:cubicBezTo>
                    <a:pt x="6448" y="21104"/>
                    <a:pt x="11878" y="22994"/>
                    <a:pt x="13205" y="23172"/>
                  </a:cubicBezTo>
                  <a:cubicBezTo>
                    <a:pt x="13362" y="23193"/>
                    <a:pt x="13511" y="23203"/>
                    <a:pt x="13655" y="23203"/>
                  </a:cubicBezTo>
                  <a:cubicBezTo>
                    <a:pt x="15341" y="23203"/>
                    <a:pt x="16198" y="21798"/>
                    <a:pt x="17160" y="19836"/>
                  </a:cubicBezTo>
                  <a:cubicBezTo>
                    <a:pt x="19005" y="16076"/>
                    <a:pt x="18912" y="11157"/>
                    <a:pt x="18609" y="8726"/>
                  </a:cubicBezTo>
                  <a:cubicBezTo>
                    <a:pt x="18082" y="3841"/>
                    <a:pt x="14774" y="1"/>
                    <a:pt x="9783"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3" name="Google Shape;457;p32">
              <a:extLst>
                <a:ext uri="{FF2B5EF4-FFF2-40B4-BE49-F238E27FC236}">
                  <a16:creationId xmlns:a16="http://schemas.microsoft.com/office/drawing/2014/main" id="{1845D253-B32F-4617-957F-005E4A742650}"/>
                </a:ext>
              </a:extLst>
            </p:cNvPr>
            <p:cNvSpPr/>
            <p:nvPr/>
          </p:nvSpPr>
          <p:spPr>
            <a:xfrm>
              <a:off x="1422475" y="1741075"/>
              <a:ext cx="394250" cy="302125"/>
            </a:xfrm>
            <a:custGeom>
              <a:avLst/>
              <a:gdLst/>
              <a:ahLst/>
              <a:cxnLst/>
              <a:rect l="l" t="t" r="r" b="b"/>
              <a:pathLst>
                <a:path w="15770" h="12085" extrusionOk="0">
                  <a:moveTo>
                    <a:pt x="6521" y="1"/>
                  </a:moveTo>
                  <a:cubicBezTo>
                    <a:pt x="6521" y="1"/>
                    <a:pt x="5679" y="3343"/>
                    <a:pt x="5525" y="3811"/>
                  </a:cubicBezTo>
                  <a:cubicBezTo>
                    <a:pt x="5273" y="4584"/>
                    <a:pt x="5133" y="4778"/>
                    <a:pt x="4509" y="4778"/>
                  </a:cubicBezTo>
                  <a:cubicBezTo>
                    <a:pt x="4075" y="4778"/>
                    <a:pt x="3407" y="4684"/>
                    <a:pt x="2303" y="4625"/>
                  </a:cubicBezTo>
                  <a:cubicBezTo>
                    <a:pt x="2128" y="4615"/>
                    <a:pt x="1964" y="4610"/>
                    <a:pt x="1812" y="4610"/>
                  </a:cubicBezTo>
                  <a:cubicBezTo>
                    <a:pt x="417" y="4610"/>
                    <a:pt x="1" y="5074"/>
                    <a:pt x="774" y="7181"/>
                  </a:cubicBezTo>
                  <a:cubicBezTo>
                    <a:pt x="1543" y="9275"/>
                    <a:pt x="4852" y="11470"/>
                    <a:pt x="7928" y="11996"/>
                  </a:cubicBezTo>
                  <a:cubicBezTo>
                    <a:pt x="8281" y="12057"/>
                    <a:pt x="8658" y="12084"/>
                    <a:pt x="9047" y="12084"/>
                  </a:cubicBezTo>
                  <a:cubicBezTo>
                    <a:pt x="12054" y="12084"/>
                    <a:pt x="15770" y="10423"/>
                    <a:pt x="14193" y="9236"/>
                  </a:cubicBezTo>
                  <a:cubicBezTo>
                    <a:pt x="12415" y="7896"/>
                    <a:pt x="11624" y="7625"/>
                    <a:pt x="11867" y="6687"/>
                  </a:cubicBezTo>
                  <a:cubicBezTo>
                    <a:pt x="12408" y="4586"/>
                    <a:pt x="13212" y="2885"/>
                    <a:pt x="13212" y="2885"/>
                  </a:cubicBezTo>
                  <a:lnTo>
                    <a:pt x="6521" y="1"/>
                  </a:ln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4" name="Google Shape;458;p32">
              <a:extLst>
                <a:ext uri="{FF2B5EF4-FFF2-40B4-BE49-F238E27FC236}">
                  <a16:creationId xmlns:a16="http://schemas.microsoft.com/office/drawing/2014/main" id="{8F059749-D642-44DF-8DAA-11E1A2944B96}"/>
                </a:ext>
              </a:extLst>
            </p:cNvPr>
            <p:cNvSpPr/>
            <p:nvPr/>
          </p:nvSpPr>
          <p:spPr>
            <a:xfrm>
              <a:off x="1466500" y="1267625"/>
              <a:ext cx="433300" cy="498500"/>
            </a:xfrm>
            <a:custGeom>
              <a:avLst/>
              <a:gdLst/>
              <a:ahLst/>
              <a:cxnLst/>
              <a:rect l="l" t="t" r="r" b="b"/>
              <a:pathLst>
                <a:path w="17332" h="19940" extrusionOk="0">
                  <a:moveTo>
                    <a:pt x="9781" y="1"/>
                  </a:moveTo>
                  <a:cubicBezTo>
                    <a:pt x="9747" y="1"/>
                    <a:pt x="9713" y="1"/>
                    <a:pt x="9679" y="1"/>
                  </a:cubicBezTo>
                  <a:cubicBezTo>
                    <a:pt x="4309" y="57"/>
                    <a:pt x="1" y="4458"/>
                    <a:pt x="56" y="9828"/>
                  </a:cubicBezTo>
                  <a:cubicBezTo>
                    <a:pt x="89" y="12970"/>
                    <a:pt x="649" y="15240"/>
                    <a:pt x="2866" y="17684"/>
                  </a:cubicBezTo>
                  <a:cubicBezTo>
                    <a:pt x="2866" y="17684"/>
                    <a:pt x="3611" y="18449"/>
                    <a:pt x="4228" y="18833"/>
                  </a:cubicBezTo>
                  <a:cubicBezTo>
                    <a:pt x="5051" y="19364"/>
                    <a:pt x="6448" y="19940"/>
                    <a:pt x="8085" y="19940"/>
                  </a:cubicBezTo>
                  <a:cubicBezTo>
                    <a:pt x="8484" y="19940"/>
                    <a:pt x="8897" y="19905"/>
                    <a:pt x="9320" y="19828"/>
                  </a:cubicBezTo>
                  <a:cubicBezTo>
                    <a:pt x="11476" y="19435"/>
                    <a:pt x="11648" y="17160"/>
                    <a:pt x="11268" y="16804"/>
                  </a:cubicBezTo>
                  <a:lnTo>
                    <a:pt x="11268" y="16804"/>
                  </a:lnTo>
                  <a:cubicBezTo>
                    <a:pt x="11073" y="16983"/>
                    <a:pt x="10832" y="17078"/>
                    <a:pt x="10573" y="17078"/>
                  </a:cubicBezTo>
                  <a:cubicBezTo>
                    <a:pt x="10102" y="17078"/>
                    <a:pt x="9575" y="16761"/>
                    <a:pt x="9174" y="16052"/>
                  </a:cubicBezTo>
                  <a:cubicBezTo>
                    <a:pt x="8560" y="14967"/>
                    <a:pt x="8351" y="13159"/>
                    <a:pt x="9236" y="11602"/>
                  </a:cubicBezTo>
                  <a:cubicBezTo>
                    <a:pt x="9645" y="10883"/>
                    <a:pt x="10332" y="10580"/>
                    <a:pt x="10996" y="10580"/>
                  </a:cubicBezTo>
                  <a:cubicBezTo>
                    <a:pt x="11773" y="10580"/>
                    <a:pt x="12518" y="10996"/>
                    <a:pt x="12746" y="11649"/>
                  </a:cubicBezTo>
                  <a:cubicBezTo>
                    <a:pt x="13169" y="12860"/>
                    <a:pt x="13160" y="15021"/>
                    <a:pt x="13160" y="15021"/>
                  </a:cubicBezTo>
                  <a:cubicBezTo>
                    <a:pt x="13160" y="15021"/>
                    <a:pt x="14537" y="14506"/>
                    <a:pt x="14806" y="13116"/>
                  </a:cubicBezTo>
                  <a:cubicBezTo>
                    <a:pt x="14995" y="12132"/>
                    <a:pt x="14997" y="10998"/>
                    <a:pt x="14945" y="10081"/>
                  </a:cubicBezTo>
                  <a:cubicBezTo>
                    <a:pt x="14898" y="9235"/>
                    <a:pt x="15145" y="8361"/>
                    <a:pt x="15766" y="7783"/>
                  </a:cubicBezTo>
                  <a:cubicBezTo>
                    <a:pt x="16627" y="6980"/>
                    <a:pt x="16307" y="5704"/>
                    <a:pt x="16307" y="5704"/>
                  </a:cubicBezTo>
                  <a:cubicBezTo>
                    <a:pt x="16906" y="5218"/>
                    <a:pt x="17329" y="4533"/>
                    <a:pt x="17331" y="4533"/>
                  </a:cubicBezTo>
                  <a:cubicBezTo>
                    <a:pt x="15845" y="1813"/>
                    <a:pt x="13211" y="1"/>
                    <a:pt x="9781" y="1"/>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75" name="Google Shape;459;p32">
              <a:extLst>
                <a:ext uri="{FF2B5EF4-FFF2-40B4-BE49-F238E27FC236}">
                  <a16:creationId xmlns:a16="http://schemas.microsoft.com/office/drawing/2014/main" id="{88716039-37C8-4568-A2D7-BD99D921BFD6}"/>
                </a:ext>
              </a:extLst>
            </p:cNvPr>
            <p:cNvSpPr/>
            <p:nvPr/>
          </p:nvSpPr>
          <p:spPr>
            <a:xfrm>
              <a:off x="1374150" y="1293150"/>
              <a:ext cx="454825" cy="559525"/>
            </a:xfrm>
            <a:custGeom>
              <a:avLst/>
              <a:gdLst/>
              <a:ahLst/>
              <a:cxnLst/>
              <a:rect l="l" t="t" r="r" b="b"/>
              <a:pathLst>
                <a:path w="18193" h="22381" extrusionOk="0">
                  <a:moveTo>
                    <a:pt x="8307" y="0"/>
                  </a:moveTo>
                  <a:cubicBezTo>
                    <a:pt x="7744" y="0"/>
                    <a:pt x="6883" y="165"/>
                    <a:pt x="5961" y="948"/>
                  </a:cubicBezTo>
                  <a:cubicBezTo>
                    <a:pt x="4363" y="2303"/>
                    <a:pt x="2457" y="6788"/>
                    <a:pt x="1229" y="11704"/>
                  </a:cubicBezTo>
                  <a:cubicBezTo>
                    <a:pt x="0" y="16623"/>
                    <a:pt x="4182" y="20186"/>
                    <a:pt x="9517" y="21822"/>
                  </a:cubicBezTo>
                  <a:cubicBezTo>
                    <a:pt x="10828" y="22225"/>
                    <a:pt x="11996" y="22380"/>
                    <a:pt x="13016" y="22380"/>
                  </a:cubicBezTo>
                  <a:cubicBezTo>
                    <a:pt x="16419" y="22380"/>
                    <a:pt x="18192" y="20658"/>
                    <a:pt x="18192" y="20658"/>
                  </a:cubicBezTo>
                  <a:lnTo>
                    <a:pt x="18192" y="20658"/>
                  </a:lnTo>
                  <a:cubicBezTo>
                    <a:pt x="18192" y="20658"/>
                    <a:pt x="18059" y="20708"/>
                    <a:pt x="17841" y="20708"/>
                  </a:cubicBezTo>
                  <a:cubicBezTo>
                    <a:pt x="17415" y="20708"/>
                    <a:pt x="16663" y="20519"/>
                    <a:pt x="15944" y="19402"/>
                  </a:cubicBezTo>
                  <a:cubicBezTo>
                    <a:pt x="15263" y="18345"/>
                    <a:pt x="15102" y="16208"/>
                    <a:pt x="15102" y="16208"/>
                  </a:cubicBezTo>
                  <a:cubicBezTo>
                    <a:pt x="15102" y="16208"/>
                    <a:pt x="14806" y="16288"/>
                    <a:pt x="14335" y="16288"/>
                  </a:cubicBezTo>
                  <a:cubicBezTo>
                    <a:pt x="13391" y="16288"/>
                    <a:pt x="11741" y="15967"/>
                    <a:pt x="10361" y="14039"/>
                  </a:cubicBezTo>
                  <a:cubicBezTo>
                    <a:pt x="8295" y="11150"/>
                    <a:pt x="8972" y="89"/>
                    <a:pt x="8972" y="89"/>
                  </a:cubicBezTo>
                  <a:cubicBezTo>
                    <a:pt x="8972" y="89"/>
                    <a:pt x="8719" y="0"/>
                    <a:pt x="8307"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76" name="Google Shape;460;p32">
              <a:extLst>
                <a:ext uri="{FF2B5EF4-FFF2-40B4-BE49-F238E27FC236}">
                  <a16:creationId xmlns:a16="http://schemas.microsoft.com/office/drawing/2014/main" id="{4FDEBE2B-7B13-41C3-BA3D-49D144F1A15E}"/>
                </a:ext>
              </a:extLst>
            </p:cNvPr>
            <p:cNvSpPr/>
            <p:nvPr/>
          </p:nvSpPr>
          <p:spPr>
            <a:xfrm>
              <a:off x="1269700" y="1850750"/>
              <a:ext cx="778725" cy="1221725"/>
            </a:xfrm>
            <a:custGeom>
              <a:avLst/>
              <a:gdLst/>
              <a:ahLst/>
              <a:cxnLst/>
              <a:rect l="l" t="t" r="r" b="b"/>
              <a:pathLst>
                <a:path w="31149" h="48869" extrusionOk="0">
                  <a:moveTo>
                    <a:pt x="7909" y="0"/>
                  </a:moveTo>
                  <a:cubicBezTo>
                    <a:pt x="7513" y="0"/>
                    <a:pt x="7129" y="40"/>
                    <a:pt x="6790" y="146"/>
                  </a:cubicBezTo>
                  <a:cubicBezTo>
                    <a:pt x="4698" y="1198"/>
                    <a:pt x="3253" y="3114"/>
                    <a:pt x="2860" y="7051"/>
                  </a:cubicBezTo>
                  <a:cubicBezTo>
                    <a:pt x="2172" y="13926"/>
                    <a:pt x="4737" y="18544"/>
                    <a:pt x="4911" y="25973"/>
                  </a:cubicBezTo>
                  <a:cubicBezTo>
                    <a:pt x="4956" y="27938"/>
                    <a:pt x="985" y="32316"/>
                    <a:pt x="1" y="39116"/>
                  </a:cubicBezTo>
                  <a:cubicBezTo>
                    <a:pt x="1777" y="41313"/>
                    <a:pt x="5381" y="46287"/>
                    <a:pt x="12112" y="48257"/>
                  </a:cubicBezTo>
                  <a:cubicBezTo>
                    <a:pt x="13549" y="48677"/>
                    <a:pt x="15025" y="48869"/>
                    <a:pt x="16461" y="48869"/>
                  </a:cubicBezTo>
                  <a:cubicBezTo>
                    <a:pt x="20304" y="48869"/>
                    <a:pt x="23863" y="47493"/>
                    <a:pt x="25633" y="45426"/>
                  </a:cubicBezTo>
                  <a:cubicBezTo>
                    <a:pt x="24533" y="34343"/>
                    <a:pt x="23139" y="32928"/>
                    <a:pt x="22804" y="28054"/>
                  </a:cubicBezTo>
                  <a:cubicBezTo>
                    <a:pt x="22920" y="26450"/>
                    <a:pt x="24681" y="22814"/>
                    <a:pt x="25053" y="20075"/>
                  </a:cubicBezTo>
                  <a:cubicBezTo>
                    <a:pt x="31149" y="17562"/>
                    <a:pt x="29710" y="10691"/>
                    <a:pt x="23666" y="6495"/>
                  </a:cubicBezTo>
                  <a:cubicBezTo>
                    <a:pt x="21185" y="4772"/>
                    <a:pt x="18161" y="3193"/>
                    <a:pt x="18161" y="3193"/>
                  </a:cubicBezTo>
                  <a:cubicBezTo>
                    <a:pt x="18161" y="3193"/>
                    <a:pt x="16678" y="3897"/>
                    <a:pt x="14672" y="3897"/>
                  </a:cubicBezTo>
                  <a:cubicBezTo>
                    <a:pt x="13735" y="3897"/>
                    <a:pt x="12683" y="3743"/>
                    <a:pt x="11614" y="3292"/>
                  </a:cubicBezTo>
                  <a:cubicBezTo>
                    <a:pt x="9662" y="2470"/>
                    <a:pt x="10020" y="1200"/>
                    <a:pt x="10718" y="330"/>
                  </a:cubicBezTo>
                  <a:cubicBezTo>
                    <a:pt x="10160" y="294"/>
                    <a:pt x="8991" y="0"/>
                    <a:pt x="7909" y="0"/>
                  </a:cubicBez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77" name="Google Shape;461;p32">
              <a:extLst>
                <a:ext uri="{FF2B5EF4-FFF2-40B4-BE49-F238E27FC236}">
                  <a16:creationId xmlns:a16="http://schemas.microsoft.com/office/drawing/2014/main" id="{7E0E1B14-EFE6-403E-B709-AA1DC6106312}"/>
                </a:ext>
              </a:extLst>
            </p:cNvPr>
            <p:cNvSpPr/>
            <p:nvPr/>
          </p:nvSpPr>
          <p:spPr>
            <a:xfrm>
              <a:off x="1302150" y="1838700"/>
              <a:ext cx="654675" cy="774150"/>
            </a:xfrm>
            <a:custGeom>
              <a:avLst/>
              <a:gdLst/>
              <a:ahLst/>
              <a:cxnLst/>
              <a:rect l="l" t="t" r="r" b="b"/>
              <a:pathLst>
                <a:path w="26187" h="30966" extrusionOk="0">
                  <a:moveTo>
                    <a:pt x="6950" y="1"/>
                  </a:moveTo>
                  <a:cubicBezTo>
                    <a:pt x="5000" y="1"/>
                    <a:pt x="2632" y="1028"/>
                    <a:pt x="1394" y="5248"/>
                  </a:cubicBezTo>
                  <a:cubicBezTo>
                    <a:pt x="0" y="10003"/>
                    <a:pt x="1540" y="13935"/>
                    <a:pt x="1918" y="17460"/>
                  </a:cubicBezTo>
                  <a:cubicBezTo>
                    <a:pt x="2296" y="20985"/>
                    <a:pt x="1317" y="24917"/>
                    <a:pt x="1317" y="24917"/>
                  </a:cubicBezTo>
                  <a:cubicBezTo>
                    <a:pt x="1317" y="24917"/>
                    <a:pt x="2464" y="26861"/>
                    <a:pt x="6630" y="29017"/>
                  </a:cubicBezTo>
                  <a:cubicBezTo>
                    <a:pt x="9371" y="30436"/>
                    <a:pt x="13013" y="30965"/>
                    <a:pt x="16398" y="30965"/>
                  </a:cubicBezTo>
                  <a:cubicBezTo>
                    <a:pt x="20418" y="30965"/>
                    <a:pt x="24075" y="30219"/>
                    <a:pt x="25426" y="29329"/>
                  </a:cubicBezTo>
                  <a:cubicBezTo>
                    <a:pt x="25426" y="29329"/>
                    <a:pt x="26186" y="18381"/>
                    <a:pt x="24971" y="12078"/>
                  </a:cubicBezTo>
                  <a:cubicBezTo>
                    <a:pt x="23755" y="5774"/>
                    <a:pt x="16654" y="3196"/>
                    <a:pt x="16654" y="3196"/>
                  </a:cubicBezTo>
                  <a:cubicBezTo>
                    <a:pt x="16654" y="3196"/>
                    <a:pt x="15577" y="3612"/>
                    <a:pt x="14081" y="3612"/>
                  </a:cubicBezTo>
                  <a:cubicBezTo>
                    <a:pt x="13272" y="3612"/>
                    <a:pt x="12341" y="3491"/>
                    <a:pt x="11392" y="3117"/>
                  </a:cubicBezTo>
                  <a:cubicBezTo>
                    <a:pt x="8688" y="2052"/>
                    <a:pt x="9951" y="484"/>
                    <a:pt x="9951" y="484"/>
                  </a:cubicBezTo>
                  <a:cubicBezTo>
                    <a:pt x="9951" y="484"/>
                    <a:pt x="9715" y="301"/>
                    <a:pt x="7666" y="46"/>
                  </a:cubicBezTo>
                  <a:cubicBezTo>
                    <a:pt x="7436" y="17"/>
                    <a:pt x="7196" y="1"/>
                    <a:pt x="6950" y="1"/>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sp>
          <p:nvSpPr>
            <p:cNvPr id="78" name="Google Shape;462;p32">
              <a:extLst>
                <a:ext uri="{FF2B5EF4-FFF2-40B4-BE49-F238E27FC236}">
                  <a16:creationId xmlns:a16="http://schemas.microsoft.com/office/drawing/2014/main" id="{F9FE1338-4C10-4756-AA9C-27D221CC432A}"/>
                </a:ext>
              </a:extLst>
            </p:cNvPr>
            <p:cNvSpPr/>
            <p:nvPr/>
          </p:nvSpPr>
          <p:spPr>
            <a:xfrm>
              <a:off x="1504575" y="1825900"/>
              <a:ext cx="293575" cy="140300"/>
            </a:xfrm>
            <a:custGeom>
              <a:avLst/>
              <a:gdLst/>
              <a:ahLst/>
              <a:cxnLst/>
              <a:rect l="l" t="t" r="r" b="b"/>
              <a:pathLst>
                <a:path w="11743" h="5612" extrusionOk="0">
                  <a:moveTo>
                    <a:pt x="2060" y="1"/>
                  </a:moveTo>
                  <a:cubicBezTo>
                    <a:pt x="1566" y="1"/>
                    <a:pt x="899" y="508"/>
                    <a:pt x="488" y="871"/>
                  </a:cubicBezTo>
                  <a:cubicBezTo>
                    <a:pt x="323" y="1015"/>
                    <a:pt x="0" y="1397"/>
                    <a:pt x="31" y="1614"/>
                  </a:cubicBezTo>
                  <a:cubicBezTo>
                    <a:pt x="134" y="2357"/>
                    <a:pt x="475" y="3483"/>
                    <a:pt x="1918" y="4529"/>
                  </a:cubicBezTo>
                  <a:cubicBezTo>
                    <a:pt x="2998" y="5311"/>
                    <a:pt x="4121" y="5569"/>
                    <a:pt x="5337" y="5569"/>
                  </a:cubicBezTo>
                  <a:cubicBezTo>
                    <a:pt x="6257" y="5569"/>
                    <a:pt x="7231" y="5421"/>
                    <a:pt x="8280" y="5242"/>
                  </a:cubicBezTo>
                  <a:cubicBezTo>
                    <a:pt x="8790" y="5155"/>
                    <a:pt x="9238" y="5121"/>
                    <a:pt x="9628" y="5121"/>
                  </a:cubicBezTo>
                  <a:cubicBezTo>
                    <a:pt x="11102" y="5121"/>
                    <a:pt x="11743" y="5611"/>
                    <a:pt x="11743" y="5611"/>
                  </a:cubicBezTo>
                  <a:cubicBezTo>
                    <a:pt x="11743" y="5611"/>
                    <a:pt x="11337" y="4353"/>
                    <a:pt x="10974" y="3526"/>
                  </a:cubicBezTo>
                  <a:cubicBezTo>
                    <a:pt x="10655" y="2793"/>
                    <a:pt x="9852" y="2128"/>
                    <a:pt x="9170" y="2128"/>
                  </a:cubicBezTo>
                  <a:cubicBezTo>
                    <a:pt x="9080" y="2128"/>
                    <a:pt x="8992" y="2140"/>
                    <a:pt x="8907" y="2164"/>
                  </a:cubicBezTo>
                  <a:cubicBezTo>
                    <a:pt x="8412" y="2308"/>
                    <a:pt x="7247" y="2659"/>
                    <a:pt x="5978" y="2659"/>
                  </a:cubicBezTo>
                  <a:cubicBezTo>
                    <a:pt x="5387" y="2659"/>
                    <a:pt x="4774" y="2583"/>
                    <a:pt x="4195" y="2375"/>
                  </a:cubicBezTo>
                  <a:cubicBezTo>
                    <a:pt x="2831" y="1883"/>
                    <a:pt x="2327" y="1399"/>
                    <a:pt x="2127" y="871"/>
                  </a:cubicBezTo>
                  <a:lnTo>
                    <a:pt x="2342" y="72"/>
                  </a:lnTo>
                  <a:cubicBezTo>
                    <a:pt x="2258" y="23"/>
                    <a:pt x="2163" y="1"/>
                    <a:pt x="2060"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9" name="Google Shape;463;p32">
              <a:extLst>
                <a:ext uri="{FF2B5EF4-FFF2-40B4-BE49-F238E27FC236}">
                  <a16:creationId xmlns:a16="http://schemas.microsoft.com/office/drawing/2014/main" id="{D0898F96-EC4F-45D6-862E-2443DC6717F4}"/>
                </a:ext>
              </a:extLst>
            </p:cNvPr>
            <p:cNvSpPr/>
            <p:nvPr/>
          </p:nvSpPr>
          <p:spPr>
            <a:xfrm>
              <a:off x="1707550" y="2023700"/>
              <a:ext cx="1271400" cy="924325"/>
            </a:xfrm>
            <a:custGeom>
              <a:avLst/>
              <a:gdLst/>
              <a:ahLst/>
              <a:cxnLst/>
              <a:rect l="l" t="t" r="r" b="b"/>
              <a:pathLst>
                <a:path w="50856" h="36973" extrusionOk="0">
                  <a:moveTo>
                    <a:pt x="3969" y="1"/>
                  </a:moveTo>
                  <a:cubicBezTo>
                    <a:pt x="3607" y="1"/>
                    <a:pt x="3247" y="54"/>
                    <a:pt x="2895" y="154"/>
                  </a:cubicBezTo>
                  <a:cubicBezTo>
                    <a:pt x="1302" y="607"/>
                    <a:pt x="0" y="1602"/>
                    <a:pt x="2006" y="5923"/>
                  </a:cubicBezTo>
                  <a:cubicBezTo>
                    <a:pt x="3978" y="10176"/>
                    <a:pt x="8263" y="17650"/>
                    <a:pt x="12797" y="22303"/>
                  </a:cubicBezTo>
                  <a:cubicBezTo>
                    <a:pt x="14994" y="24558"/>
                    <a:pt x="18714" y="27739"/>
                    <a:pt x="24470" y="30645"/>
                  </a:cubicBezTo>
                  <a:cubicBezTo>
                    <a:pt x="28493" y="32674"/>
                    <a:pt x="31111" y="33454"/>
                    <a:pt x="34952" y="34599"/>
                  </a:cubicBezTo>
                  <a:cubicBezTo>
                    <a:pt x="36126" y="34949"/>
                    <a:pt x="36992" y="35114"/>
                    <a:pt x="39200" y="35941"/>
                  </a:cubicBezTo>
                  <a:cubicBezTo>
                    <a:pt x="40889" y="36575"/>
                    <a:pt x="42896" y="36972"/>
                    <a:pt x="44617" y="36972"/>
                  </a:cubicBezTo>
                  <a:cubicBezTo>
                    <a:pt x="45143" y="36972"/>
                    <a:pt x="45642" y="36935"/>
                    <a:pt x="46097" y="36856"/>
                  </a:cubicBezTo>
                  <a:cubicBezTo>
                    <a:pt x="48040" y="36521"/>
                    <a:pt x="48689" y="36092"/>
                    <a:pt x="48792" y="35671"/>
                  </a:cubicBezTo>
                  <a:cubicBezTo>
                    <a:pt x="48913" y="35181"/>
                    <a:pt x="48554" y="34896"/>
                    <a:pt x="47786" y="34896"/>
                  </a:cubicBezTo>
                  <a:cubicBezTo>
                    <a:pt x="47723" y="34896"/>
                    <a:pt x="47656" y="34898"/>
                    <a:pt x="47587" y="34902"/>
                  </a:cubicBezTo>
                  <a:cubicBezTo>
                    <a:pt x="47123" y="34928"/>
                    <a:pt x="46503" y="35003"/>
                    <a:pt x="45755" y="35003"/>
                  </a:cubicBezTo>
                  <a:cubicBezTo>
                    <a:pt x="45046" y="35003"/>
                    <a:pt x="44221" y="34936"/>
                    <a:pt x="43302" y="34695"/>
                  </a:cubicBezTo>
                  <a:cubicBezTo>
                    <a:pt x="43302" y="34695"/>
                    <a:pt x="45289" y="34680"/>
                    <a:pt x="46477" y="34567"/>
                  </a:cubicBezTo>
                  <a:cubicBezTo>
                    <a:pt x="47662" y="34453"/>
                    <a:pt x="48799" y="34161"/>
                    <a:pt x="49565" y="33854"/>
                  </a:cubicBezTo>
                  <a:cubicBezTo>
                    <a:pt x="50509" y="33477"/>
                    <a:pt x="50856" y="32021"/>
                    <a:pt x="49977" y="32021"/>
                  </a:cubicBezTo>
                  <a:cubicBezTo>
                    <a:pt x="49968" y="32021"/>
                    <a:pt x="49959" y="32021"/>
                    <a:pt x="49950" y="32021"/>
                  </a:cubicBezTo>
                  <a:cubicBezTo>
                    <a:pt x="49031" y="32049"/>
                    <a:pt x="48337" y="32322"/>
                    <a:pt x="46576" y="32464"/>
                  </a:cubicBezTo>
                  <a:cubicBezTo>
                    <a:pt x="46214" y="32493"/>
                    <a:pt x="45873" y="32504"/>
                    <a:pt x="45562" y="32504"/>
                  </a:cubicBezTo>
                  <a:cubicBezTo>
                    <a:pt x="44495" y="32504"/>
                    <a:pt x="43777" y="32372"/>
                    <a:pt x="43777" y="32372"/>
                  </a:cubicBezTo>
                  <a:cubicBezTo>
                    <a:pt x="43777" y="32372"/>
                    <a:pt x="45678" y="32116"/>
                    <a:pt x="47229" y="31600"/>
                  </a:cubicBezTo>
                  <a:cubicBezTo>
                    <a:pt x="48779" y="31085"/>
                    <a:pt x="49312" y="30554"/>
                    <a:pt x="49645" y="30185"/>
                  </a:cubicBezTo>
                  <a:cubicBezTo>
                    <a:pt x="49947" y="29849"/>
                    <a:pt x="49916" y="29069"/>
                    <a:pt x="49061" y="29069"/>
                  </a:cubicBezTo>
                  <a:cubicBezTo>
                    <a:pt x="48975" y="29069"/>
                    <a:pt x="48881" y="29077"/>
                    <a:pt x="48777" y="29094"/>
                  </a:cubicBezTo>
                  <a:cubicBezTo>
                    <a:pt x="47763" y="29261"/>
                    <a:pt x="46554" y="29910"/>
                    <a:pt x="44572" y="29929"/>
                  </a:cubicBezTo>
                  <a:cubicBezTo>
                    <a:pt x="44518" y="29930"/>
                    <a:pt x="44464" y="29930"/>
                    <a:pt x="44411" y="29930"/>
                  </a:cubicBezTo>
                  <a:cubicBezTo>
                    <a:pt x="43054" y="29930"/>
                    <a:pt x="42115" y="29747"/>
                    <a:pt x="42297" y="29536"/>
                  </a:cubicBezTo>
                  <a:cubicBezTo>
                    <a:pt x="42486" y="29317"/>
                    <a:pt x="43335" y="29369"/>
                    <a:pt x="44445" y="28778"/>
                  </a:cubicBezTo>
                  <a:cubicBezTo>
                    <a:pt x="45506" y="28216"/>
                    <a:pt x="46213" y="27032"/>
                    <a:pt x="45850" y="26461"/>
                  </a:cubicBezTo>
                  <a:cubicBezTo>
                    <a:pt x="45723" y="26262"/>
                    <a:pt x="45635" y="26184"/>
                    <a:pt x="45525" y="26184"/>
                  </a:cubicBezTo>
                  <a:cubicBezTo>
                    <a:pt x="45319" y="26184"/>
                    <a:pt x="45033" y="26455"/>
                    <a:pt x="44265" y="26721"/>
                  </a:cubicBezTo>
                  <a:cubicBezTo>
                    <a:pt x="43083" y="27131"/>
                    <a:pt x="41906" y="27041"/>
                    <a:pt x="40291" y="27749"/>
                  </a:cubicBezTo>
                  <a:cubicBezTo>
                    <a:pt x="38867" y="28372"/>
                    <a:pt x="37918" y="28731"/>
                    <a:pt x="36483" y="28931"/>
                  </a:cubicBezTo>
                  <a:cubicBezTo>
                    <a:pt x="36289" y="28958"/>
                    <a:pt x="36076" y="28972"/>
                    <a:pt x="35844" y="28972"/>
                  </a:cubicBezTo>
                  <a:cubicBezTo>
                    <a:pt x="34358" y="28972"/>
                    <a:pt x="32075" y="28383"/>
                    <a:pt x="28785" y="26738"/>
                  </a:cubicBezTo>
                  <a:cubicBezTo>
                    <a:pt x="24296" y="24495"/>
                    <a:pt x="20531" y="22077"/>
                    <a:pt x="17428" y="18426"/>
                  </a:cubicBezTo>
                  <a:cubicBezTo>
                    <a:pt x="13506" y="13808"/>
                    <a:pt x="9771" y="6041"/>
                    <a:pt x="8441" y="3479"/>
                  </a:cubicBezTo>
                  <a:cubicBezTo>
                    <a:pt x="7148" y="987"/>
                    <a:pt x="5530" y="1"/>
                    <a:pt x="3969"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80" name="Google Shape;464;p32">
              <a:extLst>
                <a:ext uri="{FF2B5EF4-FFF2-40B4-BE49-F238E27FC236}">
                  <a16:creationId xmlns:a16="http://schemas.microsoft.com/office/drawing/2014/main" id="{2436FB20-1DC5-4154-ADFA-E64EA731D483}"/>
                </a:ext>
              </a:extLst>
            </p:cNvPr>
            <p:cNvSpPr/>
            <p:nvPr/>
          </p:nvSpPr>
          <p:spPr>
            <a:xfrm>
              <a:off x="1706950" y="2010750"/>
              <a:ext cx="403700" cy="529300"/>
            </a:xfrm>
            <a:custGeom>
              <a:avLst/>
              <a:gdLst/>
              <a:ahLst/>
              <a:cxnLst/>
              <a:rect l="l" t="t" r="r" b="b"/>
              <a:pathLst>
                <a:path w="16148" h="21172" extrusionOk="0">
                  <a:moveTo>
                    <a:pt x="4368" y="1"/>
                  </a:moveTo>
                  <a:cubicBezTo>
                    <a:pt x="3685" y="1"/>
                    <a:pt x="3085" y="223"/>
                    <a:pt x="2619" y="451"/>
                  </a:cubicBezTo>
                  <a:cubicBezTo>
                    <a:pt x="1165" y="1164"/>
                    <a:pt x="1" y="2554"/>
                    <a:pt x="1062" y="5782"/>
                  </a:cubicBezTo>
                  <a:cubicBezTo>
                    <a:pt x="2125" y="9010"/>
                    <a:pt x="5929" y="15183"/>
                    <a:pt x="7832" y="17788"/>
                  </a:cubicBezTo>
                  <a:cubicBezTo>
                    <a:pt x="9732" y="20394"/>
                    <a:pt x="10437" y="21171"/>
                    <a:pt x="10437" y="21171"/>
                  </a:cubicBezTo>
                  <a:cubicBezTo>
                    <a:pt x="10437" y="21171"/>
                    <a:pt x="14101" y="20179"/>
                    <a:pt x="16148" y="16820"/>
                  </a:cubicBezTo>
                  <a:cubicBezTo>
                    <a:pt x="16148" y="16820"/>
                    <a:pt x="14909" y="15103"/>
                    <a:pt x="13349" y="12378"/>
                  </a:cubicBezTo>
                  <a:cubicBezTo>
                    <a:pt x="11790" y="9650"/>
                    <a:pt x="9017" y="3473"/>
                    <a:pt x="7256" y="1503"/>
                  </a:cubicBezTo>
                  <a:cubicBezTo>
                    <a:pt x="6230" y="356"/>
                    <a:pt x="5233" y="1"/>
                    <a:pt x="4368"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81" name="Google Shape;465;p32">
              <a:extLst>
                <a:ext uri="{FF2B5EF4-FFF2-40B4-BE49-F238E27FC236}">
                  <a16:creationId xmlns:a16="http://schemas.microsoft.com/office/drawing/2014/main" id="{A3BEEDBD-A5FC-4FF3-87BA-C609E1065D16}"/>
                </a:ext>
              </a:extLst>
            </p:cNvPr>
            <p:cNvSpPr/>
            <p:nvPr/>
          </p:nvSpPr>
          <p:spPr>
            <a:xfrm>
              <a:off x="1947625" y="2405350"/>
              <a:ext cx="207125" cy="198725"/>
            </a:xfrm>
            <a:custGeom>
              <a:avLst/>
              <a:gdLst/>
              <a:ahLst/>
              <a:cxnLst/>
              <a:rect l="l" t="t" r="r" b="b"/>
              <a:pathLst>
                <a:path w="8285" h="7949" extrusionOk="0">
                  <a:moveTo>
                    <a:pt x="6111" y="0"/>
                  </a:moveTo>
                  <a:cubicBezTo>
                    <a:pt x="5970" y="0"/>
                    <a:pt x="5870" y="84"/>
                    <a:pt x="5870" y="84"/>
                  </a:cubicBezTo>
                  <a:lnTo>
                    <a:pt x="6154" y="505"/>
                  </a:lnTo>
                  <a:cubicBezTo>
                    <a:pt x="6154" y="505"/>
                    <a:pt x="5733" y="1908"/>
                    <a:pt x="4105" y="3375"/>
                  </a:cubicBezTo>
                  <a:cubicBezTo>
                    <a:pt x="2479" y="4839"/>
                    <a:pt x="662" y="5202"/>
                    <a:pt x="662" y="5202"/>
                  </a:cubicBezTo>
                  <a:lnTo>
                    <a:pt x="219" y="4670"/>
                  </a:lnTo>
                  <a:cubicBezTo>
                    <a:pt x="219" y="4670"/>
                    <a:pt x="0" y="5078"/>
                    <a:pt x="193" y="5329"/>
                  </a:cubicBezTo>
                  <a:cubicBezTo>
                    <a:pt x="387" y="5582"/>
                    <a:pt x="1890" y="7490"/>
                    <a:pt x="2300" y="7859"/>
                  </a:cubicBezTo>
                  <a:cubicBezTo>
                    <a:pt x="2367" y="7920"/>
                    <a:pt x="2474" y="7949"/>
                    <a:pt x="2612" y="7949"/>
                  </a:cubicBezTo>
                  <a:cubicBezTo>
                    <a:pt x="3322" y="7949"/>
                    <a:pt x="4874" y="7182"/>
                    <a:pt x="6231" y="5980"/>
                  </a:cubicBezTo>
                  <a:cubicBezTo>
                    <a:pt x="7853" y="4543"/>
                    <a:pt x="8284" y="2799"/>
                    <a:pt x="7975" y="2359"/>
                  </a:cubicBezTo>
                  <a:cubicBezTo>
                    <a:pt x="7668" y="1918"/>
                    <a:pt x="6815" y="713"/>
                    <a:pt x="6508" y="260"/>
                  </a:cubicBezTo>
                  <a:cubicBezTo>
                    <a:pt x="6370" y="56"/>
                    <a:pt x="6227" y="0"/>
                    <a:pt x="6111" y="0"/>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64596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048984" y="359535"/>
            <a:ext cx="10895365" cy="5986737"/>
          </a:xfrm>
          <a:solidFill>
            <a:srgbClr val="E2FCC8"/>
          </a:solidFill>
        </p:spPr>
        <p:txBody>
          <a:bodyPr>
            <a:normAutofit fontScale="92500" lnSpcReduction="10000"/>
          </a:bodyPr>
          <a:lstStyle/>
          <a:p>
            <a:pPr>
              <a:lnSpc>
                <a:spcPct val="120000"/>
              </a:lnSpc>
              <a:spcBef>
                <a:spcPts val="0"/>
              </a:spcBef>
              <a:buNone/>
            </a:pPr>
            <a:r>
              <a:rPr lang="fr-FR" sz="2667" dirty="0">
                <a:solidFill>
                  <a:srgbClr val="9F2936">
                    <a:lumMod val="50000"/>
                  </a:srgbClr>
                </a:solidFill>
                <a:latin typeface="Times New Roman" pitchFamily="18" charset="0"/>
                <a:cs typeface="Times New Roman" pitchFamily="18" charset="0"/>
              </a:rPr>
              <a:t>La aplicarea evaluării sumative cadrele didactice sunt responsabile de elaborarea instrumentelor de evaluare: </a:t>
            </a:r>
            <a:endParaRPr lang="ro-RO"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ro-RO" sz="2667" i="1" dirty="0">
                <a:solidFill>
                  <a:srgbClr val="9F2936">
                    <a:lumMod val="50000"/>
                  </a:srgbClr>
                </a:solidFill>
                <a:latin typeface="Times New Roman" pitchFamily="18" charset="0"/>
                <a:cs typeface="Times New Roman" pitchFamily="18" charset="0"/>
              </a:rPr>
              <a:t>tabelul de corelare dintre competențele specifice/unități de competență-obiectivele de evaluare-conținutul itemilor</a:t>
            </a:r>
            <a:r>
              <a:rPr lang="fr-FR" sz="2667" i="1" dirty="0">
                <a:solidFill>
                  <a:srgbClr val="9F2936">
                    <a:lumMod val="50000"/>
                  </a:srgbClr>
                </a:solidFill>
                <a:latin typeface="Times New Roman" pitchFamily="18" charset="0"/>
                <a:cs typeface="Times New Roman" pitchFamily="18" charset="0"/>
              </a:rPr>
              <a:t>;</a:t>
            </a:r>
            <a:endParaRPr lang="ru-RU" sz="2667" i="1"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en-US" sz="2667" i="1" dirty="0" err="1">
                <a:solidFill>
                  <a:srgbClr val="9F2936">
                    <a:lumMod val="50000"/>
                  </a:srgbClr>
                </a:solidFill>
                <a:latin typeface="Times New Roman" pitchFamily="18" charset="0"/>
                <a:cs typeface="Times New Roman" pitchFamily="18" charset="0"/>
              </a:rPr>
              <a:t>conținutul</a:t>
            </a:r>
            <a:r>
              <a:rPr lang="en-US" sz="2667" i="1" dirty="0">
                <a:solidFill>
                  <a:srgbClr val="9F2936">
                    <a:lumMod val="50000"/>
                  </a:srgbClr>
                </a:solidFill>
                <a:latin typeface="Times New Roman" pitchFamily="18" charset="0"/>
                <a:cs typeface="Times New Roman" pitchFamily="18" charset="0"/>
              </a:rPr>
              <a:t> </a:t>
            </a:r>
            <a:r>
              <a:rPr lang="en-US" sz="2667" i="1" dirty="0" err="1">
                <a:solidFill>
                  <a:srgbClr val="9F2936">
                    <a:lumMod val="50000"/>
                  </a:srgbClr>
                </a:solidFill>
                <a:latin typeface="Times New Roman" pitchFamily="18" charset="0"/>
                <a:cs typeface="Times New Roman" pitchFamily="18" charset="0"/>
              </a:rPr>
              <a:t>probei</a:t>
            </a:r>
            <a:r>
              <a:rPr lang="en-US" sz="2667" i="1" dirty="0">
                <a:solidFill>
                  <a:srgbClr val="9F2936">
                    <a:lumMod val="50000"/>
                  </a:srgbClr>
                </a:solidFill>
                <a:latin typeface="Times New Roman" pitchFamily="18" charset="0"/>
                <a:cs typeface="Times New Roman" pitchFamily="18" charset="0"/>
              </a:rPr>
              <a:t> de </a:t>
            </a:r>
            <a:r>
              <a:rPr lang="en-US" sz="2667" i="1" dirty="0" err="1">
                <a:solidFill>
                  <a:srgbClr val="9F2936">
                    <a:lumMod val="50000"/>
                  </a:srgbClr>
                </a:solidFill>
                <a:latin typeface="Times New Roman" pitchFamily="18" charset="0"/>
                <a:cs typeface="Times New Roman" pitchFamily="18" charset="0"/>
              </a:rPr>
              <a:t>evaluare</a:t>
            </a:r>
            <a:r>
              <a:rPr lang="en-US" sz="2667" dirty="0">
                <a:solidFill>
                  <a:srgbClr val="9F2936">
                    <a:lumMod val="50000"/>
                  </a:srgbClr>
                </a:solidFill>
                <a:latin typeface="Times New Roman" pitchFamily="18" charset="0"/>
                <a:cs typeface="Times New Roman" pitchFamily="18" charset="0"/>
              </a:rPr>
              <a:t>;</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en-US" sz="2667" i="1" dirty="0" err="1">
                <a:solidFill>
                  <a:srgbClr val="9F2936">
                    <a:lumMod val="50000"/>
                  </a:srgbClr>
                </a:solidFill>
                <a:latin typeface="Times New Roman" pitchFamily="18" charset="0"/>
                <a:cs typeface="Times New Roman" pitchFamily="18" charset="0"/>
              </a:rPr>
              <a:t>baremul</a:t>
            </a:r>
            <a:r>
              <a:rPr lang="en-US" sz="2667" i="1" dirty="0">
                <a:solidFill>
                  <a:srgbClr val="9F2936">
                    <a:lumMod val="50000"/>
                  </a:srgbClr>
                </a:solidFill>
                <a:latin typeface="Times New Roman" pitchFamily="18" charset="0"/>
                <a:cs typeface="Times New Roman" pitchFamily="18" charset="0"/>
              </a:rPr>
              <a:t> de </a:t>
            </a:r>
            <a:r>
              <a:rPr lang="en-US" sz="2667" i="1" dirty="0" err="1">
                <a:solidFill>
                  <a:srgbClr val="9F2936">
                    <a:lumMod val="50000"/>
                  </a:srgbClr>
                </a:solidFill>
                <a:latin typeface="Times New Roman" pitchFamily="18" charset="0"/>
                <a:cs typeface="Times New Roman" pitchFamily="18" charset="0"/>
              </a:rPr>
              <a:t>corectare</a:t>
            </a:r>
            <a:r>
              <a:rPr lang="en-US" sz="2667" dirty="0">
                <a:solidFill>
                  <a:srgbClr val="9F2936">
                    <a:lumMod val="50000"/>
                  </a:srgbClr>
                </a:solidFill>
                <a:latin typeface="Times New Roman" pitchFamily="18" charset="0"/>
                <a:cs typeface="Times New Roman" pitchFamily="18" charset="0"/>
              </a:rPr>
              <a:t>;</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fr-FR" sz="2667" i="1" dirty="0">
                <a:solidFill>
                  <a:srgbClr val="9F2936">
                    <a:lumMod val="50000"/>
                  </a:srgbClr>
                </a:solidFill>
                <a:latin typeface="Times New Roman" pitchFamily="18" charset="0"/>
                <a:cs typeface="Times New Roman" pitchFamily="18" charset="0"/>
              </a:rPr>
              <a:t>schema de convertire a punct</a:t>
            </a:r>
            <a:r>
              <a:rPr lang="ro-RO" sz="2667" i="1" dirty="0">
                <a:solidFill>
                  <a:srgbClr val="9F2936">
                    <a:lumMod val="50000"/>
                  </a:srgbClr>
                </a:solidFill>
                <a:latin typeface="Times New Roman" pitchFamily="18" charset="0"/>
                <a:cs typeface="Times New Roman" pitchFamily="18" charset="0"/>
              </a:rPr>
              <a:t>elor</a:t>
            </a:r>
            <a:r>
              <a:rPr lang="fr-FR" sz="2667" i="1" dirty="0">
                <a:solidFill>
                  <a:srgbClr val="9F2936">
                    <a:lumMod val="50000"/>
                  </a:srgbClr>
                </a:solidFill>
                <a:latin typeface="Times New Roman" pitchFamily="18" charset="0"/>
                <a:cs typeface="Times New Roman" pitchFamily="18" charset="0"/>
              </a:rPr>
              <a:t> în note.</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None/>
            </a:pPr>
            <a:r>
              <a:rPr lang="fr-FR" sz="2667" dirty="0">
                <a:solidFill>
                  <a:srgbClr val="9F2936">
                    <a:lumMod val="50000"/>
                  </a:srgbClr>
                </a:solidFill>
                <a:latin typeface="Times New Roman" pitchFamily="18" charset="0"/>
                <a:cs typeface="Times New Roman" pitchFamily="18" charset="0"/>
              </a:rPr>
              <a:t>		</a:t>
            </a:r>
            <a:r>
              <a:rPr lang="ro-RO" sz="2667" dirty="0">
                <a:solidFill>
                  <a:srgbClr val="9F2936">
                    <a:lumMod val="50000"/>
                  </a:srgbClr>
                </a:solidFill>
                <a:latin typeface="Times New Roman" pitchFamily="18" charset="0"/>
                <a:cs typeface="Times New Roman" pitchFamily="18" charset="0"/>
              </a:rPr>
              <a:t> </a:t>
            </a:r>
            <a:r>
              <a:rPr lang="fr-FR" sz="2667" dirty="0">
                <a:solidFill>
                  <a:srgbClr val="9F2936">
                    <a:lumMod val="50000"/>
                  </a:srgbClr>
                </a:solidFill>
                <a:latin typeface="Times New Roman" pitchFamily="18" charset="0"/>
                <a:cs typeface="Times New Roman" pitchFamily="18" charset="0"/>
              </a:rPr>
              <a:t>Fiecare evaluare sumativă va fi urmată în mod obligatoriu de analiza probei de evaluare, care va include activități postevaluative diferențiate. Analiza probei de evaluare se va realiza </a:t>
            </a:r>
            <a:r>
              <a:rPr lang="ro-RO" sz="2667" dirty="0">
                <a:solidFill>
                  <a:srgbClr val="9F2936">
                    <a:lumMod val="50000"/>
                  </a:srgbClr>
                </a:solidFill>
                <a:latin typeface="Times New Roman" pitchFamily="18" charset="0"/>
                <a:cs typeface="Times New Roman" pitchFamily="18" charset="0"/>
              </a:rPr>
              <a:t>la următoarea lecție după evaluarea sumativă. </a:t>
            </a:r>
            <a:r>
              <a:rPr lang="fr-FR" sz="2667" dirty="0">
                <a:solidFill>
                  <a:srgbClr val="9F2936">
                    <a:lumMod val="50000"/>
                  </a:srgbClr>
                </a:solidFill>
                <a:latin typeface="Times New Roman" pitchFamily="18" charset="0"/>
                <a:cs typeface="Times New Roman" pitchFamily="18" charset="0"/>
              </a:rPr>
              <a:t>În cazul unor situații specifice, profesorul poate decide să acorde o lecție întreagă</a:t>
            </a:r>
            <a:r>
              <a:rPr lang="ro-RO" sz="2667" dirty="0">
                <a:solidFill>
                  <a:srgbClr val="9F2936">
                    <a:lumMod val="50000"/>
                  </a:srgbClr>
                </a:solidFill>
                <a:latin typeface="Times New Roman" pitchFamily="18" charset="0"/>
                <a:cs typeface="Times New Roman" pitchFamily="18" charset="0"/>
              </a:rPr>
              <a:t>,</a:t>
            </a:r>
            <a:r>
              <a:rPr lang="fr-FR" sz="2667" dirty="0">
                <a:solidFill>
                  <a:srgbClr val="9F2936">
                    <a:lumMod val="50000"/>
                  </a:srgbClr>
                </a:solidFill>
                <a:latin typeface="Times New Roman" pitchFamily="18" charset="0"/>
                <a:cs typeface="Times New Roman" pitchFamily="18" charset="0"/>
              </a:rPr>
              <a:t> din contul orelor la discreția cadrului didactic</a:t>
            </a:r>
            <a:r>
              <a:rPr lang="ro-RO" sz="2667" dirty="0">
                <a:solidFill>
                  <a:srgbClr val="9F2936">
                    <a:lumMod val="50000"/>
                  </a:srgbClr>
                </a:solidFill>
                <a:latin typeface="Times New Roman" pitchFamily="18" charset="0"/>
                <a:cs typeface="Times New Roman" pitchFamily="18" charset="0"/>
              </a:rPr>
              <a:t>,</a:t>
            </a:r>
            <a:r>
              <a:rPr lang="fr-FR" sz="2667" dirty="0">
                <a:solidFill>
                  <a:srgbClr val="9F2936">
                    <a:lumMod val="50000"/>
                  </a:srgbClr>
                </a:solidFill>
                <a:latin typeface="Times New Roman" pitchFamily="18" charset="0"/>
                <a:cs typeface="Times New Roman" pitchFamily="18" charset="0"/>
              </a:rPr>
              <a:t> </a:t>
            </a:r>
            <a:r>
              <a:rPr lang="ro-RO" sz="2667" dirty="0">
                <a:solidFill>
                  <a:srgbClr val="9F2936">
                    <a:lumMod val="50000"/>
                  </a:srgbClr>
                </a:solidFill>
                <a:latin typeface="Times New Roman" pitchFamily="18" charset="0"/>
                <a:cs typeface="Times New Roman" pitchFamily="18" charset="0"/>
              </a:rPr>
              <a:t>pentru lichidarea lacunelor depistate în evaluare </a:t>
            </a:r>
            <a:r>
              <a:rPr lang="fr-FR" sz="2667" dirty="0">
                <a:solidFill>
                  <a:srgbClr val="9F2936">
                    <a:lumMod val="50000"/>
                  </a:srgbClr>
                </a:solidFill>
                <a:latin typeface="Times New Roman" pitchFamily="18" charset="0"/>
                <a:cs typeface="Times New Roman" pitchFamily="18" charset="0"/>
              </a:rPr>
              <a:t>și va fixa acest lucru în proiectul său de lungă durată. </a:t>
            </a:r>
            <a:endParaRPr lang="ru-RU" sz="2667" dirty="0">
              <a:solidFill>
                <a:srgbClr val="9F2936">
                  <a:lumMod val="50000"/>
                </a:srgbClr>
              </a:solidFill>
              <a:latin typeface="Times New Roman" pitchFamily="18" charset="0"/>
              <a:cs typeface="Times New Roman" pitchFamily="18" charset="0"/>
            </a:endParaRPr>
          </a:p>
          <a:p>
            <a:pPr lvl="0"/>
            <a:endParaRPr lang="ru-RU" sz="2667" dirty="0">
              <a:solidFill>
                <a:srgbClr val="9F2936">
                  <a:lumMod val="50000"/>
                </a:srgbClr>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63029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grpSp>
        <p:nvGrpSpPr>
          <p:cNvPr id="3" name="Google Shape;398;p32"/>
          <p:cNvGrpSpPr/>
          <p:nvPr/>
        </p:nvGrpSpPr>
        <p:grpSpPr>
          <a:xfrm>
            <a:off x="143339" y="2660915"/>
            <a:ext cx="2592288" cy="2592288"/>
            <a:chOff x="232575" y="344850"/>
            <a:chExt cx="7164875" cy="5023875"/>
          </a:xfrm>
        </p:grpSpPr>
        <p:sp>
          <p:nvSpPr>
            <p:cNvPr id="6" name="Google Shape;399;p32"/>
            <p:cNvSpPr/>
            <p:nvPr/>
          </p:nvSpPr>
          <p:spPr>
            <a:xfrm>
              <a:off x="316625" y="3546750"/>
              <a:ext cx="2930225" cy="1821975"/>
            </a:xfrm>
            <a:custGeom>
              <a:avLst/>
              <a:gdLst/>
              <a:ahLst/>
              <a:cxnLst/>
              <a:rect l="l" t="t" r="r" b="b"/>
              <a:pathLst>
                <a:path w="117209" h="72879" extrusionOk="0">
                  <a:moveTo>
                    <a:pt x="0" y="0"/>
                  </a:moveTo>
                  <a:lnTo>
                    <a:pt x="0" y="5207"/>
                  </a:lnTo>
                  <a:lnTo>
                    <a:pt x="117209" y="72878"/>
                  </a:lnTo>
                  <a:lnTo>
                    <a:pt x="117209" y="67672"/>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7" name="Google Shape;400;p32"/>
            <p:cNvSpPr/>
            <p:nvPr/>
          </p:nvSpPr>
          <p:spPr>
            <a:xfrm>
              <a:off x="3246825" y="2896125"/>
              <a:ext cx="4057250" cy="2472600"/>
            </a:xfrm>
            <a:custGeom>
              <a:avLst/>
              <a:gdLst/>
              <a:ahLst/>
              <a:cxnLst/>
              <a:rect l="l" t="t" r="r" b="b"/>
              <a:pathLst>
                <a:path w="162290" h="98904" extrusionOk="0">
                  <a:moveTo>
                    <a:pt x="162290" y="0"/>
                  </a:moveTo>
                  <a:lnTo>
                    <a:pt x="1" y="93697"/>
                  </a:lnTo>
                  <a:lnTo>
                    <a:pt x="1" y="98903"/>
                  </a:lnTo>
                  <a:lnTo>
                    <a:pt x="162290" y="5217"/>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8" name="Google Shape;401;p32"/>
            <p:cNvSpPr/>
            <p:nvPr/>
          </p:nvSpPr>
          <p:spPr>
            <a:xfrm>
              <a:off x="232575" y="2812775"/>
              <a:ext cx="7164875" cy="2439475"/>
            </a:xfrm>
            <a:custGeom>
              <a:avLst/>
              <a:gdLst/>
              <a:ahLst/>
              <a:cxnLst/>
              <a:rect l="l" t="t" r="r" b="b"/>
              <a:pathLst>
                <a:path w="286595" h="97579" extrusionOk="0">
                  <a:moveTo>
                    <a:pt x="282866" y="1"/>
                  </a:moveTo>
                  <a:lnTo>
                    <a:pt x="272101" y="1000"/>
                  </a:lnTo>
                  <a:lnTo>
                    <a:pt x="23749" y="24106"/>
                  </a:lnTo>
                  <a:lnTo>
                    <a:pt x="21773" y="24306"/>
                  </a:lnTo>
                  <a:lnTo>
                    <a:pt x="11142" y="25281"/>
                  </a:lnTo>
                  <a:lnTo>
                    <a:pt x="3639" y="25992"/>
                  </a:lnTo>
                  <a:lnTo>
                    <a:pt x="3351" y="26013"/>
                  </a:lnTo>
                  <a:cubicBezTo>
                    <a:pt x="3351" y="26013"/>
                    <a:pt x="2774" y="26370"/>
                    <a:pt x="1953" y="26879"/>
                  </a:cubicBezTo>
                  <a:cubicBezTo>
                    <a:pt x="1708" y="27036"/>
                    <a:pt x="1466" y="27190"/>
                    <a:pt x="1199" y="27368"/>
                  </a:cubicBezTo>
                  <a:cubicBezTo>
                    <a:pt x="1" y="28101"/>
                    <a:pt x="755" y="29720"/>
                    <a:pt x="2885" y="30942"/>
                  </a:cubicBezTo>
                  <a:lnTo>
                    <a:pt x="4571" y="31918"/>
                  </a:lnTo>
                  <a:lnTo>
                    <a:pt x="8901" y="34405"/>
                  </a:lnTo>
                  <a:lnTo>
                    <a:pt x="17669" y="39465"/>
                  </a:lnTo>
                  <a:lnTo>
                    <a:pt x="20332" y="41018"/>
                  </a:lnTo>
                  <a:lnTo>
                    <a:pt x="116730" y="96663"/>
                  </a:lnTo>
                  <a:cubicBezTo>
                    <a:pt x="117795" y="97273"/>
                    <a:pt x="119187" y="97578"/>
                    <a:pt x="120577" y="97578"/>
                  </a:cubicBezTo>
                  <a:cubicBezTo>
                    <a:pt x="121967" y="97578"/>
                    <a:pt x="123354" y="97273"/>
                    <a:pt x="124409" y="96663"/>
                  </a:cubicBezTo>
                  <a:lnTo>
                    <a:pt x="283820" y="4640"/>
                  </a:lnTo>
                  <a:cubicBezTo>
                    <a:pt x="285951" y="3418"/>
                    <a:pt x="286595" y="1865"/>
                    <a:pt x="285263" y="1199"/>
                  </a:cubicBezTo>
                  <a:lnTo>
                    <a:pt x="282866" y="1"/>
                  </a:lnTo>
                  <a:close/>
                </a:path>
              </a:pathLst>
            </a:custGeom>
            <a:solidFill>
              <a:srgbClr val="FF66A7"/>
            </a:solidFill>
            <a:ln>
              <a:noFill/>
            </a:ln>
          </p:spPr>
          <p:txBody>
            <a:bodyPr spcFirstLastPara="1" wrap="square" lIns="121900" tIns="121900" rIns="121900" bIns="121900" anchor="ctr" anchorCtr="0">
              <a:noAutofit/>
            </a:bodyPr>
            <a:lstStyle/>
            <a:p>
              <a:endParaRPr sz="2400"/>
            </a:p>
          </p:txBody>
        </p:sp>
        <p:sp>
          <p:nvSpPr>
            <p:cNvPr id="9" name="Google Shape;402;p32"/>
            <p:cNvSpPr/>
            <p:nvPr/>
          </p:nvSpPr>
          <p:spPr>
            <a:xfrm>
              <a:off x="316625" y="990425"/>
              <a:ext cx="6987450" cy="4034250"/>
            </a:xfrm>
            <a:custGeom>
              <a:avLst/>
              <a:gdLst/>
              <a:ahLst/>
              <a:cxnLst/>
              <a:rect l="l" t="t" r="r" b="b"/>
              <a:pathLst>
                <a:path w="279498" h="161370" extrusionOk="0">
                  <a:moveTo>
                    <a:pt x="162289" y="0"/>
                  </a:moveTo>
                  <a:lnTo>
                    <a:pt x="0" y="93699"/>
                  </a:lnTo>
                  <a:lnTo>
                    <a:pt x="117209" y="161370"/>
                  </a:lnTo>
                  <a:lnTo>
                    <a:pt x="279498" y="67671"/>
                  </a:lnTo>
                  <a:lnTo>
                    <a:pt x="162289" y="0"/>
                  </a:ln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10" name="Google Shape;403;p32"/>
            <p:cNvSpPr/>
            <p:nvPr/>
          </p:nvSpPr>
          <p:spPr>
            <a:xfrm>
              <a:off x="4251150" y="1186275"/>
              <a:ext cx="245300" cy="128900"/>
            </a:xfrm>
            <a:custGeom>
              <a:avLst/>
              <a:gdLst/>
              <a:ahLst/>
              <a:cxnLst/>
              <a:rect l="l" t="t" r="r" b="b"/>
              <a:pathLst>
                <a:path w="9812" h="5156" extrusionOk="0">
                  <a:moveTo>
                    <a:pt x="4902" y="1"/>
                  </a:moveTo>
                  <a:cubicBezTo>
                    <a:pt x="4688" y="1"/>
                    <a:pt x="4474" y="10"/>
                    <a:pt x="4262" y="27"/>
                  </a:cubicBezTo>
                  <a:cubicBezTo>
                    <a:pt x="3529" y="70"/>
                    <a:pt x="2818" y="248"/>
                    <a:pt x="2219" y="536"/>
                  </a:cubicBezTo>
                  <a:cubicBezTo>
                    <a:pt x="2060" y="601"/>
                    <a:pt x="1906" y="676"/>
                    <a:pt x="1753" y="760"/>
                  </a:cubicBezTo>
                  <a:cubicBezTo>
                    <a:pt x="0" y="1758"/>
                    <a:pt x="22" y="3399"/>
                    <a:pt x="1753" y="4398"/>
                  </a:cubicBezTo>
                  <a:cubicBezTo>
                    <a:pt x="2648" y="4909"/>
                    <a:pt x="3809" y="5155"/>
                    <a:pt x="4961" y="5155"/>
                  </a:cubicBezTo>
                  <a:cubicBezTo>
                    <a:pt x="5009" y="5155"/>
                    <a:pt x="5058" y="5155"/>
                    <a:pt x="5106" y="5154"/>
                  </a:cubicBezTo>
                  <a:cubicBezTo>
                    <a:pt x="5776" y="5135"/>
                    <a:pt x="6442" y="5023"/>
                    <a:pt x="7080" y="4821"/>
                  </a:cubicBezTo>
                  <a:cubicBezTo>
                    <a:pt x="7436" y="4709"/>
                    <a:pt x="7769" y="4576"/>
                    <a:pt x="8057" y="4398"/>
                  </a:cubicBezTo>
                  <a:cubicBezTo>
                    <a:pt x="9812" y="3399"/>
                    <a:pt x="9812" y="1758"/>
                    <a:pt x="8057" y="760"/>
                  </a:cubicBezTo>
                  <a:cubicBezTo>
                    <a:pt x="7197" y="254"/>
                    <a:pt x="6052" y="1"/>
                    <a:pt x="4902"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1" name="Google Shape;404;p32"/>
            <p:cNvSpPr/>
            <p:nvPr/>
          </p:nvSpPr>
          <p:spPr>
            <a:xfrm>
              <a:off x="3736200" y="1483700"/>
              <a:ext cx="244725" cy="129425"/>
            </a:xfrm>
            <a:custGeom>
              <a:avLst/>
              <a:gdLst/>
              <a:ahLst/>
              <a:cxnLst/>
              <a:rect l="l" t="t" r="r" b="b"/>
              <a:pathLst>
                <a:path w="9789" h="5177" extrusionOk="0">
                  <a:moveTo>
                    <a:pt x="4880" y="1"/>
                  </a:moveTo>
                  <a:cubicBezTo>
                    <a:pt x="4666" y="1"/>
                    <a:pt x="4453" y="9"/>
                    <a:pt x="4241" y="27"/>
                  </a:cubicBezTo>
                  <a:cubicBezTo>
                    <a:pt x="3530" y="70"/>
                    <a:pt x="2821" y="248"/>
                    <a:pt x="2222" y="536"/>
                  </a:cubicBezTo>
                  <a:cubicBezTo>
                    <a:pt x="2061" y="603"/>
                    <a:pt x="1906" y="676"/>
                    <a:pt x="1756" y="759"/>
                  </a:cubicBezTo>
                  <a:cubicBezTo>
                    <a:pt x="1" y="1758"/>
                    <a:pt x="1" y="3399"/>
                    <a:pt x="1756" y="4398"/>
                  </a:cubicBezTo>
                  <a:cubicBezTo>
                    <a:pt x="2653" y="4911"/>
                    <a:pt x="3797" y="5176"/>
                    <a:pt x="4950" y="5176"/>
                  </a:cubicBezTo>
                  <a:cubicBezTo>
                    <a:pt x="4995" y="5176"/>
                    <a:pt x="5040" y="5176"/>
                    <a:pt x="5085" y="5175"/>
                  </a:cubicBezTo>
                  <a:cubicBezTo>
                    <a:pt x="5772" y="5154"/>
                    <a:pt x="6438" y="5042"/>
                    <a:pt x="7037" y="4842"/>
                  </a:cubicBezTo>
                  <a:cubicBezTo>
                    <a:pt x="7394" y="4735"/>
                    <a:pt x="7735" y="4587"/>
                    <a:pt x="8057" y="4398"/>
                  </a:cubicBezTo>
                  <a:cubicBezTo>
                    <a:pt x="9789" y="3399"/>
                    <a:pt x="9789" y="1758"/>
                    <a:pt x="8057" y="759"/>
                  </a:cubicBezTo>
                  <a:cubicBezTo>
                    <a:pt x="7179" y="254"/>
                    <a:pt x="6030" y="1"/>
                    <a:pt x="4880"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2" name="Google Shape;405;p32"/>
            <p:cNvSpPr/>
            <p:nvPr/>
          </p:nvSpPr>
          <p:spPr>
            <a:xfrm>
              <a:off x="3221275" y="1780875"/>
              <a:ext cx="244700" cy="129675"/>
            </a:xfrm>
            <a:custGeom>
              <a:avLst/>
              <a:gdLst/>
              <a:ahLst/>
              <a:cxnLst/>
              <a:rect l="l" t="t" r="r" b="b"/>
              <a:pathLst>
                <a:path w="9788" h="5187" extrusionOk="0">
                  <a:moveTo>
                    <a:pt x="4921" y="1"/>
                  </a:moveTo>
                  <a:cubicBezTo>
                    <a:pt x="4678" y="1"/>
                    <a:pt x="4435" y="13"/>
                    <a:pt x="4195" y="37"/>
                  </a:cubicBezTo>
                  <a:cubicBezTo>
                    <a:pt x="3484" y="103"/>
                    <a:pt x="2818" y="258"/>
                    <a:pt x="2219" y="546"/>
                  </a:cubicBezTo>
                  <a:cubicBezTo>
                    <a:pt x="2041" y="591"/>
                    <a:pt x="1886" y="679"/>
                    <a:pt x="1731" y="769"/>
                  </a:cubicBezTo>
                  <a:cubicBezTo>
                    <a:pt x="0" y="1768"/>
                    <a:pt x="0" y="3411"/>
                    <a:pt x="1731" y="4410"/>
                  </a:cubicBezTo>
                  <a:cubicBezTo>
                    <a:pt x="2603" y="4921"/>
                    <a:pt x="3763" y="5186"/>
                    <a:pt x="4893" y="5186"/>
                  </a:cubicBezTo>
                  <a:cubicBezTo>
                    <a:pt x="4941" y="5186"/>
                    <a:pt x="4989" y="5186"/>
                    <a:pt x="5037" y="5185"/>
                  </a:cubicBezTo>
                  <a:cubicBezTo>
                    <a:pt x="5726" y="5164"/>
                    <a:pt x="6414" y="5052"/>
                    <a:pt x="7013" y="4852"/>
                  </a:cubicBezTo>
                  <a:cubicBezTo>
                    <a:pt x="7376" y="4745"/>
                    <a:pt x="7728" y="4597"/>
                    <a:pt x="8057" y="4410"/>
                  </a:cubicBezTo>
                  <a:cubicBezTo>
                    <a:pt x="9788" y="3411"/>
                    <a:pt x="9788" y="1768"/>
                    <a:pt x="8033" y="769"/>
                  </a:cubicBezTo>
                  <a:cubicBezTo>
                    <a:pt x="7176" y="258"/>
                    <a:pt x="6047" y="1"/>
                    <a:pt x="4921"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3" name="Google Shape;406;p32"/>
            <p:cNvSpPr/>
            <p:nvPr/>
          </p:nvSpPr>
          <p:spPr>
            <a:xfrm>
              <a:off x="2705750" y="2078900"/>
              <a:ext cx="244750" cy="129100"/>
            </a:xfrm>
            <a:custGeom>
              <a:avLst/>
              <a:gdLst/>
              <a:ahLst/>
              <a:cxnLst/>
              <a:rect l="l" t="t" r="r" b="b"/>
              <a:pathLst>
                <a:path w="9790" h="5164" extrusionOk="0">
                  <a:moveTo>
                    <a:pt x="4948" y="0"/>
                  </a:moveTo>
                  <a:cubicBezTo>
                    <a:pt x="4704" y="0"/>
                    <a:pt x="4460" y="12"/>
                    <a:pt x="4218" y="36"/>
                  </a:cubicBezTo>
                  <a:cubicBezTo>
                    <a:pt x="3508" y="79"/>
                    <a:pt x="2818" y="236"/>
                    <a:pt x="2219" y="524"/>
                  </a:cubicBezTo>
                  <a:cubicBezTo>
                    <a:pt x="2060" y="588"/>
                    <a:pt x="1905" y="663"/>
                    <a:pt x="1753" y="747"/>
                  </a:cubicBezTo>
                  <a:cubicBezTo>
                    <a:pt x="0" y="1746"/>
                    <a:pt x="0" y="3387"/>
                    <a:pt x="1753" y="4385"/>
                  </a:cubicBezTo>
                  <a:cubicBezTo>
                    <a:pt x="2663" y="4918"/>
                    <a:pt x="3840" y="5163"/>
                    <a:pt x="5017" y="5163"/>
                  </a:cubicBezTo>
                  <a:cubicBezTo>
                    <a:pt x="5030" y="5163"/>
                    <a:pt x="5042" y="5163"/>
                    <a:pt x="5054" y="5163"/>
                  </a:cubicBezTo>
                  <a:cubicBezTo>
                    <a:pt x="5714" y="5163"/>
                    <a:pt x="6369" y="5049"/>
                    <a:pt x="6993" y="4830"/>
                  </a:cubicBezTo>
                  <a:cubicBezTo>
                    <a:pt x="7369" y="4742"/>
                    <a:pt x="7730" y="4592"/>
                    <a:pt x="8059" y="4385"/>
                  </a:cubicBezTo>
                  <a:cubicBezTo>
                    <a:pt x="9790" y="3387"/>
                    <a:pt x="9790" y="1744"/>
                    <a:pt x="8057" y="747"/>
                  </a:cubicBezTo>
                  <a:cubicBezTo>
                    <a:pt x="7201" y="255"/>
                    <a:pt x="6073" y="0"/>
                    <a:pt x="4948"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4" name="Google Shape;407;p32"/>
            <p:cNvSpPr/>
            <p:nvPr/>
          </p:nvSpPr>
          <p:spPr>
            <a:xfrm>
              <a:off x="2190800" y="2376275"/>
              <a:ext cx="244775" cy="129125"/>
            </a:xfrm>
            <a:custGeom>
              <a:avLst/>
              <a:gdLst/>
              <a:ahLst/>
              <a:cxnLst/>
              <a:rect l="l" t="t" r="r" b="b"/>
              <a:pathLst>
                <a:path w="9791" h="5165" extrusionOk="0">
                  <a:moveTo>
                    <a:pt x="4920" y="0"/>
                  </a:moveTo>
                  <a:cubicBezTo>
                    <a:pt x="4677" y="0"/>
                    <a:pt x="4435" y="12"/>
                    <a:pt x="4195" y="36"/>
                  </a:cubicBezTo>
                  <a:cubicBezTo>
                    <a:pt x="3486" y="81"/>
                    <a:pt x="2797" y="235"/>
                    <a:pt x="2198" y="525"/>
                  </a:cubicBezTo>
                  <a:cubicBezTo>
                    <a:pt x="2039" y="590"/>
                    <a:pt x="1882" y="663"/>
                    <a:pt x="1732" y="747"/>
                  </a:cubicBezTo>
                  <a:cubicBezTo>
                    <a:pt x="1" y="1745"/>
                    <a:pt x="1" y="3388"/>
                    <a:pt x="1732" y="4387"/>
                  </a:cubicBezTo>
                  <a:cubicBezTo>
                    <a:pt x="2621" y="4898"/>
                    <a:pt x="3796" y="5165"/>
                    <a:pt x="4973" y="5165"/>
                  </a:cubicBezTo>
                  <a:cubicBezTo>
                    <a:pt x="5643" y="5163"/>
                    <a:pt x="6309" y="5059"/>
                    <a:pt x="6949" y="4853"/>
                  </a:cubicBezTo>
                  <a:cubicBezTo>
                    <a:pt x="7337" y="4748"/>
                    <a:pt x="7711" y="4591"/>
                    <a:pt x="8057" y="4387"/>
                  </a:cubicBezTo>
                  <a:cubicBezTo>
                    <a:pt x="9790" y="3388"/>
                    <a:pt x="9790" y="1745"/>
                    <a:pt x="8036" y="747"/>
                  </a:cubicBezTo>
                  <a:cubicBezTo>
                    <a:pt x="7177" y="254"/>
                    <a:pt x="6047" y="0"/>
                    <a:pt x="492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5" name="Google Shape;408;p32"/>
            <p:cNvSpPr/>
            <p:nvPr/>
          </p:nvSpPr>
          <p:spPr>
            <a:xfrm>
              <a:off x="1675275" y="2673725"/>
              <a:ext cx="244775" cy="129100"/>
            </a:xfrm>
            <a:custGeom>
              <a:avLst/>
              <a:gdLst/>
              <a:ahLst/>
              <a:cxnLst/>
              <a:rect l="l" t="t" r="r" b="b"/>
              <a:pathLst>
                <a:path w="9791" h="5164" extrusionOk="0">
                  <a:moveTo>
                    <a:pt x="4930" y="0"/>
                  </a:moveTo>
                  <a:cubicBezTo>
                    <a:pt x="4684" y="0"/>
                    <a:pt x="4439" y="12"/>
                    <a:pt x="4197" y="37"/>
                  </a:cubicBezTo>
                  <a:cubicBezTo>
                    <a:pt x="3465" y="80"/>
                    <a:pt x="2775" y="258"/>
                    <a:pt x="2176" y="546"/>
                  </a:cubicBezTo>
                  <a:cubicBezTo>
                    <a:pt x="2026" y="591"/>
                    <a:pt x="1884" y="657"/>
                    <a:pt x="1755" y="745"/>
                  </a:cubicBezTo>
                  <a:cubicBezTo>
                    <a:pt x="0" y="1744"/>
                    <a:pt x="0" y="3387"/>
                    <a:pt x="1755" y="4386"/>
                  </a:cubicBezTo>
                  <a:cubicBezTo>
                    <a:pt x="2642" y="4897"/>
                    <a:pt x="3798" y="5163"/>
                    <a:pt x="4951" y="5163"/>
                  </a:cubicBezTo>
                  <a:cubicBezTo>
                    <a:pt x="5621" y="5163"/>
                    <a:pt x="6289" y="5058"/>
                    <a:pt x="6927" y="4852"/>
                  </a:cubicBezTo>
                  <a:cubicBezTo>
                    <a:pt x="7324" y="4751"/>
                    <a:pt x="7705" y="4594"/>
                    <a:pt x="8059" y="4386"/>
                  </a:cubicBezTo>
                  <a:cubicBezTo>
                    <a:pt x="9790" y="3387"/>
                    <a:pt x="9790" y="1744"/>
                    <a:pt x="8059" y="748"/>
                  </a:cubicBezTo>
                  <a:cubicBezTo>
                    <a:pt x="7184" y="254"/>
                    <a:pt x="6055" y="0"/>
                    <a:pt x="493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6" name="Google Shape;409;p32"/>
            <p:cNvSpPr/>
            <p:nvPr/>
          </p:nvSpPr>
          <p:spPr>
            <a:xfrm>
              <a:off x="1160375" y="2971150"/>
              <a:ext cx="244725" cy="129100"/>
            </a:xfrm>
            <a:custGeom>
              <a:avLst/>
              <a:gdLst/>
              <a:ahLst/>
              <a:cxnLst/>
              <a:rect l="l" t="t" r="r" b="b"/>
              <a:pathLst>
                <a:path w="9789" h="5164" extrusionOk="0">
                  <a:moveTo>
                    <a:pt x="4912" y="0"/>
                  </a:moveTo>
                  <a:cubicBezTo>
                    <a:pt x="4665" y="0"/>
                    <a:pt x="4417" y="12"/>
                    <a:pt x="4172" y="36"/>
                  </a:cubicBezTo>
                  <a:cubicBezTo>
                    <a:pt x="3480" y="77"/>
                    <a:pt x="2802" y="249"/>
                    <a:pt x="2175" y="545"/>
                  </a:cubicBezTo>
                  <a:cubicBezTo>
                    <a:pt x="2018" y="591"/>
                    <a:pt x="1867" y="657"/>
                    <a:pt x="1732" y="745"/>
                  </a:cubicBezTo>
                  <a:cubicBezTo>
                    <a:pt x="1" y="1744"/>
                    <a:pt x="1" y="3387"/>
                    <a:pt x="1754" y="4386"/>
                  </a:cubicBezTo>
                  <a:cubicBezTo>
                    <a:pt x="2619" y="4897"/>
                    <a:pt x="3751" y="5163"/>
                    <a:pt x="4904" y="5163"/>
                  </a:cubicBezTo>
                  <a:lnTo>
                    <a:pt x="4928" y="5163"/>
                  </a:lnTo>
                  <a:cubicBezTo>
                    <a:pt x="5594" y="5163"/>
                    <a:pt x="6281" y="5073"/>
                    <a:pt x="6880" y="4873"/>
                  </a:cubicBezTo>
                  <a:cubicBezTo>
                    <a:pt x="7291" y="4762"/>
                    <a:pt x="7686" y="4598"/>
                    <a:pt x="8057" y="4386"/>
                  </a:cubicBezTo>
                  <a:cubicBezTo>
                    <a:pt x="9789" y="3387"/>
                    <a:pt x="9789" y="1746"/>
                    <a:pt x="8036" y="747"/>
                  </a:cubicBezTo>
                  <a:cubicBezTo>
                    <a:pt x="7178" y="255"/>
                    <a:pt x="6050" y="0"/>
                    <a:pt x="4912"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7" name="Google Shape;410;p32"/>
            <p:cNvSpPr/>
            <p:nvPr/>
          </p:nvSpPr>
          <p:spPr>
            <a:xfrm>
              <a:off x="644850" y="3268575"/>
              <a:ext cx="244725" cy="129100"/>
            </a:xfrm>
            <a:custGeom>
              <a:avLst/>
              <a:gdLst/>
              <a:ahLst/>
              <a:cxnLst/>
              <a:rect l="l" t="t" r="r" b="b"/>
              <a:pathLst>
                <a:path w="9789" h="5164" extrusionOk="0">
                  <a:moveTo>
                    <a:pt x="4887" y="1"/>
                  </a:moveTo>
                  <a:cubicBezTo>
                    <a:pt x="4641" y="1"/>
                    <a:pt x="4394" y="13"/>
                    <a:pt x="4150" y="36"/>
                  </a:cubicBezTo>
                  <a:cubicBezTo>
                    <a:pt x="3442" y="103"/>
                    <a:pt x="2752" y="257"/>
                    <a:pt x="2176" y="547"/>
                  </a:cubicBezTo>
                  <a:cubicBezTo>
                    <a:pt x="2026" y="590"/>
                    <a:pt x="1882" y="657"/>
                    <a:pt x="1753" y="747"/>
                  </a:cubicBezTo>
                  <a:cubicBezTo>
                    <a:pt x="1" y="1746"/>
                    <a:pt x="1" y="3387"/>
                    <a:pt x="1753" y="4385"/>
                  </a:cubicBezTo>
                  <a:cubicBezTo>
                    <a:pt x="2619" y="4897"/>
                    <a:pt x="3774" y="5163"/>
                    <a:pt x="4885" y="5163"/>
                  </a:cubicBezTo>
                  <a:cubicBezTo>
                    <a:pt x="4900" y="5163"/>
                    <a:pt x="4915" y="5163"/>
                    <a:pt x="4930" y="5163"/>
                  </a:cubicBezTo>
                  <a:cubicBezTo>
                    <a:pt x="5581" y="5163"/>
                    <a:pt x="6231" y="5073"/>
                    <a:pt x="6859" y="4897"/>
                  </a:cubicBezTo>
                  <a:cubicBezTo>
                    <a:pt x="7278" y="4789"/>
                    <a:pt x="7681" y="4624"/>
                    <a:pt x="8057" y="4409"/>
                  </a:cubicBezTo>
                  <a:cubicBezTo>
                    <a:pt x="9788" y="3387"/>
                    <a:pt x="9788" y="1767"/>
                    <a:pt x="8057" y="747"/>
                  </a:cubicBezTo>
                  <a:cubicBezTo>
                    <a:pt x="7181" y="254"/>
                    <a:pt x="6033" y="1"/>
                    <a:pt x="4887"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8" name="Google Shape;411;p32"/>
            <p:cNvSpPr/>
            <p:nvPr/>
          </p:nvSpPr>
          <p:spPr>
            <a:xfrm>
              <a:off x="316350" y="3332725"/>
              <a:ext cx="2930450" cy="1822275"/>
            </a:xfrm>
            <a:custGeom>
              <a:avLst/>
              <a:gdLst/>
              <a:ahLst/>
              <a:cxnLst/>
              <a:rect l="l" t="t" r="r" b="b"/>
              <a:pathLst>
                <a:path w="117218" h="72891" extrusionOk="0">
                  <a:moveTo>
                    <a:pt x="0" y="0"/>
                  </a:moveTo>
                  <a:lnTo>
                    <a:pt x="0" y="5215"/>
                  </a:lnTo>
                  <a:lnTo>
                    <a:pt x="378" y="5439"/>
                  </a:lnTo>
                  <a:lnTo>
                    <a:pt x="19021" y="16203"/>
                  </a:lnTo>
                  <a:lnTo>
                    <a:pt x="20665" y="17157"/>
                  </a:lnTo>
                  <a:lnTo>
                    <a:pt x="117218" y="72891"/>
                  </a:lnTo>
                  <a:lnTo>
                    <a:pt x="117218" y="67676"/>
                  </a:lnTo>
                  <a:lnTo>
                    <a:pt x="21996" y="12696"/>
                  </a:lnTo>
                  <a:lnTo>
                    <a:pt x="20155" y="11631"/>
                  </a:lnTo>
                  <a:lnTo>
                    <a:pt x="7791" y="4483"/>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19" name="Google Shape;412;p32"/>
            <p:cNvSpPr/>
            <p:nvPr/>
          </p:nvSpPr>
          <p:spPr>
            <a:xfrm>
              <a:off x="3246825" y="2682200"/>
              <a:ext cx="4057250" cy="2472600"/>
            </a:xfrm>
            <a:custGeom>
              <a:avLst/>
              <a:gdLst/>
              <a:ahLst/>
              <a:cxnLst/>
              <a:rect l="l" t="t" r="r" b="b"/>
              <a:pathLst>
                <a:path w="162290" h="98904" extrusionOk="0">
                  <a:moveTo>
                    <a:pt x="162290" y="0"/>
                  </a:moveTo>
                  <a:lnTo>
                    <a:pt x="1" y="93699"/>
                  </a:lnTo>
                  <a:lnTo>
                    <a:pt x="1" y="98903"/>
                  </a:lnTo>
                  <a:lnTo>
                    <a:pt x="162290" y="5220"/>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20" name="Google Shape;413;p32"/>
            <p:cNvSpPr/>
            <p:nvPr/>
          </p:nvSpPr>
          <p:spPr>
            <a:xfrm>
              <a:off x="238175" y="3048750"/>
              <a:ext cx="578200" cy="436050"/>
            </a:xfrm>
            <a:custGeom>
              <a:avLst/>
              <a:gdLst/>
              <a:ahLst/>
              <a:cxnLst/>
              <a:rect l="l" t="t" r="r" b="b"/>
              <a:pathLst>
                <a:path w="23128" h="17442" extrusionOk="0">
                  <a:moveTo>
                    <a:pt x="7390" y="0"/>
                  </a:moveTo>
                  <a:cubicBezTo>
                    <a:pt x="6118" y="0"/>
                    <a:pt x="4935" y="301"/>
                    <a:pt x="3883" y="906"/>
                  </a:cubicBezTo>
                  <a:cubicBezTo>
                    <a:pt x="1398" y="2347"/>
                    <a:pt x="0" y="5322"/>
                    <a:pt x="0" y="9250"/>
                  </a:cubicBezTo>
                  <a:cubicBezTo>
                    <a:pt x="0" y="11870"/>
                    <a:pt x="621" y="14712"/>
                    <a:pt x="1731" y="17442"/>
                  </a:cubicBezTo>
                  <a:cubicBezTo>
                    <a:pt x="2552" y="16931"/>
                    <a:pt x="3130" y="16576"/>
                    <a:pt x="3130" y="16576"/>
                  </a:cubicBezTo>
                  <a:lnTo>
                    <a:pt x="3130" y="15775"/>
                  </a:lnTo>
                  <a:cubicBezTo>
                    <a:pt x="2331" y="13578"/>
                    <a:pt x="1907" y="11336"/>
                    <a:pt x="1907" y="9250"/>
                  </a:cubicBezTo>
                  <a:cubicBezTo>
                    <a:pt x="1907" y="6033"/>
                    <a:pt x="2951" y="3657"/>
                    <a:pt x="4837" y="2547"/>
                  </a:cubicBezTo>
                  <a:cubicBezTo>
                    <a:pt x="5593" y="2126"/>
                    <a:pt x="6459" y="1902"/>
                    <a:pt x="7412" y="1902"/>
                  </a:cubicBezTo>
                  <a:cubicBezTo>
                    <a:pt x="8832" y="1902"/>
                    <a:pt x="10430" y="2390"/>
                    <a:pt x="12118" y="3367"/>
                  </a:cubicBezTo>
                  <a:cubicBezTo>
                    <a:pt x="12887" y="3823"/>
                    <a:pt x="13622" y="4334"/>
                    <a:pt x="14315" y="4899"/>
                  </a:cubicBezTo>
                  <a:cubicBezTo>
                    <a:pt x="15804" y="6121"/>
                    <a:pt x="17202" y="7628"/>
                    <a:pt x="18443" y="9338"/>
                  </a:cubicBezTo>
                  <a:cubicBezTo>
                    <a:pt x="19487" y="10760"/>
                    <a:pt x="20419" y="12313"/>
                    <a:pt x="21152" y="13956"/>
                  </a:cubicBezTo>
                  <a:cubicBezTo>
                    <a:pt x="21167" y="13956"/>
                    <a:pt x="21182" y="13956"/>
                    <a:pt x="21197" y="13956"/>
                  </a:cubicBezTo>
                  <a:cubicBezTo>
                    <a:pt x="21850" y="13956"/>
                    <a:pt x="22498" y="13866"/>
                    <a:pt x="23128" y="13690"/>
                  </a:cubicBezTo>
                  <a:cubicBezTo>
                    <a:pt x="22378" y="11989"/>
                    <a:pt x="21472" y="10361"/>
                    <a:pt x="20417" y="8829"/>
                  </a:cubicBezTo>
                  <a:cubicBezTo>
                    <a:pt x="19154" y="6941"/>
                    <a:pt x="17666" y="5277"/>
                    <a:pt x="16068" y="3902"/>
                  </a:cubicBezTo>
                  <a:cubicBezTo>
                    <a:pt x="15114" y="3036"/>
                    <a:pt x="14094" y="2326"/>
                    <a:pt x="13072" y="1726"/>
                  </a:cubicBezTo>
                  <a:cubicBezTo>
                    <a:pt x="11087" y="578"/>
                    <a:pt x="9154"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1" name="Google Shape;414;p32"/>
            <p:cNvSpPr/>
            <p:nvPr/>
          </p:nvSpPr>
          <p:spPr>
            <a:xfrm>
              <a:off x="755250" y="2753250"/>
              <a:ext cx="577150" cy="347000"/>
            </a:xfrm>
            <a:custGeom>
              <a:avLst/>
              <a:gdLst/>
              <a:ahLst/>
              <a:cxnLst/>
              <a:rect l="l" t="t" r="r" b="b"/>
              <a:pathLst>
                <a:path w="23086" h="13880" extrusionOk="0">
                  <a:moveTo>
                    <a:pt x="7394" y="1"/>
                  </a:moveTo>
                  <a:cubicBezTo>
                    <a:pt x="6122" y="1"/>
                    <a:pt x="4938" y="303"/>
                    <a:pt x="3886" y="917"/>
                  </a:cubicBezTo>
                  <a:cubicBezTo>
                    <a:pt x="1377" y="2358"/>
                    <a:pt x="1" y="5333"/>
                    <a:pt x="1" y="9261"/>
                  </a:cubicBezTo>
                  <a:cubicBezTo>
                    <a:pt x="1" y="10417"/>
                    <a:pt x="136" y="11615"/>
                    <a:pt x="379" y="12835"/>
                  </a:cubicBezTo>
                  <a:lnTo>
                    <a:pt x="2110" y="11837"/>
                  </a:lnTo>
                  <a:cubicBezTo>
                    <a:pt x="1979" y="10984"/>
                    <a:pt x="1912" y="10125"/>
                    <a:pt x="1910" y="9261"/>
                  </a:cubicBezTo>
                  <a:cubicBezTo>
                    <a:pt x="1910" y="6044"/>
                    <a:pt x="2954" y="3647"/>
                    <a:pt x="4840" y="2558"/>
                  </a:cubicBezTo>
                  <a:cubicBezTo>
                    <a:pt x="5596" y="2137"/>
                    <a:pt x="6461" y="1914"/>
                    <a:pt x="7393" y="1914"/>
                  </a:cubicBezTo>
                  <a:cubicBezTo>
                    <a:pt x="8835" y="1914"/>
                    <a:pt x="10435" y="2403"/>
                    <a:pt x="12121" y="3379"/>
                  </a:cubicBezTo>
                  <a:cubicBezTo>
                    <a:pt x="12857" y="3817"/>
                    <a:pt x="13562" y="4306"/>
                    <a:pt x="14230" y="4845"/>
                  </a:cubicBezTo>
                  <a:cubicBezTo>
                    <a:pt x="15716" y="6044"/>
                    <a:pt x="17136" y="7552"/>
                    <a:pt x="18380" y="9261"/>
                  </a:cubicBezTo>
                  <a:cubicBezTo>
                    <a:pt x="19445" y="10681"/>
                    <a:pt x="20377" y="12236"/>
                    <a:pt x="21109" y="13879"/>
                  </a:cubicBezTo>
                  <a:lnTo>
                    <a:pt x="21133" y="13879"/>
                  </a:lnTo>
                  <a:cubicBezTo>
                    <a:pt x="21799" y="13879"/>
                    <a:pt x="22486" y="13791"/>
                    <a:pt x="23085" y="13591"/>
                  </a:cubicBezTo>
                  <a:cubicBezTo>
                    <a:pt x="22338" y="11897"/>
                    <a:pt x="21432" y="10275"/>
                    <a:pt x="20377" y="8752"/>
                  </a:cubicBezTo>
                  <a:cubicBezTo>
                    <a:pt x="19088" y="6864"/>
                    <a:pt x="17581" y="5178"/>
                    <a:pt x="15983" y="3825"/>
                  </a:cubicBezTo>
                  <a:cubicBezTo>
                    <a:pt x="15050" y="3003"/>
                    <a:pt x="14073" y="2292"/>
                    <a:pt x="13074" y="1716"/>
                  </a:cubicBezTo>
                  <a:cubicBezTo>
                    <a:pt x="11090" y="581"/>
                    <a:pt x="9157" y="1"/>
                    <a:pt x="7394"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2" name="Google Shape;415;p32"/>
            <p:cNvSpPr/>
            <p:nvPr/>
          </p:nvSpPr>
          <p:spPr>
            <a:xfrm>
              <a:off x="1272450" y="2457775"/>
              <a:ext cx="576025" cy="345100"/>
            </a:xfrm>
            <a:custGeom>
              <a:avLst/>
              <a:gdLst/>
              <a:ahLst/>
              <a:cxnLst/>
              <a:rect l="l" t="t" r="r" b="b"/>
              <a:pathLst>
                <a:path w="23041" h="13804" extrusionOk="0">
                  <a:moveTo>
                    <a:pt x="7391" y="0"/>
                  </a:moveTo>
                  <a:cubicBezTo>
                    <a:pt x="6119" y="0"/>
                    <a:pt x="4935" y="301"/>
                    <a:pt x="3884" y="906"/>
                  </a:cubicBezTo>
                  <a:cubicBezTo>
                    <a:pt x="1375" y="2371"/>
                    <a:pt x="0" y="5322"/>
                    <a:pt x="0" y="9274"/>
                  </a:cubicBezTo>
                  <a:cubicBezTo>
                    <a:pt x="0" y="10436"/>
                    <a:pt x="119" y="11598"/>
                    <a:pt x="355" y="12736"/>
                  </a:cubicBezTo>
                  <a:lnTo>
                    <a:pt x="2110" y="11716"/>
                  </a:lnTo>
                  <a:cubicBezTo>
                    <a:pt x="1976" y="10908"/>
                    <a:pt x="1910" y="10092"/>
                    <a:pt x="1908" y="9274"/>
                  </a:cubicBezTo>
                  <a:cubicBezTo>
                    <a:pt x="1908" y="6035"/>
                    <a:pt x="2952" y="3659"/>
                    <a:pt x="4839" y="2571"/>
                  </a:cubicBezTo>
                  <a:cubicBezTo>
                    <a:pt x="5593" y="2128"/>
                    <a:pt x="6459" y="1926"/>
                    <a:pt x="7391" y="1926"/>
                  </a:cubicBezTo>
                  <a:cubicBezTo>
                    <a:pt x="8811" y="1926"/>
                    <a:pt x="10432" y="2416"/>
                    <a:pt x="12118" y="3393"/>
                  </a:cubicBezTo>
                  <a:cubicBezTo>
                    <a:pt x="12823" y="3793"/>
                    <a:pt x="13491" y="4252"/>
                    <a:pt x="14116" y="4768"/>
                  </a:cubicBezTo>
                  <a:cubicBezTo>
                    <a:pt x="15626" y="5945"/>
                    <a:pt x="17046" y="7453"/>
                    <a:pt x="18289" y="9186"/>
                  </a:cubicBezTo>
                  <a:cubicBezTo>
                    <a:pt x="19367" y="10627"/>
                    <a:pt x="20297" y="12176"/>
                    <a:pt x="21064" y="13804"/>
                  </a:cubicBezTo>
                  <a:cubicBezTo>
                    <a:pt x="21734" y="13804"/>
                    <a:pt x="22400" y="13698"/>
                    <a:pt x="23040" y="13492"/>
                  </a:cubicBezTo>
                  <a:cubicBezTo>
                    <a:pt x="22263" y="11780"/>
                    <a:pt x="21352" y="10161"/>
                    <a:pt x="20310" y="8675"/>
                  </a:cubicBezTo>
                  <a:cubicBezTo>
                    <a:pt x="19021" y="6787"/>
                    <a:pt x="17514" y="5101"/>
                    <a:pt x="15892" y="3745"/>
                  </a:cubicBezTo>
                  <a:cubicBezTo>
                    <a:pt x="14984" y="2970"/>
                    <a:pt x="14049" y="2281"/>
                    <a:pt x="13074" y="1726"/>
                  </a:cubicBezTo>
                  <a:cubicBezTo>
                    <a:pt x="11088" y="578"/>
                    <a:pt x="9154" y="0"/>
                    <a:pt x="7391"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3" name="Google Shape;416;p32"/>
            <p:cNvSpPr/>
            <p:nvPr/>
          </p:nvSpPr>
          <p:spPr>
            <a:xfrm>
              <a:off x="1789600" y="2162550"/>
              <a:ext cx="574925" cy="342800"/>
            </a:xfrm>
            <a:custGeom>
              <a:avLst/>
              <a:gdLst/>
              <a:ahLst/>
              <a:cxnLst/>
              <a:rect l="l" t="t" r="r" b="b"/>
              <a:pathLst>
                <a:path w="22997" h="13712" extrusionOk="0">
                  <a:moveTo>
                    <a:pt x="7389" y="0"/>
                  </a:moveTo>
                  <a:cubicBezTo>
                    <a:pt x="6119" y="0"/>
                    <a:pt x="4936" y="300"/>
                    <a:pt x="3885" y="904"/>
                  </a:cubicBezTo>
                  <a:cubicBezTo>
                    <a:pt x="1375" y="2347"/>
                    <a:pt x="0" y="5322"/>
                    <a:pt x="0" y="9272"/>
                  </a:cubicBezTo>
                  <a:cubicBezTo>
                    <a:pt x="0" y="10361"/>
                    <a:pt x="112" y="11469"/>
                    <a:pt x="311" y="12601"/>
                  </a:cubicBezTo>
                  <a:lnTo>
                    <a:pt x="2088" y="11581"/>
                  </a:lnTo>
                  <a:cubicBezTo>
                    <a:pt x="1976" y="10806"/>
                    <a:pt x="1909" y="10028"/>
                    <a:pt x="1909" y="9272"/>
                  </a:cubicBezTo>
                  <a:cubicBezTo>
                    <a:pt x="1909" y="6033"/>
                    <a:pt x="2953" y="3658"/>
                    <a:pt x="4839" y="2569"/>
                  </a:cubicBezTo>
                  <a:cubicBezTo>
                    <a:pt x="5593" y="2126"/>
                    <a:pt x="6437" y="1903"/>
                    <a:pt x="7393" y="1903"/>
                  </a:cubicBezTo>
                  <a:cubicBezTo>
                    <a:pt x="8813" y="1903"/>
                    <a:pt x="10411" y="2414"/>
                    <a:pt x="12099" y="3368"/>
                  </a:cubicBezTo>
                  <a:cubicBezTo>
                    <a:pt x="12773" y="3756"/>
                    <a:pt x="13420" y="4195"/>
                    <a:pt x="14030" y="4678"/>
                  </a:cubicBezTo>
                  <a:cubicBezTo>
                    <a:pt x="15537" y="5876"/>
                    <a:pt x="16983" y="7363"/>
                    <a:pt x="18246" y="9072"/>
                  </a:cubicBezTo>
                  <a:cubicBezTo>
                    <a:pt x="19315" y="10528"/>
                    <a:pt x="20245" y="12081"/>
                    <a:pt x="21021" y="13712"/>
                  </a:cubicBezTo>
                  <a:cubicBezTo>
                    <a:pt x="21691" y="13712"/>
                    <a:pt x="22357" y="13606"/>
                    <a:pt x="22997" y="13402"/>
                  </a:cubicBezTo>
                  <a:cubicBezTo>
                    <a:pt x="22245" y="11705"/>
                    <a:pt x="21324" y="10092"/>
                    <a:pt x="20243" y="8585"/>
                  </a:cubicBezTo>
                  <a:cubicBezTo>
                    <a:pt x="18933" y="6697"/>
                    <a:pt x="17425" y="5011"/>
                    <a:pt x="15804" y="3658"/>
                  </a:cubicBezTo>
                  <a:cubicBezTo>
                    <a:pt x="14917" y="2925"/>
                    <a:pt x="13984" y="2259"/>
                    <a:pt x="13052" y="1727"/>
                  </a:cubicBezTo>
                  <a:cubicBezTo>
                    <a:pt x="11079" y="578"/>
                    <a:pt x="9150" y="0"/>
                    <a:pt x="7389"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4" name="Google Shape;417;p32"/>
            <p:cNvSpPr/>
            <p:nvPr/>
          </p:nvSpPr>
          <p:spPr>
            <a:xfrm>
              <a:off x="2306725" y="1867350"/>
              <a:ext cx="573875" cy="340625"/>
            </a:xfrm>
            <a:custGeom>
              <a:avLst/>
              <a:gdLst/>
              <a:ahLst/>
              <a:cxnLst/>
              <a:rect l="l" t="t" r="r" b="b"/>
              <a:pathLst>
                <a:path w="22955" h="13625" extrusionOk="0">
                  <a:moveTo>
                    <a:pt x="7383" y="1"/>
                  </a:moveTo>
                  <a:cubicBezTo>
                    <a:pt x="6116" y="1"/>
                    <a:pt x="4937" y="301"/>
                    <a:pt x="3886" y="906"/>
                  </a:cubicBezTo>
                  <a:cubicBezTo>
                    <a:pt x="1377" y="2349"/>
                    <a:pt x="3" y="5324"/>
                    <a:pt x="3" y="9273"/>
                  </a:cubicBezTo>
                  <a:cubicBezTo>
                    <a:pt x="1" y="10345"/>
                    <a:pt x="97" y="11415"/>
                    <a:pt x="291" y="12469"/>
                  </a:cubicBezTo>
                  <a:lnTo>
                    <a:pt x="2067" y="11449"/>
                  </a:lnTo>
                  <a:cubicBezTo>
                    <a:pt x="1962" y="10728"/>
                    <a:pt x="1908" y="10002"/>
                    <a:pt x="1912" y="9273"/>
                  </a:cubicBezTo>
                  <a:cubicBezTo>
                    <a:pt x="1912" y="6032"/>
                    <a:pt x="2932" y="3657"/>
                    <a:pt x="4842" y="2570"/>
                  </a:cubicBezTo>
                  <a:cubicBezTo>
                    <a:pt x="5574" y="2126"/>
                    <a:pt x="6440" y="1904"/>
                    <a:pt x="7393" y="1904"/>
                  </a:cubicBezTo>
                  <a:cubicBezTo>
                    <a:pt x="8813" y="1904"/>
                    <a:pt x="10411" y="2392"/>
                    <a:pt x="12099" y="3369"/>
                  </a:cubicBezTo>
                  <a:cubicBezTo>
                    <a:pt x="12739" y="3732"/>
                    <a:pt x="13347" y="4149"/>
                    <a:pt x="13919" y="4613"/>
                  </a:cubicBezTo>
                  <a:cubicBezTo>
                    <a:pt x="15428" y="5766"/>
                    <a:pt x="16893" y="7276"/>
                    <a:pt x="18180" y="8986"/>
                  </a:cubicBezTo>
                  <a:cubicBezTo>
                    <a:pt x="19267" y="10433"/>
                    <a:pt x="20203" y="11988"/>
                    <a:pt x="20978" y="13625"/>
                  </a:cubicBezTo>
                  <a:cubicBezTo>
                    <a:pt x="20985" y="13625"/>
                    <a:pt x="20991" y="13625"/>
                    <a:pt x="20997" y="13625"/>
                  </a:cubicBezTo>
                  <a:cubicBezTo>
                    <a:pt x="21663" y="13625"/>
                    <a:pt x="22325" y="13513"/>
                    <a:pt x="22954" y="13292"/>
                  </a:cubicBezTo>
                  <a:cubicBezTo>
                    <a:pt x="22181" y="11608"/>
                    <a:pt x="21253" y="10004"/>
                    <a:pt x="20179" y="8496"/>
                  </a:cubicBezTo>
                  <a:cubicBezTo>
                    <a:pt x="18848" y="6610"/>
                    <a:pt x="17338" y="4946"/>
                    <a:pt x="15695" y="3590"/>
                  </a:cubicBezTo>
                  <a:cubicBezTo>
                    <a:pt x="14870" y="2897"/>
                    <a:pt x="13985" y="2272"/>
                    <a:pt x="13053" y="1726"/>
                  </a:cubicBezTo>
                  <a:cubicBezTo>
                    <a:pt x="11067" y="579"/>
                    <a:pt x="9141" y="1"/>
                    <a:pt x="7383"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5" name="Google Shape;418;p32"/>
            <p:cNvSpPr/>
            <p:nvPr/>
          </p:nvSpPr>
          <p:spPr>
            <a:xfrm>
              <a:off x="2823325" y="1572150"/>
              <a:ext cx="573275" cy="338375"/>
            </a:xfrm>
            <a:custGeom>
              <a:avLst/>
              <a:gdLst/>
              <a:ahLst/>
              <a:cxnLst/>
              <a:rect l="l" t="t" r="r" b="b"/>
              <a:pathLst>
                <a:path w="22931" h="13535" extrusionOk="0">
                  <a:moveTo>
                    <a:pt x="7391" y="1"/>
                  </a:moveTo>
                  <a:cubicBezTo>
                    <a:pt x="6120" y="1"/>
                    <a:pt x="4937" y="301"/>
                    <a:pt x="3886" y="905"/>
                  </a:cubicBezTo>
                  <a:cubicBezTo>
                    <a:pt x="1378" y="2348"/>
                    <a:pt x="3" y="5323"/>
                    <a:pt x="3" y="9251"/>
                  </a:cubicBezTo>
                  <a:cubicBezTo>
                    <a:pt x="1" y="10293"/>
                    <a:pt x="98" y="11335"/>
                    <a:pt x="291" y="12359"/>
                  </a:cubicBezTo>
                  <a:lnTo>
                    <a:pt x="2067" y="11339"/>
                  </a:lnTo>
                  <a:cubicBezTo>
                    <a:pt x="1960" y="10647"/>
                    <a:pt x="1908" y="9949"/>
                    <a:pt x="1912" y="9251"/>
                  </a:cubicBezTo>
                  <a:cubicBezTo>
                    <a:pt x="1912" y="6034"/>
                    <a:pt x="2954" y="3637"/>
                    <a:pt x="4842" y="2548"/>
                  </a:cubicBezTo>
                  <a:cubicBezTo>
                    <a:pt x="5596" y="2127"/>
                    <a:pt x="6461" y="1904"/>
                    <a:pt x="7394" y="1904"/>
                  </a:cubicBezTo>
                  <a:cubicBezTo>
                    <a:pt x="8837" y="1904"/>
                    <a:pt x="10435" y="2393"/>
                    <a:pt x="12121" y="3368"/>
                  </a:cubicBezTo>
                  <a:cubicBezTo>
                    <a:pt x="12699" y="3701"/>
                    <a:pt x="13277" y="4101"/>
                    <a:pt x="13852" y="4524"/>
                  </a:cubicBezTo>
                  <a:cubicBezTo>
                    <a:pt x="15384" y="5699"/>
                    <a:pt x="16827" y="7187"/>
                    <a:pt x="18137" y="8897"/>
                  </a:cubicBezTo>
                  <a:cubicBezTo>
                    <a:pt x="19222" y="10351"/>
                    <a:pt x="20165" y="11904"/>
                    <a:pt x="20955" y="13534"/>
                  </a:cubicBezTo>
                  <a:cubicBezTo>
                    <a:pt x="21644" y="13513"/>
                    <a:pt x="22332" y="13401"/>
                    <a:pt x="22931" y="13201"/>
                  </a:cubicBezTo>
                  <a:cubicBezTo>
                    <a:pt x="22158" y="11504"/>
                    <a:pt x="21213" y="9891"/>
                    <a:pt x="20111" y="8386"/>
                  </a:cubicBezTo>
                  <a:cubicBezTo>
                    <a:pt x="18779" y="6500"/>
                    <a:pt x="17271" y="4857"/>
                    <a:pt x="15628" y="3525"/>
                  </a:cubicBezTo>
                  <a:cubicBezTo>
                    <a:pt x="14827" y="2857"/>
                    <a:pt x="13975" y="2256"/>
                    <a:pt x="13075" y="1727"/>
                  </a:cubicBezTo>
                  <a:cubicBezTo>
                    <a:pt x="11089" y="579"/>
                    <a:pt x="9155"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6" name="Google Shape;419;p32"/>
            <p:cNvSpPr/>
            <p:nvPr/>
          </p:nvSpPr>
          <p:spPr>
            <a:xfrm>
              <a:off x="3340575" y="1276700"/>
              <a:ext cx="571500" cy="336400"/>
            </a:xfrm>
            <a:custGeom>
              <a:avLst/>
              <a:gdLst/>
              <a:ahLst/>
              <a:cxnLst/>
              <a:rect l="l" t="t" r="r" b="b"/>
              <a:pathLst>
                <a:path w="22860" h="13456" extrusionOk="0">
                  <a:moveTo>
                    <a:pt x="7391" y="1"/>
                  </a:moveTo>
                  <a:cubicBezTo>
                    <a:pt x="6119" y="1"/>
                    <a:pt x="4935" y="303"/>
                    <a:pt x="3884" y="916"/>
                  </a:cubicBezTo>
                  <a:cubicBezTo>
                    <a:pt x="1375" y="2360"/>
                    <a:pt x="1" y="5311"/>
                    <a:pt x="1" y="9263"/>
                  </a:cubicBezTo>
                  <a:cubicBezTo>
                    <a:pt x="3" y="10274"/>
                    <a:pt x="91" y="11284"/>
                    <a:pt x="265" y="12280"/>
                  </a:cubicBezTo>
                  <a:lnTo>
                    <a:pt x="2041" y="11237"/>
                  </a:lnTo>
                  <a:cubicBezTo>
                    <a:pt x="1953" y="10582"/>
                    <a:pt x="1908" y="9922"/>
                    <a:pt x="1908" y="9263"/>
                  </a:cubicBezTo>
                  <a:cubicBezTo>
                    <a:pt x="1908" y="6022"/>
                    <a:pt x="2950" y="3646"/>
                    <a:pt x="4838" y="2559"/>
                  </a:cubicBezTo>
                  <a:cubicBezTo>
                    <a:pt x="5592" y="2115"/>
                    <a:pt x="6457" y="1915"/>
                    <a:pt x="7389" y="1915"/>
                  </a:cubicBezTo>
                  <a:cubicBezTo>
                    <a:pt x="8811" y="1915"/>
                    <a:pt x="10431" y="2403"/>
                    <a:pt x="12119" y="3380"/>
                  </a:cubicBezTo>
                  <a:cubicBezTo>
                    <a:pt x="12673" y="3689"/>
                    <a:pt x="13227" y="4067"/>
                    <a:pt x="13760" y="4467"/>
                  </a:cubicBezTo>
                  <a:cubicBezTo>
                    <a:pt x="15291" y="5622"/>
                    <a:pt x="16756" y="7108"/>
                    <a:pt x="18045" y="8816"/>
                  </a:cubicBezTo>
                  <a:cubicBezTo>
                    <a:pt x="19151" y="10264"/>
                    <a:pt x="20109" y="11819"/>
                    <a:pt x="20908" y="13455"/>
                  </a:cubicBezTo>
                  <a:cubicBezTo>
                    <a:pt x="21595" y="13434"/>
                    <a:pt x="22261" y="13322"/>
                    <a:pt x="22860" y="13122"/>
                  </a:cubicBezTo>
                  <a:cubicBezTo>
                    <a:pt x="22108" y="11413"/>
                    <a:pt x="21152" y="9793"/>
                    <a:pt x="20064" y="8307"/>
                  </a:cubicBezTo>
                  <a:cubicBezTo>
                    <a:pt x="18734" y="6443"/>
                    <a:pt x="17179" y="4776"/>
                    <a:pt x="15538" y="3446"/>
                  </a:cubicBezTo>
                  <a:cubicBezTo>
                    <a:pt x="14767" y="2800"/>
                    <a:pt x="13942" y="2222"/>
                    <a:pt x="13072" y="1715"/>
                  </a:cubicBezTo>
                  <a:cubicBezTo>
                    <a:pt x="11087" y="581"/>
                    <a:pt x="9154"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7" name="Google Shape;420;p32"/>
            <p:cNvSpPr/>
            <p:nvPr/>
          </p:nvSpPr>
          <p:spPr>
            <a:xfrm>
              <a:off x="3857725" y="981200"/>
              <a:ext cx="570425" cy="333950"/>
            </a:xfrm>
            <a:custGeom>
              <a:avLst/>
              <a:gdLst/>
              <a:ahLst/>
              <a:cxnLst/>
              <a:rect l="l" t="t" r="r" b="b"/>
              <a:pathLst>
                <a:path w="22817" h="13358" extrusionOk="0">
                  <a:moveTo>
                    <a:pt x="7390" y="0"/>
                  </a:moveTo>
                  <a:cubicBezTo>
                    <a:pt x="6120" y="0"/>
                    <a:pt x="4936" y="301"/>
                    <a:pt x="3884" y="906"/>
                  </a:cubicBezTo>
                  <a:cubicBezTo>
                    <a:pt x="1377" y="2371"/>
                    <a:pt x="0" y="5322"/>
                    <a:pt x="0" y="9274"/>
                  </a:cubicBezTo>
                  <a:cubicBezTo>
                    <a:pt x="0" y="10206"/>
                    <a:pt x="88" y="11183"/>
                    <a:pt x="245" y="12159"/>
                  </a:cubicBezTo>
                  <a:lnTo>
                    <a:pt x="2041" y="11117"/>
                  </a:lnTo>
                  <a:cubicBezTo>
                    <a:pt x="1955" y="10507"/>
                    <a:pt x="1910" y="9890"/>
                    <a:pt x="1910" y="9274"/>
                  </a:cubicBezTo>
                  <a:cubicBezTo>
                    <a:pt x="1910" y="6033"/>
                    <a:pt x="2952" y="3658"/>
                    <a:pt x="4839" y="2571"/>
                  </a:cubicBezTo>
                  <a:cubicBezTo>
                    <a:pt x="5593" y="2126"/>
                    <a:pt x="6459" y="1926"/>
                    <a:pt x="7391" y="1926"/>
                  </a:cubicBezTo>
                  <a:cubicBezTo>
                    <a:pt x="8813" y="1926"/>
                    <a:pt x="10432" y="2414"/>
                    <a:pt x="12097" y="3391"/>
                  </a:cubicBezTo>
                  <a:cubicBezTo>
                    <a:pt x="12634" y="3703"/>
                    <a:pt x="13152" y="4044"/>
                    <a:pt x="13652" y="4411"/>
                  </a:cubicBezTo>
                  <a:cubicBezTo>
                    <a:pt x="15205" y="5543"/>
                    <a:pt x="16670" y="7030"/>
                    <a:pt x="17956" y="8739"/>
                  </a:cubicBezTo>
                  <a:cubicBezTo>
                    <a:pt x="19067" y="10137"/>
                    <a:pt x="20044" y="11714"/>
                    <a:pt x="20843" y="13357"/>
                  </a:cubicBezTo>
                  <a:cubicBezTo>
                    <a:pt x="21513" y="13340"/>
                    <a:pt x="22179" y="13226"/>
                    <a:pt x="22817" y="13024"/>
                  </a:cubicBezTo>
                  <a:cubicBezTo>
                    <a:pt x="22050" y="11332"/>
                    <a:pt x="21105" y="9723"/>
                    <a:pt x="19999" y="8228"/>
                  </a:cubicBezTo>
                  <a:cubicBezTo>
                    <a:pt x="18646" y="6342"/>
                    <a:pt x="17091" y="4699"/>
                    <a:pt x="15448" y="3370"/>
                  </a:cubicBezTo>
                  <a:cubicBezTo>
                    <a:pt x="14672" y="2749"/>
                    <a:pt x="13873" y="2193"/>
                    <a:pt x="13053" y="1727"/>
                  </a:cubicBezTo>
                  <a:cubicBezTo>
                    <a:pt x="11079" y="579"/>
                    <a:pt x="9151"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8" name="Google Shape;421;p32"/>
            <p:cNvSpPr/>
            <p:nvPr/>
          </p:nvSpPr>
          <p:spPr>
            <a:xfrm>
              <a:off x="1057350" y="1678425"/>
              <a:ext cx="5280650" cy="3049425"/>
            </a:xfrm>
            <a:custGeom>
              <a:avLst/>
              <a:gdLst/>
              <a:ahLst/>
              <a:cxnLst/>
              <a:rect l="l" t="t" r="r" b="b"/>
              <a:pathLst>
                <a:path w="211226" h="121977" fill="none" extrusionOk="0">
                  <a:moveTo>
                    <a:pt x="117879" y="1839"/>
                  </a:moveTo>
                  <a:lnTo>
                    <a:pt x="3185" y="68056"/>
                  </a:lnTo>
                  <a:cubicBezTo>
                    <a:pt x="0" y="69894"/>
                    <a:pt x="0" y="72878"/>
                    <a:pt x="3185" y="74718"/>
                  </a:cubicBezTo>
                  <a:lnTo>
                    <a:pt x="81768" y="120136"/>
                  </a:lnTo>
                  <a:cubicBezTo>
                    <a:pt x="84951" y="121977"/>
                    <a:pt x="90114" y="121977"/>
                    <a:pt x="93299" y="120138"/>
                  </a:cubicBezTo>
                  <a:lnTo>
                    <a:pt x="208040" y="53893"/>
                  </a:lnTo>
                  <a:cubicBezTo>
                    <a:pt x="211225" y="52055"/>
                    <a:pt x="211225" y="49073"/>
                    <a:pt x="208040" y="47235"/>
                  </a:cubicBezTo>
                  <a:lnTo>
                    <a:pt x="129413" y="1839"/>
                  </a:lnTo>
                  <a:cubicBezTo>
                    <a:pt x="126228" y="0"/>
                    <a:pt x="121064" y="0"/>
                    <a:pt x="117879" y="1839"/>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422;p32"/>
            <p:cNvSpPr/>
            <p:nvPr/>
          </p:nvSpPr>
          <p:spPr>
            <a:xfrm>
              <a:off x="3923125" y="1771250"/>
              <a:ext cx="2254050" cy="1301400"/>
            </a:xfrm>
            <a:custGeom>
              <a:avLst/>
              <a:gdLst/>
              <a:ahLst/>
              <a:cxnLst/>
              <a:rect l="l" t="t" r="r" b="b"/>
              <a:pathLst>
                <a:path w="90162" h="52056" fill="none" extrusionOk="0">
                  <a:moveTo>
                    <a:pt x="0"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423;p32"/>
            <p:cNvSpPr/>
            <p:nvPr/>
          </p:nvSpPr>
          <p:spPr>
            <a:xfrm>
              <a:off x="3697700" y="1901425"/>
              <a:ext cx="2254000" cy="1301375"/>
            </a:xfrm>
            <a:custGeom>
              <a:avLst/>
              <a:gdLst/>
              <a:ahLst/>
              <a:cxnLst/>
              <a:rect l="l" t="t" r="r" b="b"/>
              <a:pathLst>
                <a:path w="90160" h="52055" fill="none" extrusionOk="0">
                  <a:moveTo>
                    <a:pt x="1" y="0"/>
                  </a:moveTo>
                  <a:lnTo>
                    <a:pt x="90160"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dirty="0"/>
            </a:p>
          </p:txBody>
        </p:sp>
        <p:sp>
          <p:nvSpPr>
            <p:cNvPr id="31" name="Google Shape;424;p32"/>
            <p:cNvSpPr/>
            <p:nvPr/>
          </p:nvSpPr>
          <p:spPr>
            <a:xfrm>
              <a:off x="3472250" y="203157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2" name="Google Shape;425;p32"/>
            <p:cNvSpPr/>
            <p:nvPr/>
          </p:nvSpPr>
          <p:spPr>
            <a:xfrm>
              <a:off x="3246775" y="2161775"/>
              <a:ext cx="2254050" cy="1301350"/>
            </a:xfrm>
            <a:custGeom>
              <a:avLst/>
              <a:gdLst/>
              <a:ahLst/>
              <a:cxnLst/>
              <a:rect l="l" t="t" r="r" b="b"/>
              <a:pathLst>
                <a:path w="90162" h="52054" fill="none" extrusionOk="0">
                  <a:moveTo>
                    <a:pt x="1" y="1"/>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426;p32"/>
            <p:cNvSpPr/>
            <p:nvPr/>
          </p:nvSpPr>
          <p:spPr>
            <a:xfrm>
              <a:off x="3021375" y="2291950"/>
              <a:ext cx="2253975" cy="1301375"/>
            </a:xfrm>
            <a:custGeom>
              <a:avLst/>
              <a:gdLst/>
              <a:ahLst/>
              <a:cxnLst/>
              <a:rect l="l" t="t" r="r" b="b"/>
              <a:pathLst>
                <a:path w="90159" h="52055" fill="none" extrusionOk="0">
                  <a:moveTo>
                    <a:pt x="0" y="0"/>
                  </a:moveTo>
                  <a:lnTo>
                    <a:pt x="90159"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4" name="Google Shape;427;p32"/>
            <p:cNvSpPr/>
            <p:nvPr/>
          </p:nvSpPr>
          <p:spPr>
            <a:xfrm>
              <a:off x="2795900" y="2422100"/>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5" name="Google Shape;428;p32"/>
            <p:cNvSpPr/>
            <p:nvPr/>
          </p:nvSpPr>
          <p:spPr>
            <a:xfrm>
              <a:off x="2570425" y="2552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6" name="Google Shape;429;p32"/>
            <p:cNvSpPr/>
            <p:nvPr/>
          </p:nvSpPr>
          <p:spPr>
            <a:xfrm>
              <a:off x="2345025" y="268242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430;p32"/>
            <p:cNvSpPr/>
            <p:nvPr/>
          </p:nvSpPr>
          <p:spPr>
            <a:xfrm>
              <a:off x="2119550" y="2812575"/>
              <a:ext cx="2254050" cy="1301375"/>
            </a:xfrm>
            <a:custGeom>
              <a:avLst/>
              <a:gdLst/>
              <a:ahLst/>
              <a:cxnLst/>
              <a:rect l="l" t="t" r="r" b="b"/>
              <a:pathLst>
                <a:path w="90162" h="52055" fill="none" extrusionOk="0">
                  <a:moveTo>
                    <a:pt x="0" y="0"/>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8" name="Google Shape;431;p32"/>
            <p:cNvSpPr/>
            <p:nvPr/>
          </p:nvSpPr>
          <p:spPr>
            <a:xfrm>
              <a:off x="1894075" y="2942725"/>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432;p32"/>
            <p:cNvSpPr/>
            <p:nvPr/>
          </p:nvSpPr>
          <p:spPr>
            <a:xfrm>
              <a:off x="1668675" y="3072950"/>
              <a:ext cx="2254000" cy="1301325"/>
            </a:xfrm>
            <a:custGeom>
              <a:avLst/>
              <a:gdLst/>
              <a:ahLst/>
              <a:cxnLst/>
              <a:rect l="l" t="t" r="r" b="b"/>
              <a:pathLst>
                <a:path w="90160" h="52053" fill="none" extrusionOk="0">
                  <a:moveTo>
                    <a:pt x="0" y="0"/>
                  </a:moveTo>
                  <a:lnTo>
                    <a:pt x="90159" y="52052"/>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433;p32"/>
            <p:cNvSpPr/>
            <p:nvPr/>
          </p:nvSpPr>
          <p:spPr>
            <a:xfrm>
              <a:off x="1443200" y="3203100"/>
              <a:ext cx="2254050" cy="1301325"/>
            </a:xfrm>
            <a:custGeom>
              <a:avLst/>
              <a:gdLst/>
              <a:ahLst/>
              <a:cxnLst/>
              <a:rect l="l" t="t" r="r" b="b"/>
              <a:pathLst>
                <a:path w="90162" h="52053" fill="none" extrusionOk="0">
                  <a:moveTo>
                    <a:pt x="0" y="0"/>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434;p32"/>
            <p:cNvSpPr/>
            <p:nvPr/>
          </p:nvSpPr>
          <p:spPr>
            <a:xfrm>
              <a:off x="1217725" y="3333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435;p32"/>
            <p:cNvSpPr/>
            <p:nvPr/>
          </p:nvSpPr>
          <p:spPr>
            <a:xfrm>
              <a:off x="4424850" y="1410050"/>
              <a:ext cx="2376650" cy="1373550"/>
            </a:xfrm>
            <a:custGeom>
              <a:avLst/>
              <a:gdLst/>
              <a:ahLst/>
              <a:cxnLst/>
              <a:rect l="l" t="t" r="r" b="b"/>
              <a:pathLst>
                <a:path w="95066" h="54942" fill="none" extrusionOk="0">
                  <a:moveTo>
                    <a:pt x="2486" y="1442"/>
                  </a:moveTo>
                  <a:cubicBezTo>
                    <a:pt x="4973" y="0"/>
                    <a:pt x="9142" y="76"/>
                    <a:pt x="11796" y="1607"/>
                  </a:cubicBezTo>
                  <a:lnTo>
                    <a:pt x="92333" y="48120"/>
                  </a:lnTo>
                  <a:cubicBezTo>
                    <a:pt x="94988" y="49654"/>
                    <a:pt x="95065" y="52063"/>
                    <a:pt x="92505" y="53502"/>
                  </a:cubicBezTo>
                  <a:cubicBezTo>
                    <a:pt x="89945" y="54942"/>
                    <a:pt x="85720" y="54864"/>
                    <a:pt x="83070" y="53329"/>
                  </a:cubicBezTo>
                  <a:lnTo>
                    <a:pt x="2784" y="6833"/>
                  </a:lnTo>
                  <a:cubicBezTo>
                    <a:pt x="132" y="5295"/>
                    <a:pt x="1" y="2883"/>
                    <a:pt x="2486" y="1442"/>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436;p32"/>
            <p:cNvSpPr/>
            <p:nvPr/>
          </p:nvSpPr>
          <p:spPr>
            <a:xfrm>
              <a:off x="2948725" y="3333425"/>
              <a:ext cx="636525" cy="750025"/>
            </a:xfrm>
            <a:custGeom>
              <a:avLst/>
              <a:gdLst/>
              <a:ahLst/>
              <a:cxnLst/>
              <a:rect l="l" t="t" r="r" b="b"/>
              <a:pathLst>
                <a:path w="25461" h="30001" extrusionOk="0">
                  <a:moveTo>
                    <a:pt x="16205" y="0"/>
                  </a:moveTo>
                  <a:lnTo>
                    <a:pt x="0" y="11918"/>
                  </a:lnTo>
                  <a:lnTo>
                    <a:pt x="25460" y="30001"/>
                  </a:lnTo>
                  <a:lnTo>
                    <a:pt x="16205" y="0"/>
                  </a:lnTo>
                  <a:close/>
                </a:path>
              </a:pathLst>
            </a:custGeom>
            <a:solidFill>
              <a:srgbClr val="F2E2CC"/>
            </a:solidFill>
            <a:ln>
              <a:noFill/>
            </a:ln>
          </p:spPr>
          <p:txBody>
            <a:bodyPr spcFirstLastPara="1" wrap="square" lIns="121900" tIns="121900" rIns="121900" bIns="121900" anchor="ctr" anchorCtr="0">
              <a:noAutofit/>
            </a:bodyPr>
            <a:lstStyle/>
            <a:p>
              <a:endParaRPr sz="2400"/>
            </a:p>
          </p:txBody>
        </p:sp>
        <p:sp>
          <p:nvSpPr>
            <p:cNvPr id="44" name="Google Shape;437;p32"/>
            <p:cNvSpPr/>
            <p:nvPr/>
          </p:nvSpPr>
          <p:spPr>
            <a:xfrm>
              <a:off x="3190975" y="3333375"/>
              <a:ext cx="394275" cy="750075"/>
            </a:xfrm>
            <a:custGeom>
              <a:avLst/>
              <a:gdLst/>
              <a:ahLst/>
              <a:cxnLst/>
              <a:rect l="l" t="t" r="r" b="b"/>
              <a:pathLst>
                <a:path w="15771" h="30003" extrusionOk="0">
                  <a:moveTo>
                    <a:pt x="6515" y="0"/>
                  </a:moveTo>
                  <a:lnTo>
                    <a:pt x="1" y="4792"/>
                  </a:lnTo>
                  <a:lnTo>
                    <a:pt x="15770" y="30003"/>
                  </a:lnTo>
                  <a:lnTo>
                    <a:pt x="6515" y="0"/>
                  </a:lnTo>
                  <a:close/>
                </a:path>
              </a:pathLst>
            </a:custGeom>
            <a:solidFill>
              <a:srgbClr val="FFF5E6"/>
            </a:solidFill>
            <a:ln>
              <a:noFill/>
            </a:ln>
          </p:spPr>
          <p:txBody>
            <a:bodyPr spcFirstLastPara="1" wrap="square" lIns="121900" tIns="121900" rIns="121900" bIns="121900" anchor="ctr" anchorCtr="0">
              <a:noAutofit/>
            </a:bodyPr>
            <a:lstStyle/>
            <a:p>
              <a:endParaRPr sz="2400"/>
            </a:p>
          </p:txBody>
        </p:sp>
        <p:sp>
          <p:nvSpPr>
            <p:cNvPr id="45" name="Google Shape;438;p32"/>
            <p:cNvSpPr/>
            <p:nvPr/>
          </p:nvSpPr>
          <p:spPr>
            <a:xfrm>
              <a:off x="3418825" y="3874725"/>
              <a:ext cx="166425" cy="208725"/>
            </a:xfrm>
            <a:custGeom>
              <a:avLst/>
              <a:gdLst/>
              <a:ahLst/>
              <a:cxnLst/>
              <a:rect l="l" t="t" r="r" b="b"/>
              <a:pathLst>
                <a:path w="6657" h="8349" extrusionOk="0">
                  <a:moveTo>
                    <a:pt x="4081" y="0"/>
                  </a:moveTo>
                  <a:lnTo>
                    <a:pt x="3984" y="2408"/>
                  </a:lnTo>
                  <a:lnTo>
                    <a:pt x="2657" y="1287"/>
                  </a:lnTo>
                  <a:lnTo>
                    <a:pt x="2921" y="3235"/>
                  </a:lnTo>
                  <a:lnTo>
                    <a:pt x="1166" y="2539"/>
                  </a:lnTo>
                  <a:lnTo>
                    <a:pt x="1832" y="4004"/>
                  </a:lnTo>
                  <a:lnTo>
                    <a:pt x="0" y="3619"/>
                  </a:lnTo>
                  <a:lnTo>
                    <a:pt x="0" y="3619"/>
                  </a:lnTo>
                  <a:lnTo>
                    <a:pt x="6656" y="8349"/>
                  </a:lnTo>
                  <a:lnTo>
                    <a:pt x="4081" y="0"/>
                  </a:lnTo>
                  <a:close/>
                </a:path>
              </a:pathLst>
            </a:custGeom>
            <a:solidFill>
              <a:srgbClr val="191F34"/>
            </a:solidFill>
            <a:ln>
              <a:noFill/>
            </a:ln>
          </p:spPr>
          <p:txBody>
            <a:bodyPr spcFirstLastPara="1" wrap="square" lIns="121900" tIns="121900" rIns="121900" bIns="121900" anchor="ctr" anchorCtr="0">
              <a:noAutofit/>
            </a:bodyPr>
            <a:lstStyle/>
            <a:p>
              <a:endParaRPr sz="2400"/>
            </a:p>
          </p:txBody>
        </p:sp>
        <p:sp>
          <p:nvSpPr>
            <p:cNvPr id="46" name="Google Shape;439;p32"/>
            <p:cNvSpPr/>
            <p:nvPr/>
          </p:nvSpPr>
          <p:spPr>
            <a:xfrm>
              <a:off x="1187025" y="884200"/>
              <a:ext cx="2166850" cy="2755950"/>
            </a:xfrm>
            <a:custGeom>
              <a:avLst/>
              <a:gdLst/>
              <a:ahLst/>
              <a:cxnLst/>
              <a:rect l="l" t="t" r="r" b="b"/>
              <a:pathLst>
                <a:path w="86674" h="110238" extrusionOk="0">
                  <a:moveTo>
                    <a:pt x="15845" y="1"/>
                  </a:moveTo>
                  <a:lnTo>
                    <a:pt x="15903" y="82"/>
                  </a:lnTo>
                  <a:lnTo>
                    <a:pt x="15903" y="82"/>
                  </a:lnTo>
                  <a:cubicBezTo>
                    <a:pt x="15885" y="54"/>
                    <a:pt x="15866" y="27"/>
                    <a:pt x="15845" y="1"/>
                  </a:cubicBezTo>
                  <a:close/>
                  <a:moveTo>
                    <a:pt x="15903" y="82"/>
                  </a:moveTo>
                  <a:cubicBezTo>
                    <a:pt x="17806" y="2974"/>
                    <a:pt x="5698" y="12869"/>
                    <a:pt x="1258" y="12869"/>
                  </a:cubicBezTo>
                  <a:cubicBezTo>
                    <a:pt x="707" y="12869"/>
                    <a:pt x="274" y="12716"/>
                    <a:pt x="0" y="12379"/>
                  </a:cubicBezTo>
                  <a:lnTo>
                    <a:pt x="0" y="12379"/>
                  </a:lnTo>
                  <a:lnTo>
                    <a:pt x="3583" y="17338"/>
                  </a:lnTo>
                  <a:lnTo>
                    <a:pt x="70479" y="109877"/>
                  </a:lnTo>
                  <a:cubicBezTo>
                    <a:pt x="71127" y="110121"/>
                    <a:pt x="71867" y="110238"/>
                    <a:pt x="72665" y="110238"/>
                  </a:cubicBezTo>
                  <a:cubicBezTo>
                    <a:pt x="75571" y="110238"/>
                    <a:pt x="79254" y="108693"/>
                    <a:pt x="82122" y="106146"/>
                  </a:cubicBezTo>
                  <a:cubicBezTo>
                    <a:pt x="84528" y="104020"/>
                    <a:pt x="86366" y="101180"/>
                    <a:pt x="86673" y="97967"/>
                  </a:cubicBezTo>
                  <a:lnTo>
                    <a:pt x="19281" y="4739"/>
                  </a:lnTo>
                  <a:lnTo>
                    <a:pt x="17395" y="2151"/>
                  </a:lnTo>
                  <a:lnTo>
                    <a:pt x="15903" y="82"/>
                  </a:lnTo>
                  <a:close/>
                </a:path>
              </a:pathLst>
            </a:custGeom>
            <a:solidFill>
              <a:srgbClr val="FDB724"/>
            </a:solidFill>
            <a:ln>
              <a:noFill/>
            </a:ln>
          </p:spPr>
          <p:txBody>
            <a:bodyPr spcFirstLastPara="1" wrap="square" lIns="121900" tIns="121900" rIns="121900" bIns="121900" anchor="ctr" anchorCtr="0">
              <a:noAutofit/>
            </a:bodyPr>
            <a:lstStyle/>
            <a:p>
              <a:endParaRPr sz="2400"/>
            </a:p>
          </p:txBody>
        </p:sp>
        <p:sp>
          <p:nvSpPr>
            <p:cNvPr id="47" name="Google Shape;440;p32"/>
            <p:cNvSpPr/>
            <p:nvPr/>
          </p:nvSpPr>
          <p:spPr>
            <a:xfrm>
              <a:off x="1513600" y="937950"/>
              <a:ext cx="1840275" cy="2599900"/>
            </a:xfrm>
            <a:custGeom>
              <a:avLst/>
              <a:gdLst/>
              <a:ahLst/>
              <a:cxnLst/>
              <a:rect l="l" t="t" r="r" b="b"/>
              <a:pathLst>
                <a:path w="73611" h="103996" extrusionOk="0">
                  <a:moveTo>
                    <a:pt x="4335" y="1"/>
                  </a:moveTo>
                  <a:lnTo>
                    <a:pt x="0" y="7282"/>
                  </a:lnTo>
                  <a:lnTo>
                    <a:pt x="69059" y="103996"/>
                  </a:lnTo>
                  <a:cubicBezTo>
                    <a:pt x="71465" y="101870"/>
                    <a:pt x="73303" y="99030"/>
                    <a:pt x="73610" y="95817"/>
                  </a:cubicBezTo>
                  <a:lnTo>
                    <a:pt x="6218" y="2589"/>
                  </a:lnTo>
                  <a:lnTo>
                    <a:pt x="4335" y="1"/>
                  </a:lnTo>
                  <a:close/>
                </a:path>
              </a:pathLst>
            </a:custGeom>
            <a:solidFill>
              <a:srgbClr val="FFDB4C"/>
            </a:solidFill>
            <a:ln>
              <a:noFill/>
            </a:ln>
          </p:spPr>
          <p:txBody>
            <a:bodyPr spcFirstLastPara="1" wrap="square" lIns="121900" tIns="121900" rIns="121900" bIns="121900" anchor="ctr" anchorCtr="0">
              <a:noAutofit/>
            </a:bodyPr>
            <a:lstStyle/>
            <a:p>
              <a:endParaRPr sz="2400"/>
            </a:p>
          </p:txBody>
        </p:sp>
        <p:sp>
          <p:nvSpPr>
            <p:cNvPr id="48" name="Google Shape;441;p32"/>
            <p:cNvSpPr/>
            <p:nvPr/>
          </p:nvSpPr>
          <p:spPr>
            <a:xfrm>
              <a:off x="1334250" y="1088350"/>
              <a:ext cx="510250" cy="441125"/>
            </a:xfrm>
            <a:custGeom>
              <a:avLst/>
              <a:gdLst/>
              <a:ahLst/>
              <a:cxnLst/>
              <a:rect l="l" t="t" r="r" b="b"/>
              <a:pathLst>
                <a:path w="20410" h="17645" extrusionOk="0">
                  <a:moveTo>
                    <a:pt x="15897" y="1"/>
                  </a:moveTo>
                  <a:lnTo>
                    <a:pt x="15957" y="85"/>
                  </a:lnTo>
                  <a:lnTo>
                    <a:pt x="15957" y="85"/>
                  </a:lnTo>
                  <a:cubicBezTo>
                    <a:pt x="15941" y="54"/>
                    <a:pt x="15920" y="26"/>
                    <a:pt x="15897" y="1"/>
                  </a:cubicBezTo>
                  <a:close/>
                  <a:moveTo>
                    <a:pt x="15957" y="85"/>
                  </a:moveTo>
                  <a:cubicBezTo>
                    <a:pt x="15967" y="104"/>
                    <a:pt x="15976" y="124"/>
                    <a:pt x="15982" y="145"/>
                  </a:cubicBezTo>
                  <a:lnTo>
                    <a:pt x="15991" y="160"/>
                  </a:lnTo>
                  <a:cubicBezTo>
                    <a:pt x="16762" y="1577"/>
                    <a:pt x="14500" y="4496"/>
                    <a:pt x="11436" y="7164"/>
                  </a:cubicBezTo>
                  <a:cubicBezTo>
                    <a:pt x="8021" y="10143"/>
                    <a:pt x="3602" y="12827"/>
                    <a:pt x="1279" y="12827"/>
                  </a:cubicBezTo>
                  <a:cubicBezTo>
                    <a:pt x="714" y="12827"/>
                    <a:pt x="273" y="12668"/>
                    <a:pt x="1" y="12316"/>
                  </a:cubicBezTo>
                  <a:lnTo>
                    <a:pt x="1" y="12316"/>
                  </a:lnTo>
                  <a:lnTo>
                    <a:pt x="918" y="13586"/>
                  </a:lnTo>
                  <a:lnTo>
                    <a:pt x="3461" y="17134"/>
                  </a:lnTo>
                  <a:cubicBezTo>
                    <a:pt x="3733" y="17486"/>
                    <a:pt x="4174" y="17645"/>
                    <a:pt x="4738" y="17645"/>
                  </a:cubicBezTo>
                  <a:cubicBezTo>
                    <a:pt x="7059" y="17645"/>
                    <a:pt x="11469" y="14959"/>
                    <a:pt x="14883" y="11979"/>
                  </a:cubicBezTo>
                  <a:cubicBezTo>
                    <a:pt x="18085" y="9200"/>
                    <a:pt x="20409" y="6165"/>
                    <a:pt x="19359" y="4805"/>
                  </a:cubicBezTo>
                  <a:lnTo>
                    <a:pt x="15957" y="85"/>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49" name="Google Shape;442;p32"/>
            <p:cNvSpPr/>
            <p:nvPr/>
          </p:nvSpPr>
          <p:spPr>
            <a:xfrm>
              <a:off x="1268525" y="998525"/>
              <a:ext cx="538725" cy="440850"/>
            </a:xfrm>
            <a:custGeom>
              <a:avLst/>
              <a:gdLst/>
              <a:ahLst/>
              <a:cxnLst/>
              <a:rect l="l" t="t" r="r" b="b"/>
              <a:pathLst>
                <a:path w="21549" h="17634" extrusionOk="0">
                  <a:moveTo>
                    <a:pt x="15894" y="1"/>
                  </a:moveTo>
                  <a:lnTo>
                    <a:pt x="15939" y="62"/>
                  </a:lnTo>
                  <a:lnTo>
                    <a:pt x="15939" y="62"/>
                  </a:lnTo>
                  <a:cubicBezTo>
                    <a:pt x="15925" y="41"/>
                    <a:pt x="15910" y="21"/>
                    <a:pt x="15894" y="1"/>
                  </a:cubicBezTo>
                  <a:close/>
                  <a:moveTo>
                    <a:pt x="15939" y="62"/>
                  </a:moveTo>
                  <a:cubicBezTo>
                    <a:pt x="17892" y="2944"/>
                    <a:pt x="5739" y="12832"/>
                    <a:pt x="1281" y="12832"/>
                  </a:cubicBezTo>
                  <a:cubicBezTo>
                    <a:pt x="716" y="12832"/>
                    <a:pt x="274" y="12673"/>
                    <a:pt x="1" y="12320"/>
                  </a:cubicBezTo>
                  <a:lnTo>
                    <a:pt x="1" y="12320"/>
                  </a:lnTo>
                  <a:lnTo>
                    <a:pt x="3482" y="17121"/>
                  </a:lnTo>
                  <a:cubicBezTo>
                    <a:pt x="3756" y="17474"/>
                    <a:pt x="4198" y="17633"/>
                    <a:pt x="4764" y="17633"/>
                  </a:cubicBezTo>
                  <a:cubicBezTo>
                    <a:pt x="9254" y="17633"/>
                    <a:pt x="21549" y="7601"/>
                    <a:pt x="19378" y="4801"/>
                  </a:cubicBezTo>
                  <a:lnTo>
                    <a:pt x="15939" y="62"/>
                  </a:lnTo>
                  <a:close/>
                </a:path>
              </a:pathLst>
            </a:custGeom>
            <a:solidFill>
              <a:srgbClr val="344593"/>
            </a:solidFill>
            <a:ln>
              <a:noFill/>
            </a:ln>
          </p:spPr>
          <p:txBody>
            <a:bodyPr spcFirstLastPara="1" wrap="square" lIns="121900" tIns="121900" rIns="121900" bIns="121900" anchor="ctr" anchorCtr="0">
              <a:noAutofit/>
            </a:bodyPr>
            <a:lstStyle/>
            <a:p>
              <a:endParaRPr sz="2400"/>
            </a:p>
          </p:txBody>
        </p:sp>
        <p:sp>
          <p:nvSpPr>
            <p:cNvPr id="50" name="Google Shape;443;p32"/>
            <p:cNvSpPr/>
            <p:nvPr/>
          </p:nvSpPr>
          <p:spPr>
            <a:xfrm>
              <a:off x="1187025" y="884200"/>
              <a:ext cx="536875" cy="442100"/>
            </a:xfrm>
            <a:custGeom>
              <a:avLst/>
              <a:gdLst/>
              <a:ahLst/>
              <a:cxnLst/>
              <a:rect l="l" t="t" r="r" b="b"/>
              <a:pathLst>
                <a:path w="21475" h="17684" extrusionOk="0">
                  <a:moveTo>
                    <a:pt x="15845" y="1"/>
                  </a:moveTo>
                  <a:lnTo>
                    <a:pt x="15900" y="77"/>
                  </a:lnTo>
                  <a:lnTo>
                    <a:pt x="15900" y="77"/>
                  </a:lnTo>
                  <a:cubicBezTo>
                    <a:pt x="15883" y="51"/>
                    <a:pt x="15864" y="26"/>
                    <a:pt x="15845" y="1"/>
                  </a:cubicBezTo>
                  <a:close/>
                  <a:moveTo>
                    <a:pt x="15900" y="77"/>
                  </a:moveTo>
                  <a:lnTo>
                    <a:pt x="15900" y="77"/>
                  </a:lnTo>
                  <a:cubicBezTo>
                    <a:pt x="17820" y="2962"/>
                    <a:pt x="5701" y="12869"/>
                    <a:pt x="1258" y="12869"/>
                  </a:cubicBezTo>
                  <a:cubicBezTo>
                    <a:pt x="707" y="12869"/>
                    <a:pt x="274" y="12716"/>
                    <a:pt x="0" y="12379"/>
                  </a:cubicBezTo>
                  <a:lnTo>
                    <a:pt x="0" y="12379"/>
                  </a:lnTo>
                  <a:lnTo>
                    <a:pt x="3424" y="17177"/>
                  </a:lnTo>
                  <a:cubicBezTo>
                    <a:pt x="3469" y="17237"/>
                    <a:pt x="3523" y="17291"/>
                    <a:pt x="3583" y="17338"/>
                  </a:cubicBezTo>
                  <a:cubicBezTo>
                    <a:pt x="3854" y="17574"/>
                    <a:pt x="4233" y="17683"/>
                    <a:pt x="4696" y="17683"/>
                  </a:cubicBezTo>
                  <a:cubicBezTo>
                    <a:pt x="9173" y="17683"/>
                    <a:pt x="21475" y="7528"/>
                    <a:pt x="19281" y="4739"/>
                  </a:cubicBezTo>
                  <a:lnTo>
                    <a:pt x="15900" y="77"/>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51" name="Google Shape;444;p32"/>
            <p:cNvSpPr/>
            <p:nvPr/>
          </p:nvSpPr>
          <p:spPr>
            <a:xfrm>
              <a:off x="1459425" y="884200"/>
              <a:ext cx="385075" cy="503700"/>
            </a:xfrm>
            <a:custGeom>
              <a:avLst/>
              <a:gdLst/>
              <a:ahLst/>
              <a:cxnLst/>
              <a:rect l="l" t="t" r="r" b="b"/>
              <a:pathLst>
                <a:path w="15403" h="20148" extrusionOk="0">
                  <a:moveTo>
                    <a:pt x="4949" y="1"/>
                  </a:moveTo>
                  <a:lnTo>
                    <a:pt x="0" y="6352"/>
                  </a:lnTo>
                  <a:lnTo>
                    <a:pt x="559" y="7129"/>
                  </a:lnTo>
                  <a:lnTo>
                    <a:pt x="3836" y="11706"/>
                  </a:lnTo>
                  <a:lnTo>
                    <a:pt x="3984" y="11915"/>
                  </a:lnTo>
                  <a:lnTo>
                    <a:pt x="6429" y="15330"/>
                  </a:lnTo>
                  <a:lnTo>
                    <a:pt x="7292" y="16539"/>
                  </a:lnTo>
                  <a:lnTo>
                    <a:pt x="9876" y="20147"/>
                  </a:lnTo>
                  <a:cubicBezTo>
                    <a:pt x="13078" y="17368"/>
                    <a:pt x="15402" y="14333"/>
                    <a:pt x="14352" y="12971"/>
                  </a:cubicBezTo>
                  <a:lnTo>
                    <a:pt x="11740" y="9382"/>
                  </a:lnTo>
                  <a:lnTo>
                    <a:pt x="10984" y="8326"/>
                  </a:lnTo>
                  <a:lnTo>
                    <a:pt x="10975" y="8311"/>
                  </a:lnTo>
                  <a:lnTo>
                    <a:pt x="8394" y="4754"/>
                  </a:lnTo>
                  <a:lnTo>
                    <a:pt x="8276" y="4589"/>
                  </a:lnTo>
                  <a:lnTo>
                    <a:pt x="4949" y="1"/>
                  </a:lnTo>
                  <a:close/>
                </a:path>
              </a:pathLst>
            </a:custGeom>
            <a:solidFill>
              <a:srgbClr val="959EC4">
                <a:alpha val="18990"/>
              </a:srgbClr>
            </a:solidFill>
            <a:ln>
              <a:noFill/>
            </a:ln>
          </p:spPr>
          <p:txBody>
            <a:bodyPr spcFirstLastPara="1" wrap="square" lIns="121900" tIns="121900" rIns="121900" bIns="121900" anchor="ctr" anchorCtr="0">
              <a:noAutofit/>
            </a:bodyPr>
            <a:lstStyle/>
            <a:p>
              <a:endParaRPr sz="2400"/>
            </a:p>
          </p:txBody>
        </p:sp>
        <p:sp>
          <p:nvSpPr>
            <p:cNvPr id="52" name="Google Shape;445;p32"/>
            <p:cNvSpPr/>
            <p:nvPr/>
          </p:nvSpPr>
          <p:spPr>
            <a:xfrm>
              <a:off x="745150" y="344850"/>
              <a:ext cx="864375" cy="861100"/>
            </a:xfrm>
            <a:custGeom>
              <a:avLst/>
              <a:gdLst/>
              <a:ahLst/>
              <a:cxnLst/>
              <a:rect l="l" t="t" r="r" b="b"/>
              <a:pathLst>
                <a:path w="34575" h="34444" extrusionOk="0">
                  <a:moveTo>
                    <a:pt x="15558" y="0"/>
                  </a:moveTo>
                  <a:cubicBezTo>
                    <a:pt x="14815" y="0"/>
                    <a:pt x="14024" y="137"/>
                    <a:pt x="13212" y="387"/>
                  </a:cubicBezTo>
                  <a:cubicBezTo>
                    <a:pt x="7129" y="2214"/>
                    <a:pt x="1" y="10342"/>
                    <a:pt x="3639" y="14586"/>
                  </a:cubicBezTo>
                  <a:lnTo>
                    <a:pt x="17652" y="33936"/>
                  </a:lnTo>
                  <a:cubicBezTo>
                    <a:pt x="17662" y="33951"/>
                    <a:pt x="17662" y="33951"/>
                    <a:pt x="17675" y="33953"/>
                  </a:cubicBezTo>
                  <a:cubicBezTo>
                    <a:pt x="17948" y="34291"/>
                    <a:pt x="18380" y="34443"/>
                    <a:pt x="18931" y="34443"/>
                  </a:cubicBezTo>
                  <a:cubicBezTo>
                    <a:pt x="21260" y="34443"/>
                    <a:pt x="25704" y="31710"/>
                    <a:pt x="29127" y="28703"/>
                  </a:cubicBezTo>
                  <a:cubicBezTo>
                    <a:pt x="32291" y="25928"/>
                    <a:pt x="34574" y="22911"/>
                    <a:pt x="33520" y="21575"/>
                  </a:cubicBezTo>
                  <a:lnTo>
                    <a:pt x="18947" y="1461"/>
                  </a:lnTo>
                  <a:cubicBezTo>
                    <a:pt x="18074" y="441"/>
                    <a:pt x="16893" y="0"/>
                    <a:pt x="15558" y="0"/>
                  </a:cubicBezTo>
                  <a:close/>
                </a:path>
              </a:pathLst>
            </a:custGeom>
            <a:solidFill>
              <a:srgbClr val="F95DA4"/>
            </a:solidFill>
            <a:ln>
              <a:noFill/>
            </a:ln>
          </p:spPr>
          <p:txBody>
            <a:bodyPr spcFirstLastPara="1" wrap="square" lIns="121900" tIns="121900" rIns="121900" bIns="121900" anchor="ctr" anchorCtr="0">
              <a:noAutofit/>
            </a:bodyPr>
            <a:lstStyle/>
            <a:p>
              <a:endParaRPr sz="2400"/>
            </a:p>
          </p:txBody>
        </p:sp>
        <p:sp>
          <p:nvSpPr>
            <p:cNvPr id="53" name="Google Shape;446;p32"/>
            <p:cNvSpPr/>
            <p:nvPr/>
          </p:nvSpPr>
          <p:spPr>
            <a:xfrm>
              <a:off x="1075450" y="344850"/>
              <a:ext cx="534075" cy="717600"/>
            </a:xfrm>
            <a:custGeom>
              <a:avLst/>
              <a:gdLst/>
              <a:ahLst/>
              <a:cxnLst/>
              <a:rect l="l" t="t" r="r" b="b"/>
              <a:pathLst>
                <a:path w="21363" h="28704" extrusionOk="0">
                  <a:moveTo>
                    <a:pt x="2346" y="0"/>
                  </a:moveTo>
                  <a:cubicBezTo>
                    <a:pt x="1603" y="0"/>
                    <a:pt x="812" y="137"/>
                    <a:pt x="0" y="387"/>
                  </a:cubicBezTo>
                  <a:cubicBezTo>
                    <a:pt x="520" y="298"/>
                    <a:pt x="1017" y="250"/>
                    <a:pt x="1482" y="250"/>
                  </a:cubicBezTo>
                  <a:cubicBezTo>
                    <a:pt x="3272" y="250"/>
                    <a:pt x="4578" y="963"/>
                    <a:pt x="4813" y="2803"/>
                  </a:cubicBezTo>
                  <a:cubicBezTo>
                    <a:pt x="5110" y="5108"/>
                    <a:pt x="1001" y="9051"/>
                    <a:pt x="1001" y="9051"/>
                  </a:cubicBezTo>
                  <a:lnTo>
                    <a:pt x="15915" y="28703"/>
                  </a:lnTo>
                  <a:cubicBezTo>
                    <a:pt x="19079" y="25928"/>
                    <a:pt x="21362" y="22911"/>
                    <a:pt x="20308" y="21575"/>
                  </a:cubicBezTo>
                  <a:lnTo>
                    <a:pt x="5735" y="1461"/>
                  </a:lnTo>
                  <a:cubicBezTo>
                    <a:pt x="4862" y="441"/>
                    <a:pt x="3681" y="0"/>
                    <a:pt x="2346" y="0"/>
                  </a:cubicBezTo>
                  <a:close/>
                </a:path>
              </a:pathLst>
            </a:custGeom>
            <a:solidFill>
              <a:srgbClr val="FD9CCF"/>
            </a:solidFill>
            <a:ln>
              <a:noFill/>
            </a:ln>
          </p:spPr>
          <p:txBody>
            <a:bodyPr spcFirstLastPara="1" wrap="square" lIns="121900" tIns="121900" rIns="121900" bIns="121900" anchor="ctr" anchorCtr="0">
              <a:noAutofit/>
            </a:bodyPr>
            <a:lstStyle/>
            <a:p>
              <a:endParaRPr sz="2400"/>
            </a:p>
          </p:txBody>
        </p:sp>
        <p:sp>
          <p:nvSpPr>
            <p:cNvPr id="54" name="Google Shape;447;p32"/>
            <p:cNvSpPr/>
            <p:nvPr/>
          </p:nvSpPr>
          <p:spPr>
            <a:xfrm>
              <a:off x="1598425" y="1227625"/>
              <a:ext cx="408375" cy="339900"/>
            </a:xfrm>
            <a:custGeom>
              <a:avLst/>
              <a:gdLst/>
              <a:ahLst/>
              <a:cxnLst/>
              <a:rect l="l" t="t" r="r" b="b"/>
              <a:pathLst>
                <a:path w="16335" h="13596" extrusionOk="0">
                  <a:moveTo>
                    <a:pt x="6113" y="0"/>
                  </a:moveTo>
                  <a:cubicBezTo>
                    <a:pt x="2153" y="0"/>
                    <a:pt x="1" y="2710"/>
                    <a:pt x="1" y="2710"/>
                  </a:cubicBezTo>
                  <a:cubicBezTo>
                    <a:pt x="1" y="2710"/>
                    <a:pt x="8722" y="13595"/>
                    <a:pt x="12489" y="13595"/>
                  </a:cubicBezTo>
                  <a:cubicBezTo>
                    <a:pt x="12888" y="13595"/>
                    <a:pt x="13232" y="13473"/>
                    <a:pt x="13504" y="13202"/>
                  </a:cubicBezTo>
                  <a:cubicBezTo>
                    <a:pt x="16335" y="10373"/>
                    <a:pt x="15824" y="3210"/>
                    <a:pt x="10053" y="835"/>
                  </a:cubicBezTo>
                  <a:cubicBezTo>
                    <a:pt x="8590" y="233"/>
                    <a:pt x="7274" y="0"/>
                    <a:pt x="6113"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55" name="Google Shape;448;p32"/>
            <p:cNvSpPr/>
            <p:nvPr/>
          </p:nvSpPr>
          <p:spPr>
            <a:xfrm>
              <a:off x="1565350" y="4846750"/>
              <a:ext cx="161275" cy="212950"/>
            </a:xfrm>
            <a:custGeom>
              <a:avLst/>
              <a:gdLst/>
              <a:ahLst/>
              <a:cxnLst/>
              <a:rect l="l" t="t" r="r" b="b"/>
              <a:pathLst>
                <a:path w="6451" h="8518" extrusionOk="0">
                  <a:moveTo>
                    <a:pt x="2665" y="0"/>
                  </a:moveTo>
                  <a:cubicBezTo>
                    <a:pt x="1342" y="0"/>
                    <a:pt x="1" y="4136"/>
                    <a:pt x="1" y="4136"/>
                  </a:cubicBezTo>
                  <a:cubicBezTo>
                    <a:pt x="1" y="4136"/>
                    <a:pt x="533" y="5699"/>
                    <a:pt x="3145" y="7422"/>
                  </a:cubicBezTo>
                  <a:cubicBezTo>
                    <a:pt x="4481" y="8302"/>
                    <a:pt x="5315" y="8517"/>
                    <a:pt x="5811" y="8517"/>
                  </a:cubicBezTo>
                  <a:cubicBezTo>
                    <a:pt x="6285" y="8517"/>
                    <a:pt x="6451" y="8322"/>
                    <a:pt x="6451" y="8322"/>
                  </a:cubicBezTo>
                  <a:cubicBezTo>
                    <a:pt x="6451" y="8322"/>
                    <a:pt x="4773" y="2104"/>
                    <a:pt x="3287" y="345"/>
                  </a:cubicBezTo>
                  <a:cubicBezTo>
                    <a:pt x="3084" y="104"/>
                    <a:pt x="2874" y="0"/>
                    <a:pt x="2665" y="0"/>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56" name="Google Shape;449;p32"/>
            <p:cNvSpPr/>
            <p:nvPr/>
          </p:nvSpPr>
          <p:spPr>
            <a:xfrm>
              <a:off x="1529000" y="4523900"/>
              <a:ext cx="295400" cy="467300"/>
            </a:xfrm>
            <a:custGeom>
              <a:avLst/>
              <a:gdLst/>
              <a:ahLst/>
              <a:cxnLst/>
              <a:rect l="l" t="t" r="r" b="b"/>
              <a:pathLst>
                <a:path w="11816" h="18692" extrusionOk="0">
                  <a:moveTo>
                    <a:pt x="4509" y="0"/>
                  </a:moveTo>
                  <a:cubicBezTo>
                    <a:pt x="4000" y="2992"/>
                    <a:pt x="3787" y="5449"/>
                    <a:pt x="2217" y="6676"/>
                  </a:cubicBezTo>
                  <a:cubicBezTo>
                    <a:pt x="544" y="7980"/>
                    <a:pt x="1" y="9193"/>
                    <a:pt x="1" y="9193"/>
                  </a:cubicBezTo>
                  <a:cubicBezTo>
                    <a:pt x="1" y="9193"/>
                    <a:pt x="3766" y="10237"/>
                    <a:pt x="5044" y="12877"/>
                  </a:cubicBezTo>
                  <a:cubicBezTo>
                    <a:pt x="6322" y="15514"/>
                    <a:pt x="5791" y="17817"/>
                    <a:pt x="7308" y="18497"/>
                  </a:cubicBezTo>
                  <a:cubicBezTo>
                    <a:pt x="7617" y="18636"/>
                    <a:pt x="7987" y="18691"/>
                    <a:pt x="8381" y="18691"/>
                  </a:cubicBezTo>
                  <a:cubicBezTo>
                    <a:pt x="9919" y="18691"/>
                    <a:pt x="11816" y="17849"/>
                    <a:pt x="11816" y="17849"/>
                  </a:cubicBezTo>
                  <a:cubicBezTo>
                    <a:pt x="11816" y="17849"/>
                    <a:pt x="10149" y="17469"/>
                    <a:pt x="9887" y="15237"/>
                  </a:cubicBezTo>
                  <a:cubicBezTo>
                    <a:pt x="9623" y="13005"/>
                    <a:pt x="8779" y="8184"/>
                    <a:pt x="8938" y="6987"/>
                  </a:cubicBezTo>
                  <a:cubicBezTo>
                    <a:pt x="9097" y="5791"/>
                    <a:pt x="10016" y="1227"/>
                    <a:pt x="10016" y="1227"/>
                  </a:cubicBezTo>
                  <a:lnTo>
                    <a:pt x="450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57" name="Google Shape;450;p32"/>
            <p:cNvSpPr/>
            <p:nvPr/>
          </p:nvSpPr>
          <p:spPr>
            <a:xfrm>
              <a:off x="1505100" y="4712575"/>
              <a:ext cx="409200" cy="355200"/>
            </a:xfrm>
            <a:custGeom>
              <a:avLst/>
              <a:gdLst/>
              <a:ahLst/>
              <a:cxnLst/>
              <a:rect l="l" t="t" r="r" b="b"/>
              <a:pathLst>
                <a:path w="16368" h="14208" extrusionOk="0">
                  <a:moveTo>
                    <a:pt x="3349" y="1"/>
                  </a:moveTo>
                  <a:cubicBezTo>
                    <a:pt x="2054" y="1"/>
                    <a:pt x="965" y="1019"/>
                    <a:pt x="521" y="2825"/>
                  </a:cubicBezTo>
                  <a:cubicBezTo>
                    <a:pt x="1" y="4930"/>
                    <a:pt x="1187" y="7452"/>
                    <a:pt x="1105" y="9264"/>
                  </a:cubicBezTo>
                  <a:cubicBezTo>
                    <a:pt x="1021" y="11077"/>
                    <a:pt x="598" y="13139"/>
                    <a:pt x="598" y="13139"/>
                  </a:cubicBezTo>
                  <a:cubicBezTo>
                    <a:pt x="858" y="14087"/>
                    <a:pt x="1628" y="14207"/>
                    <a:pt x="2000" y="14207"/>
                  </a:cubicBezTo>
                  <a:cubicBezTo>
                    <a:pt x="2126" y="14207"/>
                    <a:pt x="2207" y="14194"/>
                    <a:pt x="2207" y="14194"/>
                  </a:cubicBezTo>
                  <a:cubicBezTo>
                    <a:pt x="2207" y="14194"/>
                    <a:pt x="3386" y="9866"/>
                    <a:pt x="4614" y="8074"/>
                  </a:cubicBezTo>
                  <a:cubicBezTo>
                    <a:pt x="4959" y="7572"/>
                    <a:pt x="5216" y="7343"/>
                    <a:pt x="5419" y="7343"/>
                  </a:cubicBezTo>
                  <a:cubicBezTo>
                    <a:pt x="5939" y="7343"/>
                    <a:pt x="6106" y="8841"/>
                    <a:pt x="6500" y="11051"/>
                  </a:cubicBezTo>
                  <a:cubicBezTo>
                    <a:pt x="6923" y="13416"/>
                    <a:pt x="7712" y="14079"/>
                    <a:pt x="8739" y="14079"/>
                  </a:cubicBezTo>
                  <a:cubicBezTo>
                    <a:pt x="9048" y="14079"/>
                    <a:pt x="9378" y="14019"/>
                    <a:pt x="9726" y="13927"/>
                  </a:cubicBezTo>
                  <a:lnTo>
                    <a:pt x="16253" y="12209"/>
                  </a:lnTo>
                  <a:cubicBezTo>
                    <a:pt x="16367" y="11144"/>
                    <a:pt x="15474" y="10287"/>
                    <a:pt x="14033" y="10027"/>
                  </a:cubicBezTo>
                  <a:cubicBezTo>
                    <a:pt x="13611" y="9951"/>
                    <a:pt x="13156" y="9937"/>
                    <a:pt x="12702" y="9937"/>
                  </a:cubicBezTo>
                  <a:cubicBezTo>
                    <a:pt x="12428" y="9937"/>
                    <a:pt x="12155" y="9942"/>
                    <a:pt x="11889" y="9942"/>
                  </a:cubicBezTo>
                  <a:cubicBezTo>
                    <a:pt x="11087" y="9942"/>
                    <a:pt x="10357" y="9895"/>
                    <a:pt x="9902" y="9516"/>
                  </a:cubicBezTo>
                  <a:cubicBezTo>
                    <a:pt x="9048" y="8805"/>
                    <a:pt x="8255" y="6187"/>
                    <a:pt x="7825" y="4348"/>
                  </a:cubicBezTo>
                  <a:cubicBezTo>
                    <a:pt x="7394" y="2509"/>
                    <a:pt x="5450" y="448"/>
                    <a:pt x="4002" y="85"/>
                  </a:cubicBezTo>
                  <a:cubicBezTo>
                    <a:pt x="3780" y="28"/>
                    <a:pt x="3562" y="1"/>
                    <a:pt x="3349"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58" name="Google Shape;451;p32"/>
            <p:cNvSpPr/>
            <p:nvPr/>
          </p:nvSpPr>
          <p:spPr>
            <a:xfrm>
              <a:off x="602750" y="4554200"/>
              <a:ext cx="134975" cy="230925"/>
            </a:xfrm>
            <a:custGeom>
              <a:avLst/>
              <a:gdLst/>
              <a:ahLst/>
              <a:cxnLst/>
              <a:rect l="l" t="t" r="r" b="b"/>
              <a:pathLst>
                <a:path w="5399" h="9237" extrusionOk="0">
                  <a:moveTo>
                    <a:pt x="4097" y="1"/>
                  </a:moveTo>
                  <a:cubicBezTo>
                    <a:pt x="2755" y="1"/>
                    <a:pt x="220" y="2599"/>
                    <a:pt x="220" y="2599"/>
                  </a:cubicBezTo>
                  <a:cubicBezTo>
                    <a:pt x="220" y="2599"/>
                    <a:pt x="1" y="4235"/>
                    <a:pt x="1577" y="6937"/>
                  </a:cubicBezTo>
                  <a:cubicBezTo>
                    <a:pt x="2775" y="8990"/>
                    <a:pt x="3633" y="9236"/>
                    <a:pt x="3976" y="9236"/>
                  </a:cubicBezTo>
                  <a:cubicBezTo>
                    <a:pt x="4085" y="9236"/>
                    <a:pt x="4142" y="9212"/>
                    <a:pt x="4142" y="9212"/>
                  </a:cubicBezTo>
                  <a:cubicBezTo>
                    <a:pt x="4142" y="9212"/>
                    <a:pt x="5398" y="2895"/>
                    <a:pt x="4846" y="659"/>
                  </a:cubicBezTo>
                  <a:cubicBezTo>
                    <a:pt x="4730" y="187"/>
                    <a:pt x="4456" y="1"/>
                    <a:pt x="4097" y="1"/>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59" name="Google Shape;452;p32"/>
            <p:cNvSpPr/>
            <p:nvPr/>
          </p:nvSpPr>
          <p:spPr>
            <a:xfrm>
              <a:off x="662800" y="4271050"/>
              <a:ext cx="306825" cy="480925"/>
            </a:xfrm>
            <a:custGeom>
              <a:avLst/>
              <a:gdLst/>
              <a:ahLst/>
              <a:cxnLst/>
              <a:rect l="l" t="t" r="r" b="b"/>
              <a:pathLst>
                <a:path w="12273" h="19237" extrusionOk="0">
                  <a:moveTo>
                    <a:pt x="8119" y="0"/>
                  </a:moveTo>
                  <a:cubicBezTo>
                    <a:pt x="6336" y="2455"/>
                    <a:pt x="5054" y="4564"/>
                    <a:pt x="3102" y="4964"/>
                  </a:cubicBezTo>
                  <a:cubicBezTo>
                    <a:pt x="1025" y="5391"/>
                    <a:pt x="0" y="6238"/>
                    <a:pt x="0" y="6238"/>
                  </a:cubicBezTo>
                  <a:cubicBezTo>
                    <a:pt x="0" y="6238"/>
                    <a:pt x="2910" y="8845"/>
                    <a:pt x="2885" y="11775"/>
                  </a:cubicBezTo>
                  <a:cubicBezTo>
                    <a:pt x="2859" y="14706"/>
                    <a:pt x="1364" y="16534"/>
                    <a:pt x="2419" y="17816"/>
                  </a:cubicBezTo>
                  <a:cubicBezTo>
                    <a:pt x="3475" y="19099"/>
                    <a:pt x="6749" y="19236"/>
                    <a:pt x="6749" y="19236"/>
                  </a:cubicBezTo>
                  <a:cubicBezTo>
                    <a:pt x="6749" y="19236"/>
                    <a:pt x="5421" y="18154"/>
                    <a:pt x="6177" y="16038"/>
                  </a:cubicBezTo>
                  <a:cubicBezTo>
                    <a:pt x="6931" y="13922"/>
                    <a:pt x="8312" y="9227"/>
                    <a:pt x="8987" y="8226"/>
                  </a:cubicBezTo>
                  <a:cubicBezTo>
                    <a:pt x="9661" y="7226"/>
                    <a:pt x="12273" y="3351"/>
                    <a:pt x="12273" y="3351"/>
                  </a:cubicBezTo>
                  <a:lnTo>
                    <a:pt x="811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0" name="Google Shape;453;p32"/>
            <p:cNvSpPr/>
            <p:nvPr/>
          </p:nvSpPr>
          <p:spPr>
            <a:xfrm>
              <a:off x="520075" y="4410500"/>
              <a:ext cx="382650" cy="422875"/>
            </a:xfrm>
            <a:custGeom>
              <a:avLst/>
              <a:gdLst/>
              <a:ahLst/>
              <a:cxnLst/>
              <a:rect l="l" t="t" r="r" b="b"/>
              <a:pathLst>
                <a:path w="15306" h="16915" extrusionOk="0">
                  <a:moveTo>
                    <a:pt x="7531" y="1"/>
                  </a:moveTo>
                  <a:cubicBezTo>
                    <a:pt x="6623" y="1"/>
                    <a:pt x="5650" y="510"/>
                    <a:pt x="4792" y="1525"/>
                  </a:cubicBezTo>
                  <a:cubicBezTo>
                    <a:pt x="3394" y="3179"/>
                    <a:pt x="3340" y="5967"/>
                    <a:pt x="2462" y="7554"/>
                  </a:cubicBezTo>
                  <a:cubicBezTo>
                    <a:pt x="1583" y="9141"/>
                    <a:pt x="254" y="11124"/>
                    <a:pt x="254" y="11124"/>
                  </a:cubicBezTo>
                  <a:cubicBezTo>
                    <a:pt x="0" y="12415"/>
                    <a:pt x="1261" y="12460"/>
                    <a:pt x="1261" y="12460"/>
                  </a:cubicBezTo>
                  <a:cubicBezTo>
                    <a:pt x="1261" y="12460"/>
                    <a:pt x="4240" y="9105"/>
                    <a:pt x="6134" y="8046"/>
                  </a:cubicBezTo>
                  <a:cubicBezTo>
                    <a:pt x="6536" y="7821"/>
                    <a:pt x="6824" y="7714"/>
                    <a:pt x="7018" y="7714"/>
                  </a:cubicBezTo>
                  <a:cubicBezTo>
                    <a:pt x="7742" y="7714"/>
                    <a:pt x="7191" y="9187"/>
                    <a:pt x="6504" y="11551"/>
                  </a:cubicBezTo>
                  <a:cubicBezTo>
                    <a:pt x="5630" y="14550"/>
                    <a:pt x="6592" y="15245"/>
                    <a:pt x="8117" y="15559"/>
                  </a:cubicBezTo>
                  <a:lnTo>
                    <a:pt x="14730" y="16914"/>
                  </a:lnTo>
                  <a:cubicBezTo>
                    <a:pt x="15306" y="16010"/>
                    <a:pt x="14885" y="14844"/>
                    <a:pt x="13708" y="13972"/>
                  </a:cubicBezTo>
                  <a:cubicBezTo>
                    <a:pt x="12531" y="13100"/>
                    <a:pt x="10683" y="12698"/>
                    <a:pt x="10232" y="11682"/>
                  </a:cubicBezTo>
                  <a:cubicBezTo>
                    <a:pt x="9784" y="10666"/>
                    <a:pt x="10235" y="7966"/>
                    <a:pt x="10664" y="6128"/>
                  </a:cubicBezTo>
                  <a:cubicBezTo>
                    <a:pt x="11094" y="4289"/>
                    <a:pt x="10267" y="1581"/>
                    <a:pt x="9131" y="612"/>
                  </a:cubicBezTo>
                  <a:cubicBezTo>
                    <a:pt x="8653" y="204"/>
                    <a:pt x="8105" y="1"/>
                    <a:pt x="7531"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1" name="Google Shape;454;p32"/>
            <p:cNvSpPr/>
            <p:nvPr/>
          </p:nvSpPr>
          <p:spPr>
            <a:xfrm>
              <a:off x="783275" y="2777125"/>
              <a:ext cx="1141550" cy="1930450"/>
            </a:xfrm>
            <a:custGeom>
              <a:avLst/>
              <a:gdLst/>
              <a:ahLst/>
              <a:cxnLst/>
              <a:rect l="l" t="t" r="r" b="b"/>
              <a:pathLst>
                <a:path w="45662" h="77218" extrusionOk="0">
                  <a:moveTo>
                    <a:pt x="20272" y="1"/>
                  </a:moveTo>
                  <a:cubicBezTo>
                    <a:pt x="18930" y="2823"/>
                    <a:pt x="18423" y="9144"/>
                    <a:pt x="16904" y="21221"/>
                  </a:cubicBezTo>
                  <a:cubicBezTo>
                    <a:pt x="15888" y="29280"/>
                    <a:pt x="15300" y="36954"/>
                    <a:pt x="15300" y="36954"/>
                  </a:cubicBezTo>
                  <a:cubicBezTo>
                    <a:pt x="15300" y="36954"/>
                    <a:pt x="10190" y="40414"/>
                    <a:pt x="8354" y="45399"/>
                  </a:cubicBezTo>
                  <a:cubicBezTo>
                    <a:pt x="6373" y="50782"/>
                    <a:pt x="1" y="63845"/>
                    <a:pt x="1" y="63845"/>
                  </a:cubicBezTo>
                  <a:cubicBezTo>
                    <a:pt x="1" y="63845"/>
                    <a:pt x="1726" y="66833"/>
                    <a:pt x="4722" y="66833"/>
                  </a:cubicBezTo>
                  <a:cubicBezTo>
                    <a:pt x="4815" y="66833"/>
                    <a:pt x="4910" y="66830"/>
                    <a:pt x="5005" y="66824"/>
                  </a:cubicBezTo>
                  <a:cubicBezTo>
                    <a:pt x="5005" y="66824"/>
                    <a:pt x="10100" y="59669"/>
                    <a:pt x="14071" y="54368"/>
                  </a:cubicBezTo>
                  <a:cubicBezTo>
                    <a:pt x="19119" y="47631"/>
                    <a:pt x="19606" y="46516"/>
                    <a:pt x="22233" y="42830"/>
                  </a:cubicBezTo>
                  <a:cubicBezTo>
                    <a:pt x="25218" y="39375"/>
                    <a:pt x="28767" y="24168"/>
                    <a:pt x="30004" y="18322"/>
                  </a:cubicBezTo>
                  <a:lnTo>
                    <a:pt x="31282" y="18530"/>
                  </a:lnTo>
                  <a:cubicBezTo>
                    <a:pt x="31696" y="20796"/>
                    <a:pt x="31840" y="22714"/>
                    <a:pt x="32802" y="29357"/>
                  </a:cubicBezTo>
                  <a:cubicBezTo>
                    <a:pt x="33896" y="36913"/>
                    <a:pt x="34935" y="43533"/>
                    <a:pt x="34935" y="43533"/>
                  </a:cubicBezTo>
                  <a:cubicBezTo>
                    <a:pt x="34935" y="43533"/>
                    <a:pt x="32244" y="49618"/>
                    <a:pt x="32553" y="55876"/>
                  </a:cubicBezTo>
                  <a:cubicBezTo>
                    <a:pt x="32942" y="63742"/>
                    <a:pt x="32884" y="75593"/>
                    <a:pt x="32884" y="75593"/>
                  </a:cubicBezTo>
                  <a:cubicBezTo>
                    <a:pt x="32884" y="75593"/>
                    <a:pt x="34496" y="77217"/>
                    <a:pt x="36858" y="77217"/>
                  </a:cubicBezTo>
                  <a:cubicBezTo>
                    <a:pt x="37451" y="77217"/>
                    <a:pt x="38092" y="77115"/>
                    <a:pt x="38767" y="76858"/>
                  </a:cubicBezTo>
                  <a:cubicBezTo>
                    <a:pt x="38767" y="76858"/>
                    <a:pt x="41149" y="63920"/>
                    <a:pt x="42412" y="57418"/>
                  </a:cubicBezTo>
                  <a:cubicBezTo>
                    <a:pt x="43986" y="49332"/>
                    <a:pt x="44710" y="46525"/>
                    <a:pt x="45090" y="42465"/>
                  </a:cubicBezTo>
                  <a:cubicBezTo>
                    <a:pt x="45661" y="36383"/>
                    <a:pt x="45090" y="8371"/>
                    <a:pt x="45090" y="8371"/>
                  </a:cubicBezTo>
                  <a:lnTo>
                    <a:pt x="202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2" name="Google Shape;455;p32"/>
            <p:cNvSpPr/>
            <p:nvPr/>
          </p:nvSpPr>
          <p:spPr>
            <a:xfrm>
              <a:off x="1363725" y="3072450"/>
              <a:ext cx="201600" cy="608125"/>
            </a:xfrm>
            <a:custGeom>
              <a:avLst/>
              <a:gdLst/>
              <a:ahLst/>
              <a:cxnLst/>
              <a:rect l="l" t="t" r="r" b="b"/>
              <a:pathLst>
                <a:path w="8064" h="24325" extrusionOk="0">
                  <a:moveTo>
                    <a:pt x="1" y="1"/>
                  </a:moveTo>
                  <a:cubicBezTo>
                    <a:pt x="1" y="1"/>
                    <a:pt x="3210" y="3974"/>
                    <a:pt x="3751" y="5650"/>
                  </a:cubicBezTo>
                  <a:cubicBezTo>
                    <a:pt x="5065" y="9720"/>
                    <a:pt x="2116" y="24325"/>
                    <a:pt x="2116" y="24325"/>
                  </a:cubicBezTo>
                  <a:cubicBezTo>
                    <a:pt x="4032" y="18489"/>
                    <a:pt x="5589" y="12548"/>
                    <a:pt x="6786" y="6509"/>
                  </a:cubicBezTo>
                  <a:lnTo>
                    <a:pt x="8064" y="6717"/>
                  </a:lnTo>
                  <a:cubicBezTo>
                    <a:pt x="8064" y="6717"/>
                    <a:pt x="2673" y="2724"/>
                    <a:pt x="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3" name="Google Shape;456;p32"/>
            <p:cNvSpPr/>
            <p:nvPr/>
          </p:nvSpPr>
          <p:spPr>
            <a:xfrm>
              <a:off x="1466500" y="1267625"/>
              <a:ext cx="475125" cy="580100"/>
            </a:xfrm>
            <a:custGeom>
              <a:avLst/>
              <a:gdLst/>
              <a:ahLst/>
              <a:cxnLst/>
              <a:rect l="l" t="t" r="r" b="b"/>
              <a:pathLst>
                <a:path w="19005" h="23204" extrusionOk="0">
                  <a:moveTo>
                    <a:pt x="9783" y="1"/>
                  </a:moveTo>
                  <a:cubicBezTo>
                    <a:pt x="9748" y="1"/>
                    <a:pt x="9713" y="1"/>
                    <a:pt x="9679" y="1"/>
                  </a:cubicBezTo>
                  <a:cubicBezTo>
                    <a:pt x="4309" y="59"/>
                    <a:pt x="1" y="4458"/>
                    <a:pt x="56" y="9828"/>
                  </a:cubicBezTo>
                  <a:cubicBezTo>
                    <a:pt x="89" y="12970"/>
                    <a:pt x="1618" y="15706"/>
                    <a:pt x="3948" y="17459"/>
                  </a:cubicBezTo>
                  <a:cubicBezTo>
                    <a:pt x="3948" y="17459"/>
                    <a:pt x="4460" y="18554"/>
                    <a:pt x="4760" y="18939"/>
                  </a:cubicBezTo>
                  <a:cubicBezTo>
                    <a:pt x="6448" y="21104"/>
                    <a:pt x="11878" y="22994"/>
                    <a:pt x="13205" y="23172"/>
                  </a:cubicBezTo>
                  <a:cubicBezTo>
                    <a:pt x="13362" y="23193"/>
                    <a:pt x="13511" y="23203"/>
                    <a:pt x="13655" y="23203"/>
                  </a:cubicBezTo>
                  <a:cubicBezTo>
                    <a:pt x="15341" y="23203"/>
                    <a:pt x="16198" y="21798"/>
                    <a:pt x="17160" y="19836"/>
                  </a:cubicBezTo>
                  <a:cubicBezTo>
                    <a:pt x="19005" y="16076"/>
                    <a:pt x="18912" y="11157"/>
                    <a:pt x="18609" y="8726"/>
                  </a:cubicBezTo>
                  <a:cubicBezTo>
                    <a:pt x="18082" y="3841"/>
                    <a:pt x="14774" y="1"/>
                    <a:pt x="9783"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64" name="Google Shape;457;p32"/>
            <p:cNvSpPr/>
            <p:nvPr/>
          </p:nvSpPr>
          <p:spPr>
            <a:xfrm>
              <a:off x="1422475" y="1741075"/>
              <a:ext cx="394250" cy="302125"/>
            </a:xfrm>
            <a:custGeom>
              <a:avLst/>
              <a:gdLst/>
              <a:ahLst/>
              <a:cxnLst/>
              <a:rect l="l" t="t" r="r" b="b"/>
              <a:pathLst>
                <a:path w="15770" h="12085" extrusionOk="0">
                  <a:moveTo>
                    <a:pt x="6521" y="1"/>
                  </a:moveTo>
                  <a:cubicBezTo>
                    <a:pt x="6521" y="1"/>
                    <a:pt x="5679" y="3343"/>
                    <a:pt x="5525" y="3811"/>
                  </a:cubicBezTo>
                  <a:cubicBezTo>
                    <a:pt x="5273" y="4584"/>
                    <a:pt x="5133" y="4778"/>
                    <a:pt x="4509" y="4778"/>
                  </a:cubicBezTo>
                  <a:cubicBezTo>
                    <a:pt x="4075" y="4778"/>
                    <a:pt x="3407" y="4684"/>
                    <a:pt x="2303" y="4625"/>
                  </a:cubicBezTo>
                  <a:cubicBezTo>
                    <a:pt x="2128" y="4615"/>
                    <a:pt x="1964" y="4610"/>
                    <a:pt x="1812" y="4610"/>
                  </a:cubicBezTo>
                  <a:cubicBezTo>
                    <a:pt x="417" y="4610"/>
                    <a:pt x="1" y="5074"/>
                    <a:pt x="774" y="7181"/>
                  </a:cubicBezTo>
                  <a:cubicBezTo>
                    <a:pt x="1543" y="9275"/>
                    <a:pt x="4852" y="11470"/>
                    <a:pt x="7928" y="11996"/>
                  </a:cubicBezTo>
                  <a:cubicBezTo>
                    <a:pt x="8281" y="12057"/>
                    <a:pt x="8658" y="12084"/>
                    <a:pt x="9047" y="12084"/>
                  </a:cubicBezTo>
                  <a:cubicBezTo>
                    <a:pt x="12054" y="12084"/>
                    <a:pt x="15770" y="10423"/>
                    <a:pt x="14193" y="9236"/>
                  </a:cubicBezTo>
                  <a:cubicBezTo>
                    <a:pt x="12415" y="7896"/>
                    <a:pt x="11624" y="7625"/>
                    <a:pt x="11867" y="6687"/>
                  </a:cubicBezTo>
                  <a:cubicBezTo>
                    <a:pt x="12408" y="4586"/>
                    <a:pt x="13212" y="2885"/>
                    <a:pt x="13212" y="2885"/>
                  </a:cubicBezTo>
                  <a:lnTo>
                    <a:pt x="6521" y="1"/>
                  </a:ln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65" name="Google Shape;458;p32"/>
            <p:cNvSpPr/>
            <p:nvPr/>
          </p:nvSpPr>
          <p:spPr>
            <a:xfrm>
              <a:off x="1466500" y="1267625"/>
              <a:ext cx="433300" cy="498500"/>
            </a:xfrm>
            <a:custGeom>
              <a:avLst/>
              <a:gdLst/>
              <a:ahLst/>
              <a:cxnLst/>
              <a:rect l="l" t="t" r="r" b="b"/>
              <a:pathLst>
                <a:path w="17332" h="19940" extrusionOk="0">
                  <a:moveTo>
                    <a:pt x="9781" y="1"/>
                  </a:moveTo>
                  <a:cubicBezTo>
                    <a:pt x="9747" y="1"/>
                    <a:pt x="9713" y="1"/>
                    <a:pt x="9679" y="1"/>
                  </a:cubicBezTo>
                  <a:cubicBezTo>
                    <a:pt x="4309" y="57"/>
                    <a:pt x="1" y="4458"/>
                    <a:pt x="56" y="9828"/>
                  </a:cubicBezTo>
                  <a:cubicBezTo>
                    <a:pt x="89" y="12970"/>
                    <a:pt x="649" y="15240"/>
                    <a:pt x="2866" y="17684"/>
                  </a:cubicBezTo>
                  <a:cubicBezTo>
                    <a:pt x="2866" y="17684"/>
                    <a:pt x="3611" y="18449"/>
                    <a:pt x="4228" y="18833"/>
                  </a:cubicBezTo>
                  <a:cubicBezTo>
                    <a:pt x="5051" y="19364"/>
                    <a:pt x="6448" y="19940"/>
                    <a:pt x="8085" y="19940"/>
                  </a:cubicBezTo>
                  <a:cubicBezTo>
                    <a:pt x="8484" y="19940"/>
                    <a:pt x="8897" y="19905"/>
                    <a:pt x="9320" y="19828"/>
                  </a:cubicBezTo>
                  <a:cubicBezTo>
                    <a:pt x="11476" y="19435"/>
                    <a:pt x="11648" y="17160"/>
                    <a:pt x="11268" y="16804"/>
                  </a:cubicBezTo>
                  <a:lnTo>
                    <a:pt x="11268" y="16804"/>
                  </a:lnTo>
                  <a:cubicBezTo>
                    <a:pt x="11073" y="16983"/>
                    <a:pt x="10832" y="17078"/>
                    <a:pt x="10573" y="17078"/>
                  </a:cubicBezTo>
                  <a:cubicBezTo>
                    <a:pt x="10102" y="17078"/>
                    <a:pt x="9575" y="16761"/>
                    <a:pt x="9174" y="16052"/>
                  </a:cubicBezTo>
                  <a:cubicBezTo>
                    <a:pt x="8560" y="14967"/>
                    <a:pt x="8351" y="13159"/>
                    <a:pt x="9236" y="11602"/>
                  </a:cubicBezTo>
                  <a:cubicBezTo>
                    <a:pt x="9645" y="10883"/>
                    <a:pt x="10332" y="10580"/>
                    <a:pt x="10996" y="10580"/>
                  </a:cubicBezTo>
                  <a:cubicBezTo>
                    <a:pt x="11773" y="10580"/>
                    <a:pt x="12518" y="10996"/>
                    <a:pt x="12746" y="11649"/>
                  </a:cubicBezTo>
                  <a:cubicBezTo>
                    <a:pt x="13169" y="12860"/>
                    <a:pt x="13160" y="15021"/>
                    <a:pt x="13160" y="15021"/>
                  </a:cubicBezTo>
                  <a:cubicBezTo>
                    <a:pt x="13160" y="15021"/>
                    <a:pt x="14537" y="14506"/>
                    <a:pt x="14806" y="13116"/>
                  </a:cubicBezTo>
                  <a:cubicBezTo>
                    <a:pt x="14995" y="12132"/>
                    <a:pt x="14997" y="10998"/>
                    <a:pt x="14945" y="10081"/>
                  </a:cubicBezTo>
                  <a:cubicBezTo>
                    <a:pt x="14898" y="9235"/>
                    <a:pt x="15145" y="8361"/>
                    <a:pt x="15766" y="7783"/>
                  </a:cubicBezTo>
                  <a:cubicBezTo>
                    <a:pt x="16627" y="6980"/>
                    <a:pt x="16307" y="5704"/>
                    <a:pt x="16307" y="5704"/>
                  </a:cubicBezTo>
                  <a:cubicBezTo>
                    <a:pt x="16906" y="5218"/>
                    <a:pt x="17329" y="4533"/>
                    <a:pt x="17331" y="4533"/>
                  </a:cubicBezTo>
                  <a:cubicBezTo>
                    <a:pt x="15845" y="1813"/>
                    <a:pt x="13211" y="1"/>
                    <a:pt x="9781" y="1"/>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6" name="Google Shape;459;p32"/>
            <p:cNvSpPr/>
            <p:nvPr/>
          </p:nvSpPr>
          <p:spPr>
            <a:xfrm>
              <a:off x="1374150" y="1293150"/>
              <a:ext cx="454825" cy="559525"/>
            </a:xfrm>
            <a:custGeom>
              <a:avLst/>
              <a:gdLst/>
              <a:ahLst/>
              <a:cxnLst/>
              <a:rect l="l" t="t" r="r" b="b"/>
              <a:pathLst>
                <a:path w="18193" h="22381" extrusionOk="0">
                  <a:moveTo>
                    <a:pt x="8307" y="0"/>
                  </a:moveTo>
                  <a:cubicBezTo>
                    <a:pt x="7744" y="0"/>
                    <a:pt x="6883" y="165"/>
                    <a:pt x="5961" y="948"/>
                  </a:cubicBezTo>
                  <a:cubicBezTo>
                    <a:pt x="4363" y="2303"/>
                    <a:pt x="2457" y="6788"/>
                    <a:pt x="1229" y="11704"/>
                  </a:cubicBezTo>
                  <a:cubicBezTo>
                    <a:pt x="0" y="16623"/>
                    <a:pt x="4182" y="20186"/>
                    <a:pt x="9517" y="21822"/>
                  </a:cubicBezTo>
                  <a:cubicBezTo>
                    <a:pt x="10828" y="22225"/>
                    <a:pt x="11996" y="22380"/>
                    <a:pt x="13016" y="22380"/>
                  </a:cubicBezTo>
                  <a:cubicBezTo>
                    <a:pt x="16419" y="22380"/>
                    <a:pt x="18192" y="20658"/>
                    <a:pt x="18192" y="20658"/>
                  </a:cubicBezTo>
                  <a:lnTo>
                    <a:pt x="18192" y="20658"/>
                  </a:lnTo>
                  <a:cubicBezTo>
                    <a:pt x="18192" y="20658"/>
                    <a:pt x="18059" y="20708"/>
                    <a:pt x="17841" y="20708"/>
                  </a:cubicBezTo>
                  <a:cubicBezTo>
                    <a:pt x="17415" y="20708"/>
                    <a:pt x="16663" y="20519"/>
                    <a:pt x="15944" y="19402"/>
                  </a:cubicBezTo>
                  <a:cubicBezTo>
                    <a:pt x="15263" y="18345"/>
                    <a:pt x="15102" y="16208"/>
                    <a:pt x="15102" y="16208"/>
                  </a:cubicBezTo>
                  <a:cubicBezTo>
                    <a:pt x="15102" y="16208"/>
                    <a:pt x="14806" y="16288"/>
                    <a:pt x="14335" y="16288"/>
                  </a:cubicBezTo>
                  <a:cubicBezTo>
                    <a:pt x="13391" y="16288"/>
                    <a:pt x="11741" y="15967"/>
                    <a:pt x="10361" y="14039"/>
                  </a:cubicBezTo>
                  <a:cubicBezTo>
                    <a:pt x="8295" y="11150"/>
                    <a:pt x="8972" y="89"/>
                    <a:pt x="8972" y="89"/>
                  </a:cubicBezTo>
                  <a:cubicBezTo>
                    <a:pt x="8972" y="89"/>
                    <a:pt x="8719" y="0"/>
                    <a:pt x="8307"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7" name="Google Shape;460;p32"/>
            <p:cNvSpPr/>
            <p:nvPr/>
          </p:nvSpPr>
          <p:spPr>
            <a:xfrm>
              <a:off x="1269700" y="1850750"/>
              <a:ext cx="778725" cy="1221725"/>
            </a:xfrm>
            <a:custGeom>
              <a:avLst/>
              <a:gdLst/>
              <a:ahLst/>
              <a:cxnLst/>
              <a:rect l="l" t="t" r="r" b="b"/>
              <a:pathLst>
                <a:path w="31149" h="48869" extrusionOk="0">
                  <a:moveTo>
                    <a:pt x="7909" y="0"/>
                  </a:moveTo>
                  <a:cubicBezTo>
                    <a:pt x="7513" y="0"/>
                    <a:pt x="7129" y="40"/>
                    <a:pt x="6790" y="146"/>
                  </a:cubicBezTo>
                  <a:cubicBezTo>
                    <a:pt x="4698" y="1198"/>
                    <a:pt x="3253" y="3114"/>
                    <a:pt x="2860" y="7051"/>
                  </a:cubicBezTo>
                  <a:cubicBezTo>
                    <a:pt x="2172" y="13926"/>
                    <a:pt x="4737" y="18544"/>
                    <a:pt x="4911" y="25973"/>
                  </a:cubicBezTo>
                  <a:cubicBezTo>
                    <a:pt x="4956" y="27938"/>
                    <a:pt x="985" y="32316"/>
                    <a:pt x="1" y="39116"/>
                  </a:cubicBezTo>
                  <a:cubicBezTo>
                    <a:pt x="1777" y="41313"/>
                    <a:pt x="5381" y="46287"/>
                    <a:pt x="12112" y="48257"/>
                  </a:cubicBezTo>
                  <a:cubicBezTo>
                    <a:pt x="13549" y="48677"/>
                    <a:pt x="15025" y="48869"/>
                    <a:pt x="16461" y="48869"/>
                  </a:cubicBezTo>
                  <a:cubicBezTo>
                    <a:pt x="20304" y="48869"/>
                    <a:pt x="23863" y="47493"/>
                    <a:pt x="25633" y="45426"/>
                  </a:cubicBezTo>
                  <a:cubicBezTo>
                    <a:pt x="24533" y="34343"/>
                    <a:pt x="23139" y="32928"/>
                    <a:pt x="22804" y="28054"/>
                  </a:cubicBezTo>
                  <a:cubicBezTo>
                    <a:pt x="22920" y="26450"/>
                    <a:pt x="24681" y="22814"/>
                    <a:pt x="25053" y="20075"/>
                  </a:cubicBezTo>
                  <a:cubicBezTo>
                    <a:pt x="31149" y="17562"/>
                    <a:pt x="29710" y="10691"/>
                    <a:pt x="23666" y="6495"/>
                  </a:cubicBezTo>
                  <a:cubicBezTo>
                    <a:pt x="21185" y="4772"/>
                    <a:pt x="18161" y="3193"/>
                    <a:pt x="18161" y="3193"/>
                  </a:cubicBezTo>
                  <a:cubicBezTo>
                    <a:pt x="18161" y="3193"/>
                    <a:pt x="16678" y="3897"/>
                    <a:pt x="14672" y="3897"/>
                  </a:cubicBezTo>
                  <a:cubicBezTo>
                    <a:pt x="13735" y="3897"/>
                    <a:pt x="12683" y="3743"/>
                    <a:pt x="11614" y="3292"/>
                  </a:cubicBezTo>
                  <a:cubicBezTo>
                    <a:pt x="9662" y="2470"/>
                    <a:pt x="10020" y="1200"/>
                    <a:pt x="10718" y="330"/>
                  </a:cubicBezTo>
                  <a:cubicBezTo>
                    <a:pt x="10160" y="294"/>
                    <a:pt x="8991" y="0"/>
                    <a:pt x="7909" y="0"/>
                  </a:cubicBez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68" name="Google Shape;461;p32"/>
            <p:cNvSpPr/>
            <p:nvPr/>
          </p:nvSpPr>
          <p:spPr>
            <a:xfrm>
              <a:off x="1302150" y="1838700"/>
              <a:ext cx="654675" cy="774150"/>
            </a:xfrm>
            <a:custGeom>
              <a:avLst/>
              <a:gdLst/>
              <a:ahLst/>
              <a:cxnLst/>
              <a:rect l="l" t="t" r="r" b="b"/>
              <a:pathLst>
                <a:path w="26187" h="30966" extrusionOk="0">
                  <a:moveTo>
                    <a:pt x="6950" y="1"/>
                  </a:moveTo>
                  <a:cubicBezTo>
                    <a:pt x="5000" y="1"/>
                    <a:pt x="2632" y="1028"/>
                    <a:pt x="1394" y="5248"/>
                  </a:cubicBezTo>
                  <a:cubicBezTo>
                    <a:pt x="0" y="10003"/>
                    <a:pt x="1540" y="13935"/>
                    <a:pt x="1918" y="17460"/>
                  </a:cubicBezTo>
                  <a:cubicBezTo>
                    <a:pt x="2296" y="20985"/>
                    <a:pt x="1317" y="24917"/>
                    <a:pt x="1317" y="24917"/>
                  </a:cubicBezTo>
                  <a:cubicBezTo>
                    <a:pt x="1317" y="24917"/>
                    <a:pt x="2464" y="26861"/>
                    <a:pt x="6630" y="29017"/>
                  </a:cubicBezTo>
                  <a:cubicBezTo>
                    <a:pt x="9371" y="30436"/>
                    <a:pt x="13013" y="30965"/>
                    <a:pt x="16398" y="30965"/>
                  </a:cubicBezTo>
                  <a:cubicBezTo>
                    <a:pt x="20418" y="30965"/>
                    <a:pt x="24075" y="30219"/>
                    <a:pt x="25426" y="29329"/>
                  </a:cubicBezTo>
                  <a:cubicBezTo>
                    <a:pt x="25426" y="29329"/>
                    <a:pt x="26186" y="18381"/>
                    <a:pt x="24971" y="12078"/>
                  </a:cubicBezTo>
                  <a:cubicBezTo>
                    <a:pt x="23755" y="5774"/>
                    <a:pt x="16654" y="3196"/>
                    <a:pt x="16654" y="3196"/>
                  </a:cubicBezTo>
                  <a:cubicBezTo>
                    <a:pt x="16654" y="3196"/>
                    <a:pt x="15577" y="3612"/>
                    <a:pt x="14081" y="3612"/>
                  </a:cubicBezTo>
                  <a:cubicBezTo>
                    <a:pt x="13272" y="3612"/>
                    <a:pt x="12341" y="3491"/>
                    <a:pt x="11392" y="3117"/>
                  </a:cubicBezTo>
                  <a:cubicBezTo>
                    <a:pt x="8688" y="2052"/>
                    <a:pt x="9951" y="484"/>
                    <a:pt x="9951" y="484"/>
                  </a:cubicBezTo>
                  <a:cubicBezTo>
                    <a:pt x="9951" y="484"/>
                    <a:pt x="9715" y="301"/>
                    <a:pt x="7666" y="46"/>
                  </a:cubicBezTo>
                  <a:cubicBezTo>
                    <a:pt x="7436" y="17"/>
                    <a:pt x="7196" y="1"/>
                    <a:pt x="6950" y="1"/>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sp>
          <p:nvSpPr>
            <p:cNvPr id="69" name="Google Shape;462;p32"/>
            <p:cNvSpPr/>
            <p:nvPr/>
          </p:nvSpPr>
          <p:spPr>
            <a:xfrm>
              <a:off x="1504575" y="1825900"/>
              <a:ext cx="293575" cy="140300"/>
            </a:xfrm>
            <a:custGeom>
              <a:avLst/>
              <a:gdLst/>
              <a:ahLst/>
              <a:cxnLst/>
              <a:rect l="l" t="t" r="r" b="b"/>
              <a:pathLst>
                <a:path w="11743" h="5612" extrusionOk="0">
                  <a:moveTo>
                    <a:pt x="2060" y="1"/>
                  </a:moveTo>
                  <a:cubicBezTo>
                    <a:pt x="1566" y="1"/>
                    <a:pt x="899" y="508"/>
                    <a:pt x="488" y="871"/>
                  </a:cubicBezTo>
                  <a:cubicBezTo>
                    <a:pt x="323" y="1015"/>
                    <a:pt x="0" y="1397"/>
                    <a:pt x="31" y="1614"/>
                  </a:cubicBezTo>
                  <a:cubicBezTo>
                    <a:pt x="134" y="2357"/>
                    <a:pt x="475" y="3483"/>
                    <a:pt x="1918" y="4529"/>
                  </a:cubicBezTo>
                  <a:cubicBezTo>
                    <a:pt x="2998" y="5311"/>
                    <a:pt x="4121" y="5569"/>
                    <a:pt x="5337" y="5569"/>
                  </a:cubicBezTo>
                  <a:cubicBezTo>
                    <a:pt x="6257" y="5569"/>
                    <a:pt x="7231" y="5421"/>
                    <a:pt x="8280" y="5242"/>
                  </a:cubicBezTo>
                  <a:cubicBezTo>
                    <a:pt x="8790" y="5155"/>
                    <a:pt x="9238" y="5121"/>
                    <a:pt x="9628" y="5121"/>
                  </a:cubicBezTo>
                  <a:cubicBezTo>
                    <a:pt x="11102" y="5121"/>
                    <a:pt x="11743" y="5611"/>
                    <a:pt x="11743" y="5611"/>
                  </a:cubicBezTo>
                  <a:cubicBezTo>
                    <a:pt x="11743" y="5611"/>
                    <a:pt x="11337" y="4353"/>
                    <a:pt x="10974" y="3526"/>
                  </a:cubicBezTo>
                  <a:cubicBezTo>
                    <a:pt x="10655" y="2793"/>
                    <a:pt x="9852" y="2128"/>
                    <a:pt x="9170" y="2128"/>
                  </a:cubicBezTo>
                  <a:cubicBezTo>
                    <a:pt x="9080" y="2128"/>
                    <a:pt x="8992" y="2140"/>
                    <a:pt x="8907" y="2164"/>
                  </a:cubicBezTo>
                  <a:cubicBezTo>
                    <a:pt x="8412" y="2308"/>
                    <a:pt x="7247" y="2659"/>
                    <a:pt x="5978" y="2659"/>
                  </a:cubicBezTo>
                  <a:cubicBezTo>
                    <a:pt x="5387" y="2659"/>
                    <a:pt x="4774" y="2583"/>
                    <a:pt x="4195" y="2375"/>
                  </a:cubicBezTo>
                  <a:cubicBezTo>
                    <a:pt x="2831" y="1883"/>
                    <a:pt x="2327" y="1399"/>
                    <a:pt x="2127" y="871"/>
                  </a:cubicBezTo>
                  <a:lnTo>
                    <a:pt x="2342" y="72"/>
                  </a:lnTo>
                  <a:cubicBezTo>
                    <a:pt x="2258" y="23"/>
                    <a:pt x="2163" y="1"/>
                    <a:pt x="2060"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0" name="Google Shape;463;p32"/>
            <p:cNvSpPr/>
            <p:nvPr/>
          </p:nvSpPr>
          <p:spPr>
            <a:xfrm>
              <a:off x="1707550" y="2023700"/>
              <a:ext cx="1271400" cy="924325"/>
            </a:xfrm>
            <a:custGeom>
              <a:avLst/>
              <a:gdLst/>
              <a:ahLst/>
              <a:cxnLst/>
              <a:rect l="l" t="t" r="r" b="b"/>
              <a:pathLst>
                <a:path w="50856" h="36973" extrusionOk="0">
                  <a:moveTo>
                    <a:pt x="3969" y="1"/>
                  </a:moveTo>
                  <a:cubicBezTo>
                    <a:pt x="3607" y="1"/>
                    <a:pt x="3247" y="54"/>
                    <a:pt x="2895" y="154"/>
                  </a:cubicBezTo>
                  <a:cubicBezTo>
                    <a:pt x="1302" y="607"/>
                    <a:pt x="0" y="1602"/>
                    <a:pt x="2006" y="5923"/>
                  </a:cubicBezTo>
                  <a:cubicBezTo>
                    <a:pt x="3978" y="10176"/>
                    <a:pt x="8263" y="17650"/>
                    <a:pt x="12797" y="22303"/>
                  </a:cubicBezTo>
                  <a:cubicBezTo>
                    <a:pt x="14994" y="24558"/>
                    <a:pt x="18714" y="27739"/>
                    <a:pt x="24470" y="30645"/>
                  </a:cubicBezTo>
                  <a:cubicBezTo>
                    <a:pt x="28493" y="32674"/>
                    <a:pt x="31111" y="33454"/>
                    <a:pt x="34952" y="34599"/>
                  </a:cubicBezTo>
                  <a:cubicBezTo>
                    <a:pt x="36126" y="34949"/>
                    <a:pt x="36992" y="35114"/>
                    <a:pt x="39200" y="35941"/>
                  </a:cubicBezTo>
                  <a:cubicBezTo>
                    <a:pt x="40889" y="36575"/>
                    <a:pt x="42896" y="36972"/>
                    <a:pt x="44617" y="36972"/>
                  </a:cubicBezTo>
                  <a:cubicBezTo>
                    <a:pt x="45143" y="36972"/>
                    <a:pt x="45642" y="36935"/>
                    <a:pt x="46097" y="36856"/>
                  </a:cubicBezTo>
                  <a:cubicBezTo>
                    <a:pt x="48040" y="36521"/>
                    <a:pt x="48689" y="36092"/>
                    <a:pt x="48792" y="35671"/>
                  </a:cubicBezTo>
                  <a:cubicBezTo>
                    <a:pt x="48913" y="35181"/>
                    <a:pt x="48554" y="34896"/>
                    <a:pt x="47786" y="34896"/>
                  </a:cubicBezTo>
                  <a:cubicBezTo>
                    <a:pt x="47723" y="34896"/>
                    <a:pt x="47656" y="34898"/>
                    <a:pt x="47587" y="34902"/>
                  </a:cubicBezTo>
                  <a:cubicBezTo>
                    <a:pt x="47123" y="34928"/>
                    <a:pt x="46503" y="35003"/>
                    <a:pt x="45755" y="35003"/>
                  </a:cubicBezTo>
                  <a:cubicBezTo>
                    <a:pt x="45046" y="35003"/>
                    <a:pt x="44221" y="34936"/>
                    <a:pt x="43302" y="34695"/>
                  </a:cubicBezTo>
                  <a:cubicBezTo>
                    <a:pt x="43302" y="34695"/>
                    <a:pt x="45289" y="34680"/>
                    <a:pt x="46477" y="34567"/>
                  </a:cubicBezTo>
                  <a:cubicBezTo>
                    <a:pt x="47662" y="34453"/>
                    <a:pt x="48799" y="34161"/>
                    <a:pt x="49565" y="33854"/>
                  </a:cubicBezTo>
                  <a:cubicBezTo>
                    <a:pt x="50509" y="33477"/>
                    <a:pt x="50856" y="32021"/>
                    <a:pt x="49977" y="32021"/>
                  </a:cubicBezTo>
                  <a:cubicBezTo>
                    <a:pt x="49968" y="32021"/>
                    <a:pt x="49959" y="32021"/>
                    <a:pt x="49950" y="32021"/>
                  </a:cubicBezTo>
                  <a:cubicBezTo>
                    <a:pt x="49031" y="32049"/>
                    <a:pt x="48337" y="32322"/>
                    <a:pt x="46576" y="32464"/>
                  </a:cubicBezTo>
                  <a:cubicBezTo>
                    <a:pt x="46214" y="32493"/>
                    <a:pt x="45873" y="32504"/>
                    <a:pt x="45562" y="32504"/>
                  </a:cubicBezTo>
                  <a:cubicBezTo>
                    <a:pt x="44495" y="32504"/>
                    <a:pt x="43777" y="32372"/>
                    <a:pt x="43777" y="32372"/>
                  </a:cubicBezTo>
                  <a:cubicBezTo>
                    <a:pt x="43777" y="32372"/>
                    <a:pt x="45678" y="32116"/>
                    <a:pt x="47229" y="31600"/>
                  </a:cubicBezTo>
                  <a:cubicBezTo>
                    <a:pt x="48779" y="31085"/>
                    <a:pt x="49312" y="30554"/>
                    <a:pt x="49645" y="30185"/>
                  </a:cubicBezTo>
                  <a:cubicBezTo>
                    <a:pt x="49947" y="29849"/>
                    <a:pt x="49916" y="29069"/>
                    <a:pt x="49061" y="29069"/>
                  </a:cubicBezTo>
                  <a:cubicBezTo>
                    <a:pt x="48975" y="29069"/>
                    <a:pt x="48881" y="29077"/>
                    <a:pt x="48777" y="29094"/>
                  </a:cubicBezTo>
                  <a:cubicBezTo>
                    <a:pt x="47763" y="29261"/>
                    <a:pt x="46554" y="29910"/>
                    <a:pt x="44572" y="29929"/>
                  </a:cubicBezTo>
                  <a:cubicBezTo>
                    <a:pt x="44518" y="29930"/>
                    <a:pt x="44464" y="29930"/>
                    <a:pt x="44411" y="29930"/>
                  </a:cubicBezTo>
                  <a:cubicBezTo>
                    <a:pt x="43054" y="29930"/>
                    <a:pt x="42115" y="29747"/>
                    <a:pt x="42297" y="29536"/>
                  </a:cubicBezTo>
                  <a:cubicBezTo>
                    <a:pt x="42486" y="29317"/>
                    <a:pt x="43335" y="29369"/>
                    <a:pt x="44445" y="28778"/>
                  </a:cubicBezTo>
                  <a:cubicBezTo>
                    <a:pt x="45506" y="28216"/>
                    <a:pt x="46213" y="27032"/>
                    <a:pt x="45850" y="26461"/>
                  </a:cubicBezTo>
                  <a:cubicBezTo>
                    <a:pt x="45723" y="26262"/>
                    <a:pt x="45635" y="26184"/>
                    <a:pt x="45525" y="26184"/>
                  </a:cubicBezTo>
                  <a:cubicBezTo>
                    <a:pt x="45319" y="26184"/>
                    <a:pt x="45033" y="26455"/>
                    <a:pt x="44265" y="26721"/>
                  </a:cubicBezTo>
                  <a:cubicBezTo>
                    <a:pt x="43083" y="27131"/>
                    <a:pt x="41906" y="27041"/>
                    <a:pt x="40291" y="27749"/>
                  </a:cubicBezTo>
                  <a:cubicBezTo>
                    <a:pt x="38867" y="28372"/>
                    <a:pt x="37918" y="28731"/>
                    <a:pt x="36483" y="28931"/>
                  </a:cubicBezTo>
                  <a:cubicBezTo>
                    <a:pt x="36289" y="28958"/>
                    <a:pt x="36076" y="28972"/>
                    <a:pt x="35844" y="28972"/>
                  </a:cubicBezTo>
                  <a:cubicBezTo>
                    <a:pt x="34358" y="28972"/>
                    <a:pt x="32075" y="28383"/>
                    <a:pt x="28785" y="26738"/>
                  </a:cubicBezTo>
                  <a:cubicBezTo>
                    <a:pt x="24296" y="24495"/>
                    <a:pt x="20531" y="22077"/>
                    <a:pt x="17428" y="18426"/>
                  </a:cubicBezTo>
                  <a:cubicBezTo>
                    <a:pt x="13506" y="13808"/>
                    <a:pt x="9771" y="6041"/>
                    <a:pt x="8441" y="3479"/>
                  </a:cubicBezTo>
                  <a:cubicBezTo>
                    <a:pt x="7148" y="987"/>
                    <a:pt x="5530" y="1"/>
                    <a:pt x="3969"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1" name="Google Shape;464;p32"/>
            <p:cNvSpPr/>
            <p:nvPr/>
          </p:nvSpPr>
          <p:spPr>
            <a:xfrm>
              <a:off x="1706950" y="2010750"/>
              <a:ext cx="403700" cy="529300"/>
            </a:xfrm>
            <a:custGeom>
              <a:avLst/>
              <a:gdLst/>
              <a:ahLst/>
              <a:cxnLst/>
              <a:rect l="l" t="t" r="r" b="b"/>
              <a:pathLst>
                <a:path w="16148" h="21172" extrusionOk="0">
                  <a:moveTo>
                    <a:pt x="4368" y="1"/>
                  </a:moveTo>
                  <a:cubicBezTo>
                    <a:pt x="3685" y="1"/>
                    <a:pt x="3085" y="223"/>
                    <a:pt x="2619" y="451"/>
                  </a:cubicBezTo>
                  <a:cubicBezTo>
                    <a:pt x="1165" y="1164"/>
                    <a:pt x="1" y="2554"/>
                    <a:pt x="1062" y="5782"/>
                  </a:cubicBezTo>
                  <a:cubicBezTo>
                    <a:pt x="2125" y="9010"/>
                    <a:pt x="5929" y="15183"/>
                    <a:pt x="7832" y="17788"/>
                  </a:cubicBezTo>
                  <a:cubicBezTo>
                    <a:pt x="9732" y="20394"/>
                    <a:pt x="10437" y="21171"/>
                    <a:pt x="10437" y="21171"/>
                  </a:cubicBezTo>
                  <a:cubicBezTo>
                    <a:pt x="10437" y="21171"/>
                    <a:pt x="14101" y="20179"/>
                    <a:pt x="16148" y="16820"/>
                  </a:cubicBezTo>
                  <a:cubicBezTo>
                    <a:pt x="16148" y="16820"/>
                    <a:pt x="14909" y="15103"/>
                    <a:pt x="13349" y="12378"/>
                  </a:cubicBezTo>
                  <a:cubicBezTo>
                    <a:pt x="11790" y="9650"/>
                    <a:pt x="9017" y="3473"/>
                    <a:pt x="7256" y="1503"/>
                  </a:cubicBezTo>
                  <a:cubicBezTo>
                    <a:pt x="6230" y="356"/>
                    <a:pt x="5233" y="1"/>
                    <a:pt x="4368"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2" name="Google Shape;465;p32"/>
            <p:cNvSpPr/>
            <p:nvPr/>
          </p:nvSpPr>
          <p:spPr>
            <a:xfrm>
              <a:off x="1947625" y="2405350"/>
              <a:ext cx="207125" cy="198725"/>
            </a:xfrm>
            <a:custGeom>
              <a:avLst/>
              <a:gdLst/>
              <a:ahLst/>
              <a:cxnLst/>
              <a:rect l="l" t="t" r="r" b="b"/>
              <a:pathLst>
                <a:path w="8285" h="7949" extrusionOk="0">
                  <a:moveTo>
                    <a:pt x="6111" y="0"/>
                  </a:moveTo>
                  <a:cubicBezTo>
                    <a:pt x="5970" y="0"/>
                    <a:pt x="5870" y="84"/>
                    <a:pt x="5870" y="84"/>
                  </a:cubicBezTo>
                  <a:lnTo>
                    <a:pt x="6154" y="505"/>
                  </a:lnTo>
                  <a:cubicBezTo>
                    <a:pt x="6154" y="505"/>
                    <a:pt x="5733" y="1908"/>
                    <a:pt x="4105" y="3375"/>
                  </a:cubicBezTo>
                  <a:cubicBezTo>
                    <a:pt x="2479" y="4839"/>
                    <a:pt x="662" y="5202"/>
                    <a:pt x="662" y="5202"/>
                  </a:cubicBezTo>
                  <a:lnTo>
                    <a:pt x="219" y="4670"/>
                  </a:lnTo>
                  <a:cubicBezTo>
                    <a:pt x="219" y="4670"/>
                    <a:pt x="0" y="5078"/>
                    <a:pt x="193" y="5329"/>
                  </a:cubicBezTo>
                  <a:cubicBezTo>
                    <a:pt x="387" y="5582"/>
                    <a:pt x="1890" y="7490"/>
                    <a:pt x="2300" y="7859"/>
                  </a:cubicBezTo>
                  <a:cubicBezTo>
                    <a:pt x="2367" y="7920"/>
                    <a:pt x="2474" y="7949"/>
                    <a:pt x="2612" y="7949"/>
                  </a:cubicBezTo>
                  <a:cubicBezTo>
                    <a:pt x="3322" y="7949"/>
                    <a:pt x="4874" y="7182"/>
                    <a:pt x="6231" y="5980"/>
                  </a:cubicBezTo>
                  <a:cubicBezTo>
                    <a:pt x="7853" y="4543"/>
                    <a:pt x="8284" y="2799"/>
                    <a:pt x="7975" y="2359"/>
                  </a:cubicBezTo>
                  <a:cubicBezTo>
                    <a:pt x="7668" y="1918"/>
                    <a:pt x="6815" y="713"/>
                    <a:pt x="6508" y="260"/>
                  </a:cubicBezTo>
                  <a:cubicBezTo>
                    <a:pt x="6370" y="56"/>
                    <a:pt x="6227" y="0"/>
                    <a:pt x="6111" y="0"/>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grpSp>
      <p:sp>
        <p:nvSpPr>
          <p:cNvPr id="79" name="Прямоугольник 78"/>
          <p:cNvSpPr/>
          <p:nvPr/>
        </p:nvSpPr>
        <p:spPr>
          <a:xfrm>
            <a:off x="2680622" y="1559858"/>
            <a:ext cx="9206577" cy="5016758"/>
          </a:xfrm>
          <a:prstGeom prst="rect">
            <a:avLst/>
          </a:prstGeom>
          <a:solidFill>
            <a:srgbClr val="FFFFCC"/>
          </a:solidFill>
        </p:spPr>
        <p:txBody>
          <a:bodyPr wrap="square">
            <a:spAutoFit/>
          </a:bodyPr>
          <a:lstStyle/>
          <a:p>
            <a:pPr marL="380990" indent="-380990">
              <a:buFontTx/>
              <a:buChar char="-"/>
            </a:pPr>
            <a:r>
              <a:rPr lang="vi-VN" altLang="ru-RU" sz="3200" dirty="0">
                <a:latin typeface="Times New Roman" panose="02020603050405020304" pitchFamily="18" charset="0"/>
                <a:cs typeface="Times New Roman" panose="02020603050405020304" pitchFamily="18" charset="0"/>
              </a:rPr>
              <a:t>stabilirea  competenţelor  specifice/</a:t>
            </a:r>
            <a:r>
              <a:rPr lang="ro-RO" altLang="ru-RU" sz="3200" dirty="0">
                <a:latin typeface="Times New Roman" panose="02020603050405020304" pitchFamily="18" charset="0"/>
                <a:cs typeface="Times New Roman" panose="02020603050405020304" pitchFamily="18" charset="0"/>
              </a:rPr>
              <a:t>unităților de </a:t>
            </a:r>
          </a:p>
          <a:p>
            <a:r>
              <a:rPr lang="vi-VN" altLang="ru-RU" sz="3200" dirty="0">
                <a:latin typeface="Times New Roman" panose="02020603050405020304" pitchFamily="18" charset="0"/>
                <a:cs typeface="Times New Roman" panose="02020603050405020304" pitchFamily="18" charset="0"/>
              </a:rPr>
              <a:t>competenţe  care  urmează  să  fie  evaluate</a:t>
            </a:r>
            <a:r>
              <a:rPr lang="ro-RO" altLang="ru-RU" sz="3200" dirty="0">
                <a:latin typeface="Times New Roman" panose="02020603050405020304" pitchFamily="18" charset="0"/>
                <a:cs typeface="Times New Roman" panose="02020603050405020304" pitchFamily="18" charset="0"/>
              </a:rPr>
              <a:t>;</a:t>
            </a:r>
          </a:p>
          <a:p>
            <a:r>
              <a:rPr lang="ru-RU"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a:t>
            </a:r>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stabilirea</a:t>
            </a:r>
            <a:r>
              <a:rPr lang="vi-VN" altLang="ru-RU" sz="3200" dirty="0">
                <a:latin typeface="Times New Roman" panose="02020603050405020304" pitchFamily="18" charset="0"/>
                <a:cs typeface="Times New Roman" panose="02020603050405020304" pitchFamily="18" charset="0"/>
              </a:rPr>
              <a:t> obiectivelor  de</a:t>
            </a:r>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evaluare, corelate cu </a:t>
            </a:r>
            <a:endParaRPr lang="ro-RO" altLang="ru-RU" sz="3200" dirty="0">
              <a:latin typeface="Times New Roman" panose="02020603050405020304" pitchFamily="18" charset="0"/>
              <a:cs typeface="Times New Roman" panose="02020603050405020304" pitchFamily="18" charset="0"/>
            </a:endParaRPr>
          </a:p>
          <a:p>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competenţe</a:t>
            </a:r>
            <a:r>
              <a:rPr lang="ro-RO" altLang="ru-RU" sz="3200" dirty="0">
                <a:latin typeface="Times New Roman" panose="02020603050405020304" pitchFamily="18" charset="0"/>
                <a:cs typeface="Times New Roman" panose="02020603050405020304" pitchFamily="18" charset="0"/>
              </a:rPr>
              <a:t>le</a:t>
            </a:r>
            <a:r>
              <a:rPr lang="vi-VN" altLang="ru-RU" sz="3200" dirty="0">
                <a:latin typeface="Times New Roman" panose="02020603050405020304" pitchFamily="18" charset="0"/>
                <a:cs typeface="Times New Roman" panose="02020603050405020304" pitchFamily="18" charset="0"/>
              </a:rPr>
              <a:t> specifice/</a:t>
            </a:r>
            <a:r>
              <a:rPr lang="ro-RO" altLang="ru-RU" sz="3200" dirty="0">
                <a:latin typeface="Times New Roman" panose="02020603050405020304" pitchFamily="18" charset="0"/>
                <a:cs typeface="Times New Roman" panose="02020603050405020304" pitchFamily="18" charset="0"/>
              </a:rPr>
              <a:t>unităților de </a:t>
            </a:r>
          </a:p>
          <a:p>
            <a:r>
              <a:rPr lang="vi-VN" altLang="ru-RU" sz="3200" dirty="0">
                <a:latin typeface="Times New Roman" panose="02020603050405020304" pitchFamily="18" charset="0"/>
                <a:cs typeface="Times New Roman" panose="02020603050405020304" pitchFamily="18" charset="0"/>
              </a:rPr>
              <a:t>competenţe evaluate</a:t>
            </a:r>
            <a:r>
              <a:rPr lang="ro-RO" altLang="ru-RU" sz="3200" dirty="0">
                <a:latin typeface="Times New Roman" panose="02020603050405020304" pitchFamily="18" charset="0"/>
                <a:cs typeface="Times New Roman" panose="02020603050405020304" pitchFamily="18" charset="0"/>
              </a:rPr>
              <a:t>;</a:t>
            </a:r>
          </a:p>
          <a:p>
            <a:pPr marL="380990" indent="-380990">
              <a:buFontTx/>
              <a:buChar char="-"/>
            </a:pPr>
            <a:r>
              <a:rPr lang="vi-VN" altLang="ru-RU" sz="3200" dirty="0">
                <a:latin typeface="Times New Roman" panose="02020603050405020304" pitchFamily="18" charset="0"/>
                <a:cs typeface="Times New Roman" panose="02020603050405020304" pitchFamily="18" charset="0"/>
              </a:rPr>
              <a:t>alegerea tipului de itemi în  corespundere  cu  </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conţinuturile  studiate</a:t>
            </a:r>
            <a:r>
              <a:rPr lang="ro-RO" altLang="ru-RU" sz="3200" dirty="0">
                <a:latin typeface="Times New Roman" panose="02020603050405020304" pitchFamily="18" charset="0"/>
                <a:cs typeface="Times New Roman" panose="02020603050405020304" pitchFamily="18" charset="0"/>
              </a:rPr>
              <a:t> în semestrul curent</a:t>
            </a:r>
            <a:r>
              <a:rPr lang="vi-VN" altLang="ru-RU" sz="3200" dirty="0">
                <a:latin typeface="Times New Roman" panose="02020603050405020304" pitchFamily="18" charset="0"/>
                <a:cs typeface="Times New Roman" panose="02020603050405020304" pitchFamily="18" charset="0"/>
              </a:rPr>
              <a:t>;</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a:t>
            </a:r>
            <a:r>
              <a:rPr lang="vi-VN" altLang="ru-RU" sz="3200" dirty="0">
                <a:latin typeface="Times New Roman" panose="02020603050405020304" pitchFamily="18" charset="0"/>
                <a:cs typeface="Times New Roman" panose="02020603050405020304" pitchFamily="18" charset="0"/>
              </a:rPr>
              <a:t> elaborarea  baremului  de corectare</a:t>
            </a:r>
            <a:r>
              <a:rPr lang="ro-RO" altLang="ru-RU" sz="3200" dirty="0">
                <a:latin typeface="Times New Roman" panose="02020603050405020304" pitchFamily="18" charset="0"/>
                <a:cs typeface="Times New Roman" panose="02020603050405020304" pitchFamily="18" charset="0"/>
              </a:rPr>
              <a:t>;</a:t>
            </a:r>
          </a:p>
          <a:p>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elaborarea schemei de convertire a punctelor în</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 note</a:t>
            </a:r>
            <a:r>
              <a:rPr lang="ro-RO" altLang="ru-RU" sz="3200" dirty="0">
                <a:latin typeface="Times New Roman" panose="02020603050405020304" pitchFamily="18" charset="0"/>
                <a:cs typeface="Times New Roman" panose="02020603050405020304" pitchFamily="18" charset="0"/>
              </a:rPr>
              <a:t>.</a:t>
            </a:r>
            <a:endParaRPr lang="ro-RO" altLang="ru-RU" sz="3200" dirty="0"/>
          </a:p>
        </p:txBody>
      </p:sp>
      <p:sp>
        <p:nvSpPr>
          <p:cNvPr id="5" name="Заголовок 4"/>
          <p:cNvSpPr>
            <a:spLocks noGrp="1"/>
          </p:cNvSpPr>
          <p:nvPr>
            <p:ph type="title"/>
          </p:nvPr>
        </p:nvSpPr>
        <p:spPr>
          <a:xfrm>
            <a:off x="1371215" y="116141"/>
            <a:ext cx="10266498" cy="1179288"/>
          </a:xfrm>
          <a:solidFill>
            <a:srgbClr val="FFFFCC"/>
          </a:solidFill>
        </p:spPr>
        <p:txBody>
          <a:bodyPr>
            <a:normAutofit fontScale="90000"/>
          </a:bodyPr>
          <a:lstStyle/>
          <a:p>
            <a:pPr algn="ctr"/>
            <a:r>
              <a:rPr lang="ro-RO" altLang="ru-RU" b="1" dirty="0">
                <a:solidFill>
                  <a:srgbClr val="C00000"/>
                </a:solidFill>
                <a:latin typeface="Times New Roman" panose="02020603050405020304" pitchFamily="18" charset="0"/>
                <a:cs typeface="Times New Roman" panose="02020603050405020304" pitchFamily="18" charset="0"/>
              </a:rPr>
              <a:t>Etapele de  proiectare  a  testului   docimologic </a:t>
            </a:r>
            <a:br>
              <a:rPr lang="ro-RO" altLang="ru-RU" b="1" dirty="0">
                <a:solidFill>
                  <a:srgbClr val="C00000"/>
                </a:solidFill>
                <a:latin typeface="Times New Roman" panose="02020603050405020304" pitchFamily="18" charset="0"/>
                <a:cs typeface="Times New Roman" panose="02020603050405020304" pitchFamily="18" charset="0"/>
              </a:rPr>
            </a:br>
            <a:r>
              <a:rPr lang="ro-RO" altLang="ru-RU" b="1" dirty="0">
                <a:solidFill>
                  <a:srgbClr val="C00000"/>
                </a:solidFill>
                <a:latin typeface="Times New Roman" panose="02020603050405020304" pitchFamily="18" charset="0"/>
                <a:cs typeface="Times New Roman" panose="02020603050405020304" pitchFamily="18" charset="0"/>
              </a:rPr>
              <a:t>(instrument de evaluare)</a:t>
            </a:r>
            <a:endParaRPr lang="ru-RU" dirty="0">
              <a:solidFill>
                <a:srgbClr val="C00000"/>
              </a:solidFill>
            </a:endParaRPr>
          </a:p>
        </p:txBody>
      </p:sp>
    </p:spTree>
    <p:extLst>
      <p:ext uri="{BB962C8B-B14F-4D97-AF65-F5344CB8AC3E}">
        <p14:creationId xmlns:p14="http://schemas.microsoft.com/office/powerpoint/2010/main" val="255181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8977FE-ED28-4BB4-AB23-F7CC6EB08D1E}"/>
              </a:ext>
            </a:extLst>
          </p:cNvPr>
          <p:cNvSpPr>
            <a:spLocks noGrp="1"/>
          </p:cNvSpPr>
          <p:nvPr>
            <p:ph type="title"/>
          </p:nvPr>
        </p:nvSpPr>
        <p:spPr>
          <a:xfrm>
            <a:off x="838200" y="87758"/>
            <a:ext cx="10515600" cy="570540"/>
          </a:xfrm>
        </p:spPr>
        <p:txBody>
          <a:bodyPr>
            <a:normAutofit fontScale="90000"/>
          </a:bodyPr>
          <a:lstStyle/>
          <a:p>
            <a:pPr algn="ctr"/>
            <a:r>
              <a:rPr lang="x-none" sz="4000" b="1" dirty="0">
                <a:solidFill>
                  <a:srgbClr val="C00000"/>
                </a:solidFill>
                <a:latin typeface="Times New Roman" panose="02020603050405020304" pitchFamily="18" charset="0"/>
                <a:cs typeface="Times New Roman" panose="02020603050405020304" pitchFamily="18" charset="0"/>
              </a:rPr>
              <a:t>Logistica testului sumativ </a:t>
            </a:r>
            <a:endParaRPr lang="ru-RU" sz="4000" b="1" dirty="0">
              <a:solidFill>
                <a:srgbClr val="C00000"/>
              </a:solidFill>
              <a:latin typeface="Times New Roman" panose="02020603050405020304" pitchFamily="18" charset="0"/>
              <a:cs typeface="Times New Roman" panose="02020603050405020304" pitchFamily="18" charset="0"/>
            </a:endParaRPr>
          </a:p>
        </p:txBody>
      </p:sp>
      <p:sp>
        <p:nvSpPr>
          <p:cNvPr id="5" name="Выноска: стрелка вниз 4">
            <a:extLst>
              <a:ext uri="{FF2B5EF4-FFF2-40B4-BE49-F238E27FC236}">
                <a16:creationId xmlns:a16="http://schemas.microsoft.com/office/drawing/2014/main" id="{96B1285E-5D22-457A-8577-D512D512B678}"/>
              </a:ext>
            </a:extLst>
          </p:cNvPr>
          <p:cNvSpPr/>
          <p:nvPr/>
        </p:nvSpPr>
        <p:spPr>
          <a:xfrm>
            <a:off x="306572" y="637033"/>
            <a:ext cx="11578856" cy="76646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Identificarea </a:t>
            </a:r>
            <a:r>
              <a:rPr lang="x-none" sz="2400" b="1" dirty="0">
                <a:solidFill>
                  <a:prstClr val="black"/>
                </a:solidFill>
                <a:latin typeface="Times New Roman" panose="02020603050405020304" pitchFamily="18" charset="0"/>
                <a:cs typeface="Times New Roman" panose="02020603050405020304" pitchFamily="18" charset="0"/>
              </a:rPr>
              <a:t>CS </a:t>
            </a:r>
            <a:r>
              <a:rPr lang="x-none" sz="2400" b="1">
                <a:solidFill>
                  <a:prstClr val="black"/>
                </a:solidFill>
                <a:latin typeface="Times New Roman" panose="02020603050405020304" pitchFamily="18" charset="0"/>
                <a:cs typeface="Times New Roman" panose="02020603050405020304" pitchFamily="18" charset="0"/>
              </a:rPr>
              <a:t>și </a:t>
            </a:r>
            <a:r>
              <a:rPr lang="ro-RO" sz="2400" b="1" dirty="0">
                <a:solidFill>
                  <a:prstClr val="black"/>
                </a:solidFill>
                <a:latin typeface="Times New Roman" panose="02020603050405020304" pitchFamily="18" charset="0"/>
                <a:cs typeface="Times New Roman" panose="02020603050405020304" pitchFamily="18" charset="0"/>
              </a:rPr>
              <a:t>a unităților de competență prioritare (conform PDLD)</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6" name="Выноска: стрелка вниз 5">
            <a:extLst>
              <a:ext uri="{FF2B5EF4-FFF2-40B4-BE49-F238E27FC236}">
                <a16:creationId xmlns:a16="http://schemas.microsoft.com/office/drawing/2014/main" id="{B33A4D18-03C6-4A53-B6F7-FEC5A579F5ED}"/>
              </a:ext>
            </a:extLst>
          </p:cNvPr>
          <p:cNvSpPr/>
          <p:nvPr/>
        </p:nvSpPr>
        <p:spPr>
          <a:xfrm>
            <a:off x="306572" y="1525450"/>
            <a:ext cx="11578856" cy="682160"/>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Formularea obiectivelor de evaluare.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7" name="Выноска: стрелка вниз 6">
            <a:extLst>
              <a:ext uri="{FF2B5EF4-FFF2-40B4-BE49-F238E27FC236}">
                <a16:creationId xmlns:a16="http://schemas.microsoft.com/office/drawing/2014/main" id="{4E59E093-824B-4105-B3EE-7C1E1C4C2385}"/>
              </a:ext>
            </a:extLst>
          </p:cNvPr>
          <p:cNvSpPr/>
          <p:nvPr/>
        </p:nvSpPr>
        <p:spPr>
          <a:xfrm>
            <a:off x="306572" y="2342333"/>
            <a:ext cx="11578856" cy="628044"/>
          </a:xfrm>
          <a:prstGeom prst="downArrow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Precizarea a ceea ce se va evalua: produs, cunoștințe, capacități, atitudini.</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8" name="Выноска: стрелка вниз 7">
            <a:extLst>
              <a:ext uri="{FF2B5EF4-FFF2-40B4-BE49-F238E27FC236}">
                <a16:creationId xmlns:a16="http://schemas.microsoft.com/office/drawing/2014/main" id="{E56732CB-1B82-4D0C-A5CD-3F7436AC7904}"/>
              </a:ext>
            </a:extLst>
          </p:cNvPr>
          <p:cNvSpPr/>
          <p:nvPr/>
        </p:nvSpPr>
        <p:spPr>
          <a:xfrm>
            <a:off x="306572" y="3119867"/>
            <a:ext cx="11578856" cy="566782"/>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srgbClr val="C00000"/>
                </a:solidFill>
                <a:latin typeface="Times New Roman" panose="02020603050405020304" pitchFamily="18" charset="0"/>
                <a:cs typeface="Times New Roman" panose="02020603050405020304" pitchFamily="18" charset="0"/>
              </a:rPr>
              <a:t>Elaborarea a tabelului de corelare</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9" name="Выноска: стрелка вниз 8">
            <a:extLst>
              <a:ext uri="{FF2B5EF4-FFF2-40B4-BE49-F238E27FC236}">
                <a16:creationId xmlns:a16="http://schemas.microsoft.com/office/drawing/2014/main" id="{037DF687-4426-470A-956F-B5FF3BDBE577}"/>
              </a:ext>
            </a:extLst>
          </p:cNvPr>
          <p:cNvSpPr/>
          <p:nvPr/>
        </p:nvSpPr>
        <p:spPr>
          <a:xfrm>
            <a:off x="210879" y="3937651"/>
            <a:ext cx="11578856" cy="566782"/>
          </a:xfrm>
          <a:prstGeom prst="down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Formularea sarcinilor / itemilor.</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11" name="Выноска: стрелка вниз 10">
            <a:extLst>
              <a:ext uri="{FF2B5EF4-FFF2-40B4-BE49-F238E27FC236}">
                <a16:creationId xmlns:a16="http://schemas.microsoft.com/office/drawing/2014/main" id="{B8ED2B88-9C77-44FF-A43E-2ABCA31020E9}"/>
              </a:ext>
            </a:extLst>
          </p:cNvPr>
          <p:cNvSpPr/>
          <p:nvPr/>
        </p:nvSpPr>
        <p:spPr>
          <a:xfrm>
            <a:off x="210879" y="4803414"/>
            <a:ext cx="11578856" cy="652108"/>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Elaborarea baremului de corectare și a schemei de converire a punctelor în note.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12" name="Выноска: стрелка вниз 11">
            <a:extLst>
              <a:ext uri="{FF2B5EF4-FFF2-40B4-BE49-F238E27FC236}">
                <a16:creationId xmlns:a16="http://schemas.microsoft.com/office/drawing/2014/main" id="{CFD88DAD-5077-4667-81F9-875F0427260E}"/>
              </a:ext>
            </a:extLst>
          </p:cNvPr>
          <p:cNvSpPr/>
          <p:nvPr/>
        </p:nvSpPr>
        <p:spPr>
          <a:xfrm>
            <a:off x="210879" y="5724968"/>
            <a:ext cx="11578856" cy="838421"/>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Analiza rezultatelor</a:t>
            </a:r>
            <a:endParaRPr lang="ru-RU"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618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9D3EC2B-5B3A-401E-95EE-D11618D13B70}"/>
              </a:ext>
            </a:extLst>
          </p:cNvPr>
          <p:cNvPicPr>
            <a:picLocks noChangeAspect="1"/>
          </p:cNvPicPr>
          <p:nvPr/>
        </p:nvPicPr>
        <p:blipFill rotWithShape="1">
          <a:blip r:embed="rId2" cstate="print"/>
          <a:srcRect l="24245" t="23256" r="12260" b="22480"/>
          <a:stretch/>
        </p:blipFill>
        <p:spPr>
          <a:xfrm>
            <a:off x="225153" y="3010466"/>
            <a:ext cx="5030433" cy="3567065"/>
          </a:xfrm>
          <a:prstGeom prst="rect">
            <a:avLst/>
          </a:prstGeom>
        </p:spPr>
      </p:pic>
      <p:pic>
        <p:nvPicPr>
          <p:cNvPr id="3" name="Рисунок 2">
            <a:extLst>
              <a:ext uri="{FF2B5EF4-FFF2-40B4-BE49-F238E27FC236}">
                <a16:creationId xmlns:a16="http://schemas.microsoft.com/office/drawing/2014/main" id="{E4B4C81A-83C7-472A-8348-723C0033DB8A}"/>
              </a:ext>
            </a:extLst>
          </p:cNvPr>
          <p:cNvPicPr>
            <a:picLocks noChangeAspect="1"/>
          </p:cNvPicPr>
          <p:nvPr/>
        </p:nvPicPr>
        <p:blipFill rotWithShape="1">
          <a:blip r:embed="rId3" cstate="print"/>
          <a:srcRect l="27733" t="21550" r="37395" b="18449"/>
          <a:stretch/>
        </p:blipFill>
        <p:spPr>
          <a:xfrm>
            <a:off x="277640" y="193386"/>
            <a:ext cx="4977946" cy="2712776"/>
          </a:xfrm>
          <a:prstGeom prst="rect">
            <a:avLst/>
          </a:prstGeom>
        </p:spPr>
      </p:pic>
      <p:pic>
        <p:nvPicPr>
          <p:cNvPr id="10241" name="Picture 1"/>
          <p:cNvPicPr>
            <a:picLocks noChangeAspect="1" noChangeArrowheads="1"/>
          </p:cNvPicPr>
          <p:nvPr/>
        </p:nvPicPr>
        <p:blipFill>
          <a:blip r:embed="rId4" cstate="print"/>
          <a:srcRect l="34461" t="66083" r="18303" b="4689"/>
          <a:stretch/>
        </p:blipFill>
        <p:spPr bwMode="auto">
          <a:xfrm>
            <a:off x="5775176" y="3010465"/>
            <a:ext cx="5911999" cy="3567065"/>
          </a:xfrm>
          <a:prstGeom prst="rect">
            <a:avLst/>
          </a:prstGeom>
          <a:noFill/>
          <a:ln w="9525">
            <a:noFill/>
            <a:miter lim="800000"/>
            <a:headEnd/>
            <a:tailEnd/>
          </a:ln>
        </p:spPr>
      </p:pic>
      <p:pic>
        <p:nvPicPr>
          <p:cNvPr id="5" name="Picture 1"/>
          <p:cNvPicPr>
            <a:picLocks noChangeAspect="1" noChangeArrowheads="1"/>
          </p:cNvPicPr>
          <p:nvPr/>
        </p:nvPicPr>
        <p:blipFill>
          <a:blip r:embed="rId4" cstate="print"/>
          <a:srcRect l="34461" t="20431" r="18303" b="51332"/>
          <a:stretch>
            <a:fillRect/>
          </a:stretch>
        </p:blipFill>
        <p:spPr bwMode="auto">
          <a:xfrm>
            <a:off x="5775176" y="280148"/>
            <a:ext cx="5911999" cy="2599150"/>
          </a:xfrm>
          <a:prstGeom prst="rect">
            <a:avLst/>
          </a:prstGeom>
          <a:noFill/>
          <a:ln w="9525">
            <a:noFill/>
            <a:miter lim="800000"/>
            <a:headEnd/>
            <a:tailEnd/>
          </a:ln>
        </p:spPr>
      </p:pic>
    </p:spTree>
    <p:extLst>
      <p:ext uri="{BB962C8B-B14F-4D97-AF65-F5344CB8AC3E}">
        <p14:creationId xmlns:p14="http://schemas.microsoft.com/office/powerpoint/2010/main" val="3713912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54AB5D1-23D8-4601-B088-9A4007611DE0}"/>
              </a:ext>
            </a:extLst>
          </p:cNvPr>
          <p:cNvSpPr/>
          <p:nvPr/>
        </p:nvSpPr>
        <p:spPr>
          <a:xfrm>
            <a:off x="595424" y="414670"/>
            <a:ext cx="11408735" cy="620941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4400" dirty="0">
                <a:solidFill>
                  <a:srgbClr val="C00000"/>
                </a:solidFill>
                <a:latin typeface="Times New Roman" panose="02020603050405020304" pitchFamily="18" charset="0"/>
                <a:cs typeface="Times New Roman" panose="02020603050405020304" pitchFamily="18" charset="0"/>
              </a:rPr>
              <a:t>Tabelul de corelare dintre: </a:t>
            </a:r>
            <a:endParaRPr lang="x-none" sz="3200" dirty="0">
              <a:solidFill>
                <a:srgbClr val="C00000"/>
              </a:solidFill>
              <a:latin typeface="Times New Roman" panose="02020603050405020304" pitchFamily="18" charset="0"/>
              <a:cs typeface="Times New Roman" panose="02020603050405020304" pitchFamily="18" charset="0"/>
            </a:endParaRPr>
          </a:p>
          <a:p>
            <a:pPr marL="457200" indent="-457200" defTabSz="914400">
              <a:buFont typeface="+mj-lt"/>
              <a:buAutoNum type="arabicPeriod"/>
            </a:pPr>
            <a:r>
              <a:rPr lang="x-none" sz="3200" dirty="0">
                <a:solidFill>
                  <a:srgbClr val="44546A"/>
                </a:solidFill>
                <a:latin typeface="Times New Roman" panose="02020603050405020304" pitchFamily="18" charset="0"/>
                <a:cs typeface="Times New Roman" panose="02020603050405020304" pitchFamily="18" charset="0"/>
              </a:rPr>
              <a:t>Competențele specifice;</a:t>
            </a:r>
          </a:p>
          <a:p>
            <a:pPr marL="457200" indent="-457200" defTabSz="914400">
              <a:buFont typeface="+mj-lt"/>
              <a:buAutoNum type="arabicPeriod"/>
            </a:pPr>
            <a:r>
              <a:rPr lang="x-none" sz="3200" dirty="0">
                <a:solidFill>
                  <a:srgbClr val="44546A"/>
                </a:solidFill>
                <a:latin typeface="Times New Roman" panose="02020603050405020304" pitchFamily="18" charset="0"/>
                <a:cs typeface="Times New Roman" panose="02020603050405020304" pitchFamily="18" charset="0"/>
              </a:rPr>
              <a:t>Unități de competență;</a:t>
            </a:r>
          </a:p>
          <a:p>
            <a:pPr marL="457200" indent="-457200" defTabSz="914400">
              <a:buFont typeface="+mj-lt"/>
              <a:buAutoNum type="arabicPeriod"/>
            </a:pPr>
            <a:r>
              <a:rPr lang="x-none" sz="3200" dirty="0">
                <a:solidFill>
                  <a:srgbClr val="70AD47">
                    <a:lumMod val="50000"/>
                  </a:srgbClr>
                </a:solidFill>
                <a:latin typeface="Times New Roman" panose="02020603050405020304" pitchFamily="18" charset="0"/>
                <a:cs typeface="Times New Roman" panose="02020603050405020304" pitchFamily="18" charset="0"/>
              </a:rPr>
              <a:t>Obiectivele de evaluare; </a:t>
            </a:r>
            <a:r>
              <a:rPr lang="x-none" sz="3200" dirty="0">
                <a:solidFill>
                  <a:srgbClr val="C00000"/>
                </a:solidFill>
                <a:latin typeface="Times New Roman" panose="02020603050405020304" pitchFamily="18" charset="0"/>
                <a:cs typeface="Times New Roman" panose="02020603050405020304" pitchFamily="18" charset="0"/>
              </a:rPr>
              <a:t> </a:t>
            </a:r>
          </a:p>
          <a:p>
            <a:pPr marL="457200" indent="-457200" defTabSz="914400">
              <a:buFont typeface="+mj-lt"/>
              <a:buAutoNum type="arabicPeriod"/>
            </a:pPr>
            <a:r>
              <a:rPr lang="x-none" sz="3200" dirty="0">
                <a:solidFill>
                  <a:srgbClr val="7030A0"/>
                </a:solidFill>
                <a:latin typeface="Times New Roman" panose="02020603050405020304" pitchFamily="18" charset="0"/>
                <a:cs typeface="Times New Roman" panose="02020603050405020304" pitchFamily="18" charset="0"/>
              </a:rPr>
              <a:t>Conținutul itemilor; </a:t>
            </a:r>
          </a:p>
          <a:p>
            <a:pPr marL="457200" indent="-457200" defTabSz="914400">
              <a:buFont typeface="+mj-lt"/>
              <a:buAutoNum type="arabicPeriod"/>
            </a:pPr>
            <a:r>
              <a:rPr lang="x-none" sz="3200" dirty="0">
                <a:solidFill>
                  <a:srgbClr val="7030A0"/>
                </a:solidFill>
                <a:latin typeface="Times New Roman" panose="02020603050405020304" pitchFamily="18" charset="0"/>
                <a:cs typeface="Times New Roman" panose="02020603050405020304" pitchFamily="18" charset="0"/>
              </a:rPr>
              <a:t>Punctaj;</a:t>
            </a:r>
            <a:endParaRPr lang="x-none" sz="3200" dirty="0">
              <a:solidFill>
                <a:srgbClr val="C00000"/>
              </a:solidFill>
              <a:latin typeface="Times New Roman" panose="02020603050405020304" pitchFamily="18" charset="0"/>
              <a:cs typeface="Times New Roman" panose="02020603050405020304" pitchFamily="18" charset="0"/>
            </a:endParaRPr>
          </a:p>
          <a:p>
            <a:pPr marL="457200" indent="-457200" defTabSz="914400">
              <a:buFont typeface="+mj-lt"/>
              <a:buAutoNum type="arabicPeriod"/>
            </a:pPr>
            <a:r>
              <a:rPr lang="x-none" sz="3200" dirty="0">
                <a:solidFill>
                  <a:prstClr val="black"/>
                </a:solidFill>
                <a:latin typeface="Times New Roman" panose="02020603050405020304" pitchFamily="18" charset="0"/>
                <a:cs typeface="Times New Roman" panose="02020603050405020304" pitchFamily="18" charset="0"/>
              </a:rPr>
              <a:t>Gradul de complexitate; </a:t>
            </a:r>
            <a:endParaRPr lang="x-none" sz="3200" dirty="0">
              <a:solidFill>
                <a:srgbClr val="C00000"/>
              </a:solidFill>
              <a:latin typeface="Times New Roman" panose="02020603050405020304" pitchFamily="18" charset="0"/>
              <a:cs typeface="Times New Roman" panose="02020603050405020304" pitchFamily="18" charset="0"/>
            </a:endParaRPr>
          </a:p>
          <a:p>
            <a:pPr marL="457200" indent="-457200" defTabSz="914400">
              <a:buFont typeface="+mj-lt"/>
              <a:buAutoNum type="arabicPeriod"/>
            </a:pPr>
            <a:r>
              <a:rPr lang="x-none" sz="3200" dirty="0">
                <a:solidFill>
                  <a:srgbClr val="C00000"/>
                </a:solidFill>
                <a:latin typeface="Times New Roman" panose="02020603050405020304" pitchFamily="18" charset="0"/>
                <a:cs typeface="Times New Roman" panose="02020603050405020304" pitchFamily="18" charset="0"/>
              </a:rPr>
              <a:t>Conținutul probei; </a:t>
            </a:r>
          </a:p>
          <a:p>
            <a:pPr marL="457200" indent="-457200" defTabSz="914400">
              <a:buFont typeface="+mj-lt"/>
              <a:buAutoNum type="arabicPeriod"/>
            </a:pPr>
            <a:r>
              <a:rPr lang="x-none" sz="3200" dirty="0">
                <a:solidFill>
                  <a:srgbClr val="44546A"/>
                </a:solidFill>
                <a:latin typeface="Times New Roman" panose="02020603050405020304" pitchFamily="18" charset="0"/>
                <a:cs typeface="Times New Roman" panose="02020603050405020304" pitchFamily="18" charset="0"/>
              </a:rPr>
              <a:t>Baremul de corectare; </a:t>
            </a:r>
            <a:endParaRPr lang="x-none" sz="3200" dirty="0">
              <a:solidFill>
                <a:srgbClr val="C00000"/>
              </a:solidFill>
              <a:latin typeface="Times New Roman" panose="02020603050405020304" pitchFamily="18" charset="0"/>
              <a:cs typeface="Times New Roman" panose="02020603050405020304" pitchFamily="18" charset="0"/>
            </a:endParaRPr>
          </a:p>
          <a:p>
            <a:pPr marL="457200" indent="-457200" defTabSz="914400">
              <a:buFont typeface="+mj-lt"/>
              <a:buAutoNum type="arabicPeriod"/>
            </a:pPr>
            <a:r>
              <a:rPr lang="x-none" sz="3200" dirty="0">
                <a:solidFill>
                  <a:srgbClr val="00B0F0"/>
                </a:solidFill>
                <a:latin typeface="Times New Roman" panose="02020603050405020304" pitchFamily="18" charset="0"/>
                <a:cs typeface="Times New Roman" panose="02020603050405020304" pitchFamily="18" charset="0"/>
              </a:rPr>
              <a:t>Schema de convertire a punct</a:t>
            </a:r>
            <a:r>
              <a:rPr lang="ro-RO" sz="3200" dirty="0">
                <a:solidFill>
                  <a:srgbClr val="00B0F0"/>
                </a:solidFill>
                <a:latin typeface="Times New Roman" panose="02020603050405020304" pitchFamily="18" charset="0"/>
                <a:cs typeface="Times New Roman" panose="02020603050405020304" pitchFamily="18" charset="0"/>
              </a:rPr>
              <a:t>elor</a:t>
            </a:r>
            <a:r>
              <a:rPr lang="x-none" sz="3200" dirty="0">
                <a:solidFill>
                  <a:srgbClr val="00B0F0"/>
                </a:solidFill>
                <a:latin typeface="Times New Roman" panose="02020603050405020304" pitchFamily="18" charset="0"/>
                <a:cs typeface="Times New Roman" panose="02020603050405020304" pitchFamily="18" charset="0"/>
              </a:rPr>
              <a:t> în note;   </a:t>
            </a:r>
            <a:endParaRPr lang="ru-RU" sz="32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20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32052C4-BB96-424A-99DE-63019D45C746}"/>
              </a:ext>
            </a:extLst>
          </p:cNvPr>
          <p:cNvSpPr/>
          <p:nvPr/>
        </p:nvSpPr>
        <p:spPr>
          <a:xfrm>
            <a:off x="489098" y="170121"/>
            <a:ext cx="11153553" cy="404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b="1" dirty="0">
                <a:solidFill>
                  <a:srgbClr val="C00000"/>
                </a:solidFill>
                <a:latin typeface="Times New Roman" panose="02020603050405020304" pitchFamily="18" charset="0"/>
                <a:cs typeface="Times New Roman" panose="02020603050405020304" pitchFamily="18" charset="0"/>
              </a:rPr>
              <a:t>Gradul de complexitate și Taxonomia itemilor de evaluare după Bloom </a:t>
            </a:r>
            <a:endParaRPr lang="ru-RU" sz="24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6" name="Таблица 6">
            <a:extLst>
              <a:ext uri="{FF2B5EF4-FFF2-40B4-BE49-F238E27FC236}">
                <a16:creationId xmlns:a16="http://schemas.microsoft.com/office/drawing/2014/main" id="{C1322BD1-2AA3-4853-BC7F-EB4DDA757E9D}"/>
              </a:ext>
            </a:extLst>
          </p:cNvPr>
          <p:cNvGraphicFramePr>
            <a:graphicFrameLocks noGrp="1"/>
          </p:cNvGraphicFramePr>
          <p:nvPr>
            <p:extLst>
              <p:ext uri="{D42A27DB-BD31-4B8C-83A1-F6EECF244321}">
                <p14:modId xmlns:p14="http://schemas.microsoft.com/office/powerpoint/2010/main" val="2758582583"/>
              </p:ext>
            </p:extLst>
          </p:nvPr>
        </p:nvGraphicFramePr>
        <p:xfrm>
          <a:off x="205562" y="709033"/>
          <a:ext cx="11780875" cy="5730240"/>
        </p:xfrm>
        <a:graphic>
          <a:graphicData uri="http://schemas.openxmlformats.org/drawingml/2006/table">
            <a:tbl>
              <a:tblPr firstRow="1" bandRow="1">
                <a:tableStyleId>{5C22544A-7EE6-4342-B048-85BDC9FD1C3A}</a:tableStyleId>
              </a:tblPr>
              <a:tblGrid>
                <a:gridCol w="609250">
                  <a:extLst>
                    <a:ext uri="{9D8B030D-6E8A-4147-A177-3AD203B41FA5}">
                      <a16:colId xmlns:a16="http://schemas.microsoft.com/office/drawing/2014/main" val="20000"/>
                    </a:ext>
                  </a:extLst>
                </a:gridCol>
                <a:gridCol w="2272420">
                  <a:extLst>
                    <a:ext uri="{9D8B030D-6E8A-4147-A177-3AD203B41FA5}">
                      <a16:colId xmlns:a16="http://schemas.microsoft.com/office/drawing/2014/main" val="4125407273"/>
                    </a:ext>
                  </a:extLst>
                </a:gridCol>
                <a:gridCol w="2299580">
                  <a:extLst>
                    <a:ext uri="{9D8B030D-6E8A-4147-A177-3AD203B41FA5}">
                      <a16:colId xmlns:a16="http://schemas.microsoft.com/office/drawing/2014/main" val="492422848"/>
                    </a:ext>
                  </a:extLst>
                </a:gridCol>
                <a:gridCol w="3340729">
                  <a:extLst>
                    <a:ext uri="{9D8B030D-6E8A-4147-A177-3AD203B41FA5}">
                      <a16:colId xmlns:a16="http://schemas.microsoft.com/office/drawing/2014/main" val="1965712210"/>
                    </a:ext>
                  </a:extLst>
                </a:gridCol>
                <a:gridCol w="3258896">
                  <a:extLst>
                    <a:ext uri="{9D8B030D-6E8A-4147-A177-3AD203B41FA5}">
                      <a16:colId xmlns:a16="http://schemas.microsoft.com/office/drawing/2014/main" val="4200744482"/>
                    </a:ext>
                  </a:extLst>
                </a:gridCol>
              </a:tblGrid>
              <a:tr h="370840">
                <a:tc rowSpan="4">
                  <a:txBody>
                    <a:bodyPr/>
                    <a:lstStyle/>
                    <a:p>
                      <a:r>
                        <a:rPr lang="ro-RO" sz="1600" dirty="0">
                          <a:latin typeface="Times New Roman" panose="02020603050405020304" pitchFamily="18" charset="0"/>
                          <a:cs typeface="Times New Roman" panose="02020603050405020304" pitchFamily="18" charset="0"/>
                        </a:rPr>
                        <a:t>                                          </a:t>
                      </a:r>
                      <a:r>
                        <a:rPr lang="ro-RO" sz="2800" dirty="0">
                          <a:solidFill>
                            <a:srgbClr val="FFFF00"/>
                          </a:solidFill>
                          <a:latin typeface="Times New Roman" panose="02020603050405020304" pitchFamily="18" charset="0"/>
                          <a:cs typeface="Times New Roman" panose="02020603050405020304" pitchFamily="18" charset="0"/>
                        </a:rPr>
                        <a:t>Domenii cognitive </a:t>
                      </a:r>
                      <a:endParaRPr lang="ru-RU" sz="2800" dirty="0">
                        <a:solidFill>
                          <a:srgbClr val="FFFF00"/>
                        </a:solidFill>
                        <a:latin typeface="Times New Roman" panose="02020603050405020304" pitchFamily="18" charset="0"/>
                        <a:cs typeface="Times New Roman" panose="02020603050405020304" pitchFamily="18" charset="0"/>
                      </a:endParaRPr>
                    </a:p>
                  </a:txBody>
                  <a:tcPr vert="vert270"/>
                </a:tc>
                <a:tc>
                  <a:txBody>
                    <a:bodyPr/>
                    <a:lstStyle/>
                    <a:p>
                      <a:r>
                        <a:rPr lang="x-none" sz="1600" dirty="0">
                          <a:latin typeface="Times New Roman" panose="02020603050405020304" pitchFamily="18" charset="0"/>
                          <a:cs typeface="Times New Roman" panose="02020603050405020304" pitchFamily="18" charset="0"/>
                        </a:rPr>
                        <a:t>Gradul de complexitate (niveluri cognitive)</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Definirea</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Tipuri de itemi</a:t>
                      </a:r>
                      <a:endParaRPr lang="ru-RU" sz="1600" dirty="0">
                        <a:latin typeface="Times New Roman" panose="02020603050405020304" pitchFamily="18" charset="0"/>
                        <a:cs typeface="Times New Roman" panose="02020603050405020304" pitchFamily="18" charset="0"/>
                      </a:endParaRPr>
                    </a:p>
                  </a:txBody>
                  <a:tcPr/>
                </a:tc>
                <a:tc>
                  <a:txBody>
                    <a:bodyPr/>
                    <a:lstStyle/>
                    <a:p>
                      <a:r>
                        <a:rPr lang="x-none" sz="1600" dirty="0">
                          <a:latin typeface="Times New Roman" panose="02020603050405020304" pitchFamily="18" charset="0"/>
                          <a:cs typeface="Times New Roman" panose="02020603050405020304" pitchFamily="18" charset="0"/>
                        </a:rPr>
                        <a:t>Exemple de verbe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833194"/>
                  </a:ext>
                </a:extLst>
              </a:tr>
              <a:tr h="370840">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1.Cunoaștere și înţelegere</a:t>
                      </a:r>
                    </a:p>
                    <a:p>
                      <a:r>
                        <a:rPr lang="ro-RO" sz="1600" dirty="0">
                          <a:latin typeface="Times New Roman" panose="02020603050405020304" pitchFamily="18" charset="0"/>
                          <a:cs typeface="Times New Roman" panose="02020603050405020304" pitchFamily="18" charset="0"/>
                        </a:rPr>
                        <a:t>(comprehesiune)</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pPr marL="0" indent="0">
                        <a:buNone/>
                      </a:pPr>
                      <a:r>
                        <a:rPr lang="ro-RO" sz="1600" dirty="0">
                          <a:latin typeface="Times New Roman" panose="02020603050405020304" pitchFamily="18" charset="0"/>
                          <a:cs typeface="Times New Roman" panose="02020603050405020304" pitchFamily="18" charset="0"/>
                        </a:rPr>
                        <a:t>1.Itemi obiectivi. </a:t>
                      </a:r>
                    </a:p>
                    <a:p>
                      <a:pPr marL="0" indent="0">
                        <a:buNone/>
                      </a:pPr>
                      <a:r>
                        <a:rPr lang="ro-RO" sz="1600" dirty="0">
                          <a:latin typeface="Times New Roman" panose="02020603050405020304" pitchFamily="18" charset="0"/>
                          <a:cs typeface="Times New Roman" panose="02020603050405020304" pitchFamily="18" charset="0"/>
                        </a:rPr>
                        <a:t>1.1.Itemi cu alegere duală </a:t>
                      </a:r>
                    </a:p>
                    <a:p>
                      <a:pPr marL="0" indent="0">
                        <a:buNone/>
                      </a:pPr>
                      <a:r>
                        <a:rPr lang="ro-RO" sz="1600" dirty="0">
                          <a:latin typeface="Times New Roman" panose="02020603050405020304" pitchFamily="18" charset="0"/>
                          <a:cs typeface="Times New Roman" panose="02020603050405020304" pitchFamily="18" charset="0"/>
                        </a:rPr>
                        <a:t>1.2. Itemi cu alegere multiplă </a:t>
                      </a:r>
                    </a:p>
                    <a:p>
                      <a:pPr marL="0" indent="0">
                        <a:buNone/>
                      </a:pPr>
                      <a:r>
                        <a:rPr lang="ro-RO" sz="1600" dirty="0">
                          <a:latin typeface="Times New Roman" panose="02020603050405020304" pitchFamily="18" charset="0"/>
                          <a:cs typeface="Times New Roman" panose="02020603050405020304" pitchFamily="18" charset="0"/>
                        </a:rPr>
                        <a:t>1.3. Itemi de tip pereche </a:t>
                      </a:r>
                    </a:p>
                    <a:p>
                      <a:pPr marL="0" indent="0">
                        <a:buNone/>
                      </a:pPr>
                      <a:r>
                        <a:rPr lang="ro-RO" sz="1600" dirty="0">
                          <a:latin typeface="Times New Roman" panose="02020603050405020304" pitchFamily="18" charset="0"/>
                          <a:cs typeface="Times New Roman" panose="02020603050405020304" pitchFamily="18" charset="0"/>
                        </a:rPr>
                        <a:t>1.4. Itemi semiobiectivi </a:t>
                      </a:r>
                    </a:p>
                    <a:p>
                      <a:pPr marL="0" indent="0">
                        <a:buNone/>
                      </a:pPr>
                      <a:r>
                        <a:rPr lang="ro-RO" sz="1600" dirty="0">
                          <a:latin typeface="Times New Roman" panose="02020603050405020304" pitchFamily="18" charset="0"/>
                          <a:cs typeface="Times New Roman" panose="02020603050405020304" pitchFamily="18" charset="0"/>
                        </a:rPr>
                        <a:t>1.5. Itemi cu răspuns scurt</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A defini; a găsi; a recunoaște; a potrivi; a identifica; a enumera; a numi; a reproduce; a sublinia; a scrie; a lista; a descrie, a transforma; a ilustra; a explica; a alege; a extinde; a determina; a generaliza; a rescrie; a descrie.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7525128"/>
                  </a:ext>
                </a:extLst>
              </a:tr>
              <a:tr h="370840">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2.Aplicare, analiză.</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2. Itemi semiobiectivi </a:t>
                      </a:r>
                    </a:p>
                    <a:p>
                      <a:r>
                        <a:rPr lang="ro-RO" sz="1600" dirty="0">
                          <a:latin typeface="Times New Roman" panose="02020603050405020304" pitchFamily="18" charset="0"/>
                          <a:cs typeface="Times New Roman" panose="02020603050405020304" pitchFamily="18" charset="0"/>
                        </a:rPr>
                        <a:t>2.1. Întrebări structurate </a:t>
                      </a:r>
                    </a:p>
                    <a:p>
                      <a:r>
                        <a:rPr lang="ro-RO" sz="1600" dirty="0">
                          <a:latin typeface="Times New Roman" panose="02020603050405020304" pitchFamily="18" charset="0"/>
                          <a:cs typeface="Times New Roman" panose="02020603050405020304" pitchFamily="18" charset="0"/>
                        </a:rPr>
                        <a:t>2.2. Itemi cu răspuns deschis</a:t>
                      </a:r>
                      <a:endParaRPr lang="ru-RU" sz="1600" dirty="0">
                        <a:latin typeface="Times New Roman" panose="02020603050405020304" pitchFamily="18" charset="0"/>
                        <a:cs typeface="Times New Roman" panose="02020603050405020304" pitchFamily="18" charset="0"/>
                      </a:endParaRPr>
                    </a:p>
                  </a:txBody>
                  <a:tcPr/>
                </a:tc>
                <a:tc>
                  <a:txBody>
                    <a:bodyPr/>
                    <a:lstStyle/>
                    <a:p>
                      <a:r>
                        <a:rPr lang="pt-BR" sz="1600" dirty="0">
                          <a:latin typeface="Times New Roman" panose="02020603050405020304" pitchFamily="18" charset="0"/>
                          <a:cs typeface="Times New Roman" panose="02020603050405020304" pitchFamily="18" charset="0"/>
                        </a:rPr>
                        <a:t>A transforma; a ilustra; a interpreta; a explica; a alege; a extinde; a determina; a generaliza; a clasifica; a </a:t>
                      </a:r>
                    </a:p>
                    <a:p>
                      <a:r>
                        <a:rPr lang="pt-BR" sz="1600" dirty="0">
                          <a:latin typeface="Times New Roman" panose="02020603050405020304" pitchFamily="18" charset="0"/>
                          <a:cs typeface="Times New Roman" panose="02020603050405020304" pitchFamily="18" charset="0"/>
                        </a:rPr>
                        <a:t>parafraza; a exemplifica; a rescrie; a descrie</a:t>
                      </a:r>
                      <a:r>
                        <a:rPr lang="x-none" sz="1600" dirty="0">
                          <a:latin typeface="Times New Roman" panose="02020603050405020304" pitchFamily="18" charset="0"/>
                          <a:cs typeface="Times New Roman" panose="02020603050405020304" pitchFamily="18" charset="0"/>
                        </a:rPr>
                        <a:t>; a compara; a alege; a rezuma.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792089"/>
                  </a:ext>
                </a:extLst>
              </a:tr>
              <a:tr h="370840">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3.Sinteză și evaluare (rezolvare de probleme)</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3.1.Eseu structurat/ Eseu nestructurat (comparare, relaţie cauză– efect, generalizare, creaţie, aplicare, sinteză). </a:t>
                      </a:r>
                    </a:p>
                    <a:p>
                      <a:r>
                        <a:rPr lang="ro-RO" sz="1600" dirty="0">
                          <a:latin typeface="Times New Roman" panose="02020603050405020304" pitchFamily="18" charset="0"/>
                          <a:cs typeface="Times New Roman" panose="02020603050405020304" pitchFamily="18" charset="0"/>
                        </a:rPr>
                        <a:t>3.2.  Itemi de tip rezolvare de probleme </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A utiliza; a alege; a restructura; a </a:t>
                      </a:r>
                    </a:p>
                    <a:p>
                      <a:r>
                        <a:rPr lang="ro-RO" sz="1600" dirty="0">
                          <a:latin typeface="Times New Roman" panose="02020603050405020304" pitchFamily="18" charset="0"/>
                          <a:cs typeface="Times New Roman" panose="02020603050405020304" pitchFamily="18" charset="0"/>
                        </a:rPr>
                        <a:t>schimba; a demonstra; a descoperi; a modifica; a prezenta; a folosi; a aplica; a relata; a produce; a propune; a compune; a formula; a înlocui; a construi; a argumenta. </a:t>
                      </a:r>
                    </a:p>
                    <a:p>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99296790"/>
                  </a:ext>
                </a:extLst>
              </a:tr>
            </a:tbl>
          </a:graphicData>
        </a:graphic>
      </p:graphicFrame>
    </p:spTree>
    <p:extLst>
      <p:ext uri="{BB962C8B-B14F-4D97-AF65-F5344CB8AC3E}">
        <p14:creationId xmlns:p14="http://schemas.microsoft.com/office/powerpoint/2010/main" val="192066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99ED999-4DF8-B810-63FD-7B8B860986E4}"/>
              </a:ext>
            </a:extLst>
          </p:cNvPr>
          <p:cNvPicPr>
            <a:picLocks noChangeAspect="1"/>
          </p:cNvPicPr>
          <p:nvPr/>
        </p:nvPicPr>
        <p:blipFill>
          <a:blip r:embed="rId2"/>
          <a:stretch>
            <a:fillRect/>
          </a:stretch>
        </p:blipFill>
        <p:spPr>
          <a:xfrm>
            <a:off x="85167" y="575537"/>
            <a:ext cx="11895529" cy="6282463"/>
          </a:xfrm>
          <a:prstGeom prst="rect">
            <a:avLst/>
          </a:prstGeom>
        </p:spPr>
      </p:pic>
      <p:pic>
        <p:nvPicPr>
          <p:cNvPr id="8" name="Рисунок 7">
            <a:extLst>
              <a:ext uri="{FF2B5EF4-FFF2-40B4-BE49-F238E27FC236}">
                <a16:creationId xmlns:a16="http://schemas.microsoft.com/office/drawing/2014/main" id="{40EDB3C3-6F7B-CD13-F3A2-0C4109F2B707}"/>
              </a:ext>
            </a:extLst>
          </p:cNvPr>
          <p:cNvPicPr>
            <a:picLocks noChangeAspect="1"/>
          </p:cNvPicPr>
          <p:nvPr/>
        </p:nvPicPr>
        <p:blipFill>
          <a:blip r:embed="rId3"/>
          <a:stretch>
            <a:fillRect/>
          </a:stretch>
        </p:blipFill>
        <p:spPr>
          <a:xfrm>
            <a:off x="3737918" y="1180624"/>
            <a:ext cx="4231401" cy="3949840"/>
          </a:xfrm>
          <a:prstGeom prst="rect">
            <a:avLst/>
          </a:prstGeom>
        </p:spPr>
      </p:pic>
      <p:sp>
        <p:nvSpPr>
          <p:cNvPr id="15" name="TextBox 14">
            <a:extLst>
              <a:ext uri="{FF2B5EF4-FFF2-40B4-BE49-F238E27FC236}">
                <a16:creationId xmlns:a16="http://schemas.microsoft.com/office/drawing/2014/main" id="{D6ECABAF-DE98-DBA9-E17D-7ED75EE27D13}"/>
              </a:ext>
            </a:extLst>
          </p:cNvPr>
          <p:cNvSpPr txBox="1"/>
          <p:nvPr/>
        </p:nvSpPr>
        <p:spPr>
          <a:xfrm rot="20528910">
            <a:off x="3686788" y="1604050"/>
            <a:ext cx="377794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Învățare</a:t>
            </a:r>
            <a:r>
              <a:rPr kumimoji="0" lang="x-none"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x-none"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C4C014D-F424-4477-E1CF-B592E38382A5}"/>
              </a:ext>
            </a:extLst>
          </p:cNvPr>
          <p:cNvSpPr txBox="1"/>
          <p:nvPr/>
        </p:nvSpPr>
        <p:spPr>
          <a:xfrm>
            <a:off x="2307831" y="-44981"/>
            <a:ext cx="790964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Ciclul W. E. Deming/ W.A.Shewhart </a:t>
            </a:r>
            <a:endParaRPr kumimoji="0" lang="ru-RU"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584A3DE6-CC90-C198-514C-9C545AD5D4C7}"/>
              </a:ext>
            </a:extLst>
          </p:cNvPr>
          <p:cNvSpPr txBox="1"/>
          <p:nvPr/>
        </p:nvSpPr>
        <p:spPr>
          <a:xfrm rot="16200000">
            <a:off x="5701733" y="1991994"/>
            <a:ext cx="3164007" cy="861774"/>
          </a:xfrm>
          <a:prstGeom prst="rect">
            <a:avLst/>
          </a:prstGeom>
          <a:noFill/>
        </p:spPr>
        <p:txBody>
          <a:bodyPr wrap="square">
            <a:spAutoFit/>
          </a:bodyPr>
          <a:lstStyle/>
          <a:p>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Predare</a:t>
            </a:r>
            <a:endParaRPr lang="ru-RU" sz="5000" dirty="0"/>
          </a:p>
        </p:txBody>
      </p:sp>
      <p:sp>
        <p:nvSpPr>
          <p:cNvPr id="19" name="TextBox 18">
            <a:extLst>
              <a:ext uri="{FF2B5EF4-FFF2-40B4-BE49-F238E27FC236}">
                <a16:creationId xmlns:a16="http://schemas.microsoft.com/office/drawing/2014/main" id="{64962933-EBDC-F81D-6993-9B03AF4FFC0D}"/>
              </a:ext>
            </a:extLst>
          </p:cNvPr>
          <p:cNvSpPr txBox="1"/>
          <p:nvPr/>
        </p:nvSpPr>
        <p:spPr>
          <a:xfrm rot="19500145">
            <a:off x="3930620" y="3056168"/>
            <a:ext cx="2795672"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Evaluare</a:t>
            </a:r>
            <a:r>
              <a:rPr kumimoji="0" lang="x-none"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6130DC4-4401-36F7-82F1-D26AF652D185}"/>
              </a:ext>
            </a:extLst>
          </p:cNvPr>
          <p:cNvSpPr txBox="1"/>
          <p:nvPr/>
        </p:nvSpPr>
        <p:spPr>
          <a:xfrm>
            <a:off x="276563" y="2866906"/>
            <a:ext cx="3547350"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Revizuire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Acțiune</a:t>
            </a:r>
            <a:endParaRPr kumimoji="0" lang="ru-RU"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82447FF1-88F4-5205-DC31-C54E039A7E79}"/>
              </a:ext>
            </a:extLst>
          </p:cNvPr>
          <p:cNvSpPr txBox="1"/>
          <p:nvPr/>
        </p:nvSpPr>
        <p:spPr>
          <a:xfrm>
            <a:off x="3953934" y="5337092"/>
            <a:ext cx="4433327"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Verificare</a:t>
            </a:r>
            <a:r>
              <a:rPr kumimoji="0" lang="ro-RO"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Apreciere</a:t>
            </a:r>
          </a:p>
        </p:txBody>
      </p:sp>
      <p:sp>
        <p:nvSpPr>
          <p:cNvPr id="27" name="TextBox 26">
            <a:extLst>
              <a:ext uri="{FF2B5EF4-FFF2-40B4-BE49-F238E27FC236}">
                <a16:creationId xmlns:a16="http://schemas.microsoft.com/office/drawing/2014/main" id="{402F6A99-29C3-3CD9-D330-1FC03741D019}"/>
              </a:ext>
            </a:extLst>
          </p:cNvPr>
          <p:cNvSpPr txBox="1"/>
          <p:nvPr/>
        </p:nvSpPr>
        <p:spPr>
          <a:xfrm>
            <a:off x="4286389" y="779305"/>
            <a:ext cx="3579986" cy="707886"/>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Planificare</a:t>
            </a:r>
            <a:r>
              <a:rPr kumimoji="0" lang="x-none"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ru-RU"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3FA180E5-ECF3-6966-7687-39918E256F98}"/>
              </a:ext>
            </a:extLst>
          </p:cNvPr>
          <p:cNvSpPr txBox="1"/>
          <p:nvPr/>
        </p:nvSpPr>
        <p:spPr>
          <a:xfrm>
            <a:off x="8133952" y="3066256"/>
            <a:ext cx="3846744"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Implementare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Executare</a:t>
            </a:r>
          </a:p>
        </p:txBody>
      </p:sp>
      <p:sp>
        <p:nvSpPr>
          <p:cNvPr id="32" name="Стрелка: изогнутая вниз 31">
            <a:extLst>
              <a:ext uri="{FF2B5EF4-FFF2-40B4-BE49-F238E27FC236}">
                <a16:creationId xmlns:a16="http://schemas.microsoft.com/office/drawing/2014/main" id="{CC7DA0F2-0D2C-8DDD-4DED-7F0CDF59BC29}"/>
              </a:ext>
            </a:extLst>
          </p:cNvPr>
          <p:cNvSpPr/>
          <p:nvPr/>
        </p:nvSpPr>
        <p:spPr>
          <a:xfrm rot="2446563">
            <a:off x="7718868" y="1575956"/>
            <a:ext cx="3111952" cy="721658"/>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3" name="Стрелка: изогнутая вниз 32">
            <a:extLst>
              <a:ext uri="{FF2B5EF4-FFF2-40B4-BE49-F238E27FC236}">
                <a16:creationId xmlns:a16="http://schemas.microsoft.com/office/drawing/2014/main" id="{812B8B1D-047B-C4A9-1D1B-78478C03A4E7}"/>
              </a:ext>
            </a:extLst>
          </p:cNvPr>
          <p:cNvSpPr/>
          <p:nvPr/>
        </p:nvSpPr>
        <p:spPr>
          <a:xfrm rot="8408541">
            <a:off x="8299060" y="5213285"/>
            <a:ext cx="2755875" cy="723934"/>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Стрелка: изогнутая вниз 33">
            <a:extLst>
              <a:ext uri="{FF2B5EF4-FFF2-40B4-BE49-F238E27FC236}">
                <a16:creationId xmlns:a16="http://schemas.microsoft.com/office/drawing/2014/main" id="{548E9E7B-C6C3-1297-C40B-4A99AAA41AB5}"/>
              </a:ext>
            </a:extLst>
          </p:cNvPr>
          <p:cNvSpPr/>
          <p:nvPr/>
        </p:nvSpPr>
        <p:spPr>
          <a:xfrm rot="20157096">
            <a:off x="868030" y="1311820"/>
            <a:ext cx="3506506" cy="752837"/>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5" name="Стрелка: изогнутая вниз 34">
            <a:extLst>
              <a:ext uri="{FF2B5EF4-FFF2-40B4-BE49-F238E27FC236}">
                <a16:creationId xmlns:a16="http://schemas.microsoft.com/office/drawing/2014/main" id="{AD3DFA8B-5952-EF24-72FE-0AD37FB8E1C6}"/>
              </a:ext>
            </a:extLst>
          </p:cNvPr>
          <p:cNvSpPr/>
          <p:nvPr/>
        </p:nvSpPr>
        <p:spPr>
          <a:xfrm rot="12802273">
            <a:off x="580661" y="4987166"/>
            <a:ext cx="3428286" cy="763270"/>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0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animBg="1"/>
      <p:bldP spid="25" grpId="0" animBg="1"/>
      <p:bldP spid="27"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753" y="174285"/>
            <a:ext cx="10327341" cy="1141225"/>
          </a:xfrm>
          <a:solidFill>
            <a:srgbClr val="FFFFCC"/>
          </a:solidFill>
        </p:spPr>
        <p:txBody>
          <a:bodyPr>
            <a:normAutofit fontScale="90000"/>
          </a:bodyPr>
          <a:lstStyle/>
          <a:p>
            <a:pPr algn="ctr"/>
            <a:r>
              <a:rPr lang="en-US" altLang="en-US" sz="4800" dirty="0">
                <a:latin typeface="Times New Roman" panose="02020603050405020304" pitchFamily="18" charset="0"/>
                <a:cs typeface="Times New Roman" panose="02020603050405020304" pitchFamily="18" charset="0"/>
              </a:rPr>
              <a:t> </a:t>
            </a:r>
            <a:r>
              <a:rPr lang="en-US" altLang="en-US" sz="4000" b="1" dirty="0">
                <a:latin typeface="Times New Roman" panose="02020603050405020304" pitchFamily="18" charset="0"/>
                <a:cs typeface="Times New Roman" panose="02020603050405020304" pitchFamily="18" charset="0"/>
              </a:rPr>
              <a:t>Pa</a:t>
            </a:r>
            <a:r>
              <a:rPr lang="ro-RO" altLang="en-US" sz="4000" b="1" dirty="0" err="1">
                <a:latin typeface="Times New Roman" panose="02020603050405020304" pitchFamily="18" charset="0"/>
                <a:cs typeface="Times New Roman" panose="02020603050405020304" pitchFamily="18" charset="0"/>
              </a:rPr>
              <a:t>şii</a:t>
            </a:r>
            <a:r>
              <a:rPr lang="ro-RO" altLang="en-US" sz="4000" b="1" dirty="0">
                <a:latin typeface="Times New Roman" panose="02020603050405020304" pitchFamily="18" charset="0"/>
                <a:cs typeface="Times New Roman" panose="02020603050405020304" pitchFamily="18" charset="0"/>
              </a:rPr>
              <a:t> în elaborarea </a:t>
            </a:r>
            <a:r>
              <a:rPr lang="ro-MD" sz="4000" b="1" dirty="0">
                <a:latin typeface="Times New Roman" panose="02020603050405020304" pitchFamily="18" charset="0"/>
                <a:ea typeface="Calibri" panose="020F0502020204030204" pitchFamily="34" charset="0"/>
                <a:cs typeface="Times New Roman" panose="02020603050405020304" pitchFamily="18" charset="0"/>
              </a:rPr>
              <a:t>tabelului de corelare </a:t>
            </a:r>
            <a:r>
              <a:rPr lang="ro-RO" altLang="en-US" sz="4000" b="1" dirty="0"/>
              <a:t>:</a:t>
            </a:r>
            <a:br>
              <a:rPr lang="ru-RU" altLang="en-US" sz="4000" b="1" dirty="0"/>
            </a:br>
            <a:endParaRPr lang="ru-RU" sz="4000" b="1" dirty="0">
              <a:latin typeface="Times New Roman" pitchFamily="18" charset="0"/>
              <a:cs typeface="Times New Roman" pitchFamily="18" charset="0"/>
            </a:endParaRPr>
          </a:p>
        </p:txBody>
      </p:sp>
      <p:sp>
        <p:nvSpPr>
          <p:cNvPr id="79" name="Прямоугольник 78"/>
          <p:cNvSpPr/>
          <p:nvPr/>
        </p:nvSpPr>
        <p:spPr>
          <a:xfrm>
            <a:off x="824753" y="1315510"/>
            <a:ext cx="10805272" cy="4745915"/>
          </a:xfrm>
          <a:prstGeom prst="rect">
            <a:avLst/>
          </a:prstGeom>
          <a:solidFill>
            <a:srgbClr val="E2FCC8"/>
          </a:solidFill>
        </p:spPr>
        <p:txBody>
          <a:bodyPr wrap="square">
            <a:spAutoFit/>
          </a:bodyPr>
          <a:lstStyle/>
          <a:p>
            <a:pPr eaLnBrk="1" hangingPunct="1">
              <a:lnSpc>
                <a:spcPct val="80000"/>
              </a:lnSpc>
            </a:pPr>
            <a:r>
              <a:rPr lang="ro-RO" altLang="en-US" sz="3600" b="1" dirty="0">
                <a:latin typeface="Times New Roman" panose="02020603050405020304" pitchFamily="18" charset="0"/>
                <a:cs typeface="Times New Roman" panose="02020603050405020304" pitchFamily="18" charset="0"/>
              </a:rPr>
              <a:t>Profesorul:</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decide ce competențe/unități de competențe va </a:t>
            </a:r>
          </a:p>
          <a:p>
            <a:pPr eaLnBrk="1" hangingPunct="1">
              <a:lnSpc>
                <a:spcPct val="80000"/>
              </a:lnSpc>
            </a:pPr>
            <a:r>
              <a:rPr lang="ro-RO" altLang="en-US" sz="3600" dirty="0">
                <a:latin typeface="Times New Roman" panose="02020603050405020304" pitchFamily="18" charset="0"/>
                <a:cs typeface="Times New Roman" panose="02020603050405020304" pitchFamily="18" charset="0"/>
              </a:rPr>
              <a:t>      evalua;</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decide care este ponderea domeniilor cognitive</a:t>
            </a:r>
            <a:r>
              <a:rPr lang="ru-RU" altLang="en-US" sz="3600" dirty="0">
                <a:latin typeface="Times New Roman" panose="02020603050405020304" pitchFamily="18" charset="0"/>
                <a:cs typeface="Times New Roman" panose="02020603050405020304" pitchFamily="18" charset="0"/>
              </a:rPr>
              <a:t> (</a:t>
            </a:r>
            <a:r>
              <a:rPr lang="ro-RO" altLang="en-US" sz="3600" dirty="0">
                <a:latin typeface="Times New Roman" panose="02020603050405020304" pitchFamily="18" charset="0"/>
                <a:cs typeface="Times New Roman" panose="02020603050405020304" pitchFamily="18" charset="0"/>
              </a:rPr>
              <a:t>aplicare va prevala);</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formulează obiective de evaluare, corelate cu </a:t>
            </a:r>
          </a:p>
          <a:p>
            <a:pPr eaLnBrk="1" hangingPunct="1">
              <a:lnSpc>
                <a:spcPct val="80000"/>
              </a:lnSpc>
            </a:pPr>
            <a:r>
              <a:rPr lang="ro-RO" altLang="en-US" sz="3600" dirty="0">
                <a:latin typeface="Times New Roman" panose="02020603050405020304" pitchFamily="18" charset="0"/>
                <a:cs typeface="Times New Roman" panose="02020603050405020304" pitchFamily="18" charset="0"/>
              </a:rPr>
              <a:t> competențe/unități de competențe; </a:t>
            </a:r>
          </a:p>
          <a:p>
            <a:pPr marL="457189" indent="-457189">
              <a:buFontTx/>
              <a:buChar char="-"/>
            </a:pPr>
            <a:r>
              <a:rPr lang="ro-RO" altLang="en-US" sz="3600" dirty="0">
                <a:latin typeface="Times New Roman" panose="02020603050405020304" pitchFamily="18" charset="0"/>
                <a:cs typeface="Times New Roman" panose="02020603050405020304" pitchFamily="18" charset="0"/>
              </a:rPr>
              <a:t>decide câți itemi va conține testul (în funcție de </a:t>
            </a:r>
            <a:endParaRPr lang="ru-RU" altLang="en-US" sz="3600" dirty="0">
              <a:latin typeface="Times New Roman" panose="02020603050405020304" pitchFamily="18" charset="0"/>
              <a:cs typeface="Times New Roman" panose="02020603050405020304" pitchFamily="18" charset="0"/>
            </a:endParaRPr>
          </a:p>
          <a:p>
            <a:pPr eaLnBrk="1" hangingPunct="1"/>
            <a:r>
              <a:rPr lang="ro-RO" altLang="en-US" sz="3600" dirty="0">
                <a:latin typeface="Times New Roman" panose="02020603050405020304" pitchFamily="18" charset="0"/>
                <a:cs typeface="Times New Roman" panose="02020603050405020304" pitchFamily="18" charset="0"/>
              </a:rPr>
              <a:t>timpul rezervat pentru evaluare și de tipul de itemi).</a:t>
            </a:r>
          </a:p>
          <a:p>
            <a:pPr eaLnBrk="1" hangingPunct="1">
              <a:lnSpc>
                <a:spcPct val="80000"/>
              </a:lnSpc>
            </a:pPr>
            <a:r>
              <a:rPr lang="ru-RU"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81" name="Rectangle 2">
            <a:extLst>
              <a:ext uri="{FF2B5EF4-FFF2-40B4-BE49-F238E27FC236}">
                <a16:creationId xmlns:a16="http://schemas.microsoft.com/office/drawing/2014/main" id="{3045D497-DC12-4D23-AA30-70EA1D8593DB}"/>
              </a:ext>
            </a:extLst>
          </p:cNvPr>
          <p:cNvSpPr txBox="1">
            <a:spLocks noChangeArrowheads="1"/>
          </p:cNvSpPr>
          <p:nvPr/>
        </p:nvSpPr>
        <p:spPr>
          <a:xfrm>
            <a:off x="2400748" y="1315510"/>
            <a:ext cx="10972800" cy="840316"/>
          </a:xfrm>
          <a:prstGeom prst="rect">
            <a:avLst/>
          </a:prstGeom>
        </p:spPr>
        <p:txBody>
          <a:bodyPr anchor="ctr"/>
          <a:lstStyle>
            <a:lvl1pPr algn="l" defTabSz="914400" rtl="0" eaLnBrk="1" latinLnBrk="1"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a:lstStyle>
          <a:p>
            <a:pPr>
              <a:defRPr/>
            </a:pPr>
            <a:endParaRPr lang="ru-RU" altLang="en-US" sz="3733" dirty="0"/>
          </a:p>
        </p:txBody>
      </p:sp>
    </p:spTree>
    <p:extLst>
      <p:ext uri="{BB962C8B-B14F-4D97-AF65-F5344CB8AC3E}">
        <p14:creationId xmlns:p14="http://schemas.microsoft.com/office/powerpoint/2010/main" val="417531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19101" y="274639"/>
            <a:ext cx="10769599" cy="969963"/>
          </a:xfrm>
          <a:solidFill>
            <a:schemeClr val="accent3">
              <a:lumMod val="20000"/>
              <a:lumOff val="80000"/>
            </a:schemeClr>
          </a:solidFill>
        </p:spPr>
        <p:txBody>
          <a:bodyPr>
            <a:normAutofit/>
          </a:bodyPr>
          <a:lstStyle/>
          <a:p>
            <a:pPr marL="812780" indent="-812780"/>
            <a:r>
              <a:rPr lang="ro-RO" sz="4267">
                <a:solidFill>
                  <a:srgbClr val="FFFF00"/>
                </a:solidFill>
                <a:latin typeface="Times New Roman" pitchFamily="18" charset="0"/>
                <a:cs typeface="Times New Roman" pitchFamily="18" charset="0"/>
              </a:rPr>
              <a:t>      </a:t>
            </a:r>
            <a:r>
              <a:rPr lang="ro-RO" sz="3200" b="1">
                <a:solidFill>
                  <a:srgbClr val="C00000"/>
                </a:solidFill>
                <a:latin typeface="Times New Roman" pitchFamily="18" charset="0"/>
                <a:cs typeface="Times New Roman" pitchFamily="18" charset="0"/>
              </a:rPr>
              <a:t>Cerinţe în formularea obiectivelor de evaluare:</a:t>
            </a:r>
            <a:endParaRPr lang="ro-RO" sz="4267" b="1">
              <a:solidFill>
                <a:srgbClr val="C00000"/>
              </a:solidFill>
              <a:latin typeface="Times New Roman" pitchFamily="18" charset="0"/>
              <a:cs typeface="Times New Roman" pitchFamily="18" charset="0"/>
            </a:endParaRPr>
          </a:p>
        </p:txBody>
      </p:sp>
      <p:sp>
        <p:nvSpPr>
          <p:cNvPr id="10243" name="Содержимое 2"/>
          <p:cNvSpPr>
            <a:spLocks noGrp="1"/>
          </p:cNvSpPr>
          <p:nvPr>
            <p:ph idx="1"/>
          </p:nvPr>
        </p:nvSpPr>
        <p:spPr>
          <a:xfrm>
            <a:off x="254000" y="1257302"/>
            <a:ext cx="11557001" cy="5074677"/>
          </a:xfrm>
          <a:solidFill>
            <a:schemeClr val="accent6">
              <a:lumMod val="20000"/>
              <a:lumOff val="80000"/>
            </a:schemeClr>
          </a:solidFill>
        </p:spPr>
        <p:txBody>
          <a:bodyPr>
            <a:normAutofit fontScale="92500" lnSpcReduction="20000"/>
          </a:bodyPr>
          <a:lstStyle/>
          <a:p>
            <a:pPr marL="812780" indent="-812780">
              <a:buNone/>
            </a:pPr>
            <a:r>
              <a:rPr lang="ro-RO" b="1" dirty="0"/>
              <a:t>1</a:t>
            </a:r>
            <a:r>
              <a:rPr lang="ro-RO" sz="2400" b="1" dirty="0"/>
              <a:t>.      Obiectivul trebuie să fie formulat foarte clar, reflectând ce anume urmează să efectueze elevul. Pentru aceasta poate fi aplicată taxonomia lui Bloom cu cele 6 nivele ierarhice, exprimate printr-un şir de verbe: </a:t>
            </a:r>
          </a:p>
          <a:p>
            <a:pPr marL="812780" indent="-812780">
              <a:buFont typeface="Wingdings" pitchFamily="2" charset="2"/>
              <a:buAutoNum type="alphaLcParenR"/>
            </a:pPr>
            <a:r>
              <a:rPr lang="ro-RO" sz="2667" b="1" dirty="0"/>
              <a:t>cunoaştere: </a:t>
            </a:r>
            <a:r>
              <a:rPr lang="ro-RO" sz="2667" dirty="0"/>
              <a:t>( să) definească, descrie, reproducă, enumere, recunoască, etc.;</a:t>
            </a:r>
          </a:p>
          <a:p>
            <a:pPr marL="812780" indent="-812780">
              <a:buFont typeface="Wingdings" pitchFamily="2" charset="2"/>
              <a:buAutoNum type="alphaLcParenR"/>
            </a:pPr>
            <a:r>
              <a:rPr lang="ro-RO" sz="2667" b="1" dirty="0"/>
              <a:t>Înţelegere: </a:t>
            </a:r>
            <a:r>
              <a:rPr lang="ro-RO" sz="2667" dirty="0"/>
              <a:t>( să) identifice, diferenţieze, ilustreze, interpreteze etc.;</a:t>
            </a:r>
          </a:p>
          <a:p>
            <a:pPr marL="812780" indent="-812780">
              <a:buFont typeface="Wingdings" pitchFamily="2" charset="2"/>
              <a:buAutoNum type="alphaLcParenR"/>
            </a:pPr>
            <a:r>
              <a:rPr lang="ro-RO" sz="2667" b="1" dirty="0"/>
              <a:t>Aplicare: </a:t>
            </a:r>
            <a:r>
              <a:rPr lang="ro-RO" sz="2667" dirty="0"/>
              <a:t>( să) calculeze, demonstreze, utilizeze, aplice, selecteze, clasifice, etc.;</a:t>
            </a:r>
          </a:p>
          <a:p>
            <a:pPr marL="812780" indent="-812780">
              <a:buFont typeface="Wingdings" pitchFamily="2" charset="2"/>
              <a:buAutoNum type="alphaLcParenR"/>
            </a:pPr>
            <a:r>
              <a:rPr lang="ro-RO" sz="2667" b="1" dirty="0"/>
              <a:t>Analiză: </a:t>
            </a:r>
            <a:r>
              <a:rPr lang="ro-RO" sz="2667" dirty="0"/>
              <a:t>(să) compare,  deducă, analizeze, distingă,  etc.; </a:t>
            </a:r>
          </a:p>
          <a:p>
            <a:pPr marL="812780" indent="-812780">
              <a:buFont typeface="Wingdings" pitchFamily="2" charset="2"/>
              <a:buAutoNum type="alphaLcParenR"/>
            </a:pPr>
            <a:r>
              <a:rPr lang="ro-RO" sz="2667" b="1" dirty="0"/>
              <a:t>Sinteză: </a:t>
            </a:r>
            <a:r>
              <a:rPr lang="ro-RO" sz="2667" dirty="0"/>
              <a:t>(să) compună, creeze, elaboreze, proiecteze, formuleze, producă, planifice, sintetizeze etc.;</a:t>
            </a:r>
          </a:p>
          <a:p>
            <a:pPr marL="812780" indent="-812780">
              <a:buFont typeface="Wingdings" pitchFamily="2" charset="2"/>
              <a:buAutoNum type="alphaLcParenR"/>
            </a:pPr>
            <a:r>
              <a:rPr lang="ro-RO" sz="2667" b="1" dirty="0"/>
              <a:t>Evaluare</a:t>
            </a:r>
            <a:r>
              <a:rPr lang="ro-RO" sz="2667" dirty="0"/>
              <a:t>: (să) aprecieze, facă concluzii, explice, argumenteze, decidă, compare etc.</a:t>
            </a:r>
          </a:p>
        </p:txBody>
      </p:sp>
    </p:spTree>
    <p:extLst>
      <p:ext uri="{BB962C8B-B14F-4D97-AF65-F5344CB8AC3E}">
        <p14:creationId xmlns:p14="http://schemas.microsoft.com/office/powerpoint/2010/main" val="132796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19101" y="0"/>
            <a:ext cx="10769599" cy="747337"/>
          </a:xfrm>
          <a:solidFill>
            <a:schemeClr val="accent3">
              <a:lumMod val="20000"/>
              <a:lumOff val="80000"/>
            </a:schemeClr>
          </a:solidFill>
        </p:spPr>
        <p:txBody>
          <a:bodyPr>
            <a:normAutofit/>
          </a:bodyPr>
          <a:lstStyle/>
          <a:p>
            <a:pPr marL="812780" indent="-812780"/>
            <a:r>
              <a:rPr lang="ro-RO" sz="4267" dirty="0">
                <a:solidFill>
                  <a:srgbClr val="FFFF00"/>
                </a:solidFill>
                <a:latin typeface="Times New Roman" pitchFamily="18" charset="0"/>
                <a:cs typeface="Times New Roman" pitchFamily="18" charset="0"/>
              </a:rPr>
              <a:t>      </a:t>
            </a:r>
            <a:r>
              <a:rPr lang="ro-RO" sz="3200" b="1" dirty="0">
                <a:solidFill>
                  <a:srgbClr val="C00000"/>
                </a:solidFill>
                <a:latin typeface="Times New Roman" pitchFamily="18" charset="0"/>
                <a:cs typeface="Times New Roman" pitchFamily="18" charset="0"/>
              </a:rPr>
              <a:t>Cerinţe în formularea obiectivelor de evaluare:</a:t>
            </a:r>
            <a:endParaRPr lang="ro-RO" sz="4267" b="1" dirty="0">
              <a:solidFill>
                <a:srgbClr val="C00000"/>
              </a:solidFill>
              <a:latin typeface="Times New Roman" pitchFamily="18" charset="0"/>
              <a:cs typeface="Times New Roman" pitchFamily="18" charset="0"/>
            </a:endParaRPr>
          </a:p>
        </p:txBody>
      </p:sp>
      <p:sp>
        <p:nvSpPr>
          <p:cNvPr id="10243" name="Содержимое 2"/>
          <p:cNvSpPr>
            <a:spLocks noGrp="1"/>
          </p:cNvSpPr>
          <p:nvPr>
            <p:ph idx="1"/>
          </p:nvPr>
        </p:nvSpPr>
        <p:spPr>
          <a:xfrm>
            <a:off x="271929" y="747337"/>
            <a:ext cx="11557001" cy="6110663"/>
          </a:xfrm>
          <a:solidFill>
            <a:schemeClr val="accent6">
              <a:lumMod val="20000"/>
              <a:lumOff val="80000"/>
            </a:schemeClr>
          </a:solidFill>
        </p:spPr>
        <p:txBody>
          <a:bodyPr>
            <a:normAutofit fontScale="92500"/>
          </a:bodyPr>
          <a:lstStyle/>
          <a:p>
            <a:pPr marL="812780" indent="-812780">
              <a:buFont typeface="Wingdings" pitchFamily="2" charset="2"/>
              <a:buAutoNum type="arabicPeriod" startAt="2"/>
            </a:pPr>
            <a:r>
              <a:rPr lang="ro-RO" sz="2667" b="1" dirty="0">
                <a:latin typeface="Times New Roman" pitchFamily="18" charset="0"/>
                <a:cs typeface="Times New Roman" pitchFamily="18" charset="0"/>
              </a:rPr>
              <a:t>Obiectivul de evaluare trebuie să reflecte condiţiile concrete de realizare a acţiunilor, a comportamentelor sau de atingere a performanţelor proiectate.</a:t>
            </a:r>
          </a:p>
          <a:p>
            <a:pPr marL="0" indent="0">
              <a:buNone/>
            </a:pPr>
            <a:r>
              <a:rPr lang="ro-RO" altLang="ru-RU" sz="2800" b="1" dirty="0">
                <a:latin typeface="Times New Roman" panose="02020603050405020304" pitchFamily="18" charset="0"/>
                <a:cs typeface="Times New Roman" panose="02020603050405020304" pitchFamily="18" charset="0"/>
              </a:rPr>
              <a:t> </a:t>
            </a:r>
            <a:r>
              <a:rPr lang="ro-RO" altLang="ru-RU" sz="2800" dirty="0">
                <a:latin typeface="Times New Roman" panose="02020603050405020304" pitchFamily="18" charset="0"/>
                <a:cs typeface="Times New Roman" panose="02020603050405020304" pitchFamily="18" charset="0"/>
              </a:rPr>
              <a:t>Aceste condiţii sunt exprimate în obiectiv prin cuvintele:  “dintr-o mulțime, dintr-un grafic/tabel”, “ dintr-un șir numeric”, “ în scris”, “oral”, “ în baza studierii proprietăților unei  funcții”, “ pe baza analizei diagramei”, “ în baza  desenului /figurii”,  “aplicând formula calcului algebric, formulele derivatelor/integralelor”, “ aplicând relațiile trigonometrice, progresiile geometrică sau algebrică”, “utilizând proprietățile înmulțirii, teorema Tales, teorema Pitagora.” etc.</a:t>
            </a:r>
            <a:endParaRPr lang="ro-RO" sz="2667" b="1" dirty="0">
              <a:latin typeface="Times New Roman" pitchFamily="18" charset="0"/>
              <a:cs typeface="Times New Roman" pitchFamily="18" charset="0"/>
            </a:endParaRPr>
          </a:p>
          <a:p>
            <a:pPr marL="0" indent="0" algn="just">
              <a:buNone/>
            </a:pPr>
            <a:r>
              <a:rPr lang="ro-RO" sz="2667" b="1" dirty="0">
                <a:solidFill>
                  <a:srgbClr val="C00000"/>
                </a:solidFill>
                <a:latin typeface="Times New Roman" pitchFamily="18" charset="0"/>
                <a:cs typeface="Times New Roman" pitchFamily="18" charset="0"/>
              </a:rPr>
              <a:t>3</a:t>
            </a:r>
            <a:r>
              <a:rPr lang="ro-RO" sz="2667" b="1" dirty="0">
                <a:latin typeface="Times New Roman" pitchFamily="18" charset="0"/>
                <a:cs typeface="Times New Roman" pitchFamily="18" charset="0"/>
              </a:rPr>
              <a:t>.    Obiectivul de evaluare trebuie să indice concret nivelul cantitativ sau calitativ al comportamentului elevului în domeniul cunoştinţelor, deprinderilor şi capacităţilor formate.</a:t>
            </a:r>
          </a:p>
          <a:p>
            <a:pPr marL="0" indent="0">
              <a:buNone/>
            </a:pPr>
            <a:r>
              <a:rPr lang="ro-RO" altLang="ru-RU" sz="2800" dirty="0">
                <a:latin typeface="Times New Roman" panose="02020603050405020304" pitchFamily="18" charset="0"/>
                <a:cs typeface="Times New Roman" panose="02020603050405020304" pitchFamily="18" charset="0"/>
              </a:rPr>
              <a:t>Această cerinţă se exprimă prin cifre: “două proprietăți”,</a:t>
            </a:r>
            <a:r>
              <a:rPr lang="en-US" altLang="ru-RU" sz="2800" dirty="0">
                <a:latin typeface="Times New Roman" panose="02020603050405020304" pitchFamily="18" charset="0"/>
                <a:cs typeface="Times New Roman" panose="02020603050405020304" pitchFamily="18" charset="0"/>
              </a:rPr>
              <a:t> </a:t>
            </a:r>
            <a:r>
              <a:rPr lang="ro-RO" altLang="ru-RU" sz="2800" dirty="0">
                <a:latin typeface="Times New Roman" panose="02020603050405020304" pitchFamily="18" charset="0"/>
                <a:cs typeface="Times New Roman" panose="02020603050405020304" pitchFamily="18" charset="0"/>
              </a:rPr>
              <a:t>“ cu trei exemple”, “ dintre două mulțimi” sau prin cuvinte: “ cu aproximaţie”,  „exact”, prescurtat” ş.a</a:t>
            </a:r>
            <a:endParaRPr lang="ro-RO" sz="2667" b="1" dirty="0">
              <a:latin typeface="Times New Roman" pitchFamily="18" charset="0"/>
              <a:cs typeface="Times New Roman" pitchFamily="18" charset="0"/>
            </a:endParaRPr>
          </a:p>
          <a:p>
            <a:pPr marL="812780" indent="-812780">
              <a:buFont typeface="Wingdings" pitchFamily="2" charset="2"/>
              <a:buAutoNum type="arabicPeriod" startAt="2"/>
            </a:pPr>
            <a:endParaRPr lang="ro-RO" sz="2667" dirty="0"/>
          </a:p>
        </p:txBody>
      </p:sp>
    </p:spTree>
    <p:extLst>
      <p:ext uri="{BB962C8B-B14F-4D97-AF65-F5344CB8AC3E}">
        <p14:creationId xmlns:p14="http://schemas.microsoft.com/office/powerpoint/2010/main" val="148194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4C3EA5-A729-4BC0-BB8E-693B318EBF31}"/>
              </a:ext>
            </a:extLst>
          </p:cNvPr>
          <p:cNvSpPr>
            <a:spLocks noGrp="1"/>
          </p:cNvSpPr>
          <p:nvPr>
            <p:ph type="title"/>
          </p:nvPr>
        </p:nvSpPr>
        <p:spPr>
          <a:xfrm>
            <a:off x="838200" y="127591"/>
            <a:ext cx="10515600" cy="637953"/>
          </a:xfrm>
        </p:spPr>
        <p:txBody>
          <a:bodyPr>
            <a:normAutofit/>
          </a:bodyPr>
          <a:lstStyle/>
          <a:p>
            <a:pPr algn="ctr"/>
            <a:r>
              <a:rPr lang="ro-RO" sz="3200" dirty="0">
                <a:solidFill>
                  <a:srgbClr val="C00000"/>
                </a:solidFill>
                <a:latin typeface="Times New Roman" panose="02020603050405020304" pitchFamily="18" charset="0"/>
                <a:cs typeface="Times New Roman" panose="02020603050405020304" pitchFamily="18" charset="0"/>
              </a:rPr>
              <a:t>FORMULAREA OBIECTIVELOR DE EVALUARE</a:t>
            </a:r>
            <a:endParaRPr lang="ru-RU" sz="3200" dirty="0">
              <a:solidFill>
                <a:srgbClr val="C00000"/>
              </a:solidFill>
              <a:latin typeface="Times New Roman" panose="02020603050405020304" pitchFamily="18" charset="0"/>
              <a:cs typeface="Times New Roman" panose="02020603050405020304" pitchFamily="18" charset="0"/>
            </a:endParaRPr>
          </a:p>
        </p:txBody>
      </p:sp>
      <p:sp>
        <p:nvSpPr>
          <p:cNvPr id="4" name="Выноска: стрелка вниз 3">
            <a:extLst>
              <a:ext uri="{FF2B5EF4-FFF2-40B4-BE49-F238E27FC236}">
                <a16:creationId xmlns:a16="http://schemas.microsoft.com/office/drawing/2014/main" id="{1FF5AAC7-7B4B-4C36-AA34-0A6745AE959C}"/>
              </a:ext>
            </a:extLst>
          </p:cNvPr>
          <p:cNvSpPr/>
          <p:nvPr/>
        </p:nvSpPr>
        <p:spPr>
          <a:xfrm>
            <a:off x="306572" y="904320"/>
            <a:ext cx="11578856" cy="766466"/>
          </a:xfrm>
          <a:prstGeom prst="down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Obiectivele de evaluare se formulează în funcţie de finalităţile curriculare la clasă;</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7" name="Выноска: стрелка вниз 6">
            <a:extLst>
              <a:ext uri="{FF2B5EF4-FFF2-40B4-BE49-F238E27FC236}">
                <a16:creationId xmlns:a16="http://schemas.microsoft.com/office/drawing/2014/main" id="{5AD43C8A-BCA5-40F9-AFBD-3F4967FA4DE8}"/>
              </a:ext>
            </a:extLst>
          </p:cNvPr>
          <p:cNvSpPr/>
          <p:nvPr/>
        </p:nvSpPr>
        <p:spPr>
          <a:xfrm>
            <a:off x="306572" y="1692604"/>
            <a:ext cx="11578856" cy="766466"/>
          </a:xfrm>
          <a:prstGeom prst="downArrow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Structura unui obiectiv de evaluare este similară unui obiectiv operaţional.</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9" name="Овал 8">
            <a:extLst>
              <a:ext uri="{FF2B5EF4-FFF2-40B4-BE49-F238E27FC236}">
                <a16:creationId xmlns:a16="http://schemas.microsoft.com/office/drawing/2014/main" id="{DF574F46-413B-427F-8FCB-76AD543DD0E6}"/>
              </a:ext>
            </a:extLst>
          </p:cNvPr>
          <p:cNvSpPr/>
          <p:nvPr/>
        </p:nvSpPr>
        <p:spPr>
          <a:xfrm>
            <a:off x="391634" y="3797042"/>
            <a:ext cx="290446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Ce să facă?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C190755B-C785-47BA-A01E-1ECF54CBE806}"/>
              </a:ext>
            </a:extLst>
          </p:cNvPr>
          <p:cNvSpPr/>
          <p:nvPr/>
        </p:nvSpPr>
        <p:spPr>
          <a:xfrm>
            <a:off x="391633" y="2598328"/>
            <a:ext cx="2904461" cy="10136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chemeClr val="tx1"/>
                </a:solidFill>
                <a:latin typeface="Times New Roman" panose="02020603050405020304" pitchFamily="18" charset="0"/>
                <a:cs typeface="Times New Roman" panose="02020603050405020304" pitchFamily="18" charset="0"/>
              </a:rPr>
              <a:t>Vizează co</a:t>
            </a:r>
            <a:r>
              <a:rPr lang="ro-RO" sz="2800" dirty="0">
                <a:solidFill>
                  <a:schemeClr val="tx1"/>
                </a:solidFill>
                <a:latin typeface="Times New Roman" panose="02020603050405020304" pitchFamily="18" charset="0"/>
                <a:cs typeface="Times New Roman" panose="02020603050405020304" pitchFamily="18" charset="0"/>
              </a:rPr>
              <a:t>m</a:t>
            </a:r>
            <a:r>
              <a:rPr lang="x-none" sz="2800">
                <a:solidFill>
                  <a:schemeClr val="tx1"/>
                </a:solidFill>
                <a:latin typeface="Times New Roman" panose="02020603050405020304" pitchFamily="18" charset="0"/>
                <a:cs typeface="Times New Roman" panose="02020603050405020304" pitchFamily="18" charset="0"/>
              </a:rPr>
              <a:t>portamentul </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C923FD1A-267D-4C7B-8ABB-E24A5E8CB08E}"/>
              </a:ext>
            </a:extLst>
          </p:cNvPr>
          <p:cNvSpPr/>
          <p:nvPr/>
        </p:nvSpPr>
        <p:spPr>
          <a:xfrm>
            <a:off x="357963" y="4780325"/>
            <a:ext cx="2904460"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800" b="1" dirty="0">
                <a:solidFill>
                  <a:schemeClr val="tx1"/>
                </a:solidFill>
                <a:latin typeface="Times New Roman" panose="02020603050405020304" pitchFamily="18" charset="0"/>
                <a:cs typeface="Times New Roman" panose="02020603050405020304" pitchFamily="18" charset="0"/>
              </a:rPr>
              <a:t>să identifice... </a:t>
            </a:r>
          </a:p>
          <a:p>
            <a:pPr algn="ctr"/>
            <a:r>
              <a:rPr lang="ro-RO" sz="2800" b="1" dirty="0">
                <a:solidFill>
                  <a:schemeClr val="tx1"/>
                </a:solidFill>
                <a:latin typeface="Times New Roman" panose="02020603050405020304" pitchFamily="18" charset="0"/>
                <a:cs typeface="Times New Roman" panose="02020603050405020304" pitchFamily="18" charset="0"/>
              </a:rPr>
              <a:t>să aleagă... </a:t>
            </a:r>
          </a:p>
          <a:p>
            <a:pPr algn="ctr"/>
            <a:r>
              <a:rPr lang="ro-RO" sz="2800" b="1" dirty="0">
                <a:solidFill>
                  <a:schemeClr val="tx1"/>
                </a:solidFill>
                <a:latin typeface="Times New Roman" panose="02020603050405020304" pitchFamily="18" charset="0"/>
                <a:cs typeface="Times New Roman" panose="02020603050405020304" pitchFamily="18" charset="0"/>
              </a:rPr>
              <a:t>să analizeze... </a:t>
            </a:r>
          </a:p>
          <a:p>
            <a:pPr algn="ctr"/>
            <a:r>
              <a:rPr lang="ro-RO" sz="2800" b="1" dirty="0">
                <a:solidFill>
                  <a:schemeClr val="tx1"/>
                </a:solidFill>
                <a:latin typeface="Times New Roman" panose="02020603050405020304" pitchFamily="18" charset="0"/>
                <a:cs typeface="Times New Roman" panose="02020603050405020304" pitchFamily="18" charset="0"/>
              </a:rPr>
              <a:t>să cerceteze..</a:t>
            </a:r>
            <a:endParaRPr lang="ru-RU" sz="2800" b="1"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3F9A68E4-064C-42CC-966E-1B4D87FD35FC}"/>
              </a:ext>
            </a:extLst>
          </p:cNvPr>
          <p:cNvSpPr/>
          <p:nvPr/>
        </p:nvSpPr>
        <p:spPr>
          <a:xfrm>
            <a:off x="8148014" y="2406526"/>
            <a:ext cx="3274828" cy="99886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Vizează condiția în care comportamentul devine vizibil, măsurabil</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E5216575-CF21-4ADF-B029-E90202762056}"/>
              </a:ext>
            </a:extLst>
          </p:cNvPr>
          <p:cNvSpPr/>
          <p:nvPr/>
        </p:nvSpPr>
        <p:spPr>
          <a:xfrm>
            <a:off x="4213966" y="2661703"/>
            <a:ext cx="2870792"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Vizează nivelul de performanță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4" name="Овал 13">
            <a:extLst>
              <a:ext uri="{FF2B5EF4-FFF2-40B4-BE49-F238E27FC236}">
                <a16:creationId xmlns:a16="http://schemas.microsoft.com/office/drawing/2014/main" id="{CC582599-6AB9-4DDE-B109-24EA893453D3}"/>
              </a:ext>
            </a:extLst>
          </p:cNvPr>
          <p:cNvSpPr/>
          <p:nvPr/>
        </p:nvSpPr>
        <p:spPr>
          <a:xfrm>
            <a:off x="8341716" y="3479632"/>
            <a:ext cx="2950536"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Cum să facă?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5" name="Овал 14">
            <a:extLst>
              <a:ext uri="{FF2B5EF4-FFF2-40B4-BE49-F238E27FC236}">
                <a16:creationId xmlns:a16="http://schemas.microsoft.com/office/drawing/2014/main" id="{D22E165C-B60A-4D02-A998-2BFC25BA05CC}"/>
              </a:ext>
            </a:extLst>
          </p:cNvPr>
          <p:cNvSpPr/>
          <p:nvPr/>
        </p:nvSpPr>
        <p:spPr>
          <a:xfrm>
            <a:off x="4351346" y="3615434"/>
            <a:ext cx="2604978"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Cât să realizeze?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FFCA2DA5-92EA-4F9C-B085-E8AE8E1EE76C}"/>
              </a:ext>
            </a:extLst>
          </p:cNvPr>
          <p:cNvSpPr/>
          <p:nvPr/>
        </p:nvSpPr>
        <p:spPr>
          <a:xfrm>
            <a:off x="8166120" y="4504853"/>
            <a:ext cx="3349256"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din șirul ... utilizând condițiile.. în baza tabelului... în ordine crescătoare...</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17" name="Прямоугольник: скругленные углы 16">
            <a:extLst>
              <a:ext uri="{FF2B5EF4-FFF2-40B4-BE49-F238E27FC236}">
                <a16:creationId xmlns:a16="http://schemas.microsoft.com/office/drawing/2014/main" id="{046B9AF7-78FD-4EA5-9D68-508E53AB63E9}"/>
              </a:ext>
            </a:extLst>
          </p:cNvPr>
          <p:cNvSpPr/>
          <p:nvPr/>
        </p:nvSpPr>
        <p:spPr>
          <a:xfrm>
            <a:off x="4206492" y="4540335"/>
            <a:ext cx="2870792"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trei exemple... </a:t>
            </a:r>
          </a:p>
          <a:p>
            <a:pPr algn="ctr"/>
            <a:r>
              <a:rPr lang="ro-RO" sz="2400" b="1" dirty="0">
                <a:solidFill>
                  <a:schemeClr val="tx1"/>
                </a:solidFill>
                <a:latin typeface="Times New Roman" panose="02020603050405020304" pitchFamily="18" charset="0"/>
                <a:cs typeface="Times New Roman" panose="02020603050405020304" pitchFamily="18" charset="0"/>
              </a:rPr>
              <a:t>În grafic... succint... </a:t>
            </a:r>
            <a:endParaRPr lang="ru-RU"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324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7ED88-4C87-40D2-954D-03316113B2B0}"/>
              </a:ext>
            </a:extLst>
          </p:cNvPr>
          <p:cNvSpPr>
            <a:spLocks noGrp="1"/>
          </p:cNvSpPr>
          <p:nvPr>
            <p:ph type="title"/>
          </p:nvPr>
        </p:nvSpPr>
        <p:spPr>
          <a:xfrm>
            <a:off x="329609" y="212651"/>
            <a:ext cx="11024191" cy="1254010"/>
          </a:xfrm>
        </p:spPr>
        <p:txBody>
          <a:bodyPr>
            <a:normAutofit fontScale="90000"/>
          </a:bodyPr>
          <a:lstStyle/>
          <a:p>
            <a:r>
              <a:rPr lang="x-none" dirty="0">
                <a:solidFill>
                  <a:srgbClr val="C00000"/>
                </a:solidFill>
                <a:latin typeface="Times New Roman" panose="02020603050405020304" pitchFamily="18" charset="0"/>
                <a:cs typeface="Times New Roman" panose="02020603050405020304" pitchFamily="18" charset="0"/>
              </a:rPr>
              <a:t>Exemplu</a:t>
            </a:r>
            <a:r>
              <a:rPr lang="x-none">
                <a:solidFill>
                  <a:srgbClr val="C00000"/>
                </a:solidFill>
                <a:latin typeface="Times New Roman" panose="02020603050405020304" pitchFamily="18" charset="0"/>
                <a:cs typeface="Times New Roman" panose="02020603050405020304" pitchFamily="18" charset="0"/>
              </a:rPr>
              <a:t>: </a:t>
            </a:r>
            <a:r>
              <a:rPr lang="ro-RO" dirty="0">
                <a:solidFill>
                  <a:srgbClr val="C00000"/>
                </a:solidFill>
                <a:latin typeface="Times New Roman" panose="02020603050405020304" pitchFamily="18" charset="0"/>
                <a:cs typeface="Times New Roman" panose="02020603050405020304" pitchFamily="18" charset="0"/>
              </a:rPr>
              <a:t>           </a:t>
            </a:r>
            <a:r>
              <a:rPr lang="ro-RO" b="1" i="1" dirty="0">
                <a:solidFill>
                  <a:srgbClr val="002060"/>
                </a:solidFill>
                <a:latin typeface="Times New Roman" panose="02020603050405020304" pitchFamily="18" charset="0"/>
                <a:cs typeface="Times New Roman" panose="02020603050405020304" pitchFamily="18" charset="0"/>
              </a:rPr>
              <a:t>Elevul va fi capabil:</a:t>
            </a:r>
            <a:br>
              <a:rPr lang="ro-RO" b="1" i="1" dirty="0">
                <a:solidFill>
                  <a:srgbClr val="002060"/>
                </a:solidFill>
                <a:latin typeface="Times New Roman" panose="02020603050405020304" pitchFamily="18" charset="0"/>
                <a:cs typeface="Times New Roman" panose="02020603050405020304" pitchFamily="18" charset="0"/>
              </a:rPr>
            </a:b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9D9D8B5F-5C0D-4F67-9BB0-205232A1C89F}"/>
              </a:ext>
            </a:extLst>
          </p:cNvPr>
          <p:cNvSpPr/>
          <p:nvPr/>
        </p:nvSpPr>
        <p:spPr>
          <a:xfrm>
            <a:off x="281704" y="807305"/>
            <a:ext cx="11910296" cy="5782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sz="4400" i="1" dirty="0">
              <a:solidFill>
                <a:schemeClr val="tx1"/>
              </a:solidFill>
              <a:latin typeface="Times New Roman" panose="02020603050405020304" pitchFamily="18" charset="0"/>
              <a:cs typeface="Times New Roman" panose="02020603050405020304" pitchFamily="18" charset="0"/>
            </a:endParaRPr>
          </a:p>
          <a:p>
            <a:endParaRPr lang="ro-RO" sz="4400" i="1" dirty="0">
              <a:solidFill>
                <a:srgbClr val="0070C0"/>
              </a:solidFill>
              <a:latin typeface="Times New Roman" panose="02020603050405020304" pitchFamily="18" charset="0"/>
              <a:cs typeface="Times New Roman" panose="02020603050405020304" pitchFamily="18" charset="0"/>
            </a:endParaRPr>
          </a:p>
          <a:p>
            <a:pPr algn="ctr"/>
            <a:r>
              <a:rPr lang="ro-RO" sz="4400" i="1" dirty="0">
                <a:solidFill>
                  <a:srgbClr val="C00000"/>
                </a:solidFill>
                <a:latin typeface="Times New Roman" panose="02020603050405020304" pitchFamily="18" charset="0"/>
                <a:cs typeface="Times New Roman" panose="02020603050405020304" pitchFamily="18" charset="0"/>
              </a:rPr>
              <a:t>                </a:t>
            </a:r>
            <a:r>
              <a:rPr lang="ro-RO" sz="4400" i="1" dirty="0">
                <a:solidFill>
                  <a:srgbClr val="0070C0"/>
                </a:solidFill>
                <a:latin typeface="Times New Roman" panose="02020603050405020304" pitchFamily="18" charset="0"/>
                <a:cs typeface="Times New Roman" panose="02020603050405020304" pitchFamily="18" charset="0"/>
              </a:rPr>
              <a:t> </a:t>
            </a:r>
          </a:p>
        </p:txBody>
      </p:sp>
      <p:sp>
        <p:nvSpPr>
          <p:cNvPr id="4" name="Овал 3">
            <a:extLst>
              <a:ext uri="{FF2B5EF4-FFF2-40B4-BE49-F238E27FC236}">
                <a16:creationId xmlns:a16="http://schemas.microsoft.com/office/drawing/2014/main" id="{8020BBC9-F800-444D-9C27-B195CC24B136}"/>
              </a:ext>
            </a:extLst>
          </p:cNvPr>
          <p:cNvSpPr/>
          <p:nvPr/>
        </p:nvSpPr>
        <p:spPr>
          <a:xfrm>
            <a:off x="168306" y="1931437"/>
            <a:ext cx="3377328" cy="14981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Ce să facă?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5" name="Овал 4">
            <a:extLst>
              <a:ext uri="{FF2B5EF4-FFF2-40B4-BE49-F238E27FC236}">
                <a16:creationId xmlns:a16="http://schemas.microsoft.com/office/drawing/2014/main" id="{16750903-26F4-47B3-B63A-CD6C0629C679}"/>
              </a:ext>
            </a:extLst>
          </p:cNvPr>
          <p:cNvSpPr/>
          <p:nvPr/>
        </p:nvSpPr>
        <p:spPr>
          <a:xfrm>
            <a:off x="4245429" y="1988529"/>
            <a:ext cx="3433665" cy="136085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Cât să realizeze?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6" name="Овал 5">
            <a:extLst>
              <a:ext uri="{FF2B5EF4-FFF2-40B4-BE49-F238E27FC236}">
                <a16:creationId xmlns:a16="http://schemas.microsoft.com/office/drawing/2014/main" id="{DA2B0E33-7F46-4809-B8C9-DFE890B6102C}"/>
              </a:ext>
            </a:extLst>
          </p:cNvPr>
          <p:cNvSpPr/>
          <p:nvPr/>
        </p:nvSpPr>
        <p:spPr>
          <a:xfrm>
            <a:off x="8220269" y="1996752"/>
            <a:ext cx="3379748" cy="120364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Cum să facă?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скругленные углы 15">
            <a:extLst>
              <a:ext uri="{FF2B5EF4-FFF2-40B4-BE49-F238E27FC236}">
                <a16:creationId xmlns:a16="http://schemas.microsoft.com/office/drawing/2014/main" id="{FFCA2DA5-92EA-4F9C-B085-E8AE8E1EE76C}"/>
              </a:ext>
            </a:extLst>
          </p:cNvPr>
          <p:cNvSpPr/>
          <p:nvPr/>
        </p:nvSpPr>
        <p:spPr>
          <a:xfrm>
            <a:off x="8147458" y="3521797"/>
            <a:ext cx="3739741" cy="29514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000" dirty="0">
                <a:solidFill>
                  <a:srgbClr val="FF0000"/>
                </a:solidFill>
                <a:latin typeface="Times New Roman" panose="02020603050405020304" pitchFamily="18" charset="0"/>
                <a:cs typeface="Times New Roman" panose="02020603050405020304" pitchFamily="18" charset="0"/>
              </a:rPr>
              <a:t>folosind integrala definită/ teorema Pitagora</a:t>
            </a:r>
            <a:endParaRPr lang="ro-RO" sz="4000" u="sng" dirty="0">
              <a:solidFill>
                <a:srgbClr val="FF0000"/>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5">
            <a:extLst>
              <a:ext uri="{FF2B5EF4-FFF2-40B4-BE49-F238E27FC236}">
                <a16:creationId xmlns:a16="http://schemas.microsoft.com/office/drawing/2014/main" id="{FFCA2DA5-92EA-4F9C-B085-E8AE8E1EE76C}"/>
              </a:ext>
            </a:extLst>
          </p:cNvPr>
          <p:cNvSpPr/>
          <p:nvPr/>
        </p:nvSpPr>
        <p:spPr>
          <a:xfrm>
            <a:off x="4282289" y="3539906"/>
            <a:ext cx="3492127" cy="29242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 </a:t>
            </a:r>
            <a:r>
              <a:rPr lang="ro-RO" sz="4000" dirty="0">
                <a:solidFill>
                  <a:srgbClr val="FF0000"/>
                </a:solidFill>
                <a:latin typeface="Times New Roman" panose="02020603050405020304" pitchFamily="18" charset="0"/>
                <a:cs typeface="Times New Roman" panose="02020603050405020304" pitchFamily="18" charset="0"/>
              </a:rPr>
              <a:t>aria figurii </a:t>
            </a:r>
            <a:endParaRPr lang="ro-RO" sz="4000" u="sng" dirty="0">
              <a:solidFill>
                <a:srgbClr val="FF0000"/>
              </a:solidFill>
              <a:latin typeface="Times New Roman" panose="02020603050405020304" pitchFamily="18" charset="0"/>
              <a:cs typeface="Times New Roman" panose="02020603050405020304" pitchFamily="18" charset="0"/>
            </a:endParaRPr>
          </a:p>
        </p:txBody>
      </p:sp>
      <p:sp>
        <p:nvSpPr>
          <p:cNvPr id="12" name="Прямоугольник: скругленные углы 15">
            <a:extLst>
              <a:ext uri="{FF2B5EF4-FFF2-40B4-BE49-F238E27FC236}">
                <a16:creationId xmlns:a16="http://schemas.microsoft.com/office/drawing/2014/main" id="{FFCA2DA5-92EA-4F9C-B085-E8AE8E1EE76C}"/>
              </a:ext>
            </a:extLst>
          </p:cNvPr>
          <p:cNvSpPr/>
          <p:nvPr/>
        </p:nvSpPr>
        <p:spPr>
          <a:xfrm>
            <a:off x="322185" y="3503691"/>
            <a:ext cx="3349256" cy="30329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000" dirty="0">
                <a:solidFill>
                  <a:srgbClr val="FF0000"/>
                </a:solidFill>
                <a:latin typeface="Times New Roman" panose="02020603050405020304" pitchFamily="18" charset="0"/>
                <a:cs typeface="Times New Roman" panose="02020603050405020304" pitchFamily="18" charset="0"/>
              </a:rPr>
              <a:t>Să detremine </a:t>
            </a:r>
            <a:endParaRPr lang="ro-RO"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82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9FE299-7152-4779-9E36-16D0165EC56A}"/>
              </a:ext>
            </a:extLst>
          </p:cNvPr>
          <p:cNvSpPr>
            <a:spLocks noGrp="1"/>
          </p:cNvSpPr>
          <p:nvPr>
            <p:ph type="title"/>
          </p:nvPr>
        </p:nvSpPr>
        <p:spPr>
          <a:xfrm>
            <a:off x="838200" y="365125"/>
            <a:ext cx="10515600" cy="746223"/>
          </a:xfrm>
          <a:solidFill>
            <a:srgbClr val="CCFFFF"/>
          </a:solidFill>
        </p:spPr>
        <p:txBody>
          <a:bodyPr/>
          <a:lstStyle/>
          <a:p>
            <a:r>
              <a:rPr lang="x-none" dirty="0"/>
              <a:t>                 </a:t>
            </a:r>
            <a:r>
              <a:rPr lang="x-none" b="1" i="1" dirty="0">
                <a:solidFill>
                  <a:srgbClr val="00B050"/>
                </a:solidFill>
                <a:latin typeface="Times New Roman" panose="02020603050405020304" pitchFamily="18" charset="0"/>
                <a:cs typeface="Times New Roman" panose="02020603050405020304" pitchFamily="18" charset="0"/>
              </a:rPr>
              <a:t>TIPURILE DE ITEMI</a:t>
            </a:r>
            <a:endParaRPr lang="ru-RU" b="1" i="1" dirty="0">
              <a:solidFill>
                <a:srgbClr val="00B05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C683104-AC9C-46CC-8A30-1E87847FFCEA}"/>
              </a:ext>
            </a:extLst>
          </p:cNvPr>
          <p:cNvSpPr>
            <a:spLocks noGrp="1"/>
          </p:cNvSpPr>
          <p:nvPr>
            <p:ph idx="1"/>
          </p:nvPr>
        </p:nvSpPr>
        <p:spPr>
          <a:xfrm>
            <a:off x="838200" y="1188720"/>
            <a:ext cx="10515600" cy="4988243"/>
          </a:xfrm>
          <a:solidFill>
            <a:srgbClr val="00FFCC"/>
          </a:solidFill>
        </p:spPr>
        <p:txBody>
          <a:bodyPr/>
          <a:lstStyle/>
          <a:p>
            <a:pPr marL="0" marR="76200" lvl="0" indent="0" algn="just">
              <a:spcBef>
                <a:spcPts val="0"/>
              </a:spcBef>
              <a:spcAft>
                <a:spcPts val="0"/>
              </a:spcAft>
              <a:buClr>
                <a:srgbClr val="221F1F"/>
              </a:buClr>
              <a:buSzPts val="1300"/>
              <a:buNone/>
              <a:tabLst>
                <a:tab pos="473710" algn="l"/>
              </a:tabLst>
            </a:pPr>
            <a:r>
              <a:rPr lang="ro-RO" b="1" i="1" spc="0" dirty="0">
                <a:solidFill>
                  <a:srgbClr val="221F1F"/>
                </a:solidFill>
                <a:effectLst/>
                <a:latin typeface="Calibri" panose="020F0502020204030204" pitchFamily="34" charset="0"/>
                <a:ea typeface="Calibri" panose="020F0502020204030204" pitchFamily="34" charset="0"/>
              </a:rPr>
              <a:t>A</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Cunoaștere și înțelegere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recunoaşterea</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reprezentarea </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asocierea simboluri</a:t>
            </a:r>
            <a:r>
              <a:rPr lang="ro-RO" sz="2800" b="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lor,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ro-RO" sz="2800" b="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termenilor,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 noțiunilor din</a:t>
            </a:r>
            <a:r>
              <a:rPr lang="ro-RO" sz="2800" b="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conținut).</a:t>
            </a:r>
            <a:endParaRPr lang="ru-RU" sz="2800" b="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lgn="just">
              <a:spcBef>
                <a:spcPts val="0"/>
              </a:spcBef>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Pentru a evalua acest domeniu, testele includ următoarele tipuri de itemi:</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Bef>
                <a:spcPts val="285"/>
              </a:spcBef>
              <a:spcAft>
                <a:spcPts val="0"/>
              </a:spcAft>
              <a:buClr>
                <a:srgbClr val="221F1F"/>
              </a:buClr>
              <a:buSzPts val="1300"/>
              <a:buNone/>
              <a:tabLst>
                <a:tab pos="411480" algn="l"/>
              </a:tabLst>
            </a:pPr>
            <a:r>
              <a:rPr lang="ro-RO"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 Itemi</a:t>
            </a:r>
            <a:r>
              <a:rPr lang="ro-RO" sz="2800" b="1" i="1" spc="-5"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obiectivi:</a:t>
            </a:r>
            <a:endParaRPr lang="ru-RU"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alegere</a:t>
            </a:r>
            <a:r>
              <a:rPr lang="ro-RO" sz="2800"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multiplă;</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0"/>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de tip</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pereche;</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alegere duală </a:t>
            </a:r>
            <a:r>
              <a:rPr lang="ro-RO" sz="2800"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(adevăr,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fals; da,</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nu);</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răspuns scurt </a:t>
            </a:r>
            <a:r>
              <a:rPr lang="ro-RO" sz="2800"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(de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completare) la nivel de cunoaștere și</a:t>
            </a:r>
            <a:r>
              <a:rPr lang="ro-RO" sz="2800" spc="-7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înțelegere.</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07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67040C-9C47-4476-8DEB-802A39924D90}"/>
              </a:ext>
            </a:extLst>
          </p:cNvPr>
          <p:cNvSpPr>
            <a:spLocks noGrp="1"/>
          </p:cNvSpPr>
          <p:nvPr>
            <p:ph idx="1"/>
          </p:nvPr>
        </p:nvSpPr>
        <p:spPr>
          <a:xfrm>
            <a:off x="838200" y="372794"/>
            <a:ext cx="11102788" cy="5804169"/>
          </a:xfrm>
          <a:solidFill>
            <a:srgbClr val="00FFCC"/>
          </a:solidFill>
        </p:spPr>
        <p:txBody>
          <a:bodyPr/>
          <a:lstStyle/>
          <a:p>
            <a:pPr marL="0" marR="76835" lvl="0" indent="0" algn="just">
              <a:lnSpc>
                <a:spcPct val="120000"/>
              </a:lnSpc>
              <a:spcAft>
                <a:spcPts val="0"/>
              </a:spcAft>
              <a:buClr>
                <a:srgbClr val="221F1F"/>
              </a:buClr>
              <a:buSzPts val="1300"/>
              <a:buNone/>
              <a:tabLst>
                <a:tab pos="454660" algn="l"/>
              </a:tabLst>
            </a:pPr>
            <a:r>
              <a:rPr lang="ro-RO" b="1" i="1" spc="0" dirty="0">
                <a:solidFill>
                  <a:srgbClr val="221F1F"/>
                </a:solidFill>
                <a:effectLst/>
                <a:latin typeface="Calibri" panose="020F0502020204030204" pitchFamily="34" charset="0"/>
                <a:ea typeface="Calibri" panose="020F0502020204030204" pitchFamily="34" charset="0"/>
              </a:rPr>
              <a:t>B</a:t>
            </a:r>
            <a:r>
              <a:rPr lang="ro-RO" sz="2800" b="1" i="1" spc="0" dirty="0">
                <a:solidFill>
                  <a:srgbClr val="221F1F"/>
                </a:solidFill>
                <a:effectLst/>
                <a:latin typeface="Calibri" panose="020F0502020204030204" pitchFamily="34" charset="0"/>
                <a:ea typeface="Calibri" panose="020F0502020204030204" pitchFamily="34" charset="0"/>
              </a:rPr>
              <a:t>. Aplicare </a:t>
            </a:r>
            <a:r>
              <a:rPr lang="ro-RO" sz="2800" b="1" spc="0" dirty="0">
                <a:solidFill>
                  <a:srgbClr val="221F1F"/>
                </a:solidFill>
                <a:effectLst/>
                <a:latin typeface="Calibri" panose="020F0502020204030204" pitchFamily="34" charset="0"/>
                <a:ea typeface="Calibri" panose="020F0502020204030204" pitchFamily="34" charset="0"/>
              </a:rPr>
              <a:t>(utilizarea procedeelor, a metodelor de rezolvare, a algoritmilor, a formulelor, a teoremelor</a:t>
            </a:r>
            <a:r>
              <a:rPr lang="ro-RO" sz="2800" b="1" spc="-5" dirty="0">
                <a:solidFill>
                  <a:srgbClr val="221F1F"/>
                </a:solidFill>
                <a:effectLst/>
                <a:latin typeface="Calibri" panose="020F0502020204030204" pitchFamily="34" charset="0"/>
                <a:ea typeface="Calibri" panose="020F0502020204030204" pitchFamily="34" charset="0"/>
              </a:rPr>
              <a:t> </a:t>
            </a:r>
            <a:r>
              <a:rPr lang="ro-RO" sz="2800" b="1" spc="0" dirty="0">
                <a:solidFill>
                  <a:srgbClr val="221F1F"/>
                </a:solidFill>
                <a:effectLst/>
                <a:latin typeface="Calibri" panose="020F0502020204030204" pitchFamily="34" charset="0"/>
                <a:ea typeface="Calibri" panose="020F0502020204030204" pitchFamily="34" charset="0"/>
              </a:rPr>
              <a:t>etc.).</a:t>
            </a:r>
            <a:endParaRPr lang="ru-RU" sz="2800" b="1" spc="0" dirty="0">
              <a:effectLst/>
              <a:latin typeface="Calibri" panose="020F0502020204030204" pitchFamily="34" charset="0"/>
              <a:ea typeface="Calibri" panose="020F0502020204030204" pitchFamily="34" charset="0"/>
            </a:endParaRPr>
          </a:p>
          <a:p>
            <a:pPr marL="283845" algn="just">
              <a:lnSpc>
                <a:spcPts val="1580"/>
              </a:lnSpc>
            </a:pPr>
            <a:r>
              <a:rPr lang="ro-RO" sz="2800" dirty="0">
                <a:solidFill>
                  <a:srgbClr val="221F1F"/>
                </a:solidFill>
                <a:effectLst/>
                <a:latin typeface="Calibri" panose="020F0502020204030204" pitchFamily="34" charset="0"/>
                <a:ea typeface="Calibri" panose="020F0502020204030204" pitchFamily="34" charset="0"/>
              </a:rPr>
              <a:t>Pentru a evalua acest nivel, testele includ următoarele tipuri de itemi:</a:t>
            </a:r>
            <a:endParaRPr lang="ru-RU" sz="2800" dirty="0">
              <a:effectLst/>
              <a:latin typeface="Calibri" panose="020F0502020204030204" pitchFamily="34" charset="0"/>
              <a:ea typeface="Calibri" panose="020F0502020204030204" pitchFamily="34" charset="0"/>
            </a:endParaRPr>
          </a:p>
          <a:p>
            <a:pPr marL="0" lvl="0" indent="0">
              <a:spcBef>
                <a:spcPts val="175"/>
              </a:spcBef>
              <a:spcAft>
                <a:spcPts val="0"/>
              </a:spcAft>
              <a:buClr>
                <a:srgbClr val="221F1F"/>
              </a:buClr>
              <a:buSzPts val="1300"/>
              <a:buNone/>
              <a:tabLst>
                <a:tab pos="457200" algn="l"/>
              </a:tabLst>
            </a:pPr>
            <a:r>
              <a:rPr lang="ro-RO" sz="2800" b="1" i="1" spc="0" dirty="0">
                <a:solidFill>
                  <a:srgbClr val="7030A0"/>
                </a:solidFill>
                <a:effectLst/>
                <a:latin typeface="Calibri" panose="020F0502020204030204" pitchFamily="34" charset="0"/>
                <a:ea typeface="Calibri" panose="020F0502020204030204" pitchFamily="34" charset="0"/>
              </a:rPr>
              <a:t>II. Itemi</a:t>
            </a:r>
            <a:r>
              <a:rPr lang="ro-RO" sz="2800" b="1" i="1" spc="-5" dirty="0">
                <a:solidFill>
                  <a:srgbClr val="7030A0"/>
                </a:solidFill>
                <a:effectLst/>
                <a:latin typeface="Calibri" panose="020F0502020204030204" pitchFamily="34" charset="0"/>
                <a:ea typeface="Calibri" panose="020F0502020204030204" pitchFamily="34" charset="0"/>
              </a:rPr>
              <a:t> </a:t>
            </a:r>
            <a:r>
              <a:rPr lang="ro-RO" sz="2800" b="1" i="1" spc="0" dirty="0" err="1">
                <a:solidFill>
                  <a:srgbClr val="7030A0"/>
                </a:solidFill>
                <a:effectLst/>
                <a:latin typeface="Calibri" panose="020F0502020204030204" pitchFamily="34" charset="0"/>
                <a:ea typeface="Calibri" panose="020F0502020204030204" pitchFamily="34" charset="0"/>
              </a:rPr>
              <a:t>semiobiectivi</a:t>
            </a:r>
            <a:r>
              <a:rPr lang="ro-RO" sz="2800" b="1" i="1" spc="0" dirty="0">
                <a:solidFill>
                  <a:srgbClr val="7030A0"/>
                </a:solidFill>
                <a:effectLst/>
                <a:latin typeface="Calibri" panose="020F0502020204030204" pitchFamily="34" charset="0"/>
                <a:ea typeface="Calibri" panose="020F0502020204030204" pitchFamily="34" charset="0"/>
              </a:rPr>
              <a:t>:</a:t>
            </a:r>
            <a:endParaRPr lang="ru-RU" sz="2800" b="1" i="1" spc="0" dirty="0">
              <a:solidFill>
                <a:srgbClr val="7030A0"/>
              </a:solidFill>
              <a:effectLst/>
              <a:latin typeface="Calibri" panose="020F0502020204030204" pitchFamily="34" charset="0"/>
              <a:ea typeface="Calibri" panose="020F0502020204030204" pitchFamily="34" charset="0"/>
            </a:endParaRPr>
          </a:p>
          <a:p>
            <a:pPr marL="342900" marR="76200" lvl="0" indent="-342900">
              <a:lnSpc>
                <a:spcPct val="120000"/>
              </a:lnSpc>
              <a:spcBef>
                <a:spcPts val="310"/>
              </a:spcBef>
              <a:spcAft>
                <a:spcPts val="0"/>
              </a:spcAft>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întrebări, exerciții, probleme structurate de tip standard </a:t>
            </a:r>
            <a:r>
              <a:rPr lang="ro-RO" sz="2800" spc="-20" dirty="0">
                <a:solidFill>
                  <a:srgbClr val="221F1F"/>
                </a:solidFill>
                <a:effectLst/>
                <a:latin typeface="Calibri" panose="020F0502020204030204" pitchFamily="34" charset="0"/>
                <a:ea typeface="Calibri" panose="020F0502020204030204" pitchFamily="34" charset="0"/>
              </a:rPr>
              <a:t>(cu </a:t>
            </a:r>
            <a:r>
              <a:rPr lang="ro-RO" sz="2800" spc="-50" dirty="0">
                <a:solidFill>
                  <a:srgbClr val="221F1F"/>
                </a:solidFill>
                <a:effectLst/>
                <a:latin typeface="Calibri" panose="020F0502020204030204" pitchFamily="34" charset="0"/>
                <a:ea typeface="Calibri" panose="020F0502020204030204" pitchFamily="34" charset="0"/>
              </a:rPr>
              <a:t>argumentările respective);</a:t>
            </a:r>
            <a:endParaRPr lang="ru-RU" sz="2800" spc="-50" dirty="0">
              <a:effectLst/>
              <a:latin typeface="Calibri" panose="020F0502020204030204" pitchFamily="34" charset="0"/>
              <a:ea typeface="Calibri" panose="020F0502020204030204" pitchFamily="34" charset="0"/>
            </a:endParaRPr>
          </a:p>
          <a:p>
            <a:pPr marL="342900" lvl="0" indent="-342900">
              <a:lnSpc>
                <a:spcPts val="1580"/>
              </a:lnSpc>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itemi cu răspuns scurt la nivel de aplicare </a:t>
            </a:r>
            <a:r>
              <a:rPr lang="ro-RO" sz="2800" spc="-20" dirty="0">
                <a:solidFill>
                  <a:srgbClr val="221F1F"/>
                </a:solidFill>
                <a:effectLst/>
                <a:latin typeface="Calibri" panose="020F0502020204030204" pitchFamily="34" charset="0"/>
                <a:ea typeface="Calibri" panose="020F0502020204030204" pitchFamily="34" charset="0"/>
              </a:rPr>
              <a:t>(cu </a:t>
            </a:r>
            <a:r>
              <a:rPr lang="ro-RO" sz="2800" spc="-50" dirty="0">
                <a:solidFill>
                  <a:srgbClr val="221F1F"/>
                </a:solidFill>
                <a:effectLst/>
                <a:latin typeface="Calibri" panose="020F0502020204030204" pitchFamily="34" charset="0"/>
                <a:ea typeface="Calibri" panose="020F0502020204030204" pitchFamily="34" charset="0"/>
              </a:rPr>
              <a:t>argumentările</a:t>
            </a:r>
            <a:r>
              <a:rPr lang="ro-RO" sz="2800" spc="-100"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respective);</a:t>
            </a:r>
            <a:endParaRPr lang="ru-RU" sz="2800" spc="-50" dirty="0">
              <a:effectLst/>
              <a:latin typeface="Calibri" panose="020F0502020204030204" pitchFamily="34" charset="0"/>
              <a:ea typeface="Calibri" panose="020F0502020204030204" pitchFamily="34"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itemi cu alegere duală, cu argumentările respective, la nivel de</a:t>
            </a:r>
            <a:r>
              <a:rPr lang="ro-RO" sz="2800" spc="-210"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aplicare;</a:t>
            </a:r>
            <a:endParaRPr lang="ru-RU" sz="2800" spc="-50" dirty="0">
              <a:effectLst/>
              <a:latin typeface="Calibri" panose="020F0502020204030204" pitchFamily="34" charset="0"/>
              <a:ea typeface="Calibri" panose="020F0502020204030204" pitchFamily="34"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eseu</a:t>
            </a:r>
            <a:r>
              <a:rPr lang="ro-RO" sz="2800" spc="-5"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structurat.</a:t>
            </a:r>
            <a:endParaRPr lang="ru-RU" sz="2800" spc="-50" dirty="0">
              <a:effectLst/>
              <a:latin typeface="Calibri" panose="020F0502020204030204" pitchFamily="34" charset="0"/>
              <a:ea typeface="Calibri" panose="020F0502020204030204" pitchFamily="34" charset="0"/>
            </a:endParaRPr>
          </a:p>
          <a:p>
            <a:pPr marL="69850" indent="213360">
              <a:lnSpc>
                <a:spcPct val="120000"/>
              </a:lnSpc>
              <a:spcBef>
                <a:spcPts val="310"/>
              </a:spcBef>
              <a:spcAft>
                <a:spcPts val="0"/>
              </a:spcAft>
            </a:pPr>
            <a:r>
              <a:rPr lang="ro-RO" sz="2800" b="1" i="1" dirty="0">
                <a:solidFill>
                  <a:srgbClr val="221F1F"/>
                </a:solidFill>
                <a:effectLst/>
                <a:latin typeface="Calibri" panose="020F0502020204030204" pitchFamily="34" charset="0"/>
                <a:ea typeface="Calibri" panose="020F0502020204030204" pitchFamily="34" charset="0"/>
              </a:rPr>
              <a:t>De regulă, aceste tipuri de itemi conțin unele indicații privind rezolvarea lor. Elevul este obligat să țină cont de aceste indicații.</a:t>
            </a:r>
            <a:endParaRPr lang="ru-RU" sz="2800" b="1" i="1" dirty="0">
              <a:effectLst/>
              <a:latin typeface="Calibri" panose="020F0502020204030204" pitchFamily="34" charset="0"/>
              <a:ea typeface="Calibri" panose="020F0502020204030204" pitchFamily="34" charset="0"/>
            </a:endParaRPr>
          </a:p>
          <a:p>
            <a:endParaRPr lang="ru-RU" dirty="0"/>
          </a:p>
        </p:txBody>
      </p:sp>
    </p:spTree>
    <p:extLst>
      <p:ext uri="{BB962C8B-B14F-4D97-AF65-F5344CB8AC3E}">
        <p14:creationId xmlns:p14="http://schemas.microsoft.com/office/powerpoint/2010/main" val="330343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9C541E3-EA86-47B4-B6CC-20B93499D956}"/>
              </a:ext>
            </a:extLst>
          </p:cNvPr>
          <p:cNvSpPr>
            <a:spLocks noGrp="1"/>
          </p:cNvSpPr>
          <p:nvPr>
            <p:ph idx="1"/>
          </p:nvPr>
        </p:nvSpPr>
        <p:spPr>
          <a:xfrm>
            <a:off x="838199" y="787790"/>
            <a:ext cx="11066930" cy="5738515"/>
          </a:xfrm>
          <a:solidFill>
            <a:srgbClr val="00FFCC"/>
          </a:solidFill>
        </p:spPr>
        <p:txBody>
          <a:bodyPr>
            <a:normAutofit/>
          </a:bodyPr>
          <a:lstStyle/>
          <a:p>
            <a:pPr marL="0" indent="0">
              <a:buNone/>
            </a:pPr>
            <a:r>
              <a:rPr lang="ro-RO" sz="1550" dirty="0">
                <a:effectLst/>
                <a:latin typeface="Calibri" panose="020F0502020204030204" pitchFamily="34" charset="0"/>
                <a:ea typeface="Calibri" panose="020F0502020204030204" pitchFamily="34" charset="0"/>
              </a:rPr>
              <a:t> </a:t>
            </a:r>
            <a:endParaRPr lang="ru-RU" sz="1300" dirty="0">
              <a:effectLst/>
              <a:latin typeface="Calibri" panose="020F0502020204030204" pitchFamily="34" charset="0"/>
              <a:ea typeface="Calibri" panose="020F0502020204030204" pitchFamily="34" charset="0"/>
            </a:endParaRPr>
          </a:p>
          <a:p>
            <a:pPr marL="0" lvl="0" indent="0">
              <a:buClr>
                <a:srgbClr val="221F1F"/>
              </a:buClr>
              <a:buSzPts val="1300"/>
              <a:buNone/>
              <a:tabLst>
                <a:tab pos="457835" algn="l"/>
              </a:tabLst>
            </a:pP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 Integrare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(rezolvări de probleme </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nonstandard</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rezolvări de</a:t>
            </a:r>
            <a:r>
              <a:rPr lang="ro-RO" sz="2800" b="1"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situații-problemă)</a:t>
            </a:r>
            <a:endParaRPr lang="ru-RU" sz="2800" b="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spcBef>
                <a:spcPts val="315"/>
              </a:spcBef>
              <a:spcAft>
                <a:spcPts val="0"/>
              </a:spcAf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Pentru a evalua acest domeniu, testele conțin itemi de tipul:</a:t>
            </a:r>
          </a:p>
          <a:p>
            <a:pPr marL="55245" indent="0">
              <a:spcBef>
                <a:spcPts val="315"/>
              </a:spcBef>
              <a:spcAft>
                <a:spcPts val="0"/>
              </a:spcAft>
              <a:buNone/>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Bef>
                <a:spcPts val="310"/>
              </a:spcBef>
              <a:spcAft>
                <a:spcPts val="0"/>
              </a:spcAft>
              <a:buClr>
                <a:srgbClr val="221F1F"/>
              </a:buClr>
              <a:buSzPts val="1300"/>
              <a:buNone/>
              <a:tabLst>
                <a:tab pos="502285" algn="l"/>
              </a:tabLst>
            </a:pP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III. Itemi subiectivi </a:t>
            </a:r>
            <a:r>
              <a:rPr lang="ro-RO" sz="2800" b="1" i="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(cu </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răspuns</a:t>
            </a:r>
            <a:r>
              <a:rPr lang="ro-RO" sz="2800" b="1" i="1"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liber):</a:t>
            </a:r>
            <a:endParaRPr lang="ru-RU" sz="2800" b="1" i="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76835" lvl="1" indent="-285750">
              <a:lnSpc>
                <a:spcPct val="120000"/>
              </a:lnSpc>
              <a:spcBef>
                <a:spcPts val="315"/>
              </a:spcBef>
              <a:spcAft>
                <a:spcPts val="0"/>
              </a:spcAft>
              <a:buClr>
                <a:srgbClr val="221F1F"/>
              </a:buClr>
              <a:buSzPts val="1300"/>
              <a:buFont typeface="Calibri" panose="020F0502020204030204" pitchFamily="34" charset="0"/>
              <a:buChar char="–"/>
              <a:tabLst>
                <a:tab pos="497205" algn="l"/>
                <a:tab pos="497840" algn="l"/>
              </a:tabLs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întrebări,</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exerciții,</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probleme</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nestructurate,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situații</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de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problemă</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verifică</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nivelurile cognitive</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superioare;</a:t>
            </a:r>
          </a:p>
          <a:p>
            <a:pPr marL="742950" lvl="1" indent="-285750">
              <a:lnSpc>
                <a:spcPts val="1580"/>
              </a:lnSpc>
              <a:buClr>
                <a:srgbClr val="221F1F"/>
              </a:buClr>
              <a:buSzPts val="1300"/>
              <a:buFont typeface="Calibri" panose="020F0502020204030204" pitchFamily="34" charset="0"/>
              <a:buChar char="–"/>
              <a:tabLst>
                <a:tab pos="497205" algn="l"/>
                <a:tab pos="497840" algn="l"/>
              </a:tabLs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eseu</a:t>
            </a:r>
            <a:r>
              <a:rPr lang="ro-RO" sz="2800"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nestructurat.</a:t>
            </a:r>
          </a:p>
          <a:p>
            <a:pPr marL="457200" lvl="1" indent="0">
              <a:lnSpc>
                <a:spcPts val="1580"/>
              </a:lnSpc>
              <a:buClr>
                <a:srgbClr val="221F1F"/>
              </a:buClr>
              <a:buSzPts val="1300"/>
              <a:buNone/>
              <a:tabLst>
                <a:tab pos="497205" algn="l"/>
                <a:tab pos="497840" algn="l"/>
              </a:tabLst>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spcBef>
                <a:spcPts val="315"/>
              </a:spcBef>
              <a:spcAft>
                <a:spcPts val="0"/>
              </a:spcAft>
            </a:pPr>
            <a:r>
              <a:rPr lang="ro-RO"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Acești itemi se vor rezolva prin metodele alese de către elevi.</a:t>
            </a:r>
            <a:endParaRPr lang="ru-RU"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325032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C03C80-778D-49ED-A5F0-4E3858AFA5BC}"/>
              </a:ext>
            </a:extLst>
          </p:cNvPr>
          <p:cNvSpPr>
            <a:spLocks noGrp="1"/>
          </p:cNvSpPr>
          <p:nvPr>
            <p:ph type="title"/>
          </p:nvPr>
        </p:nvSpPr>
        <p:spPr>
          <a:xfrm>
            <a:off x="1506070" y="365126"/>
            <a:ext cx="9847729" cy="1013508"/>
          </a:xfrm>
          <a:solidFill>
            <a:srgbClr val="CCFFFF"/>
          </a:solidFill>
        </p:spPr>
        <p:txBody>
          <a:bodyPr/>
          <a:lstStyle/>
          <a:p>
            <a:r>
              <a:rPr lang="x-none" b="1" i="1" dirty="0">
                <a:solidFill>
                  <a:srgbClr val="0070C0"/>
                </a:solidFill>
              </a:rPr>
              <a:t>Cerințele referitoare la formularea itemilor</a:t>
            </a:r>
            <a:endParaRPr lang="ru-RU" b="1" i="1" dirty="0">
              <a:solidFill>
                <a:srgbClr val="0070C0"/>
              </a:solidFill>
            </a:endParaRPr>
          </a:p>
        </p:txBody>
      </p:sp>
      <p:sp>
        <p:nvSpPr>
          <p:cNvPr id="3" name="Объект 2">
            <a:extLst>
              <a:ext uri="{FF2B5EF4-FFF2-40B4-BE49-F238E27FC236}">
                <a16:creationId xmlns:a16="http://schemas.microsoft.com/office/drawing/2014/main" id="{B10F8572-FE30-4B5E-ABF2-455CCBCF02E3}"/>
              </a:ext>
            </a:extLst>
          </p:cNvPr>
          <p:cNvSpPr>
            <a:spLocks noGrp="1"/>
          </p:cNvSpPr>
          <p:nvPr>
            <p:ph idx="1"/>
          </p:nvPr>
        </p:nvSpPr>
        <p:spPr>
          <a:xfrm>
            <a:off x="1172134" y="1783422"/>
            <a:ext cx="10515600" cy="4351338"/>
          </a:xfrm>
          <a:solidFill>
            <a:srgbClr val="CCFFFF"/>
          </a:solidFill>
        </p:spPr>
        <p:txBody>
          <a:bodyPr>
            <a:normAutofit/>
          </a:bodyPr>
          <a:lstStyle/>
          <a:p>
            <a:pPr marR="97155" lvl="0">
              <a:lnSpc>
                <a:spcPct val="120000"/>
              </a:lnSpc>
              <a:spcAft>
                <a:spcPts val="0"/>
              </a:spcAft>
              <a:buClr>
                <a:srgbClr val="221F1F"/>
              </a:buClr>
              <a:buSzPts val="1300"/>
              <a:buFont typeface="Wingdings" panose="05000000000000000000" pitchFamily="2" charset="2"/>
              <a:buChar char="Ø"/>
              <a:tabLst>
                <a:tab pos="497840" algn="l"/>
              </a:tabLst>
            </a:pP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Formularea itemului este corectă dacă ea răspunde la </a:t>
            </a:r>
            <a:r>
              <a:rPr lang="ro-RO" sz="2800" i="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întrebările: </a:t>
            </a:r>
            <a:r>
              <a:rPr lang="ro-RO" sz="2800" i="1"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Ce? </a:t>
            </a:r>
            <a:r>
              <a:rPr lang="ro-RO" sz="2800" i="1"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Cât? Cum?</a:t>
            </a:r>
          </a:p>
          <a:p>
            <a:pPr marL="0" marR="97155" lvl="0" indent="0">
              <a:lnSpc>
                <a:spcPct val="120000"/>
              </a:lnSpc>
              <a:spcAft>
                <a:spcPts val="0"/>
              </a:spcAft>
              <a:buClr>
                <a:srgbClr val="221F1F"/>
              </a:buClr>
              <a:buSzPts val="1300"/>
              <a:buNone/>
              <a:tabLst>
                <a:tab pos="497840" algn="l"/>
              </a:tabLst>
            </a:pPr>
            <a:r>
              <a:rPr lang="ro-RO" sz="2800" i="1"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Adică:</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ts val="1580"/>
              </a:lnSpc>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Ce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spcBef>
                <a:spcPts val="305"/>
              </a:spcBef>
              <a:spcAft>
                <a:spcPts val="0"/>
              </a:spcAft>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Cât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spcBef>
                <a:spcPts val="315"/>
              </a:spcBef>
              <a:spcAft>
                <a:spcPts val="0"/>
              </a:spcAft>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Cum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74295">
              <a:lnSpc>
                <a:spcPct val="120000"/>
              </a:lnSpc>
              <a:spcBef>
                <a:spcPts val="315"/>
              </a:spcBef>
              <a:buClr>
                <a:srgbClr val="221F1F"/>
              </a:buClr>
              <a:buSzPts val="1300"/>
              <a:buFont typeface="Wingdings" panose="05000000000000000000" pitchFamily="2" charset="2"/>
              <a:buChar char="v"/>
              <a:tabLst>
                <a:tab pos="497840" algn="l"/>
              </a:tabLst>
            </a:pP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Numărul de itemi </a:t>
            </a:r>
            <a:r>
              <a:rPr lang="ro-RO" sz="2800" i="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(sarcini)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se determină conform raportului </a:t>
            </a:r>
            <a:r>
              <a:rPr lang="ro-RO" sz="2800" i="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1:3,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adică </a:t>
            </a:r>
            <a:r>
              <a:rPr lang="ro-RO" sz="2800" b="1"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un elev rezolvă de trei ori mai lent decât un</a:t>
            </a:r>
            <a:r>
              <a:rPr lang="ro-RO" sz="2800" b="1" i="1"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matur.</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549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0595ED-5063-4D6B-82D2-FB3CF34312FD}"/>
              </a:ext>
            </a:extLst>
          </p:cNvPr>
          <p:cNvSpPr/>
          <p:nvPr/>
        </p:nvSpPr>
        <p:spPr>
          <a:xfrm>
            <a:off x="2232837" y="269150"/>
            <a:ext cx="8484782" cy="9144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3200" dirty="0">
                <a:solidFill>
                  <a:srgbClr val="C00000"/>
                </a:solidFill>
                <a:latin typeface="Times New Roman" panose="02020603050405020304" pitchFamily="18" charset="0"/>
                <a:cs typeface="Times New Roman" panose="02020603050405020304" pitchFamily="18" charset="0"/>
              </a:rPr>
              <a:t>Testele valide, conform gradului de complexitate  </a:t>
            </a:r>
            <a:endParaRPr lang="ru-RU" sz="3200" dirty="0">
              <a:solidFill>
                <a:srgbClr val="C00000"/>
              </a:solidFill>
              <a:latin typeface="Times New Roman" panose="02020603050405020304" pitchFamily="18" charset="0"/>
              <a:cs typeface="Times New Roman" panose="02020603050405020304" pitchFamily="18" charset="0"/>
            </a:endParaRPr>
          </a:p>
        </p:txBody>
      </p:sp>
      <p:pic>
        <p:nvPicPr>
          <p:cNvPr id="3" name="Диаграмма 2">
            <a:extLst>
              <a:ext uri="{FF2B5EF4-FFF2-40B4-BE49-F238E27FC236}">
                <a16:creationId xmlns:a16="http://schemas.microsoft.com/office/drawing/2014/main" id="{2C1B0C94-0D94-4009-BF97-1452EAADCB7B}"/>
              </a:ext>
            </a:extLst>
          </p:cNvPr>
          <p:cNvPicPr>
            <a:picLocks noGrp="1" noRot="1" noChangeAspect="1" noMove="1" noResize="1" noEditPoints="1" noAdjustHandles="1" noChangeArrowheads="1" noChangeShapeType="1"/>
          </p:cNvPicPr>
          <p:nvPr/>
        </p:nvPicPr>
        <p:blipFill>
          <a:blip r:embed="rId2" cstate="print"/>
          <a:stretch>
            <a:fillRect/>
          </a:stretch>
        </p:blipFill>
        <p:spPr>
          <a:xfrm>
            <a:off x="701748" y="2376377"/>
            <a:ext cx="4572000" cy="2743200"/>
          </a:xfrm>
          <a:prstGeom prst="rect">
            <a:avLst/>
          </a:prstGeom>
          <a:solidFill>
            <a:srgbClr val="FFFFCC"/>
          </a:solidFill>
        </p:spPr>
      </p:pic>
      <p:graphicFrame>
        <p:nvGraphicFramePr>
          <p:cNvPr id="4" name="Диаграмма 3">
            <a:extLst>
              <a:ext uri="{FF2B5EF4-FFF2-40B4-BE49-F238E27FC236}">
                <a16:creationId xmlns:a16="http://schemas.microsoft.com/office/drawing/2014/main" id="{5793C472-623B-4647-AF8C-330B9BCEF9A0}"/>
              </a:ext>
            </a:extLst>
          </p:cNvPr>
          <p:cNvGraphicFramePr>
            <a:graphicFrameLocks/>
          </p:cNvGraphicFramePr>
          <p:nvPr>
            <p:extLst>
              <p:ext uri="{D42A27DB-BD31-4B8C-83A1-F6EECF244321}">
                <p14:modId xmlns:p14="http://schemas.microsoft.com/office/powerpoint/2010/main" val="4107222013"/>
              </p:ext>
            </p:extLst>
          </p:nvPr>
        </p:nvGraphicFramePr>
        <p:xfrm>
          <a:off x="5629836" y="1730188"/>
          <a:ext cx="6293223" cy="5127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4539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ga skildring tilgjengeleg for biletet.">
            <a:extLst>
              <a:ext uri="{FF2B5EF4-FFF2-40B4-BE49-F238E27FC236}">
                <a16:creationId xmlns:a16="http://schemas.microsoft.com/office/drawing/2014/main" id="{659A8647-D5C4-4C79-8E58-EFAA933A2A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875" y="877498"/>
            <a:ext cx="581851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Равнобедренный треугольник 2">
            <a:extLst>
              <a:ext uri="{FF2B5EF4-FFF2-40B4-BE49-F238E27FC236}">
                <a16:creationId xmlns:a16="http://schemas.microsoft.com/office/drawing/2014/main" id="{4C28FDF3-BDB8-4B60-8DE2-295DBF57BA84}"/>
              </a:ext>
            </a:extLst>
          </p:cNvPr>
          <p:cNvSpPr/>
          <p:nvPr/>
        </p:nvSpPr>
        <p:spPr>
          <a:xfrm>
            <a:off x="1249064" y="2066683"/>
            <a:ext cx="2789358" cy="1212687"/>
          </a:xfrm>
          <a:prstGeom prst="triangle">
            <a:avLst>
              <a:gd name="adj"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dirty="0">
              <a:solidFill>
                <a:prstClr val="white"/>
              </a:solidFill>
            </a:endParaRPr>
          </a:p>
        </p:txBody>
      </p:sp>
      <p:sp>
        <p:nvSpPr>
          <p:cNvPr id="5" name="Равнобедренный треугольник 4">
            <a:extLst>
              <a:ext uri="{FF2B5EF4-FFF2-40B4-BE49-F238E27FC236}">
                <a16:creationId xmlns:a16="http://schemas.microsoft.com/office/drawing/2014/main" id="{3943FBC1-E95C-4EAA-9BF0-1E5B8F41F5BF}"/>
              </a:ext>
            </a:extLst>
          </p:cNvPr>
          <p:cNvSpPr/>
          <p:nvPr/>
        </p:nvSpPr>
        <p:spPr>
          <a:xfrm rot="10800000" flipH="1">
            <a:off x="-90892" y="3279370"/>
            <a:ext cx="2777767" cy="1011235"/>
          </a:xfrm>
          <a:prstGeom prst="triangle">
            <a:avLst>
              <a:gd name="adj" fmla="val 1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dirty="0">
                <a:solidFill>
                  <a:prstClr val="white"/>
                </a:solidFill>
              </a:rPr>
              <a:t> </a:t>
            </a:r>
            <a:endParaRPr lang="ru-RU" dirty="0">
              <a:solidFill>
                <a:prstClr val="white"/>
              </a:solidFill>
            </a:endParaRPr>
          </a:p>
        </p:txBody>
      </p:sp>
      <p:sp>
        <p:nvSpPr>
          <p:cNvPr id="4" name="Прямоугольник 3">
            <a:extLst>
              <a:ext uri="{FF2B5EF4-FFF2-40B4-BE49-F238E27FC236}">
                <a16:creationId xmlns:a16="http://schemas.microsoft.com/office/drawing/2014/main" id="{C9DD6875-7665-4BA6-BF5F-BC152F6C0788}"/>
              </a:ext>
            </a:extLst>
          </p:cNvPr>
          <p:cNvSpPr/>
          <p:nvPr/>
        </p:nvSpPr>
        <p:spPr>
          <a:xfrm>
            <a:off x="1720212" y="143209"/>
            <a:ext cx="3313461" cy="7342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6000" dirty="0">
                <a:solidFill>
                  <a:srgbClr val="FFFF00"/>
                </a:solidFill>
                <a:latin typeface="Times New Roman" panose="02020603050405020304" pitchFamily="18" charset="0"/>
                <a:cs typeface="Times New Roman" panose="02020603050405020304" pitchFamily="18" charset="0"/>
              </a:rPr>
              <a:t>Evaluarea </a:t>
            </a:r>
            <a:endParaRPr lang="ru-RU" sz="6000"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6" name="Трехмерная модель 5" descr="Знак процентов">
                <a:extLst>
                  <a:ext uri="{FF2B5EF4-FFF2-40B4-BE49-F238E27FC236}">
                    <a16:creationId xmlns:a16="http://schemas.microsoft.com/office/drawing/2014/main" id="{7A66D2F9-5E9C-459C-ACF9-6E704D4F27A7}"/>
                  </a:ext>
                </a:extLst>
              </p:cNvPr>
              <p:cNvGraphicFramePr>
                <a:graphicFrameLocks noChangeAspect="1"/>
              </p:cNvGraphicFramePr>
              <p:nvPr>
                <p:extLst>
                  <p:ext uri="{D42A27DB-BD31-4B8C-83A1-F6EECF244321}">
                    <p14:modId xmlns:p14="http://schemas.microsoft.com/office/powerpoint/2010/main" val="3173544202"/>
                  </p:ext>
                </p:extLst>
              </p:nvPr>
            </p:nvGraphicFramePr>
            <p:xfrm>
              <a:off x="9084334" y="3966389"/>
              <a:ext cx="2184139" cy="2051191"/>
            </p:xfrm>
            <a:graphic>
              <a:graphicData uri="http://schemas.microsoft.com/office/drawing/2017/model3d">
                <am3d:model3d r:embed="rId3">
                  <am3d:spPr>
                    <a:xfrm>
                      <a:off x="0" y="0"/>
                      <a:ext cx="2184139" cy="2051191"/>
                    </a:xfrm>
                    <a:prstGeom prst="rect">
                      <a:avLst/>
                    </a:prstGeom>
                  </am3d:spPr>
                  <am3d:camera>
                    <am3d:pos x="0" y="0" z="63658793"/>
                    <am3d:up dx="0" dy="36000000" dz="0"/>
                    <am3d:lookAt x="0" y="0" z="0"/>
                    <am3d:perspective fov="2700000"/>
                  </am3d:camera>
                  <am3d:trans>
                    <am3d:meterPerModelUnit n="3229708" d="1000000"/>
                    <am3d:preTrans dx="0" dy="-16364740" dz="5210"/>
                    <am3d:scale>
                      <am3d:sx n="1000000" d="1000000"/>
                      <am3d:sy n="1000000" d="1000000"/>
                      <am3d:sz n="1000000" d="1000000"/>
                    </am3d:scale>
                    <am3d:rot ax="-1310123" ay="-1694312" az="644089"/>
                    <am3d:postTrans dx="0" dy="0" dz="0"/>
                  </am3d:trans>
                  <am3d:raster rName="Office3DRenderer" rVer="16.0.8326">
                    <am3d:blip r:embed="rId4"/>
                  </am3d:raster>
                  <am3d:objViewport viewportSz="2886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Трехмерная модель 5" descr="Знак процентов">
                <a:extLst>
                  <a:ext uri="{FF2B5EF4-FFF2-40B4-BE49-F238E27FC236}">
                    <a16:creationId xmlns:a16="http://schemas.microsoft.com/office/drawing/2014/main" id="{7A66D2F9-5E9C-459C-ACF9-6E704D4F27A7}"/>
                  </a:ext>
                </a:extLst>
              </p:cNvPr>
              <p:cNvPicPr>
                <a:picLocks noGrp="1" noRot="1" noChangeAspect="1" noMove="1" noResize="1" noEditPoints="1" noAdjustHandles="1" noChangeArrowheads="1" noChangeShapeType="1" noCrop="1"/>
              </p:cNvPicPr>
              <p:nvPr/>
            </p:nvPicPr>
            <p:blipFill>
              <a:blip r:embed="rId4"/>
              <a:stretch>
                <a:fillRect/>
              </a:stretch>
            </p:blipFill>
            <p:spPr>
              <a:xfrm>
                <a:off x="9084334" y="3966389"/>
                <a:ext cx="2184139" cy="205119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Трехмерная модель 7" descr="Эмодзи «Задумчивое лицо»">
                <a:extLst>
                  <a:ext uri="{FF2B5EF4-FFF2-40B4-BE49-F238E27FC236}">
                    <a16:creationId xmlns:a16="http://schemas.microsoft.com/office/drawing/2014/main" id="{606D3042-9162-4976-B267-370734BE21BE}"/>
                  </a:ext>
                </a:extLst>
              </p:cNvPr>
              <p:cNvGraphicFramePr>
                <a:graphicFrameLocks noChangeAspect="1"/>
              </p:cNvGraphicFramePr>
              <p:nvPr>
                <p:extLst>
                  <p:ext uri="{D42A27DB-BD31-4B8C-83A1-F6EECF244321}">
                    <p14:modId xmlns:p14="http://schemas.microsoft.com/office/powerpoint/2010/main" val="483028713"/>
                  </p:ext>
                </p:extLst>
              </p:nvPr>
            </p:nvGraphicFramePr>
            <p:xfrm>
              <a:off x="8505385" y="912317"/>
              <a:ext cx="2519153" cy="2367053"/>
            </p:xfrm>
            <a:graphic>
              <a:graphicData uri="http://schemas.microsoft.com/office/drawing/2017/model3d">
                <am3d:model3d r:embed="rId5">
                  <am3d:spPr>
                    <a:xfrm>
                      <a:off x="0" y="0"/>
                      <a:ext cx="2519153" cy="2367053"/>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1063912" ay="-1422358" az="-439528"/>
                    <am3d:postTrans dx="0" dy="0" dz="0"/>
                  </am3d:trans>
                  <am3d:raster rName="Office3DRenderer" rVer="16.0.8326">
                    <am3d:blip r:embed="rId6"/>
                  </am3d:raster>
                  <am3d:objViewport viewportSz="40211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Трехмерная модель 7" descr="Эмодзи «Задумчивое лицо»">
                <a:extLst>
                  <a:ext uri="{FF2B5EF4-FFF2-40B4-BE49-F238E27FC236}">
                    <a16:creationId xmlns:a16="http://schemas.microsoft.com/office/drawing/2014/main" id="{606D3042-9162-4976-B267-370734BE21BE}"/>
                  </a:ext>
                </a:extLst>
              </p:cNvPr>
              <p:cNvPicPr>
                <a:picLocks noGrp="1" noRot="1" noChangeAspect="1" noMove="1" noResize="1" noEditPoints="1" noAdjustHandles="1" noChangeArrowheads="1" noChangeShapeType="1" noCrop="1"/>
              </p:cNvPicPr>
              <p:nvPr/>
            </p:nvPicPr>
            <p:blipFill>
              <a:blip r:embed="rId6"/>
              <a:stretch>
                <a:fillRect/>
              </a:stretch>
            </p:blipFill>
            <p:spPr>
              <a:xfrm>
                <a:off x="8505385" y="912317"/>
                <a:ext cx="2519153" cy="23670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Трехмерная модель 9" descr="Комплект скобок">
                <a:extLst>
                  <a:ext uri="{FF2B5EF4-FFF2-40B4-BE49-F238E27FC236}">
                    <a16:creationId xmlns:a16="http://schemas.microsoft.com/office/drawing/2014/main" id="{F94B78A4-77BC-4498-AECC-95F0C4B7F150}"/>
                  </a:ext>
                </a:extLst>
              </p:cNvPr>
              <p:cNvGraphicFramePr>
                <a:graphicFrameLocks noChangeAspect="1"/>
              </p:cNvGraphicFramePr>
              <p:nvPr>
                <p:extLst>
                  <p:ext uri="{D42A27DB-BD31-4B8C-83A1-F6EECF244321}">
                    <p14:modId xmlns:p14="http://schemas.microsoft.com/office/powerpoint/2010/main" val="1127104327"/>
                  </p:ext>
                </p:extLst>
              </p:nvPr>
            </p:nvGraphicFramePr>
            <p:xfrm>
              <a:off x="587736" y="85059"/>
              <a:ext cx="796430" cy="6475227"/>
            </p:xfrm>
            <a:graphic>
              <a:graphicData uri="http://schemas.microsoft.com/office/drawing/2017/model3d">
                <am3d:model3d r:embed="rId7">
                  <am3d:spPr>
                    <a:xfrm>
                      <a:off x="0" y="0"/>
                      <a:ext cx="796430" cy="6475227"/>
                    </a:xfrm>
                    <a:prstGeom prst="rect">
                      <a:avLst/>
                    </a:prstGeom>
                  </am3d:spPr>
                  <am3d:camera>
                    <am3d:pos x="0" y="0" z="49834430"/>
                    <am3d:up dx="0" dy="36000000" dz="0"/>
                    <am3d:lookAt x="0" y="0" z="0"/>
                    <am3d:perspective fov="2700000"/>
                  </am3d:camera>
                  <am3d:trans>
                    <am3d:meterPerModelUnit n="3515987" d="1000000"/>
                    <am3d:preTrans dx="-2499787" dy="-17999709" dz="124"/>
                    <am3d:scale>
                      <am3d:sx n="1000000" d="1000000"/>
                      <am3d:sy n="1000000" d="1000000"/>
                      <am3d:sz n="1000000" d="1000000"/>
                    </am3d:scale>
                    <am3d:rot ax="325741" ay="-117860" az="-11207"/>
                    <am3d:postTrans dx="0" dy="0" dz="0"/>
                  </am3d:trans>
                  <am3d:raster rName="Office3DRenderer" rVer="16.0.8326">
                    <am3d:blip r:embed="rId8"/>
                  </am3d:raster>
                  <am3d:objViewport viewportSz="2503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Трехмерная модель 9" descr="Комплект скобок">
                <a:extLst>
                  <a:ext uri="{FF2B5EF4-FFF2-40B4-BE49-F238E27FC236}">
                    <a16:creationId xmlns:a16="http://schemas.microsoft.com/office/drawing/2014/main" id="{F94B78A4-77BC-4498-AECC-95F0C4B7F150}"/>
                  </a:ext>
                </a:extLst>
              </p:cNvPr>
              <p:cNvPicPr>
                <a:picLocks noGrp="1" noRot="1" noChangeAspect="1" noMove="1" noResize="1" noEditPoints="1" noAdjustHandles="1" noChangeArrowheads="1" noChangeShapeType="1" noCrop="1"/>
              </p:cNvPicPr>
              <p:nvPr/>
            </p:nvPicPr>
            <p:blipFill>
              <a:blip r:embed="rId8"/>
              <a:stretch>
                <a:fillRect/>
              </a:stretch>
            </p:blipFill>
            <p:spPr>
              <a:xfrm>
                <a:off x="587736" y="85059"/>
                <a:ext cx="796430" cy="6475227"/>
              </a:xfrm>
              <a:prstGeom prst="rect">
                <a:avLst/>
              </a:prstGeom>
            </p:spPr>
          </p:pic>
        </mc:Fallback>
      </mc:AlternateContent>
      <p:sp>
        <p:nvSpPr>
          <p:cNvPr id="11" name="Прямоугольник 10">
            <a:extLst>
              <a:ext uri="{FF2B5EF4-FFF2-40B4-BE49-F238E27FC236}">
                <a16:creationId xmlns:a16="http://schemas.microsoft.com/office/drawing/2014/main" id="{557B64EC-52BC-4D6D-B613-AE2C905526C9}"/>
              </a:ext>
            </a:extLst>
          </p:cNvPr>
          <p:cNvSpPr/>
          <p:nvPr/>
        </p:nvSpPr>
        <p:spPr>
          <a:xfrm>
            <a:off x="849693" y="1949681"/>
            <a:ext cx="2293557" cy="258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800" b="1" dirty="0">
                <a:solidFill>
                  <a:srgbClr val="FFFF00"/>
                </a:solidFill>
                <a:latin typeface="Times New Roman" panose="02020603050405020304" pitchFamily="18" charset="0"/>
                <a:cs typeface="Times New Roman" panose="02020603050405020304" pitchFamily="18" charset="0"/>
              </a:rPr>
              <a:t>Profesor</a:t>
            </a:r>
            <a:endParaRPr lang="ro-RO" sz="2800" b="1" dirty="0">
              <a:solidFill>
                <a:srgbClr val="FFFF00"/>
              </a:solidFill>
              <a:latin typeface="Times New Roman" panose="02020603050405020304" pitchFamily="18" charset="0"/>
              <a:cs typeface="Times New Roman" panose="02020603050405020304" pitchFamily="18" charset="0"/>
            </a:endParaRPr>
          </a:p>
          <a:p>
            <a:pPr algn="ctr" defTabSz="914400"/>
            <a:endParaRPr lang="x-none" sz="2800" b="1" dirty="0">
              <a:solidFill>
                <a:srgbClr val="FFFF00"/>
              </a:solidFill>
              <a:latin typeface="Times New Roman" panose="02020603050405020304" pitchFamily="18" charset="0"/>
              <a:cs typeface="Times New Roman" panose="02020603050405020304" pitchFamily="18" charset="0"/>
            </a:endParaRPr>
          </a:p>
          <a:p>
            <a:pPr algn="ctr" defTabSz="914400"/>
            <a:r>
              <a:rPr lang="x-none" sz="2800" b="1" dirty="0">
                <a:solidFill>
                  <a:srgbClr val="FFFF00"/>
                </a:solidFill>
                <a:latin typeface="Times New Roman" panose="02020603050405020304" pitchFamily="18" charset="0"/>
                <a:cs typeface="Times New Roman" panose="02020603050405020304" pitchFamily="18" charset="0"/>
              </a:rPr>
              <a:t>Elev </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39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129552"/>
          </a:xfrm>
          <a:solidFill>
            <a:schemeClr val="accent3">
              <a:lumMod val="60000"/>
              <a:lumOff val="40000"/>
            </a:schemeClr>
          </a:solidFill>
        </p:spPr>
        <p:txBody>
          <a:bodyPr>
            <a:normAutofit/>
          </a:bodyPr>
          <a:lstStyle/>
          <a:p>
            <a:pPr algn="ctr"/>
            <a:r>
              <a:rPr lang="ro-RO" altLang="en-US" sz="3200" b="1" dirty="0"/>
              <a:t>Tabelul  “Domenii cognitive –competenţe-obiective de evaluare”</a:t>
            </a:r>
            <a:endParaRPr lang="ru-RU" sz="3200" dirty="0">
              <a:latin typeface="Times New Roman" pitchFamily="18" charset="0"/>
              <a:cs typeface="Times New Roman" pitchFamily="18" charset="0"/>
            </a:endParaRPr>
          </a:p>
        </p:txBody>
      </p:sp>
      <p:graphicFrame>
        <p:nvGraphicFramePr>
          <p:cNvPr id="14" name="Содержимое 3">
            <a:extLst>
              <a:ext uri="{FF2B5EF4-FFF2-40B4-BE49-F238E27FC236}">
                <a16:creationId xmlns:a16="http://schemas.microsoft.com/office/drawing/2014/main" id="{629EB049-A924-41D0-8F5A-C07332136073}"/>
              </a:ext>
            </a:extLst>
          </p:cNvPr>
          <p:cNvGraphicFramePr>
            <a:graphicFrameLocks noGrp="1"/>
          </p:cNvGraphicFramePr>
          <p:nvPr>
            <p:ph idx="1"/>
            <p:extLst>
              <p:ext uri="{D42A27DB-BD31-4B8C-83A1-F6EECF244321}">
                <p14:modId xmlns:p14="http://schemas.microsoft.com/office/powerpoint/2010/main" val="2552924899"/>
              </p:ext>
            </p:extLst>
          </p:nvPr>
        </p:nvGraphicFramePr>
        <p:xfrm>
          <a:off x="0" y="1129552"/>
          <a:ext cx="12048662" cy="5635180"/>
        </p:xfrm>
        <a:graphic>
          <a:graphicData uri="http://schemas.openxmlformats.org/drawingml/2006/table">
            <a:tbl>
              <a:tblPr/>
              <a:tblGrid>
                <a:gridCol w="3084456">
                  <a:extLst>
                    <a:ext uri="{9D8B030D-6E8A-4147-A177-3AD203B41FA5}">
                      <a16:colId xmlns:a16="http://schemas.microsoft.com/office/drawing/2014/main" val="20000"/>
                    </a:ext>
                  </a:extLst>
                </a:gridCol>
                <a:gridCol w="2298079">
                  <a:extLst>
                    <a:ext uri="{9D8B030D-6E8A-4147-A177-3AD203B41FA5}">
                      <a16:colId xmlns:a16="http://schemas.microsoft.com/office/drawing/2014/main" val="20002"/>
                    </a:ext>
                  </a:extLst>
                </a:gridCol>
                <a:gridCol w="2682360">
                  <a:extLst>
                    <a:ext uri="{9D8B030D-6E8A-4147-A177-3AD203B41FA5}">
                      <a16:colId xmlns:a16="http://schemas.microsoft.com/office/drawing/2014/main" val="20003"/>
                    </a:ext>
                  </a:extLst>
                </a:gridCol>
                <a:gridCol w="2592288">
                  <a:extLst>
                    <a:ext uri="{9D8B030D-6E8A-4147-A177-3AD203B41FA5}">
                      <a16:colId xmlns:a16="http://schemas.microsoft.com/office/drawing/2014/main" val="20004"/>
                    </a:ext>
                  </a:extLst>
                </a:gridCol>
                <a:gridCol w="1391479">
                  <a:extLst>
                    <a:ext uri="{9D8B030D-6E8A-4147-A177-3AD203B41FA5}">
                      <a16:colId xmlns:a16="http://schemas.microsoft.com/office/drawing/2014/main" val="20005"/>
                    </a:ext>
                  </a:extLst>
                </a:gridCol>
              </a:tblGrid>
              <a:tr h="80067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endPar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Competențe/Unități de competență</a:t>
                      </a:r>
                      <a:r>
                        <a:rPr kumimoji="0" lang="ru-RU"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r>
                        <a:rPr kumimoji="0" lang="ro-RO" altLang="en-US"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91680" marR="91680" marT="45837" marB="45837"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Cunoaștere și înțelegere</a:t>
                      </a:r>
                      <a:endParaRPr kumimoji="0" lang="ro-RO" altLang="ru-RU" sz="11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Aplicare</a:t>
                      </a:r>
                      <a:r>
                        <a:rPr kumimoji="0" lang="ru-RU"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ro-RO" altLang="ru-RU" sz="11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ro-RO" sz="1100" b="1" kern="1200" dirty="0">
                          <a:solidFill>
                            <a:schemeClr val="tx1"/>
                          </a:solidFill>
                          <a:effectLst/>
                          <a:latin typeface="Times New Roman" panose="02020603050405020304" pitchFamily="18" charset="0"/>
                          <a:ea typeface="+mn-ea"/>
                          <a:cs typeface="Times New Roman" panose="02020603050405020304" pitchFamily="18" charset="0"/>
                        </a:rPr>
                        <a:t>Integrare</a:t>
                      </a:r>
                      <a:endParaRPr kumimoji="0" lang="ro-RO" altLang="ru-RU" sz="11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Total </a:t>
                      </a:r>
                      <a:endParaRPr kumimoji="0" lang="ro-RO" altLang="ru-RU" sz="11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extLst>
                  <a:ext uri="{0D108BD9-81ED-4DB2-BD59-A6C34878D82A}">
                    <a16:rowId xmlns:a16="http://schemas.microsoft.com/office/drawing/2014/main" val="10000"/>
                  </a:ext>
                </a:extLst>
              </a:tr>
              <a:tr h="1621771">
                <a:tc>
                  <a:txBody>
                    <a:bodyPr/>
                    <a:lstStyle>
                      <a:lvl1pPr eaLnBrk="0" hangingPunct="0">
                        <a:spcBef>
                          <a:spcPct val="20000"/>
                        </a:spcBef>
                        <a:buFont typeface="Arial" panose="020B0604020202020204" pitchFamily="34" charset="0"/>
                        <a:tabLst>
                          <a:tab pos="373063" algn="l"/>
                        </a:tabLst>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tabLst>
                          <a:tab pos="373063" algn="l"/>
                        </a:tabLst>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tabLst>
                          <a:tab pos="373063" algn="l"/>
                        </a:tabLst>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tabLst>
                          <a:tab pos="373063" algn="l"/>
                        </a:tabLst>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tabLst>
                          <a:tab pos="373063"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panose="020B0604020202020204" pitchFamily="34" charset="0"/>
                        <a:buNone/>
                        <a:tabLst>
                          <a:tab pos="373063" algn="l"/>
                        </a:tabLst>
                        <a:defRPr/>
                      </a:pPr>
                      <a:endParaRPr lang="ru-RU" sz="1100" kern="1200" dirty="0">
                        <a:solidFill>
                          <a:schemeClr val="tx1"/>
                        </a:solidFill>
                        <a:effectLst/>
                        <a:latin typeface="Times New Roman" panose="02020603050405020304" pitchFamily="18" charset="0"/>
                        <a:ea typeface="+mn-ea"/>
                        <a:cs typeface="Times New Roman" panose="02020603050405020304" pitchFamily="18" charset="0"/>
                      </a:endParaRPr>
                    </a:p>
                    <a:p>
                      <a:pPr>
                        <a:spcBef>
                          <a:spcPts val="0"/>
                        </a:spcBef>
                      </a:pPr>
                      <a:r>
                        <a:rPr lang="ro-MD" sz="1100" dirty="0">
                          <a:effectLst/>
                          <a:latin typeface="Times New Roman" panose="02020603050405020304" pitchFamily="18" charset="0"/>
                          <a:ea typeface="Calibri" panose="020F0502020204030204" pitchFamily="34" charset="0"/>
                          <a:cs typeface="Times New Roman" panose="02020603050405020304" pitchFamily="18" charset="0"/>
                        </a:rPr>
                        <a:t> 2.1</a:t>
                      </a:r>
                      <a:endParaRPr kumimoji="0" lang="ro-RO"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Să descrie</a:t>
                      </a:r>
                      <a:r>
                        <a:rPr lang="ro-RO" sz="1100" kern="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completând</a:t>
                      </a:r>
                    </a:p>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spațiul cu ....</a:t>
                      </a:r>
                    </a:p>
                    <a:p>
                      <a:pPr algn="l">
                        <a:lnSpc>
                          <a:spcPct val="107000"/>
                        </a:lnSpc>
                        <a:spcAft>
                          <a:spcPts val="0"/>
                        </a:spcAft>
                      </a:pPr>
                      <a:endPar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Să clasifice proprietățile..., </a:t>
                      </a:r>
                    </a:p>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conform cerințelor din </a:t>
                      </a:r>
                    </a:p>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desen.</a:t>
                      </a:r>
                    </a:p>
                    <a:p>
                      <a:pPr algn="l">
                        <a:lnSpc>
                          <a:spcPct val="107000"/>
                        </a:lnSpc>
                        <a:spcAft>
                          <a:spcPts val="0"/>
                        </a:spcAft>
                      </a:pPr>
                      <a:endPar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Să compare două  grafice</a:t>
                      </a:r>
                      <a:r>
                        <a:rPr lang="ro-MD" sz="1100" kern="1200" baseline="0" dirty="0">
                          <a:solidFill>
                            <a:schemeClr val="tx1"/>
                          </a:solidFill>
                          <a:effectLst/>
                          <a:latin typeface="Times New Roman" panose="02020603050405020304" pitchFamily="18" charset="0"/>
                          <a:ea typeface="+mn-ea"/>
                          <a:cs typeface="Times New Roman" panose="02020603050405020304" pitchFamily="18" charset="0"/>
                        </a:rPr>
                        <a:t> ale funțiilor </a:t>
                      </a:r>
                      <a:r>
                        <a:rPr lang="ro-MD" sz="1100" kern="1200" dirty="0">
                          <a:solidFill>
                            <a:schemeClr val="tx1"/>
                          </a:solidFill>
                          <a:effectLst/>
                          <a:latin typeface="Times New Roman" panose="02020603050405020304" pitchFamily="18" charset="0"/>
                          <a:ea typeface="+mn-ea"/>
                          <a:cs typeface="Times New Roman" panose="02020603050405020304" pitchFamily="18" charset="0"/>
                        </a:rPr>
                        <a:t> după anumite criterii.</a:t>
                      </a: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endPar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endPar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itemi</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0434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15000"/>
                        </a:lnSpc>
                        <a:spcBef>
                          <a:spcPts val="288"/>
                        </a:spcBef>
                        <a:spcAft>
                          <a:spcPct val="0"/>
                        </a:spcAft>
                        <a:buClrTx/>
                        <a:buSzTx/>
                        <a:buFontTx/>
                        <a:buNone/>
                        <a:tabLst/>
                        <a:defRPr/>
                      </a:pPr>
                      <a:r>
                        <a:rPr lang="ro-RO" sz="1100" kern="1200" dirty="0">
                          <a:solidFill>
                            <a:schemeClr val="tx1"/>
                          </a:solidFill>
                          <a:effectLst/>
                          <a:latin typeface="Times New Roman" panose="02020603050405020304" pitchFamily="18" charset="0"/>
                          <a:ea typeface="+mn-ea"/>
                          <a:cs typeface="Times New Roman" panose="02020603050405020304" pitchFamily="18" charset="0"/>
                        </a:rPr>
                        <a:t>2.4</a:t>
                      </a:r>
                      <a:endParaRPr lang="ru-RU" sz="11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indent="0" algn="l">
                        <a:buFontTx/>
                        <a:buNone/>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Să identifice ...., analizând </a:t>
                      </a:r>
                    </a:p>
                    <a:p>
                      <a:pPr marL="0" indent="0" algn="l">
                        <a:buFontTx/>
                        <a:buNone/>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Tabelul</a:t>
                      </a:r>
                      <a:r>
                        <a:rPr lang="ro-MD" sz="1100" kern="1200" baseline="0" dirty="0">
                          <a:solidFill>
                            <a:schemeClr val="tx1"/>
                          </a:solidFill>
                          <a:effectLst/>
                          <a:latin typeface="Times New Roman" panose="02020603050405020304" pitchFamily="18" charset="0"/>
                          <a:ea typeface="+mn-ea"/>
                          <a:cs typeface="Times New Roman" panose="02020603050405020304" pitchFamily="18" charset="0"/>
                        </a:rPr>
                        <a:t> propus</a:t>
                      </a:r>
                      <a:r>
                        <a:rPr lang="ro-MD" sz="1100"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l">
                        <a:buFontTx/>
                        <a:buNone/>
                      </a:pPr>
                      <a:endParaRPr lang="ro-MD"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l">
                        <a:buFontTx/>
                        <a:buNone/>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indent="0" algn="l">
                        <a:buFontTx/>
                        <a:buNone/>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Să aplice proprietățile de asemănare</a:t>
                      </a:r>
                      <a:r>
                        <a:rPr lang="ro-MD" sz="1100" kern="1200" baseline="0" dirty="0">
                          <a:solidFill>
                            <a:schemeClr val="tx1"/>
                          </a:solidFill>
                          <a:effectLst/>
                          <a:latin typeface="Times New Roman" panose="02020603050405020304" pitchFamily="18" charset="0"/>
                          <a:ea typeface="+mn-ea"/>
                          <a:cs typeface="Times New Roman" panose="02020603050405020304" pitchFamily="18" charset="0"/>
                        </a:rPr>
                        <a:t> la</a:t>
                      </a:r>
                      <a:r>
                        <a:rPr lang="ro-MD" sz="1100" kern="1200" dirty="0">
                          <a:solidFill>
                            <a:schemeClr val="tx1"/>
                          </a:solidFill>
                          <a:effectLst/>
                          <a:latin typeface="Times New Roman" panose="02020603050405020304" pitchFamily="18" charset="0"/>
                          <a:ea typeface="+mn-ea"/>
                          <a:cs typeface="Times New Roman" panose="02020603050405020304" pitchFamily="18" charset="0"/>
                        </a:rPr>
                        <a:t> rezolvarea exercițiilor propuse.</a:t>
                      </a:r>
                      <a:endParaRPr lang="ru-RU" sz="1100"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Să</a:t>
                      </a:r>
                      <a:r>
                        <a:rPr lang="ro-MD" sz="1100" kern="1200" baseline="0" dirty="0">
                          <a:solidFill>
                            <a:schemeClr val="tx1"/>
                          </a:solidFill>
                          <a:effectLst/>
                          <a:latin typeface="Times New Roman" panose="02020603050405020304" pitchFamily="18" charset="0"/>
                          <a:ea typeface="+mn-ea"/>
                          <a:cs typeface="Times New Roman" panose="02020603050405020304" pitchFamily="18" charset="0"/>
                        </a:rPr>
                        <a:t> rezolve probleema din cotidian</a:t>
                      </a:r>
                      <a:r>
                        <a:rPr lang="ro-MD" sz="1100" kern="1200" dirty="0">
                          <a:solidFill>
                            <a:schemeClr val="tx1"/>
                          </a:solidFill>
                          <a:effectLst/>
                          <a:latin typeface="Times New Roman" panose="02020603050405020304" pitchFamily="18" charset="0"/>
                          <a:ea typeface="+mn-ea"/>
                          <a:cs typeface="Times New Roman" panose="02020603050405020304" pitchFamily="18" charset="0"/>
                        </a:rPr>
                        <a:t>.</a:t>
                      </a:r>
                    </a:p>
                    <a:p>
                      <a:pPr algn="l">
                        <a:lnSpc>
                          <a:spcPct val="107000"/>
                        </a:lnSpc>
                        <a:spcAft>
                          <a:spcPts val="0"/>
                        </a:spcAft>
                      </a:pPr>
                      <a:endParaRPr lang="ro-MD" sz="1100"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o-MD"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ase">
                        <a:lnSpc>
                          <a:spcPct val="115000"/>
                        </a:lnSpc>
                        <a:spcAft>
                          <a:spcPts val="0"/>
                        </a:spcAft>
                      </a:pPr>
                      <a:r>
                        <a:rPr lang="ro-RO"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1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itemi</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ro-MD" sz="1100"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918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panose="020B0604020202020204" pitchFamily="34" charset="0"/>
                        <a:buNone/>
                        <a:tabLst/>
                        <a:defRPr/>
                      </a:pPr>
                      <a:r>
                        <a:rPr lang="ro-RO" sz="1100" kern="1200" dirty="0">
                          <a:solidFill>
                            <a:schemeClr val="tx1"/>
                          </a:solidFill>
                          <a:effectLst/>
                          <a:latin typeface="Times New Roman" panose="02020603050405020304" pitchFamily="18" charset="0"/>
                          <a:ea typeface="+mn-ea"/>
                          <a:cs typeface="Times New Roman" panose="02020603050405020304" pitchFamily="18" charset="0"/>
                        </a:rPr>
                        <a:t> 2.5</a:t>
                      </a:r>
                      <a:endParaRPr kumimoji="0" lang="ro-RO" altLang="ru-RU" sz="1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MD" sz="1100" kern="1200" dirty="0">
                          <a:solidFill>
                            <a:schemeClr val="tx1"/>
                          </a:solidFill>
                          <a:effectLst/>
                          <a:latin typeface="Times New Roman" panose="02020603050405020304" pitchFamily="18" charset="0"/>
                          <a:ea typeface="+mn-ea"/>
                          <a:cs typeface="Times New Roman" panose="02020603050405020304" pitchFamily="18" charset="0"/>
                        </a:rPr>
                        <a:t>Să rezolve sisitemul</a:t>
                      </a:r>
                      <a:r>
                        <a:rPr lang="ro-MD" sz="1100" kern="1200" baseline="0" dirty="0">
                          <a:solidFill>
                            <a:schemeClr val="tx1"/>
                          </a:solidFill>
                          <a:effectLst/>
                          <a:latin typeface="Times New Roman" panose="02020603050405020304" pitchFamily="18" charset="0"/>
                          <a:ea typeface="+mn-ea"/>
                          <a:cs typeface="Times New Roman" panose="02020603050405020304" pitchFamily="18" charset="0"/>
                        </a:rPr>
                        <a:t> de ecuații folosind metoda substituției</a:t>
                      </a:r>
                      <a:r>
                        <a:rPr lang="ro-MD" sz="1100" kern="1200" dirty="0">
                          <a:solidFill>
                            <a:schemeClr val="tx1"/>
                          </a:solidFill>
                          <a:effectLst/>
                          <a:latin typeface="Times New Roman" panose="02020603050405020304" pitchFamily="18" charset="0"/>
                          <a:ea typeface="+mn-ea"/>
                          <a:cs typeface="Times New Roman" panose="02020603050405020304" pitchFamily="18" charset="0"/>
                        </a:rPr>
                        <a:t>. </a:t>
                      </a:r>
                    </a:p>
                    <a:p>
                      <a:pPr algn="l">
                        <a:lnSpc>
                          <a:spcPct val="107000"/>
                        </a:lnSpc>
                        <a:spcAft>
                          <a:spcPts val="0"/>
                        </a:spcAft>
                      </a:pPr>
                      <a:endParaRPr lang="ro-MD" sz="11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1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1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107000"/>
                        </a:lnSpc>
                        <a:spcAft>
                          <a:spcPts val="0"/>
                        </a:spcAft>
                      </a:pPr>
                      <a:r>
                        <a:rPr lang="ro-RO"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1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item</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836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15000"/>
                        </a:lnSpc>
                        <a:spcBef>
                          <a:spcPts val="475"/>
                        </a:spcBef>
                        <a:spcAft>
                          <a:spcPct val="0"/>
                        </a:spcAft>
                        <a:buClrTx/>
                        <a:buSzTx/>
                        <a:buFontTx/>
                        <a:buNone/>
                        <a:tabLst/>
                      </a:pPr>
                      <a:r>
                        <a:rPr kumimoji="0" lang="ro-RO"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Total</a:t>
                      </a: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30%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40%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4 itemi</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nSpc>
                          <a:spcPct val="107000"/>
                        </a:lnSpc>
                        <a:spcAft>
                          <a:spcPts val="0"/>
                        </a:spcAft>
                      </a:pPr>
                      <a:r>
                        <a:rPr lang="ro-MD" sz="1500" b="1">
                          <a:effectLst/>
                          <a:latin typeface="Times New Roman" panose="02020603050405020304" pitchFamily="18" charset="0"/>
                          <a:ea typeface="Calibri" panose="020F0502020204030204" pitchFamily="34" charset="0"/>
                          <a:cs typeface="Times New Roman" panose="02020603050405020304" pitchFamily="18" charset="0"/>
                        </a:rPr>
                        <a:t>30% </a:t>
                      </a:r>
                      <a:endParaRPr lang="ru-RU"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500" b="1">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50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100%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500" b="1" dirty="0">
                          <a:effectLst/>
                          <a:latin typeface="Times New Roman" panose="02020603050405020304" pitchFamily="18" charset="0"/>
                          <a:ea typeface="Calibri" panose="020F0502020204030204" pitchFamily="34" charset="0"/>
                          <a:cs typeface="Times New Roman" panose="02020603050405020304" pitchFamily="18" charset="0"/>
                        </a:rPr>
                        <a:t>8 itemi</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04904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804031" y="71718"/>
            <a:ext cx="8911687" cy="715583"/>
          </a:xfrm>
          <a:solidFill>
            <a:srgbClr val="FFFFCC"/>
          </a:solidFill>
        </p:spPr>
        <p:txBody>
          <a:bodyPr>
            <a:normAutofit fontScale="90000"/>
          </a:bodyPr>
          <a:lstStyle/>
          <a:p>
            <a:r>
              <a:rPr lang="ro-RO" altLang="ru-RU" b="1" dirty="0">
                <a:latin typeface="Times New Roman" panose="02020603050405020304" pitchFamily="18" charset="0"/>
                <a:cs typeface="Times New Roman" panose="02020603050405020304" pitchFamily="18" charset="0"/>
              </a:rPr>
              <a:t>Instrucţiuni cu privire la baremul de corectare</a:t>
            </a:r>
            <a:br>
              <a:rPr lang="en-US" altLang="ru-RU" dirty="0"/>
            </a:br>
            <a:endParaRPr lang="en-US" altLang="ru-RU" dirty="0"/>
          </a:p>
        </p:txBody>
      </p:sp>
      <p:sp>
        <p:nvSpPr>
          <p:cNvPr id="26627" name="Содержимое 2"/>
          <p:cNvSpPr>
            <a:spLocks noGrp="1"/>
          </p:cNvSpPr>
          <p:nvPr>
            <p:ph idx="1"/>
          </p:nvPr>
        </p:nvSpPr>
        <p:spPr>
          <a:xfrm>
            <a:off x="430306" y="787301"/>
            <a:ext cx="11761694" cy="5846581"/>
          </a:xfrm>
          <a:solidFill>
            <a:srgbClr val="FFFFCC"/>
          </a:solidFill>
        </p:spPr>
        <p:txBody>
          <a:bodyPr>
            <a:noAutofit/>
          </a:bodyPr>
          <a:lstStyle/>
          <a:p>
            <a:pPr>
              <a:buFont typeface="Arial" panose="020B0604020202020204" pitchFamily="34" charset="0"/>
              <a:buNone/>
            </a:pPr>
            <a:r>
              <a:rPr lang="en-US" altLang="ru-RU" dirty="0">
                <a:latin typeface="Times New Roman" panose="02020603050405020304" pitchFamily="18" charset="0"/>
                <a:cs typeface="Times New Roman" panose="02020603050405020304" pitchFamily="18" charset="0"/>
              </a:rPr>
              <a:t>1. </a:t>
            </a:r>
            <a:r>
              <a:rPr lang="ro-RO" altLang="ru-RU" dirty="0">
                <a:latin typeface="Times New Roman" panose="02020603050405020304" pitchFamily="18" charset="0"/>
                <a:cs typeface="Times New Roman" panose="02020603050405020304" pitchFamily="18" charset="0"/>
              </a:rPr>
              <a:t>Baremul de corectare include cinci coloane: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Numărul itemului;</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Scorul maxim acordat pentru acest item;</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Variantele acceptabile de răspuns corect;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Punctajul acordat pentru fiecare element al răspunsului corect;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La observaţii sunt oferite explicaţii adăugătoare privind răspunsurile acceptabile ale elevilor.</a:t>
            </a:r>
            <a:endParaRPr lang="en-US" altLang="ru-RU"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ro-RO" altLang="ru-RU" dirty="0">
                <a:latin typeface="Times New Roman" panose="02020603050405020304" pitchFamily="18" charset="0"/>
                <a:cs typeface="Times New Roman" panose="02020603050405020304" pitchFamily="18" charset="0"/>
              </a:rPr>
              <a:t> 2. La elaborarea baremului de corectare se va ţine cont de următoarele: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fie uşor de înţeles şi de aplicat;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specifice în mod clar care răspunsuri sunt acceptate şi care nu sunt acceptate;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permită aprecieri contradictorii ale aceluiaşi răspuns;</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fie discutabile din punct de vedere al adevărului ştiinţific variantele de răspuns;</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specifice numărul de puncte acordat pentru fiecare răspuns integral sau parţial;</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fie utilizate punctaje parţiale, cum ar fi, spre exemplu, jumătăţi de punct;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Se va acorda punctaj integral dacă elevul a dat un răspuns corect din punct de vedere ştiinţific, dar care nu a fost menţionat în baremul de corectare</a:t>
            </a:r>
            <a:endParaRPr lang="en-US" alt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364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76373-CC3F-4DF9-9816-5E0C542EA626}"/>
              </a:ext>
            </a:extLst>
          </p:cNvPr>
          <p:cNvSpPr>
            <a:spLocks noGrp="1"/>
          </p:cNvSpPr>
          <p:nvPr>
            <p:ph type="title"/>
          </p:nvPr>
        </p:nvSpPr>
        <p:spPr>
          <a:xfrm>
            <a:off x="1590676" y="357410"/>
            <a:ext cx="9904412" cy="852265"/>
          </a:xfrm>
        </p:spPr>
        <p:txBody>
          <a:bodyPr>
            <a:normAutofit/>
          </a:bodyPr>
          <a:lstStyle/>
          <a:p>
            <a:r>
              <a:rPr lang="x-none" sz="3600" b="1" i="1" dirty="0">
                <a:solidFill>
                  <a:srgbClr val="00B050"/>
                </a:solidFill>
              </a:rPr>
              <a:t>S</a:t>
            </a:r>
            <a:r>
              <a:rPr lang="ro-RO" sz="3600" b="1" i="1" dirty="0">
                <a:solidFill>
                  <a:srgbClr val="00B050"/>
                </a:solidFill>
              </a:rPr>
              <a:t>c</a:t>
            </a:r>
            <a:r>
              <a:rPr lang="x-none" sz="3600" b="1" i="1" dirty="0">
                <a:solidFill>
                  <a:srgbClr val="00B050"/>
                </a:solidFill>
              </a:rPr>
              <a:t>hema de convertire</a:t>
            </a:r>
            <a:r>
              <a:rPr lang="ro-RO" sz="3600" b="1" i="1" dirty="0">
                <a:solidFill>
                  <a:srgbClr val="00B050"/>
                </a:solidFill>
              </a:rPr>
              <a:t> a punctelor în note</a:t>
            </a:r>
            <a:endParaRPr lang="ru-RU" sz="3600" b="1" i="1" dirty="0">
              <a:solidFill>
                <a:srgbClr val="00B050"/>
              </a:solidFill>
            </a:endParaRPr>
          </a:p>
        </p:txBody>
      </p:sp>
      <p:pic>
        <p:nvPicPr>
          <p:cNvPr id="4" name="Объект 3">
            <a:extLst>
              <a:ext uri="{FF2B5EF4-FFF2-40B4-BE49-F238E27FC236}">
                <a16:creationId xmlns:a16="http://schemas.microsoft.com/office/drawing/2014/main" id="{1C863E60-3E7B-4DFD-A946-C4D4E42DE52F}"/>
              </a:ext>
            </a:extLst>
          </p:cNvPr>
          <p:cNvPicPr>
            <a:picLocks noGrp="1" noChangeAspect="1"/>
          </p:cNvPicPr>
          <p:nvPr>
            <p:ph idx="1"/>
          </p:nvPr>
        </p:nvPicPr>
        <p:blipFill>
          <a:blip r:embed="rId2" cstate="print"/>
          <a:stretch>
            <a:fillRect/>
          </a:stretch>
        </p:blipFill>
        <p:spPr>
          <a:xfrm>
            <a:off x="1734308" y="1464414"/>
            <a:ext cx="9617148" cy="2408274"/>
          </a:xfrm>
          <a:prstGeom prst="rect">
            <a:avLst/>
          </a:prstGeom>
        </p:spPr>
      </p:pic>
    </p:spTree>
    <p:extLst>
      <p:ext uri="{BB962C8B-B14F-4D97-AF65-F5344CB8AC3E}">
        <p14:creationId xmlns:p14="http://schemas.microsoft.com/office/powerpoint/2010/main" val="3343830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0ED242-62DC-4372-9B64-602439261E0D}"/>
              </a:ext>
            </a:extLst>
          </p:cNvPr>
          <p:cNvSpPr>
            <a:spLocks noGrp="1"/>
          </p:cNvSpPr>
          <p:nvPr>
            <p:ph type="title"/>
          </p:nvPr>
        </p:nvSpPr>
        <p:spPr>
          <a:xfrm>
            <a:off x="1196788" y="185832"/>
            <a:ext cx="10515600" cy="879866"/>
          </a:xfrm>
          <a:solidFill>
            <a:srgbClr val="FFFFCC"/>
          </a:solidFill>
        </p:spPr>
        <p:txBody>
          <a:bodyPr>
            <a:normAutofit/>
          </a:bodyPr>
          <a:lstStyle/>
          <a:p>
            <a:r>
              <a:rPr lang="ro-RO" sz="3600" b="1" i="1" dirty="0">
                <a:solidFill>
                  <a:srgbClr val="00B050"/>
                </a:solidFill>
                <a:effectLst/>
                <a:latin typeface="Calibri" panose="020F0502020204030204" pitchFamily="34" charset="0"/>
                <a:ea typeface="Calibri" panose="020F0502020204030204" pitchFamily="34" charset="0"/>
              </a:rPr>
              <a:t>Harta tehnologică de elaborare a testului sumativ</a:t>
            </a:r>
            <a:endParaRPr lang="ru-RU" sz="3600" i="1" dirty="0">
              <a:solidFill>
                <a:srgbClr val="00B050"/>
              </a:solidFill>
            </a:endParaRPr>
          </a:p>
        </p:txBody>
      </p:sp>
      <p:sp>
        <p:nvSpPr>
          <p:cNvPr id="3" name="Объект 2">
            <a:extLst>
              <a:ext uri="{FF2B5EF4-FFF2-40B4-BE49-F238E27FC236}">
                <a16:creationId xmlns:a16="http://schemas.microsoft.com/office/drawing/2014/main" id="{96FFE0EB-6D9F-466D-B675-1276560C0F18}"/>
              </a:ext>
            </a:extLst>
          </p:cNvPr>
          <p:cNvSpPr>
            <a:spLocks noGrp="1"/>
          </p:cNvSpPr>
          <p:nvPr>
            <p:ph idx="1"/>
          </p:nvPr>
        </p:nvSpPr>
        <p:spPr>
          <a:xfrm>
            <a:off x="430306" y="1244992"/>
            <a:ext cx="11564470" cy="5613008"/>
          </a:xfrm>
          <a:solidFill>
            <a:srgbClr val="FFFFCC"/>
          </a:solidFill>
        </p:spPr>
        <p:txBody>
          <a:bodyPr>
            <a:normAutofit fontScale="92500" lnSpcReduction="10000"/>
          </a:bodyPr>
          <a:lstStyle/>
          <a:p>
            <a:r>
              <a:rPr lang="ro-RO" sz="2200" b="1" i="1" dirty="0">
                <a:solidFill>
                  <a:srgbClr val="C00000"/>
                </a:solidFill>
                <a:latin typeface="Times New Roman" panose="02020603050405020304" pitchFamily="18" charset="0"/>
                <a:cs typeface="Times New Roman" panose="02020603050405020304" pitchFamily="18" charset="0"/>
              </a:rPr>
              <a:t>Profesorul:</a:t>
            </a:r>
          </a:p>
          <a:p>
            <a:pPr marL="0" indent="0">
              <a:buNone/>
            </a:pPr>
            <a:r>
              <a:rPr lang="ro-RO" sz="2200" dirty="0">
                <a:latin typeface="Times New Roman" panose="02020603050405020304" pitchFamily="18" charset="0"/>
                <a:cs typeface="Times New Roman" panose="02020603050405020304" pitchFamily="18" charset="0"/>
              </a:rPr>
              <a:t>1.	va selecta temele, conținuturile conform planificării tematico-calendaristice și curriculumului, care vor fi supuse testării;</a:t>
            </a:r>
          </a:p>
          <a:p>
            <a:pPr marL="0" indent="0">
              <a:buNone/>
            </a:pPr>
            <a:r>
              <a:rPr lang="ro-RO" sz="2200" dirty="0">
                <a:latin typeface="Times New Roman" panose="02020603050405020304" pitchFamily="18" charset="0"/>
                <a:cs typeface="Times New Roman" panose="02020603050405020304" pitchFamily="18" charset="0"/>
              </a:rPr>
              <a:t>2.	Va formula	obiectivele	de	evaluare în corelare cu unitățile de competențe/competențelor specifice supuse evaluării;</a:t>
            </a:r>
          </a:p>
          <a:p>
            <a:pPr marL="0" indent="0">
              <a:buNone/>
            </a:pPr>
            <a:r>
              <a:rPr lang="ro-RO" sz="2200" dirty="0">
                <a:latin typeface="Times New Roman" panose="02020603050405020304" pitchFamily="18" charset="0"/>
                <a:cs typeface="Times New Roman" panose="02020603050405020304" pitchFamily="18" charset="0"/>
              </a:rPr>
              <a:t>3.	va elabora Tabelul de corelare, la dorință se poate și Matricea de specificații a testului;</a:t>
            </a:r>
          </a:p>
          <a:p>
            <a:pPr marL="0" indent="0">
              <a:buNone/>
            </a:pPr>
            <a:r>
              <a:rPr lang="ro-RO" sz="2200" dirty="0">
                <a:latin typeface="Times New Roman" panose="02020603050405020304" pitchFamily="18" charset="0"/>
                <a:cs typeface="Times New Roman" panose="02020603050405020304" pitchFamily="18" charset="0"/>
              </a:rPr>
              <a:t>4.	va compune/alege itemi de diferite tipuri în corelare cu obiectivele de evaluare formulate;</a:t>
            </a:r>
          </a:p>
          <a:p>
            <a:pPr marL="0" indent="0">
              <a:buNone/>
            </a:pPr>
            <a:r>
              <a:rPr lang="ro-RO" sz="2200" dirty="0">
                <a:latin typeface="Times New Roman" panose="02020603050405020304" pitchFamily="18" charset="0"/>
                <a:cs typeface="Times New Roman" panose="02020603050405020304" pitchFamily="18" charset="0"/>
              </a:rPr>
              <a:t>5.	va rezolva testul elaborat pentru a determina dacă elevii vor putea să-l rezolve în perioada respectivă de timp; în urma acestei activități, profesorul va corecta testul;</a:t>
            </a:r>
          </a:p>
          <a:p>
            <a:pPr marL="0" indent="0">
              <a:buNone/>
            </a:pPr>
            <a:r>
              <a:rPr lang="ro-RO" sz="2200" dirty="0">
                <a:latin typeface="Times New Roman" panose="02020603050405020304" pitchFamily="18" charset="0"/>
                <a:cs typeface="Times New Roman" panose="02020603050405020304" pitchFamily="18" charset="0"/>
              </a:rPr>
              <a:t>6.	va elabora Baremul de corectare;</a:t>
            </a:r>
          </a:p>
          <a:p>
            <a:pPr marL="0" indent="0">
              <a:buNone/>
            </a:pPr>
            <a:r>
              <a:rPr lang="ro-RO" sz="2200" dirty="0">
                <a:latin typeface="Times New Roman" panose="02020603050405020304" pitchFamily="18" charset="0"/>
                <a:cs typeface="Times New Roman" panose="02020603050405020304" pitchFamily="18" charset="0"/>
              </a:rPr>
              <a:t>7.	va elabora Schema de convertire a punctelor în note;</a:t>
            </a:r>
          </a:p>
          <a:p>
            <a:pPr marL="0" indent="0">
              <a:buNone/>
            </a:pPr>
            <a:r>
              <a:rPr lang="ro-RO" sz="2200" dirty="0">
                <a:latin typeface="Times New Roman" panose="02020603050405020304" pitchFamily="18" charset="0"/>
                <a:cs typeface="Times New Roman" panose="02020603050405020304" pitchFamily="18" charset="0"/>
              </a:rPr>
              <a:t>8.	va realiza administrarea testului ce include:</a:t>
            </a:r>
          </a:p>
          <a:p>
            <a:pPr marL="0" indent="0">
              <a:buNone/>
            </a:pPr>
            <a:r>
              <a:rPr lang="ro-RO" sz="2200" dirty="0">
                <a:latin typeface="Times New Roman" panose="02020603050405020304" pitchFamily="18" charset="0"/>
                <a:cs typeface="Times New Roman" panose="02020603050405020304" pitchFamily="18" charset="0"/>
              </a:rPr>
              <a:t>a)	aprobarea testului și a baremelor respective la ședința comisiei metodice;</a:t>
            </a:r>
          </a:p>
          <a:p>
            <a:pPr marL="0" indent="0">
              <a:buNone/>
            </a:pPr>
            <a:r>
              <a:rPr lang="ro-RO" sz="2200" dirty="0">
                <a:latin typeface="Times New Roman" panose="02020603050405020304" pitchFamily="18" charset="0"/>
                <a:cs typeface="Times New Roman" panose="02020603050405020304" pitchFamily="18" charset="0"/>
              </a:rPr>
              <a:t>b)	aprobarea testului și a baremelor respective de către administrația gimnaziului/liceului;</a:t>
            </a:r>
          </a:p>
          <a:p>
            <a:pPr marL="0" indent="0">
              <a:buNone/>
            </a:pPr>
            <a:r>
              <a:rPr lang="ro-RO" sz="2200" dirty="0">
                <a:latin typeface="Times New Roman" panose="02020603050405020304" pitchFamily="18" charset="0"/>
                <a:cs typeface="Times New Roman" panose="02020603050405020304" pitchFamily="18" charset="0"/>
              </a:rPr>
              <a:t>c)	editarea testului pentru fiecare elev care va fi supus testării.</a:t>
            </a:r>
          </a:p>
          <a:p>
            <a:endParaRPr lang="ru-RU" dirty="0"/>
          </a:p>
        </p:txBody>
      </p:sp>
    </p:spTree>
    <p:extLst>
      <p:ext uri="{BB962C8B-B14F-4D97-AF65-F5344CB8AC3E}">
        <p14:creationId xmlns:p14="http://schemas.microsoft.com/office/powerpoint/2010/main" val="1523140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C76983-85BF-4DB9-9AAC-54903BF6176C}"/>
              </a:ext>
            </a:extLst>
          </p:cNvPr>
          <p:cNvSpPr>
            <a:spLocks noGrp="1"/>
          </p:cNvSpPr>
          <p:nvPr>
            <p:ph type="title"/>
          </p:nvPr>
        </p:nvSpPr>
        <p:spPr>
          <a:xfrm>
            <a:off x="1368179" y="215153"/>
            <a:ext cx="10154887" cy="1688785"/>
          </a:xfrm>
          <a:solidFill>
            <a:srgbClr val="E2FCC8"/>
          </a:solidFill>
        </p:spPr>
        <p:txBody>
          <a:bodyPr>
            <a:normAutofit fontScale="90000"/>
          </a:bodyPr>
          <a:lstStyle/>
          <a:p>
            <a:pPr algn="ctr"/>
            <a:r>
              <a:rPr lang="x-none" sz="3200" b="1" dirty="0">
                <a:solidFill>
                  <a:srgbClr val="0070C0"/>
                </a:solidFill>
              </a:rPr>
              <a:t>TEST SUMATIV</a:t>
            </a:r>
            <a:r>
              <a:rPr lang="x-none" b="1" dirty="0"/>
              <a:t> </a:t>
            </a:r>
            <a:br>
              <a:rPr lang="x-none" dirty="0"/>
            </a:br>
            <a:r>
              <a:rPr lang="x-none" dirty="0"/>
              <a:t>   </a:t>
            </a:r>
            <a:r>
              <a:rPr lang="x-none" dirty="0">
                <a:solidFill>
                  <a:srgbClr val="C00000"/>
                </a:solidFill>
                <a:latin typeface="Times New Roman" panose="02020603050405020304" pitchFamily="18" charset="0"/>
                <a:cs typeface="Times New Roman" panose="02020603050405020304" pitchFamily="18" charset="0"/>
              </a:rPr>
              <a:t>Clasa VIII. Capitolul „Numere reale. Recapitulare         și completări„</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FD3F50AD-EB81-4B5C-8BD8-C46A0C9370AF}"/>
              </a:ext>
            </a:extLst>
          </p:cNvPr>
          <p:cNvSpPr>
            <a:spLocks noGrp="1"/>
          </p:cNvSpPr>
          <p:nvPr>
            <p:ph idx="1"/>
          </p:nvPr>
        </p:nvSpPr>
        <p:spPr>
          <a:xfrm>
            <a:off x="699247" y="2133598"/>
            <a:ext cx="11492753" cy="4724401"/>
          </a:xfrm>
          <a:solidFill>
            <a:srgbClr val="CCFFCC"/>
          </a:solidFill>
        </p:spPr>
        <p:txBody>
          <a:bodyPr>
            <a:normAutofit fontScale="92500" lnSpcReduction="10000"/>
          </a:bodyPr>
          <a:lstStyle/>
          <a:p>
            <a:pPr marL="296545" indent="-213995" algn="just">
              <a:spcBef>
                <a:spcPts val="10"/>
              </a:spcBef>
            </a:pPr>
            <a:r>
              <a:rPr lang="ro-RO" sz="2600" b="1" i="1" dirty="0">
                <a:solidFill>
                  <a:srgbClr val="221F1F"/>
                </a:solidFill>
                <a:effectLst/>
                <a:latin typeface="Calibri" panose="020F0502020204030204" pitchFamily="34" charset="0"/>
                <a:ea typeface="Calibri" panose="020F0502020204030204" pitchFamily="34" charset="0"/>
              </a:rPr>
              <a:t>Unitățile de competențe supuse evaluării</a:t>
            </a:r>
            <a:r>
              <a:rPr lang="ro-RO" sz="2600" b="1" i="0" dirty="0">
                <a:solidFill>
                  <a:srgbClr val="221F1F"/>
                </a:solidFill>
                <a:effectLst/>
                <a:latin typeface="Calibri" panose="020F0502020204030204" pitchFamily="34" charset="0"/>
                <a:ea typeface="Calibri" panose="020F0502020204030204" pitchFamily="34" charset="0"/>
              </a:rPr>
              <a:t>:</a:t>
            </a:r>
            <a:endParaRPr lang="ru-RU" sz="2600" b="1" i="1" dirty="0">
              <a:effectLst/>
              <a:latin typeface="Calibri" panose="020F0502020204030204" pitchFamily="34" charset="0"/>
              <a:ea typeface="Calibri" panose="020F0502020204030204" pitchFamily="34"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1.3. </a:t>
            </a:r>
            <a:r>
              <a:rPr lang="it-IT" sz="2600" b="1" dirty="0">
                <a:effectLst/>
                <a:latin typeface="Calibri" panose="020F0502020204030204" pitchFamily="34" charset="0"/>
                <a:ea typeface="Calibri" panose="020F0502020204030204" pitchFamily="34" charset="0"/>
                <a:cs typeface="Calibri" panose="020F0502020204030204" pitchFamily="34" charset="0"/>
              </a:rPr>
              <a:t>Ordonarea, compararea </a:t>
            </a:r>
            <a:r>
              <a:rPr lang="it-IT" sz="2600" dirty="0">
                <a:effectLst/>
                <a:latin typeface="Calibri" panose="020F0502020204030204" pitchFamily="34" charset="0"/>
                <a:ea typeface="Calibri" panose="020F0502020204030204" pitchFamily="34" charset="0"/>
                <a:cs typeface="Calibri" panose="020F0502020204030204" pitchFamily="34" charset="0"/>
              </a:rPr>
              <a:t>şi </a:t>
            </a:r>
            <a:r>
              <a:rPr lang="it-IT" sz="2600" b="1" dirty="0">
                <a:effectLst/>
                <a:latin typeface="Calibri" panose="020F0502020204030204" pitchFamily="34" charset="0"/>
                <a:ea typeface="Calibri" panose="020F0502020204030204" pitchFamily="34" charset="0"/>
                <a:cs typeface="Calibri" panose="020F0502020204030204" pitchFamily="34" charset="0"/>
              </a:rPr>
              <a:t>reprezentarea </a:t>
            </a:r>
            <a:r>
              <a:rPr lang="it-IT" sz="2600" dirty="0">
                <a:effectLst/>
                <a:latin typeface="Calibri" panose="020F0502020204030204" pitchFamily="34" charset="0"/>
                <a:ea typeface="Calibri" panose="020F0502020204030204" pitchFamily="34" charset="0"/>
                <a:cs typeface="Calibri" panose="020F0502020204030204" pitchFamily="34" charset="0"/>
              </a:rPr>
              <a:t>numerelor reale pe axă.</a:t>
            </a:r>
            <a:endParaRPr lang="ru-RU" sz="2600" dirty="0">
              <a:effectLst/>
              <a:latin typeface="Calibri" panose="020F0502020204030204" pitchFamily="34" charset="0"/>
              <a:ea typeface="Calibri" panose="020F0502020204030204" pitchFamily="34"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1.4. </a:t>
            </a:r>
            <a:r>
              <a:rPr lang="it-IT" sz="2600" b="1" dirty="0">
                <a:effectLst/>
                <a:latin typeface="Calibri" panose="020F0502020204030204" pitchFamily="34" charset="0"/>
                <a:ea typeface="Calibri" panose="020F0502020204030204" pitchFamily="34" charset="0"/>
                <a:cs typeface="Calibri" panose="020F0502020204030204" pitchFamily="34" charset="0"/>
              </a:rPr>
              <a:t>Aplicarea </a:t>
            </a:r>
            <a:r>
              <a:rPr lang="it-IT" sz="2600" dirty="0">
                <a:effectLst/>
                <a:latin typeface="Calibri" panose="020F0502020204030204" pitchFamily="34" charset="0"/>
                <a:ea typeface="Calibri" panose="020F0502020204030204" pitchFamily="34" charset="0"/>
                <a:cs typeface="Calibri" panose="020F0502020204030204" pitchFamily="34" charset="0"/>
              </a:rPr>
              <a:t>modulului numărului real și a proprietăților acestuia în diverse situații.</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1.5. </a:t>
            </a:r>
            <a:r>
              <a:rPr lang="it-IT" sz="2600" b="1" dirty="0">
                <a:effectLst/>
                <a:latin typeface="Calibri" panose="020F0502020204030204" pitchFamily="34" charset="0"/>
                <a:ea typeface="Calibri" panose="020F0502020204030204" pitchFamily="34" charset="0"/>
                <a:cs typeface="Calibri" panose="020F0502020204030204" pitchFamily="34" charset="0"/>
              </a:rPr>
              <a:t>Alegerea </a:t>
            </a:r>
            <a:r>
              <a:rPr lang="it-IT" sz="2600" dirty="0">
                <a:effectLst/>
                <a:latin typeface="Calibri" panose="020F0502020204030204" pitchFamily="34" charset="0"/>
                <a:ea typeface="Calibri" panose="020F0502020204030204" pitchFamily="34" charset="0"/>
                <a:cs typeface="Calibri" panose="020F0502020204030204" pitchFamily="34" charset="0"/>
              </a:rPr>
              <a:t>formei de reprezentare a unui număr real şi </a:t>
            </a:r>
            <a:r>
              <a:rPr lang="it-IT" sz="2600" b="1" dirty="0">
                <a:effectLst/>
                <a:latin typeface="Calibri" panose="020F0502020204030204" pitchFamily="34" charset="0"/>
                <a:ea typeface="Calibri" panose="020F0502020204030204" pitchFamily="34" charset="0"/>
                <a:cs typeface="Calibri" panose="020F0502020204030204" pitchFamily="34" charset="0"/>
              </a:rPr>
              <a:t>utilizarea</a:t>
            </a:r>
            <a:r>
              <a:rPr lang="it-IT" sz="2600" dirty="0">
                <a:effectLst/>
                <a:latin typeface="Calibri" panose="020F0502020204030204" pitchFamily="34" charset="0"/>
                <a:ea typeface="Calibri" panose="020F0502020204030204" pitchFamily="34" charset="0"/>
                <a:cs typeface="Calibri" panose="020F0502020204030204" pitchFamily="34" charset="0"/>
              </a:rPr>
              <a:t> de algoritmi pentru optimizarea calculului cu numere reale.</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1.6. </a:t>
            </a:r>
            <a:r>
              <a:rPr lang="it-IT" sz="2600" b="1" dirty="0">
                <a:effectLst/>
                <a:latin typeface="Calibri" panose="020F0502020204030204" pitchFamily="34" charset="0"/>
                <a:ea typeface="Calibri" panose="020F0502020204030204" pitchFamily="34" charset="0"/>
                <a:cs typeface="Calibri" panose="020F0502020204030204" pitchFamily="34" charset="0"/>
              </a:rPr>
              <a:t>Operarea </a:t>
            </a:r>
            <a:r>
              <a:rPr lang="it-IT" sz="2600" dirty="0">
                <a:effectLst/>
                <a:latin typeface="Calibri" panose="020F0502020204030204" pitchFamily="34" charset="0"/>
                <a:ea typeface="Calibri" panose="020F0502020204030204" pitchFamily="34" charset="0"/>
                <a:cs typeface="Calibri" panose="020F0502020204030204" pitchFamily="34" charset="0"/>
              </a:rPr>
              <a:t>cu numere reale pentru efectuarea calculelor cu numere reale în diverse contexte, utilizând proprietățile operațiilor studiate și a semnificațiilor parantezelor.</a:t>
            </a:r>
            <a:endParaRPr lang="x-none" sz="2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x-none" sz="2600" b="1" dirty="0">
                <a:effectLst/>
                <a:latin typeface="Calibri" panose="020F0502020204030204" pitchFamily="34" charset="0"/>
                <a:ea typeface="Calibri" panose="020F0502020204030204" pitchFamily="34" charset="0"/>
                <a:cs typeface="Times New Roman" panose="02020603050405020304" pitchFamily="18" charset="0"/>
              </a:rPr>
              <a:t>1.8. </a:t>
            </a:r>
            <a:r>
              <a:rPr lang="ro-RO" sz="2600" b="1" dirty="0">
                <a:effectLst/>
                <a:latin typeface="Calibri" panose="020F0502020204030204" pitchFamily="34" charset="0"/>
                <a:ea typeface="Calibri" panose="020F0502020204030204" pitchFamily="34" charset="0"/>
                <a:cs typeface="Calibri" panose="020F0502020204030204" pitchFamily="34" charset="0"/>
              </a:rPr>
              <a:t>Investigarea </a:t>
            </a:r>
            <a:r>
              <a:rPr lang="ro-RO" sz="2600" dirty="0">
                <a:effectLst/>
                <a:latin typeface="Calibri" panose="020F0502020204030204" pitchFamily="34" charset="0"/>
                <a:ea typeface="Calibri" panose="020F0502020204030204" pitchFamily="34" charset="0"/>
                <a:cs typeface="Calibri" panose="020F0502020204030204" pitchFamily="34" charset="0"/>
              </a:rPr>
              <a:t>valorii de adevăr a unei </a:t>
            </a:r>
            <a:r>
              <a:rPr lang="ro-RO" sz="2600" dirty="0" err="1">
                <a:effectLst/>
                <a:latin typeface="Calibri" panose="020F0502020204030204" pitchFamily="34" charset="0"/>
                <a:ea typeface="Calibri" panose="020F0502020204030204" pitchFamily="34" charset="0"/>
                <a:cs typeface="Calibri" panose="020F0502020204030204" pitchFamily="34" charset="0"/>
              </a:rPr>
              <a:t>afirmaţii</a:t>
            </a:r>
            <a:r>
              <a:rPr lang="ro-RO" sz="2600" dirty="0">
                <a:effectLst/>
                <a:latin typeface="Calibri" panose="020F0502020204030204" pitchFamily="34" charset="0"/>
                <a:ea typeface="Calibri" panose="020F0502020204030204" pitchFamily="34" charset="0"/>
                <a:cs typeface="Calibri" panose="020F0502020204030204" pitchFamily="34" charset="0"/>
              </a:rPr>
              <a:t>, </a:t>
            </a:r>
            <a:r>
              <a:rPr lang="ro-RO" sz="2600" dirty="0" err="1">
                <a:effectLst/>
                <a:latin typeface="Calibri" panose="020F0502020204030204" pitchFamily="34" charset="0"/>
                <a:ea typeface="Calibri" panose="020F0502020204030204" pitchFamily="34" charset="0"/>
                <a:cs typeface="Calibri" panose="020F0502020204030204" pitchFamily="34" charset="0"/>
              </a:rPr>
              <a:t>propoziţii</a:t>
            </a:r>
            <a:r>
              <a:rPr lang="ro-RO" sz="2600" dirty="0">
                <a:effectLst/>
                <a:latin typeface="Calibri" panose="020F0502020204030204" pitchFamily="34" charset="0"/>
                <a:ea typeface="Calibri" panose="020F0502020204030204" pitchFamily="34" charset="0"/>
                <a:cs typeface="Calibri" panose="020F0502020204030204" pitchFamily="34" charset="0"/>
              </a:rPr>
              <a:t> cu numere reale, inclusiv  cu ajutorul exemplelor, contraexemplelor.</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o-RO" sz="2600" dirty="0">
                <a:effectLst/>
                <a:latin typeface="Calibri" panose="020F0502020204030204" pitchFamily="34" charset="0"/>
                <a:ea typeface="Calibri" panose="020F0502020204030204" pitchFamily="34" charset="0"/>
                <a:cs typeface="Calibri" panose="020F0502020204030204" pitchFamily="34" charset="0"/>
              </a:rPr>
              <a:t>1.9</a:t>
            </a:r>
            <a:r>
              <a:rPr lang="ro-RO" sz="2600" b="1" dirty="0">
                <a:effectLst/>
                <a:latin typeface="Calibri" panose="020F0502020204030204" pitchFamily="34" charset="0"/>
                <a:ea typeface="Calibri" panose="020F0502020204030204" pitchFamily="34" charset="0"/>
                <a:cs typeface="Calibri" panose="020F0502020204030204" pitchFamily="34" charset="0"/>
              </a:rPr>
              <a:t>. Justificarea </a:t>
            </a:r>
            <a:r>
              <a:rPr lang="ro-RO" sz="2600" dirty="0">
                <a:effectLst/>
                <a:latin typeface="Calibri" panose="020F0502020204030204" pitchFamily="34" charset="0"/>
                <a:ea typeface="Calibri" panose="020F0502020204030204" pitchFamily="34" charset="0"/>
                <a:cs typeface="Calibri" panose="020F0502020204030204" pitchFamily="34" charset="0"/>
              </a:rPr>
              <a:t>unui demers sau rezultat </a:t>
            </a:r>
            <a:r>
              <a:rPr lang="ro-RO" sz="2600" dirty="0" err="1">
                <a:effectLst/>
                <a:latin typeface="Calibri" panose="020F0502020204030204" pitchFamily="34" charset="0"/>
                <a:ea typeface="Calibri" panose="020F0502020204030204" pitchFamily="34" charset="0"/>
                <a:cs typeface="Calibri" panose="020F0502020204030204" pitchFamily="34" charset="0"/>
              </a:rPr>
              <a:t>obţinut</a:t>
            </a:r>
            <a:r>
              <a:rPr lang="ro-RO" sz="2600" dirty="0">
                <a:effectLst/>
                <a:latin typeface="Calibri" panose="020F0502020204030204" pitchFamily="34" charset="0"/>
                <a:ea typeface="Calibri" panose="020F0502020204030204" pitchFamily="34" charset="0"/>
                <a:cs typeface="Calibri" panose="020F0502020204030204" pitchFamily="34" charset="0"/>
              </a:rPr>
              <a:t> sau indicat  cu numere reale, recurgând la argumentări, </a:t>
            </a:r>
            <a:r>
              <a:rPr lang="ro-RO" sz="2600" dirty="0" err="1">
                <a:effectLst/>
                <a:latin typeface="Calibri" panose="020F0502020204030204" pitchFamily="34" charset="0"/>
                <a:ea typeface="Calibri" panose="020F0502020204030204" pitchFamily="34" charset="0"/>
                <a:cs typeface="Calibri" panose="020F0502020204030204" pitchFamily="34" charset="0"/>
              </a:rPr>
              <a:t>demonstraţii</a:t>
            </a:r>
            <a:r>
              <a:rPr lang="ro-RO" sz="2600" dirty="0">
                <a:effectLst/>
                <a:latin typeface="Calibri" panose="020F0502020204030204" pitchFamily="34" charset="0"/>
                <a:ea typeface="Calibri" panose="020F0502020204030204" pitchFamily="34" charset="0"/>
                <a:cs typeface="Calibri" panose="020F0502020204030204" pitchFamily="34" charset="0"/>
              </a:rPr>
              <a:t>.</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765244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03D8224-2C7F-435E-A132-8D87CB19F68C}"/>
              </a:ext>
            </a:extLst>
          </p:cNvPr>
          <p:cNvSpPr>
            <a:spLocks noGrp="1"/>
          </p:cNvSpPr>
          <p:nvPr>
            <p:ph idx="1"/>
          </p:nvPr>
        </p:nvSpPr>
        <p:spPr>
          <a:xfrm>
            <a:off x="838200" y="515678"/>
            <a:ext cx="10515600" cy="6342321"/>
          </a:xfrm>
          <a:solidFill>
            <a:srgbClr val="CCFFFF"/>
          </a:solidFill>
        </p:spPr>
        <p:txBody>
          <a:bodyPr>
            <a:normAutofit/>
          </a:bodyPr>
          <a:lstStyle/>
          <a:p>
            <a:pPr marL="67945" indent="0">
              <a:spcBef>
                <a:spcPts val="10"/>
              </a:spcBef>
              <a:spcAft>
                <a:spcPts val="0"/>
              </a:spcAft>
              <a:buNone/>
            </a:pPr>
            <a:endParaRPr lang="ro-RO" sz="2800" b="1"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b="1"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Obiectivele de evaluare</a:t>
            </a:r>
            <a:r>
              <a:rPr lang="ro-RO" sz="2800" b="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Elevii vor demonstra că sunt capabili:</a:t>
            </a:r>
          </a:p>
          <a:p>
            <a:pPr marL="67945" indent="0">
              <a:lnSpc>
                <a:spcPct val="111000"/>
              </a:lnSpc>
              <a:spcBef>
                <a:spcPts val="19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OE1 – să investigheze valoarea de adevăr a unei propoziții cu numere reale; </a:t>
            </a:r>
          </a:p>
          <a:p>
            <a:pPr marL="67945" indent="0">
              <a:lnSpc>
                <a:spcPct val="111000"/>
              </a:lnSpc>
              <a:spcBef>
                <a:spcPts val="19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OE2 – să compare două numere reale date;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OE3 – să ordoneze numere reale;</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OE4 – să aplice proprietățile modulului numărului real pentru optimizarea calculelor cu numere reale;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OE5 – să utilizeze algoritmi pentru optimizarea calculului cu numere reale;</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OE6 – să aplice proprietățile puterilor cu exponent întreg și ale radicalilor la efectuarea calculelor cu numere reale;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OE7 – să justifice un rezultat matematic obținut, utilizând argumentări</a:t>
            </a:r>
            <a:r>
              <a:rPr lang="ro-RO" sz="2800" dirty="0">
                <a:solidFill>
                  <a:srgbClr val="221F1F"/>
                </a:solidFill>
                <a:effectLst/>
                <a:latin typeface="Calibri" panose="020F0502020204030204" pitchFamily="34" charset="0"/>
                <a:ea typeface="Calibri" panose="020F0502020204030204" pitchFamily="34" charset="0"/>
              </a:rPr>
              <a:t>.</a:t>
            </a:r>
            <a:endParaRPr lang="ru-RU" sz="2800" dirty="0">
              <a:effectLst/>
              <a:latin typeface="Calibri" panose="020F0502020204030204" pitchFamily="34" charset="0"/>
              <a:ea typeface="Calibri" panose="020F0502020204030204" pitchFamily="34" charset="0"/>
            </a:endParaRPr>
          </a:p>
          <a:p>
            <a:endParaRPr lang="ru-RU" dirty="0"/>
          </a:p>
        </p:txBody>
      </p:sp>
    </p:spTree>
    <p:extLst>
      <p:ext uri="{BB962C8B-B14F-4D97-AF65-F5344CB8AC3E}">
        <p14:creationId xmlns:p14="http://schemas.microsoft.com/office/powerpoint/2010/main" val="208049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Объект 9227">
            <a:extLst>
              <a:ext uri="{FF2B5EF4-FFF2-40B4-BE49-F238E27FC236}">
                <a16:creationId xmlns:a16="http://schemas.microsoft.com/office/drawing/2014/main" id="{6FA44221-ACA9-4F45-8CF0-732B30E93D01}"/>
              </a:ext>
            </a:extLst>
          </p:cNvPr>
          <p:cNvPicPr>
            <a:picLocks noGrp="1" noChangeAspect="1"/>
          </p:cNvPicPr>
          <p:nvPr>
            <p:ph idx="1"/>
          </p:nvPr>
        </p:nvPicPr>
        <p:blipFill>
          <a:blip r:embed="rId2" cstate="print"/>
          <a:stretch>
            <a:fillRect/>
          </a:stretch>
        </p:blipFill>
        <p:spPr>
          <a:xfrm>
            <a:off x="1087772" y="1275127"/>
            <a:ext cx="10673922" cy="5390598"/>
          </a:xfrm>
          <a:prstGeom prst="rect">
            <a:avLst/>
          </a:prstGeom>
          <a:solidFill>
            <a:srgbClr val="FFFFFF"/>
          </a:solidFill>
        </p:spPr>
      </p:pic>
      <p:sp>
        <p:nvSpPr>
          <p:cNvPr id="9229" name="TextBox 9228">
            <a:extLst>
              <a:ext uri="{FF2B5EF4-FFF2-40B4-BE49-F238E27FC236}">
                <a16:creationId xmlns:a16="http://schemas.microsoft.com/office/drawing/2014/main" id="{98770073-20EB-45A2-9E52-231A60C576BC}"/>
              </a:ext>
            </a:extLst>
          </p:cNvPr>
          <p:cNvSpPr txBox="1"/>
          <p:nvPr/>
        </p:nvSpPr>
        <p:spPr>
          <a:xfrm>
            <a:off x="1686189" y="524312"/>
            <a:ext cx="8690995" cy="584775"/>
          </a:xfrm>
          <a:prstGeom prst="rect">
            <a:avLst/>
          </a:prstGeom>
          <a:solidFill>
            <a:srgbClr val="FFFFFF"/>
          </a:solidFill>
        </p:spPr>
        <p:txBody>
          <a:bodyPr wrap="square" rtlCol="0">
            <a:spAutoFit/>
          </a:bodyPr>
          <a:lstStyle/>
          <a:p>
            <a:pPr algn="ctr"/>
            <a:r>
              <a:rPr lang="x-none" sz="3200" b="1" dirty="0"/>
              <a:t>Matricea de specificații (</a:t>
            </a:r>
            <a:r>
              <a:rPr lang="x-none" sz="3200" i="1" dirty="0"/>
              <a:t>Varianta I</a:t>
            </a:r>
            <a:r>
              <a:rPr lang="x-none" sz="3200" b="1" dirty="0"/>
              <a:t>)</a:t>
            </a:r>
            <a:endParaRPr lang="ru-RU" sz="3200" b="1" dirty="0"/>
          </a:p>
        </p:txBody>
      </p:sp>
    </p:spTree>
    <p:extLst>
      <p:ext uri="{BB962C8B-B14F-4D97-AF65-F5344CB8AC3E}">
        <p14:creationId xmlns:p14="http://schemas.microsoft.com/office/powerpoint/2010/main" val="60540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135D24-30DA-4871-B281-B0CF2051DA9A}"/>
              </a:ext>
            </a:extLst>
          </p:cNvPr>
          <p:cNvSpPr>
            <a:spLocks noGrp="1"/>
          </p:cNvSpPr>
          <p:nvPr>
            <p:ph type="title"/>
          </p:nvPr>
        </p:nvSpPr>
        <p:spPr/>
        <p:txBody>
          <a:bodyPr>
            <a:noAutofit/>
          </a:bodyPr>
          <a:lstStyle/>
          <a:p>
            <a:pPr indent="270510"/>
            <a:r>
              <a:rPr lang="ro-RO"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40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Testul sumativ</a:t>
            </a:r>
            <a:br>
              <a:rPr lang="ru-RU" sz="4000" b="1" dirty="0">
                <a:solidFill>
                  <a:srgbClr val="0070C0"/>
                </a:solidFill>
                <a:effectLst/>
                <a:latin typeface="Calibri" panose="020F0502020204030204" pitchFamily="34" charset="0"/>
                <a:ea typeface="Calibri" panose="020F0502020204030204" pitchFamily="34" charset="0"/>
              </a:rPr>
            </a:br>
            <a:r>
              <a:rPr lang="x-none" sz="3600" dirty="0">
                <a:effectLst/>
                <a:latin typeface="Calibri" panose="020F0502020204030204" pitchFamily="34" charset="0"/>
                <a:ea typeface="Calibri" panose="020F0502020204030204" pitchFamily="34" charset="0"/>
              </a:rPr>
              <a:t>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Timp</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efectiv</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lucru</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45 min.</a:t>
            </a:r>
            <a:br>
              <a:rPr lang="ru-RU" sz="2400" dirty="0">
                <a:effectLst/>
                <a:latin typeface="Calibri" panose="020F0502020204030204" pitchFamily="34" charset="0"/>
                <a:ea typeface="Calibri" panose="020F0502020204030204" pitchFamily="34" charset="0"/>
              </a:rPr>
            </a:br>
            <a:endParaRPr lang="ru-RU" sz="2400" dirty="0"/>
          </a:p>
        </p:txBody>
      </p:sp>
      <p:pic>
        <p:nvPicPr>
          <p:cNvPr id="4" name="Содержимое 3"/>
          <p:cNvPicPr>
            <a:picLocks noGrp="1"/>
          </p:cNvPicPr>
          <p:nvPr>
            <p:ph idx="1"/>
          </p:nvPr>
        </p:nvPicPr>
        <p:blipFill>
          <a:blip r:embed="rId2" cstate="print"/>
          <a:srcRect l="30300" t="26913" r="26975" b="19286"/>
          <a:stretch>
            <a:fillRect/>
          </a:stretch>
        </p:blipFill>
        <p:spPr bwMode="auto">
          <a:xfrm>
            <a:off x="1626822" y="1809750"/>
            <a:ext cx="9112616" cy="4700588"/>
          </a:xfrm>
          <a:prstGeom prst="rect">
            <a:avLst/>
          </a:prstGeom>
          <a:noFill/>
          <a:ln w="9525">
            <a:noFill/>
            <a:miter lim="800000"/>
            <a:headEnd/>
            <a:tailEnd/>
          </a:ln>
        </p:spPr>
      </p:pic>
    </p:spTree>
    <p:extLst>
      <p:ext uri="{BB962C8B-B14F-4D97-AF65-F5344CB8AC3E}">
        <p14:creationId xmlns:p14="http://schemas.microsoft.com/office/powerpoint/2010/main" val="1015743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D63C3F5-84BA-43EE-96F9-78BEF5FA0AFB}"/>
              </a:ext>
            </a:extLst>
          </p:cNvPr>
          <p:cNvPicPr>
            <a:picLocks noGrp="1" noChangeAspect="1"/>
          </p:cNvPicPr>
          <p:nvPr>
            <p:ph idx="1"/>
          </p:nvPr>
        </p:nvPicPr>
        <p:blipFill>
          <a:blip r:embed="rId2" cstate="print"/>
          <a:stretch>
            <a:fillRect/>
          </a:stretch>
        </p:blipFill>
        <p:spPr>
          <a:xfrm>
            <a:off x="1216404" y="964734"/>
            <a:ext cx="9823508" cy="5276675"/>
          </a:xfrm>
          <a:prstGeom prst="rect">
            <a:avLst/>
          </a:prstGeom>
          <a:solidFill>
            <a:schemeClr val="bg1"/>
          </a:solidFill>
        </p:spPr>
      </p:pic>
    </p:spTree>
    <p:extLst>
      <p:ext uri="{BB962C8B-B14F-4D97-AF65-F5344CB8AC3E}">
        <p14:creationId xmlns:p14="http://schemas.microsoft.com/office/powerpoint/2010/main" val="1304742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6D8D56-4F66-4708-BD40-E72349B79946}"/>
              </a:ext>
            </a:extLst>
          </p:cNvPr>
          <p:cNvSpPr>
            <a:spLocks noGrp="1"/>
          </p:cNvSpPr>
          <p:nvPr>
            <p:ph type="title"/>
          </p:nvPr>
        </p:nvSpPr>
        <p:spPr>
          <a:xfrm>
            <a:off x="838200" y="511728"/>
            <a:ext cx="10515600" cy="511730"/>
          </a:xfrm>
        </p:spPr>
        <p:txBody>
          <a:bodyPr>
            <a:normAutofit fontScale="90000"/>
          </a:bodyPr>
          <a:lstStyle/>
          <a:p>
            <a:pPr algn="ctr"/>
            <a:r>
              <a:rPr lang="ro-RO" b="1" i="1" dirty="0">
                <a:solidFill>
                  <a:srgbClr val="00ACEF"/>
                </a:solidFill>
                <a:latin typeface="Calibri" panose="020F0502020204030204" pitchFamily="34" charset="0"/>
                <a:ea typeface="Calibri" panose="020F0502020204030204" pitchFamily="34" charset="0"/>
              </a:rPr>
              <a:t> Baremul de corectare</a:t>
            </a:r>
            <a:br>
              <a:rPr lang="ru-RU" sz="1800" b="1" i="1" dirty="0">
                <a:latin typeface="Calibri" panose="020F0502020204030204" pitchFamily="34" charset="0"/>
                <a:ea typeface="Calibri" panose="020F0502020204030204" pitchFamily="34" charset="0"/>
              </a:rPr>
            </a:br>
            <a:endParaRPr lang="ru-RU" dirty="0"/>
          </a:p>
        </p:txBody>
      </p:sp>
      <p:pic>
        <p:nvPicPr>
          <p:cNvPr id="4" name="Содержимое 3"/>
          <p:cNvPicPr>
            <a:picLocks noGrp="1"/>
          </p:cNvPicPr>
          <p:nvPr>
            <p:ph idx="1"/>
          </p:nvPr>
        </p:nvPicPr>
        <p:blipFill>
          <a:blip r:embed="rId2" cstate="print"/>
          <a:srcRect l="26448" t="11265" r="25501" b="26191"/>
          <a:stretch>
            <a:fillRect/>
          </a:stretch>
        </p:blipFill>
        <p:spPr bwMode="auto">
          <a:xfrm>
            <a:off x="1828801" y="1171574"/>
            <a:ext cx="8586787" cy="5243513"/>
          </a:xfrm>
          <a:prstGeom prst="rect">
            <a:avLst/>
          </a:prstGeom>
          <a:noFill/>
          <a:ln w="9525">
            <a:noFill/>
            <a:miter lim="800000"/>
            <a:headEnd/>
            <a:tailEnd/>
          </a:ln>
        </p:spPr>
      </p:pic>
    </p:spTree>
    <p:extLst>
      <p:ext uri="{BB962C8B-B14F-4D97-AF65-F5344CB8AC3E}">
        <p14:creationId xmlns:p14="http://schemas.microsoft.com/office/powerpoint/2010/main" val="396577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230" y="1456573"/>
            <a:ext cx="7687064" cy="4663310"/>
          </a:xfrm>
        </p:spPr>
        <p:txBody>
          <a:bodyPr>
            <a:normAutofit fontScale="90000"/>
          </a:bodyPr>
          <a:lstStyle/>
          <a:p>
            <a:pPr marL="109728">
              <a:lnSpc>
                <a:spcPct val="100000"/>
              </a:lnSpc>
              <a:spcBef>
                <a:spcPts val="400"/>
              </a:spcBef>
              <a:buClr>
                <a:srgbClr val="2DA2BF"/>
              </a:buClr>
              <a:buSzPct val="68000"/>
            </a:pPr>
            <a:br>
              <a:rPr lang="ro-RO" sz="2500" b="1" cap="none" dirty="0">
                <a:solidFill>
                  <a:prstClr val="black"/>
                </a:solidFill>
                <a:latin typeface="Times New Roman" pitchFamily="18" charset="0"/>
                <a:ea typeface="+mn-ea"/>
                <a:cs typeface="Times New Roman" pitchFamily="18" charset="0"/>
              </a:rPr>
            </a:br>
            <a:br>
              <a:rPr lang="ro-RO" sz="2500" b="1" cap="none" dirty="0">
                <a:solidFill>
                  <a:prstClr val="black"/>
                </a:solidFill>
                <a:latin typeface="Times New Roman" pitchFamily="18" charset="0"/>
                <a:ea typeface="+mn-ea"/>
                <a:cs typeface="Times New Roman" pitchFamily="18" charset="0"/>
              </a:rPr>
            </a:br>
            <a:r>
              <a:rPr lang="ro-RO" sz="2500" b="1" cap="none" dirty="0">
                <a:solidFill>
                  <a:srgbClr val="002060"/>
                </a:solidFill>
                <a:latin typeface="Times New Roman" pitchFamily="18" charset="0"/>
                <a:ea typeface="+mn-ea"/>
                <a:cs typeface="Times New Roman" pitchFamily="18" charset="0"/>
              </a:rPr>
              <a:t> 1) Formarea continuă a profesorilor de matematică din instituțiile de învățământ secundar general  din municipiul Chișinău; </a:t>
            </a:r>
            <a:br>
              <a:rPr lang="ro-RO" sz="2500" b="1" cap="none" dirty="0">
                <a:solidFill>
                  <a:srgbClr val="002060"/>
                </a:solidFill>
                <a:latin typeface="Times New Roman" pitchFamily="18" charset="0"/>
                <a:ea typeface="+mn-ea"/>
                <a:cs typeface="Times New Roman" pitchFamily="18" charset="0"/>
              </a:rPr>
            </a:br>
            <a:r>
              <a:rPr lang="ro-RO" sz="2500" b="1" cap="none" dirty="0">
                <a:solidFill>
                  <a:srgbClr val="002060"/>
                </a:solidFill>
                <a:latin typeface="Times New Roman" pitchFamily="18" charset="0"/>
                <a:ea typeface="+mn-ea"/>
                <a:cs typeface="Times New Roman" pitchFamily="18" charset="0"/>
              </a:rPr>
              <a:t>2) Asigurarea calității demersului didactic la matematică prin schimbul de experiență ale cadrelor didactice, privind strategiile de realizare a instrumentului de evaluare aplicat în cadrul evaluărilor sumative;</a:t>
            </a:r>
            <a:br>
              <a:rPr lang="ro-RO" sz="2500" b="1" cap="none" dirty="0">
                <a:solidFill>
                  <a:srgbClr val="002060"/>
                </a:solidFill>
                <a:latin typeface="Times New Roman" pitchFamily="18" charset="0"/>
                <a:ea typeface="+mn-ea"/>
                <a:cs typeface="Times New Roman" pitchFamily="18" charset="0"/>
              </a:rPr>
            </a:br>
            <a:r>
              <a:rPr lang="ro-RO" sz="2500" b="1" cap="none" dirty="0">
                <a:solidFill>
                  <a:srgbClr val="002060"/>
                </a:solidFill>
                <a:latin typeface="Times New Roman" pitchFamily="18" charset="0"/>
                <a:ea typeface="+mn-ea"/>
                <a:cs typeface="Times New Roman" pitchFamily="18" charset="0"/>
              </a:rPr>
              <a:t>3) Elaborarea instrumentelor de evaluare sumativă în</a:t>
            </a:r>
            <a:r>
              <a:rPr lang="en-US" sz="2500" b="1" cap="none" dirty="0">
                <a:solidFill>
                  <a:srgbClr val="002060"/>
                </a:solidFill>
                <a:latin typeface="Times New Roman" pitchFamily="18" charset="0"/>
                <a:ea typeface="+mn-ea"/>
                <a:cs typeface="Times New Roman" pitchFamily="18" charset="0"/>
              </a:rPr>
              <a:t> </a:t>
            </a:r>
            <a:r>
              <a:rPr lang="ro-RO" sz="2500" b="1" cap="none" dirty="0">
                <a:solidFill>
                  <a:srgbClr val="002060"/>
                </a:solidFill>
                <a:latin typeface="Times New Roman" pitchFamily="18" charset="0"/>
                <a:ea typeface="+mn-ea"/>
                <a:cs typeface="Times New Roman" pitchFamily="18" charset="0"/>
              </a:rPr>
              <a:t>procesul</a:t>
            </a:r>
            <a:r>
              <a:rPr lang="en-US" sz="2500" b="1" cap="none" dirty="0">
                <a:solidFill>
                  <a:srgbClr val="002060"/>
                </a:solidFill>
                <a:latin typeface="Times New Roman" pitchFamily="18" charset="0"/>
                <a:ea typeface="+mn-ea"/>
                <a:cs typeface="Times New Roman" pitchFamily="18" charset="0"/>
              </a:rPr>
              <a:t> </a:t>
            </a:r>
            <a:r>
              <a:rPr lang="ro-RO" sz="2500" b="1" cap="none" dirty="0" err="1">
                <a:solidFill>
                  <a:srgbClr val="002060"/>
                </a:solidFill>
                <a:latin typeface="Times New Roman" pitchFamily="18" charset="0"/>
                <a:ea typeface="+mn-ea"/>
                <a:cs typeface="Times New Roman" pitchFamily="18" charset="0"/>
              </a:rPr>
              <a:t>educaț</a:t>
            </a:r>
            <a:r>
              <a:rPr lang="en-US" sz="2500" b="1" cap="none" dirty="0" err="1">
                <a:solidFill>
                  <a:srgbClr val="002060"/>
                </a:solidFill>
                <a:latin typeface="Times New Roman" pitchFamily="18" charset="0"/>
                <a:ea typeface="+mn-ea"/>
                <a:cs typeface="Times New Roman" pitchFamily="18" charset="0"/>
              </a:rPr>
              <a:t>ional</a:t>
            </a:r>
            <a:r>
              <a:rPr lang="en-US" sz="2500" b="1" cap="none" dirty="0">
                <a:solidFill>
                  <a:srgbClr val="002060"/>
                </a:solidFill>
                <a:latin typeface="Times New Roman" pitchFamily="18" charset="0"/>
                <a:ea typeface="+mn-ea"/>
                <a:cs typeface="Times New Roman" pitchFamily="18" charset="0"/>
              </a:rPr>
              <a:t> la </a:t>
            </a:r>
            <a:r>
              <a:rPr lang="en-US" sz="2500" b="1" cap="none" dirty="0" err="1">
                <a:solidFill>
                  <a:srgbClr val="002060"/>
                </a:solidFill>
                <a:latin typeface="Times New Roman" pitchFamily="18" charset="0"/>
                <a:ea typeface="+mn-ea"/>
                <a:cs typeface="Times New Roman" pitchFamily="18" charset="0"/>
              </a:rPr>
              <a:t>matematic</a:t>
            </a:r>
            <a:r>
              <a:rPr lang="ro-RO" sz="2500" b="1" cap="none" dirty="0">
                <a:solidFill>
                  <a:srgbClr val="002060"/>
                </a:solidFill>
                <a:latin typeface="Times New Roman" pitchFamily="18" charset="0"/>
                <a:ea typeface="+mn-ea"/>
                <a:cs typeface="Times New Roman" pitchFamily="18" charset="0"/>
              </a:rPr>
              <a:t>ă</a:t>
            </a:r>
            <a:r>
              <a:rPr lang="en-US" sz="2500" b="1" cap="none" dirty="0">
                <a:solidFill>
                  <a:srgbClr val="002060"/>
                </a:solidFill>
                <a:latin typeface="Times New Roman" pitchFamily="18" charset="0"/>
                <a:ea typeface="+mn-ea"/>
                <a:cs typeface="Times New Roman" pitchFamily="18" charset="0"/>
              </a:rPr>
              <a:t>;</a:t>
            </a:r>
            <a:br>
              <a:rPr lang="ro-RO" sz="2500" b="1" cap="none" dirty="0">
                <a:solidFill>
                  <a:srgbClr val="002060"/>
                </a:solidFill>
                <a:latin typeface="Times New Roman" pitchFamily="18" charset="0"/>
                <a:ea typeface="+mn-ea"/>
                <a:cs typeface="Times New Roman" pitchFamily="18" charset="0"/>
              </a:rPr>
            </a:br>
            <a:br>
              <a:rPr lang="x-none" sz="2500" b="1" cap="none" dirty="0">
                <a:solidFill>
                  <a:srgbClr val="002060"/>
                </a:solidFill>
                <a:latin typeface="Times New Roman" pitchFamily="18" charset="0"/>
                <a:ea typeface="+mn-ea"/>
                <a:cs typeface="Times New Roman" pitchFamily="18" charset="0"/>
              </a:rPr>
            </a:br>
            <a:r>
              <a:rPr lang="x-none" sz="2500" b="1" cap="none" dirty="0">
                <a:solidFill>
                  <a:srgbClr val="002060"/>
                </a:solidFill>
                <a:latin typeface="Times New Roman" pitchFamily="18" charset="0"/>
                <a:ea typeface="+mn-ea"/>
                <a:cs typeface="Times New Roman" pitchFamily="18" charset="0"/>
              </a:rPr>
              <a:t> </a:t>
            </a:r>
            <a:r>
              <a:rPr lang="en-US" sz="2500" b="1" cap="none" dirty="0">
                <a:solidFill>
                  <a:prstClr val="black"/>
                </a:solidFill>
                <a:latin typeface="Times New Roman" pitchFamily="18" charset="0"/>
                <a:ea typeface="+mn-ea"/>
                <a:cs typeface="Times New Roman" pitchFamily="18" charset="0"/>
              </a:rPr>
              <a:t> </a:t>
            </a:r>
            <a:br>
              <a:rPr lang="ro-RO" sz="2500" b="1" cap="none" dirty="0">
                <a:solidFill>
                  <a:prstClr val="black"/>
                </a:solidFill>
                <a:latin typeface="Times New Roman" pitchFamily="18" charset="0"/>
                <a:ea typeface="+mn-ea"/>
                <a:cs typeface="Times New Roman" pitchFamily="18" charset="0"/>
              </a:rPr>
            </a:br>
            <a:endParaRPr lang="ro-RO" b="1" dirty="0"/>
          </a:p>
        </p:txBody>
      </p:sp>
      <p:sp>
        <p:nvSpPr>
          <p:cNvPr id="3" name="Subtitle 2"/>
          <p:cNvSpPr>
            <a:spLocks noGrp="1"/>
          </p:cNvSpPr>
          <p:nvPr>
            <p:ph type="subTitle" idx="1"/>
          </p:nvPr>
        </p:nvSpPr>
        <p:spPr>
          <a:xfrm>
            <a:off x="672057" y="522929"/>
            <a:ext cx="6331342" cy="1184397"/>
          </a:xfrm>
        </p:spPr>
        <p:txBody>
          <a:bodyPr>
            <a:normAutofit/>
          </a:bodyPr>
          <a:lstStyle/>
          <a:p>
            <a:r>
              <a:rPr lang="ro-RO" sz="4100" b="1" dirty="0">
                <a:solidFill>
                  <a:srgbClr val="C00000"/>
                </a:solidFill>
                <a:effectLst>
                  <a:outerShdw blurRad="31750" dist="25400" dir="5400000" algn="tl" rotWithShape="0">
                    <a:srgbClr val="000000">
                      <a:alpha val="25000"/>
                    </a:srgbClr>
                  </a:outerShdw>
                </a:effectLst>
                <a:latin typeface="Lucida Sans Unicode"/>
                <a:ea typeface="+mj-ea"/>
                <a:cs typeface="+mj-cs"/>
              </a:rPr>
              <a:t>Obiectivele seminarului:</a:t>
            </a:r>
            <a:endParaRPr lang="ro-RO" dirty="0">
              <a:solidFill>
                <a:srgbClr val="C00000"/>
              </a:solidFill>
            </a:endParaRPr>
          </a:p>
        </p:txBody>
      </p:sp>
      <p:pic>
        <p:nvPicPr>
          <p:cNvPr id="1026" name="Picture 2" descr="C:\Users\lbulhac\Desktop\25192197.jpg"/>
          <p:cNvPicPr>
            <a:picLocks noChangeAspect="1" noChangeArrowheads="1"/>
          </p:cNvPicPr>
          <p:nvPr/>
        </p:nvPicPr>
        <p:blipFill>
          <a:blip r:embed="rId2" cstate="print"/>
          <a:srcRect/>
          <a:stretch>
            <a:fillRect/>
          </a:stretch>
        </p:blipFill>
        <p:spPr bwMode="auto">
          <a:xfrm>
            <a:off x="7919294" y="851662"/>
            <a:ext cx="4072237" cy="2331655"/>
          </a:xfrm>
          <a:prstGeom prst="rect">
            <a:avLst/>
          </a:prstGeom>
          <a:noFill/>
        </p:spPr>
      </p:pic>
      <p:pic>
        <p:nvPicPr>
          <p:cNvPr id="1027" name="Picture 3" descr="C:\Users\lbulhac\Desktop\examen-1.jpg"/>
          <p:cNvPicPr>
            <a:picLocks noChangeAspect="1" noChangeArrowheads="1"/>
          </p:cNvPicPr>
          <p:nvPr/>
        </p:nvPicPr>
        <p:blipFill>
          <a:blip r:embed="rId3" cstate="print"/>
          <a:srcRect/>
          <a:stretch>
            <a:fillRect/>
          </a:stretch>
        </p:blipFill>
        <p:spPr bwMode="auto">
          <a:xfrm>
            <a:off x="8016171" y="3810010"/>
            <a:ext cx="3975360" cy="2196328"/>
          </a:xfrm>
          <a:prstGeom prst="rect">
            <a:avLst/>
          </a:prstGeom>
          <a:noFill/>
        </p:spPr>
      </p:pic>
    </p:spTree>
    <p:extLst>
      <p:ext uri="{BB962C8B-B14F-4D97-AF65-F5344CB8AC3E}">
        <p14:creationId xmlns:p14="http://schemas.microsoft.com/office/powerpoint/2010/main" val="242391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Объект 4">
                <a:extLst>
                  <a:ext uri="{FF2B5EF4-FFF2-40B4-BE49-F238E27FC236}">
                    <a16:creationId xmlns:a16="http://schemas.microsoft.com/office/drawing/2014/main" id="{4584D334-DD92-41FD-AC4C-82BA452028D4}"/>
                  </a:ext>
                </a:extLst>
              </p:cNvPr>
              <p:cNvGraphicFramePr>
                <a:graphicFrameLocks noGrp="1"/>
              </p:cNvGraphicFramePr>
              <p:nvPr>
                <p:ph idx="1"/>
                <p:extLst>
                  <p:ext uri="{D42A27DB-BD31-4B8C-83A1-F6EECF244321}">
                    <p14:modId xmlns:p14="http://schemas.microsoft.com/office/powerpoint/2010/main" val="2627260135"/>
                  </p:ext>
                </p:extLst>
              </p:nvPr>
            </p:nvGraphicFramePr>
            <p:xfrm>
              <a:off x="1413441" y="1031848"/>
              <a:ext cx="9869752" cy="1793637"/>
            </p:xfrm>
            <a:graphic>
              <a:graphicData uri="http://schemas.openxmlformats.org/drawingml/2006/table">
                <a:tbl>
                  <a:tblPr firstRow="1" firstCol="1" lastRow="1" lastCol="1" bandRow="1" bandCol="1"/>
                  <a:tblGrid>
                    <a:gridCol w="433061">
                      <a:extLst>
                        <a:ext uri="{9D8B030D-6E8A-4147-A177-3AD203B41FA5}">
                          <a16:colId xmlns:a16="http://schemas.microsoft.com/office/drawing/2014/main" val="2557516698"/>
                        </a:ext>
                      </a:extLst>
                    </a:gridCol>
                    <a:gridCol w="433061">
                      <a:extLst>
                        <a:ext uri="{9D8B030D-6E8A-4147-A177-3AD203B41FA5}">
                          <a16:colId xmlns:a16="http://schemas.microsoft.com/office/drawing/2014/main" val="3751103726"/>
                        </a:ext>
                      </a:extLst>
                    </a:gridCol>
                    <a:gridCol w="1371003">
                      <a:extLst>
                        <a:ext uri="{9D8B030D-6E8A-4147-A177-3AD203B41FA5}">
                          <a16:colId xmlns:a16="http://schemas.microsoft.com/office/drawing/2014/main" val="1109609279"/>
                        </a:ext>
                      </a:extLst>
                    </a:gridCol>
                    <a:gridCol w="47165">
                      <a:extLst>
                        <a:ext uri="{9D8B030D-6E8A-4147-A177-3AD203B41FA5}">
                          <a16:colId xmlns:a16="http://schemas.microsoft.com/office/drawing/2014/main" val="2975900262"/>
                        </a:ext>
                      </a:extLst>
                    </a:gridCol>
                    <a:gridCol w="4103360">
                      <a:extLst>
                        <a:ext uri="{9D8B030D-6E8A-4147-A177-3AD203B41FA5}">
                          <a16:colId xmlns:a16="http://schemas.microsoft.com/office/drawing/2014/main" val="2530442035"/>
                        </a:ext>
                      </a:extLst>
                    </a:gridCol>
                    <a:gridCol w="77509">
                      <a:extLst>
                        <a:ext uri="{9D8B030D-6E8A-4147-A177-3AD203B41FA5}">
                          <a16:colId xmlns:a16="http://schemas.microsoft.com/office/drawing/2014/main" val="2678274062"/>
                        </a:ext>
                      </a:extLst>
                    </a:gridCol>
                    <a:gridCol w="1009761">
                      <a:extLst>
                        <a:ext uri="{9D8B030D-6E8A-4147-A177-3AD203B41FA5}">
                          <a16:colId xmlns:a16="http://schemas.microsoft.com/office/drawing/2014/main" val="272037679"/>
                        </a:ext>
                      </a:extLst>
                    </a:gridCol>
                    <a:gridCol w="1081581">
                      <a:extLst>
                        <a:ext uri="{9D8B030D-6E8A-4147-A177-3AD203B41FA5}">
                          <a16:colId xmlns:a16="http://schemas.microsoft.com/office/drawing/2014/main" val="2872262531"/>
                        </a:ext>
                      </a:extLst>
                    </a:gridCol>
                    <a:gridCol w="1313251">
                      <a:extLst>
                        <a:ext uri="{9D8B030D-6E8A-4147-A177-3AD203B41FA5}">
                          <a16:colId xmlns:a16="http://schemas.microsoft.com/office/drawing/2014/main" val="686615181"/>
                        </a:ext>
                      </a:extLst>
                    </a:gridCol>
                  </a:tblGrid>
                  <a:tr h="655808">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6096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5969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pPr>
                            <a:spcBef>
                              <a:spcPts val="4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000" i="1" dirty="0">
                              <a:effectLst/>
                              <a:latin typeface="Times New Roman" panose="02020603050405020304" pitchFamily="18" charset="0"/>
                              <a:ea typeface="Calibri" panose="020F0502020204030204" pitchFamily="34" charset="0"/>
                              <a:cs typeface="Calibri" panose="020F0502020204030204" pitchFamily="34" charset="0"/>
                            </a:rPr>
                            <a:t>AB </a:t>
                          </a:r>
                          <a:r>
                            <a:rPr lang="en-US" sz="2000" dirty="0">
                              <a:effectLst/>
                              <a:latin typeface="Symbol" panose="05050102010706020507" pitchFamily="18" charset="2"/>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Calibri" panose="020F050202020403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m</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3815"/>
                          <a:r>
                            <a:rPr lang="en-US" sz="2000" i="1"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41275">
                            <a:spcBef>
                              <a:spcPts val="63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1275">
                            <a:lnSpc>
                              <a:spcPts val="1320"/>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342900" lvl="0" indent="-342900">
                            <a:spcBef>
                              <a:spcPts val="195"/>
                            </a:spcBef>
                            <a:spcAft>
                              <a:spcPts val="0"/>
                            </a:spcAft>
                            <a:buFont typeface="Times New Roman" panose="02020603050405020304" pitchFamily="18" charset="0"/>
                            <a:buChar char="-"/>
                            <a:tabLst>
                              <a:tab pos="175260" algn="l"/>
                            </a:tabLs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Calibri" panose="020F0502020204030204" pitchFamily="34" charset="0"/>
                                </a:rPr>
                                <m:t>2</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12</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=5∙2</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=10</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oMath>
                          </a14:m>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Bef>
                              <a:spcPts val="195"/>
                            </a:spcBef>
                            <a:spcAft>
                              <a:spcPts val="0"/>
                            </a:spcAft>
                            <a:buFont typeface="Times New Roman" panose="02020603050405020304" pitchFamily="18" charset="0"/>
                            <a:buChar char="-"/>
                            <a:tabLst>
                              <a:tab pos="175260" algn="l"/>
                            </a:tabLst>
                          </a:pPr>
                          <a14:m>
                            <m:oMath xmlns:m="http://schemas.openxmlformats.org/officeDocument/2006/math">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75</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=5</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oMath>
                          </a14:m>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M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Bef>
                              <a:spcPts val="195"/>
                            </a:spcBef>
                            <a:spcAft>
                              <a:spcPts val="0"/>
                            </a:spcAft>
                            <a:buFont typeface="Times New Roman" panose="02020603050405020304" pitchFamily="18" charset="0"/>
                            <a:buNone/>
                            <a:tabLst>
                              <a:tab pos="175260" algn="l"/>
                            </a:tabLst>
                          </a:pP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34925">
                            <a:spcBef>
                              <a:spcPts val="650"/>
                            </a:spcBef>
                            <a:spcAft>
                              <a:spcPts val="0"/>
                            </a:spcAft>
                          </a:pPr>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18542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185420">
                            <a:spcBef>
                              <a:spcPts val="25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20701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520581549"/>
                      </a:ext>
                    </a:extLst>
                  </a:tr>
                  <a:tr h="266331">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tc>
                      <a:txBody>
                        <a:bodyPr/>
                        <a:lstStyle/>
                        <a:p>
                          <a:pPr marR="16510" algn="ctr">
                            <a:lnSpc>
                              <a:spcPts val="1220"/>
                            </a:lnSpc>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04140">
                            <a:lnSpc>
                              <a:spcPts val="1220"/>
                            </a:lnSpc>
                          </a:pPr>
                          <a:r>
                            <a:rPr lang="en-US" sz="2000" dirty="0">
                              <a:effectLst/>
                              <a:latin typeface="Calibri" panose="020F0502020204030204" pitchFamily="34" charset="0"/>
                              <a:ea typeface="Calibri" panose="020F0502020204030204" pitchFamily="34" charset="0"/>
                              <a:cs typeface="Calibri" panose="020F0502020204030204" pitchFamily="34" charset="0"/>
                            </a:rPr>
                            <a:t>AB = </a:t>
                          </a: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Times New Roman" panose="02020603050405020304" pitchFamily="18" charset="0"/>
                              <a:cs typeface="Calibri" panose="020F0502020204030204" pitchFamily="34" charset="0"/>
                            </a:rPr>
                            <a:t> m</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lnSpc>
                              <a:spcPts val="1220"/>
                            </a:lnSpc>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extLst>
                      <a:ext uri="{0D108BD9-81ED-4DB2-BD59-A6C34878D82A}">
                        <a16:rowId xmlns:a16="http://schemas.microsoft.com/office/drawing/2014/main" val="1497319334"/>
                      </a:ext>
                    </a:extLst>
                  </a:tr>
                  <a:tr h="462042">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64770" marR="49530" algn="ctr">
                            <a:spcBef>
                              <a:spcPts val="650"/>
                            </a:spcBef>
                            <a:spcAft>
                              <a:spcPts val="0"/>
                            </a:spcAft>
                          </a:pPr>
                          <a14:m>
                            <m:oMath xmlns:m="http://schemas.openxmlformats.org/officeDocument/2006/math">
                              <m:r>
                                <a:rPr lang="en-US" sz="2000">
                                  <a:effectLst/>
                                  <a:latin typeface="Cambria Math" panose="02040503050406030204" pitchFamily="18" charset="0"/>
                                  <a:ea typeface="Calibri" panose="020F0502020204030204" pitchFamily="34" charset="0"/>
                                  <a:cs typeface="Calibri" panose="020F0502020204030204" pitchFamily="34" charset="0"/>
                                </a:rPr>
                                <m:t>20</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i="1" dirty="0">
                              <a:effectLst/>
                              <a:latin typeface="Calibri" panose="020F0502020204030204" pitchFamily="34" charset="0"/>
                              <a:ea typeface="Times New Roman" panose="02020603050405020304" pitchFamily="18" charset="0"/>
                              <a:cs typeface="Calibri" panose="020F0502020204030204" pitchFamily="34" charset="0"/>
                            </a:rPr>
                            <a:t>m</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R="16510" algn="ctr">
                            <a:spcBef>
                              <a:spcPts val="865"/>
                            </a:spcBef>
                            <a:spcAft>
                              <a:spcPts val="0"/>
                            </a:spcAft>
                          </a:pPr>
                          <a:r>
                            <a:rPr lang="en-US" sz="2000">
                              <a:solidFill>
                                <a:srgbClr val="221F1F"/>
                              </a:solidFill>
                              <a:effectLst/>
                              <a:latin typeface="Calibri" panose="020F0502020204030204" pitchFamily="34" charset="0"/>
                              <a:ea typeface="Calibri" panose="020F0502020204030204" pitchFamily="34" charset="0"/>
                              <a:cs typeface="Calibri" panose="020F0502020204030204" pitchFamily="34"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30810">
                            <a:spcBef>
                              <a:spcPts val="685"/>
                            </a:spcBef>
                            <a:spcAft>
                              <a:spcPts val="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𝑃</m:t>
                              </m:r>
                              <m:r>
                                <a:rPr lang="en-US" sz="2000" i="1">
                                  <a:effectLst/>
                                  <a:latin typeface="Cambria Math" panose="02040503050406030204" pitchFamily="18" charset="0"/>
                                  <a:ea typeface="Calibri" panose="020F0502020204030204" pitchFamily="34" charset="0"/>
                                  <a:cs typeface="Calibri" panose="020F0502020204030204" pitchFamily="34" charset="0"/>
                                </a:rPr>
                                <m:t>=4∙5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Times New Roman" panose="02020603050405020304" pitchFamily="18" charset="0"/>
                              <a:cs typeface="Calibri" panose="020F0502020204030204" pitchFamily="34" charset="0"/>
                            </a:rPr>
                            <a:t> = </a:t>
                          </a:r>
                          <a14:m>
                            <m:oMath xmlns:m="http://schemas.openxmlformats.org/officeDocument/2006/math">
                              <m:r>
                                <a:rPr lang="en-US" sz="2000">
                                  <a:effectLst/>
                                  <a:latin typeface="Cambria Math" panose="02040503050406030204" pitchFamily="18" charset="0"/>
                                  <a:ea typeface="Calibri" panose="020F0502020204030204" pitchFamily="34" charset="0"/>
                                  <a:cs typeface="Calibri" panose="020F0502020204030204" pitchFamily="34" charset="0"/>
                                </a:rPr>
                                <m:t>20</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7010">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238326391"/>
                      </a:ext>
                    </a:extLst>
                  </a:tr>
                </a:tbl>
              </a:graphicData>
            </a:graphic>
          </p:graphicFrame>
        </mc:Choice>
        <mc:Fallback xmlns="">
          <p:graphicFrame>
            <p:nvGraphicFramePr>
              <p:cNvPr id="5" name="Объект 4">
                <a:extLst>
                  <a:ext uri="{FF2B5EF4-FFF2-40B4-BE49-F238E27FC236}">
                    <a16:creationId xmlns:a16="http://schemas.microsoft.com/office/drawing/2014/main" id="{4584D334-DD92-41FD-AC4C-82BA452028D4}"/>
                  </a:ext>
                </a:extLst>
              </p:cNvPr>
              <p:cNvGraphicFramePr>
                <a:graphicFrameLocks noGrp="1"/>
              </p:cNvGraphicFramePr>
              <p:nvPr>
                <p:ph idx="1"/>
                <p:extLst>
                  <p:ext uri="{D42A27DB-BD31-4B8C-83A1-F6EECF244321}">
                    <p14:modId xmlns:p14="http://schemas.microsoft.com/office/powerpoint/2010/main" val="2627260135"/>
                  </p:ext>
                </p:extLst>
              </p:nvPr>
            </p:nvGraphicFramePr>
            <p:xfrm>
              <a:off x="1413441" y="1031848"/>
              <a:ext cx="9869752" cy="1793637"/>
            </p:xfrm>
            <a:graphic>
              <a:graphicData uri="http://schemas.openxmlformats.org/drawingml/2006/table">
                <a:tbl>
                  <a:tblPr firstRow="1" firstCol="1" lastRow="1" lastCol="1" bandRow="1" bandCol="1"/>
                  <a:tblGrid>
                    <a:gridCol w="433061">
                      <a:extLst>
                        <a:ext uri="{9D8B030D-6E8A-4147-A177-3AD203B41FA5}">
                          <a16:colId xmlns:a16="http://schemas.microsoft.com/office/drawing/2014/main" val="2557516698"/>
                        </a:ext>
                      </a:extLst>
                    </a:gridCol>
                    <a:gridCol w="433061">
                      <a:extLst>
                        <a:ext uri="{9D8B030D-6E8A-4147-A177-3AD203B41FA5}">
                          <a16:colId xmlns:a16="http://schemas.microsoft.com/office/drawing/2014/main" val="3751103726"/>
                        </a:ext>
                      </a:extLst>
                    </a:gridCol>
                    <a:gridCol w="1371003">
                      <a:extLst>
                        <a:ext uri="{9D8B030D-6E8A-4147-A177-3AD203B41FA5}">
                          <a16:colId xmlns:a16="http://schemas.microsoft.com/office/drawing/2014/main" val="1109609279"/>
                        </a:ext>
                      </a:extLst>
                    </a:gridCol>
                    <a:gridCol w="47165">
                      <a:extLst>
                        <a:ext uri="{9D8B030D-6E8A-4147-A177-3AD203B41FA5}">
                          <a16:colId xmlns:a16="http://schemas.microsoft.com/office/drawing/2014/main" val="2975900262"/>
                        </a:ext>
                      </a:extLst>
                    </a:gridCol>
                    <a:gridCol w="4103360">
                      <a:extLst>
                        <a:ext uri="{9D8B030D-6E8A-4147-A177-3AD203B41FA5}">
                          <a16:colId xmlns:a16="http://schemas.microsoft.com/office/drawing/2014/main" val="2530442035"/>
                        </a:ext>
                      </a:extLst>
                    </a:gridCol>
                    <a:gridCol w="77509">
                      <a:extLst>
                        <a:ext uri="{9D8B030D-6E8A-4147-A177-3AD203B41FA5}">
                          <a16:colId xmlns:a16="http://schemas.microsoft.com/office/drawing/2014/main" val="2678274062"/>
                        </a:ext>
                      </a:extLst>
                    </a:gridCol>
                    <a:gridCol w="1009761">
                      <a:extLst>
                        <a:ext uri="{9D8B030D-6E8A-4147-A177-3AD203B41FA5}">
                          <a16:colId xmlns:a16="http://schemas.microsoft.com/office/drawing/2014/main" val="272037679"/>
                        </a:ext>
                      </a:extLst>
                    </a:gridCol>
                    <a:gridCol w="1081581">
                      <a:extLst>
                        <a:ext uri="{9D8B030D-6E8A-4147-A177-3AD203B41FA5}">
                          <a16:colId xmlns:a16="http://schemas.microsoft.com/office/drawing/2014/main" val="2872262531"/>
                        </a:ext>
                      </a:extLst>
                    </a:gridCol>
                    <a:gridCol w="1313251">
                      <a:extLst>
                        <a:ext uri="{9D8B030D-6E8A-4147-A177-3AD203B41FA5}">
                          <a16:colId xmlns:a16="http://schemas.microsoft.com/office/drawing/2014/main" val="686615181"/>
                        </a:ext>
                      </a:extLst>
                    </a:gridCol>
                  </a:tblGrid>
                  <a:tr h="1026795">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6096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5969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endParaRPr lang="ru-RU"/>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63556" t="-5936" r="-557778" b="-36530"/>
                          </a:stretch>
                        </a:blipFill>
                      </a:tcPr>
                    </a:tc>
                    <a:tc>
                      <a:txBody>
                        <a:bodyPr/>
                        <a:lstStyle/>
                        <a:p>
                          <a:pPr marL="41275">
                            <a:spcBef>
                              <a:spcPts val="63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1275">
                            <a:lnSpc>
                              <a:spcPts val="1320"/>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endParaRPr lang="ru-RU"/>
                        </a:p>
                      </a:txBody>
                      <a:tcPr marL="0" marR="0" marT="0" marB="0">
                        <a:lnL>
                          <a:noFill/>
                        </a:lnL>
                        <a:lnR>
                          <a:noFill/>
                        </a:lnR>
                        <a:lnT w="12700" cap="flat" cmpd="sng" algn="ctr">
                          <a:solidFill>
                            <a:srgbClr val="00ACEF"/>
                          </a:solidFill>
                          <a:prstDash val="solid"/>
                          <a:round/>
                          <a:headEnd type="none" w="med" len="med"/>
                          <a:tailEnd type="none" w="med" len="med"/>
                        </a:lnT>
                        <a:lnB>
                          <a:noFill/>
                        </a:lnB>
                        <a:blipFill>
                          <a:blip r:embed="rId2"/>
                          <a:stretch>
                            <a:fillRect l="-55869" t="-7692" r="-85290" b="-76923"/>
                          </a:stretch>
                        </a:blipFill>
                      </a:tcPr>
                    </a:tc>
                    <a:tc>
                      <a:txBody>
                        <a:bodyPr/>
                        <a:lstStyle/>
                        <a:p>
                          <a:pPr marL="34925">
                            <a:spcBef>
                              <a:spcPts val="650"/>
                            </a:spcBef>
                            <a:spcAft>
                              <a:spcPts val="0"/>
                            </a:spcAft>
                          </a:pPr>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18542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185420">
                            <a:spcBef>
                              <a:spcPts val="25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20701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520581549"/>
                      </a:ext>
                    </a:extLst>
                  </a:tr>
                  <a:tr h="304800">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tc>
                      <a:txBody>
                        <a:bodyPr/>
                        <a:lstStyle/>
                        <a:p>
                          <a:pPr marR="16510" algn="ctr">
                            <a:lnSpc>
                              <a:spcPts val="1220"/>
                            </a:lnSpc>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a:noFill/>
                        </a:lnL>
                        <a:lnR>
                          <a:noFill/>
                        </a:lnR>
                        <a:lnT>
                          <a:noFill/>
                        </a:lnT>
                        <a:lnB w="12700" cap="flat" cmpd="sng" algn="ctr">
                          <a:solidFill>
                            <a:srgbClr val="00ACEF"/>
                          </a:solidFill>
                          <a:prstDash val="solid"/>
                          <a:round/>
                          <a:headEnd type="none" w="med" len="med"/>
                          <a:tailEnd type="none" w="med" len="med"/>
                        </a:lnB>
                        <a:blipFill>
                          <a:blip r:embed="rId2"/>
                          <a:stretch>
                            <a:fillRect l="-55869" t="-364000" r="-85290" b="-160000"/>
                          </a:stretch>
                        </a:blip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lnSpc>
                              <a:spcPts val="1220"/>
                            </a:lnSpc>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extLst>
                      <a:ext uri="{0D108BD9-81ED-4DB2-BD59-A6C34878D82A}">
                        <a16:rowId xmlns:a16="http://schemas.microsoft.com/office/drawing/2014/main" val="1497319334"/>
                      </a:ext>
                    </a:extLst>
                  </a:tr>
                  <a:tr h="462042">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63556" t="-305263" r="-557778" b="-5263"/>
                          </a:stretch>
                        </a:blipFill>
                      </a:tcPr>
                    </a:tc>
                    <a:tc>
                      <a:txBody>
                        <a:bodyPr/>
                        <a:lstStyle/>
                        <a:p>
                          <a:pPr marR="16510" algn="ctr">
                            <a:spcBef>
                              <a:spcPts val="865"/>
                            </a:spcBef>
                            <a:spcAft>
                              <a:spcPts val="0"/>
                            </a:spcAft>
                          </a:pPr>
                          <a:r>
                            <a:rPr lang="en-US" sz="2000">
                              <a:solidFill>
                                <a:srgbClr val="221F1F"/>
                              </a:solidFill>
                              <a:effectLst/>
                              <a:latin typeface="Calibri" panose="020F0502020204030204" pitchFamily="34" charset="0"/>
                              <a:ea typeface="Calibri" panose="020F0502020204030204" pitchFamily="34" charset="0"/>
                              <a:cs typeface="Calibri" panose="020F0502020204030204" pitchFamily="34"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a:noFill/>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55869" t="-305263" r="-85290" b="-5263"/>
                          </a:stretch>
                        </a:blip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7010">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238326391"/>
                      </a:ext>
                    </a:extLst>
                  </a:tr>
                </a:tbl>
              </a:graphicData>
            </a:graphic>
          </p:graphicFrame>
        </mc:Fallback>
      </mc:AlternateContent>
      <p:graphicFrame>
        <p:nvGraphicFramePr>
          <p:cNvPr id="6" name="Таблица 5">
            <a:extLst>
              <a:ext uri="{FF2B5EF4-FFF2-40B4-BE49-F238E27FC236}">
                <a16:creationId xmlns:a16="http://schemas.microsoft.com/office/drawing/2014/main" id="{8FCEFE37-1A12-4C46-81B9-4411A369D122}"/>
              </a:ext>
            </a:extLst>
          </p:cNvPr>
          <p:cNvGraphicFramePr>
            <a:graphicFrameLocks noGrp="1"/>
          </p:cNvGraphicFramePr>
          <p:nvPr>
            <p:extLst>
              <p:ext uri="{D42A27DB-BD31-4B8C-83A1-F6EECF244321}">
                <p14:modId xmlns:p14="http://schemas.microsoft.com/office/powerpoint/2010/main" val="2687033797"/>
              </p:ext>
            </p:extLst>
          </p:nvPr>
        </p:nvGraphicFramePr>
        <p:xfrm>
          <a:off x="1400961" y="2835479"/>
          <a:ext cx="9869751" cy="3651046"/>
        </p:xfrm>
        <a:graphic>
          <a:graphicData uri="http://schemas.openxmlformats.org/drawingml/2006/table">
            <a:tbl>
              <a:tblPr firstRow="1" firstCol="1" lastRow="1" lastCol="1" bandRow="1" bandCol="1"/>
              <a:tblGrid>
                <a:gridCol w="435588">
                  <a:extLst>
                    <a:ext uri="{9D8B030D-6E8A-4147-A177-3AD203B41FA5}">
                      <a16:colId xmlns:a16="http://schemas.microsoft.com/office/drawing/2014/main" val="2674260805"/>
                    </a:ext>
                  </a:extLst>
                </a:gridCol>
                <a:gridCol w="435588">
                  <a:extLst>
                    <a:ext uri="{9D8B030D-6E8A-4147-A177-3AD203B41FA5}">
                      <a16:colId xmlns:a16="http://schemas.microsoft.com/office/drawing/2014/main" val="3432155436"/>
                    </a:ext>
                  </a:extLst>
                </a:gridCol>
                <a:gridCol w="1379005">
                  <a:extLst>
                    <a:ext uri="{9D8B030D-6E8A-4147-A177-3AD203B41FA5}">
                      <a16:colId xmlns:a16="http://schemas.microsoft.com/office/drawing/2014/main" val="159849049"/>
                    </a:ext>
                  </a:extLst>
                </a:gridCol>
                <a:gridCol w="4210333">
                  <a:extLst>
                    <a:ext uri="{9D8B030D-6E8A-4147-A177-3AD203B41FA5}">
                      <a16:colId xmlns:a16="http://schemas.microsoft.com/office/drawing/2014/main" val="3871221736"/>
                    </a:ext>
                  </a:extLst>
                </a:gridCol>
                <a:gridCol w="1015656">
                  <a:extLst>
                    <a:ext uri="{9D8B030D-6E8A-4147-A177-3AD203B41FA5}">
                      <a16:colId xmlns:a16="http://schemas.microsoft.com/office/drawing/2014/main" val="2758448188"/>
                    </a:ext>
                  </a:extLst>
                </a:gridCol>
                <a:gridCol w="1087893">
                  <a:extLst>
                    <a:ext uri="{9D8B030D-6E8A-4147-A177-3AD203B41FA5}">
                      <a16:colId xmlns:a16="http://schemas.microsoft.com/office/drawing/2014/main" val="1832168449"/>
                    </a:ext>
                  </a:extLst>
                </a:gridCol>
                <a:gridCol w="1305688">
                  <a:extLst>
                    <a:ext uri="{9D8B030D-6E8A-4147-A177-3AD203B41FA5}">
                      <a16:colId xmlns:a16="http://schemas.microsoft.com/office/drawing/2014/main" val="1382256372"/>
                    </a:ext>
                  </a:extLst>
                </a:gridCol>
              </a:tblGrid>
              <a:tr h="1821926">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5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135"/>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b)</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770" marR="57785" algn="ctr">
                        <a:spcBef>
                          <a:spcPts val="5"/>
                        </a:spcBef>
                        <a:spcAft>
                          <a:spcPts val="0"/>
                        </a:spcAft>
                      </a:pP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1,275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kg</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342900" lvl="0" indent="-342900">
                        <a:spcBef>
                          <a:spcPts val="95"/>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calcularea</a:t>
                      </a:r>
                      <a:r>
                        <a:rPr lang="en-US" sz="2000" spc="-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ariei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spc="-15"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suprafeței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laterale</a:t>
                      </a:r>
                      <a:r>
                        <a:rPr lang="en-US" sz="2000" spc="-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spcBef>
                          <a:spcPts val="20"/>
                        </a:spcBef>
                        <a:spcAft>
                          <a:spcPts val="0"/>
                        </a:spcAf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terenului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75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m</a:t>
                      </a:r>
                      <a:r>
                        <a:rPr lang="en-US" sz="2000"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04140" lvl="0" indent="-342900">
                        <a:lnSpc>
                          <a:spcPct val="101000"/>
                        </a:lnSpc>
                        <a:spcBef>
                          <a:spcPts val="20"/>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determinarea</a:t>
                      </a:r>
                      <a:r>
                        <a:rPr lang="en-US" sz="2000" spc="-1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cantității</a:t>
                      </a:r>
                      <a:r>
                        <a:rPr lang="en-US" sz="2000" spc="-1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necesare</a:t>
                      </a:r>
                      <a:r>
                        <a:rPr lang="en-US" sz="2000" spc="-1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semințe</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trifoi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grame</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1275</a:t>
                      </a:r>
                      <a:r>
                        <a:rPr lang="en-US" sz="2000" spc="-65"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g</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90"/>
                        </a:lnSpc>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transformarea</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cantității</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semințe</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lnSpc>
                          <a:spcPts val="1295"/>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trifoi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kg</a:t>
                      </a:r>
                      <a:r>
                        <a:rPr lang="en-US" sz="2000" i="1"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8415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57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1718310696"/>
                  </a:ext>
                </a:extLst>
              </a:tr>
              <a:tr h="1486569">
                <a:tc gridSpan="2">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0325" marR="53340" algn="ctr">
                        <a:spcBef>
                          <a:spcPts val="76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hMerge="1">
                  <a:txBody>
                    <a:bodyPr/>
                    <a:lstStyle/>
                    <a:p>
                      <a:endParaRPr lang="ru-RU"/>
                    </a:p>
                  </a:txBody>
                  <a:tcPr/>
                </a:tc>
                <a:tc>
                  <a:txBody>
                    <a:bodyPr/>
                    <a:lstStyle/>
                    <a:p>
                      <a:pPr>
                        <a:spcBef>
                          <a:spcPts val="3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770" marR="57785" algn="ctr">
                        <a:spcAft>
                          <a:spcPts val="0"/>
                        </a:spcAft>
                      </a:pP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2,275</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10</a:t>
                      </a:r>
                      <a:r>
                        <a:rPr lang="en-US" sz="2000"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–24</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41275">
                        <a:spcBef>
                          <a:spcPts val="95"/>
                        </a:spcBef>
                        <a:spcAft>
                          <a:spcPts val="0"/>
                        </a:spcAft>
                      </a:pPr>
                      <a:r>
                        <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Transformarea</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corectă</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vitezei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m</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s</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20"/>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calcularea</a:t>
                      </a:r>
                      <a:r>
                        <a:rPr lang="en-US" sz="2000" spc="-2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impulsului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20"/>
                        </a:spcBef>
                        <a:spcAft>
                          <a:spcPts val="0"/>
                        </a:spcAft>
                        <a:buClr>
                          <a:srgbClr val="221F1F"/>
                        </a:buClr>
                        <a:buSzPts val="1150"/>
                        <a:buFont typeface="Calibri" panose="020F0502020204030204" pitchFamily="34" charset="0"/>
                        <a:buChar char="-"/>
                        <a:tabLst>
                          <a:tab pos="190500" algn="l"/>
                        </a:tabLs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85"/>
                        </a:lnSpc>
                        <a:spcBef>
                          <a:spcPts val="20"/>
                        </a:spcBef>
                        <a:spcAft>
                          <a:spcPts val="0"/>
                        </a:spcAft>
                        <a:buClr>
                          <a:srgbClr val="221F1F"/>
                        </a:buClr>
                        <a:buSzPts val="1150"/>
                        <a:buFont typeface="Calibri" panose="020F0502020204030204" pitchFamily="34" charset="0"/>
                        <a:buChar char="-"/>
                        <a:tabLst>
                          <a:tab pos="21336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scrierea</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răspunsului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forma</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85"/>
                        </a:lnSpc>
                        <a:spcBef>
                          <a:spcPts val="20"/>
                        </a:spcBef>
                        <a:spcAft>
                          <a:spcPts val="0"/>
                        </a:spcAft>
                        <a:buClr>
                          <a:srgbClr val="221F1F"/>
                        </a:buClr>
                        <a:buSzPts val="1150"/>
                        <a:buFont typeface="Calibri" panose="020F0502020204030204" pitchFamily="34" charset="0"/>
                        <a:buChar char="-"/>
                        <a:tabLst>
                          <a:tab pos="213360" algn="l"/>
                        </a:tabLs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lnSpc>
                          <a:spcPts val="1335"/>
                        </a:lnSpc>
                      </a:pP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 10</a:t>
                      </a:r>
                      <a:r>
                        <a:rPr lang="en-US" sz="2000" i="1"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unde</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 &lt;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&lt; 10</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iar</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Calibri" panose="020F0502020204030204" pitchFamily="34" charset="0"/>
                        </a:rPr>
                        <a:t>n </a:t>
                      </a:r>
                      <a:r>
                        <a:rPr lang="en-US" sz="2000" dirty="0">
                          <a:effectLst/>
                          <a:latin typeface="Symbol" panose="05050102010706020507" pitchFamily="18" charset="2"/>
                          <a:ea typeface="Calibri" panose="020F0502020204030204" pitchFamily="34" charset="0"/>
                          <a:cs typeface="Times New Roman" panose="02020603050405020304" pitchFamily="18" charset="0"/>
                        </a:rPr>
                        <a:t>Î</a:t>
                      </a:r>
                      <a:r>
                        <a:rPr lang="en-US" sz="2000" dirty="0">
                          <a:effectLst/>
                          <a:latin typeface="Times New Roman" panose="02020603050405020304" pitchFamily="18" charset="0"/>
                          <a:ea typeface="Calibri" panose="020F0502020204030204" pitchFamily="34" charset="0"/>
                          <a:cs typeface="Calibri" panose="020F0502020204030204" pitchFamily="34" charset="0"/>
                        </a:rPr>
                        <a:t> </a:t>
                      </a:r>
                      <a:r>
                        <a:rPr lang="en-US" sz="2000" i="1" dirty="0">
                          <a:effectLst/>
                          <a:latin typeface="Times New Roman" panose="02020603050405020304" pitchFamily="18" charset="0"/>
                          <a:ea typeface="Calibri" panose="020F0502020204030204" pitchFamily="34" charset="0"/>
                          <a:cs typeface="Calibri" panose="020F0502020204030204" pitchFamily="34" charset="0"/>
                        </a:rPr>
                        <a:t>Z</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8415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57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6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1104910608"/>
                  </a:ext>
                </a:extLst>
              </a:tr>
              <a:tr h="342551">
                <a:tc gridSpan="4">
                  <a:txBody>
                    <a:bodyPr/>
                    <a:lstStyle/>
                    <a:p>
                      <a:pPr marL="1495425" marR="1489075" algn="ctr">
                        <a:spcBef>
                          <a:spcPts val="3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Total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puncte</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76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36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3849915402"/>
                  </a:ext>
                </a:extLst>
              </a:tr>
            </a:tbl>
          </a:graphicData>
        </a:graphic>
      </p:graphicFrame>
      <p:sp>
        <p:nvSpPr>
          <p:cNvPr id="7" name="Rectangle 1">
            <a:extLst>
              <a:ext uri="{FF2B5EF4-FFF2-40B4-BE49-F238E27FC236}">
                <a16:creationId xmlns:a16="http://schemas.microsoft.com/office/drawing/2014/main" id="{6F7BA998-AC3D-409A-9AD9-C017F4C5EA3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2725" algn="l"/>
              </a:tabLst>
              <a:defRPr>
                <a:solidFill>
                  <a:schemeClr val="tx1"/>
                </a:solidFill>
                <a:latin typeface="Arial" panose="020B0604020202020204" pitchFamily="34" charset="0"/>
              </a:defRPr>
            </a:lvl1pPr>
            <a:lvl2pPr eaLnBrk="0" fontAlgn="base" hangingPunct="0">
              <a:spcBef>
                <a:spcPct val="0"/>
              </a:spcBef>
              <a:spcAft>
                <a:spcPct val="0"/>
              </a:spcAft>
              <a:tabLst>
                <a:tab pos="212725" algn="l"/>
              </a:tabLst>
              <a:defRPr>
                <a:solidFill>
                  <a:schemeClr val="tx1"/>
                </a:solidFill>
                <a:latin typeface="Arial" panose="020B0604020202020204" pitchFamily="34" charset="0"/>
              </a:defRPr>
            </a:lvl2pPr>
            <a:lvl3pPr eaLnBrk="0" fontAlgn="base" hangingPunct="0">
              <a:spcBef>
                <a:spcPct val="0"/>
              </a:spcBef>
              <a:spcAft>
                <a:spcPct val="0"/>
              </a:spcAft>
              <a:tabLst>
                <a:tab pos="212725" algn="l"/>
              </a:tabLst>
              <a:defRPr>
                <a:solidFill>
                  <a:schemeClr val="tx1"/>
                </a:solidFill>
                <a:latin typeface="Arial" panose="020B0604020202020204" pitchFamily="34" charset="0"/>
              </a:defRPr>
            </a:lvl3pPr>
            <a:lvl4pPr eaLnBrk="0" fontAlgn="base" hangingPunct="0">
              <a:spcBef>
                <a:spcPct val="0"/>
              </a:spcBef>
              <a:spcAft>
                <a:spcPct val="0"/>
              </a:spcAft>
              <a:tabLst>
                <a:tab pos="212725" algn="l"/>
              </a:tabLst>
              <a:defRPr>
                <a:solidFill>
                  <a:schemeClr val="tx1"/>
                </a:solidFill>
                <a:latin typeface="Arial" panose="020B0604020202020204" pitchFamily="34" charset="0"/>
              </a:defRPr>
            </a:lvl4pPr>
            <a:lvl5pPr eaLnBrk="0" fontAlgn="base" hangingPunct="0">
              <a:spcBef>
                <a:spcPct val="0"/>
              </a:spcBef>
              <a:spcAft>
                <a:spcPct val="0"/>
              </a:spcAft>
              <a:tabLst>
                <a:tab pos="212725" algn="l"/>
              </a:tabLst>
              <a:defRPr>
                <a:solidFill>
                  <a:schemeClr val="tx1"/>
                </a:solidFill>
                <a:latin typeface="Arial" panose="020B0604020202020204" pitchFamily="34" charset="0"/>
              </a:defRPr>
            </a:lvl5pPr>
            <a:lvl6pPr eaLnBrk="0" fontAlgn="base" hangingPunct="0">
              <a:spcBef>
                <a:spcPct val="0"/>
              </a:spcBef>
              <a:spcAft>
                <a:spcPct val="0"/>
              </a:spcAft>
              <a:tabLst>
                <a:tab pos="212725" algn="l"/>
              </a:tabLst>
              <a:defRPr>
                <a:solidFill>
                  <a:schemeClr val="tx1"/>
                </a:solidFill>
                <a:latin typeface="Arial" panose="020B0604020202020204" pitchFamily="34" charset="0"/>
              </a:defRPr>
            </a:lvl6pPr>
            <a:lvl7pPr eaLnBrk="0" fontAlgn="base" hangingPunct="0">
              <a:spcBef>
                <a:spcPct val="0"/>
              </a:spcBef>
              <a:spcAft>
                <a:spcPct val="0"/>
              </a:spcAft>
              <a:tabLst>
                <a:tab pos="212725" algn="l"/>
              </a:tabLst>
              <a:defRPr>
                <a:solidFill>
                  <a:schemeClr val="tx1"/>
                </a:solidFill>
                <a:latin typeface="Arial" panose="020B0604020202020204" pitchFamily="34" charset="0"/>
              </a:defRPr>
            </a:lvl7pPr>
            <a:lvl8pPr eaLnBrk="0" fontAlgn="base" hangingPunct="0">
              <a:spcBef>
                <a:spcPct val="0"/>
              </a:spcBef>
              <a:spcAft>
                <a:spcPct val="0"/>
              </a:spcAft>
              <a:tabLst>
                <a:tab pos="212725" algn="l"/>
              </a:tabLst>
              <a:defRPr>
                <a:solidFill>
                  <a:schemeClr val="tx1"/>
                </a:solidFill>
                <a:latin typeface="Arial" panose="020B0604020202020204" pitchFamily="34" charset="0"/>
              </a:defRPr>
            </a:lvl8pPr>
            <a:lvl9pPr eaLnBrk="0" fontAlgn="base" hangingPunct="0">
              <a:spcBef>
                <a:spcPct val="0"/>
              </a:spcBef>
              <a:spcAft>
                <a:spcPct val="0"/>
              </a:spcAft>
              <a:tabLst>
                <a:tab pos="212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12725" algn="l"/>
              </a:tabLst>
            </a:pPr>
            <a:br>
              <a:rPr kumimoji="0" lang="ro-RO" altLang="ru-RU"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ru-RU" altLang="ru-RU"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12725" algn="l"/>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410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7F1B8-32C8-4BC5-B780-2F1CBA7E817B}"/>
              </a:ext>
            </a:extLst>
          </p:cNvPr>
          <p:cNvSpPr>
            <a:spLocks noGrp="1"/>
          </p:cNvSpPr>
          <p:nvPr>
            <p:ph type="title"/>
          </p:nvPr>
        </p:nvSpPr>
        <p:spPr>
          <a:xfrm>
            <a:off x="2118792" y="1083733"/>
            <a:ext cx="8911687" cy="1049867"/>
          </a:xfrm>
        </p:spPr>
        <p:txBody>
          <a:bodyPr>
            <a:normAutofit fontScale="90000"/>
          </a:bodyPr>
          <a:lstStyle/>
          <a:p>
            <a:pPr algn="ctr">
              <a:spcBef>
                <a:spcPts val="50"/>
              </a:spcBef>
            </a:pPr>
            <a:r>
              <a:rPr lang="x-none" dirty="0">
                <a:effectLst/>
                <a:latin typeface="Calibri" panose="020F0502020204030204" pitchFamily="34" charset="0"/>
                <a:ea typeface="Calibri" panose="020F0502020204030204" pitchFamily="34" charset="0"/>
              </a:rPr>
              <a:t>      </a:t>
            </a:r>
            <a:r>
              <a:rPr lang="ro-RO" b="1" i="1" dirty="0">
                <a:solidFill>
                  <a:schemeClr val="accent1">
                    <a:lumMod val="75000"/>
                  </a:schemeClr>
                </a:solidFill>
                <a:effectLst/>
                <a:latin typeface="Calibri" panose="020F0502020204030204" pitchFamily="34" charset="0"/>
                <a:ea typeface="Calibri" panose="020F0502020204030204" pitchFamily="34" charset="0"/>
              </a:rPr>
              <a:t>Schema de convertire a punctelor în note</a:t>
            </a:r>
            <a:br>
              <a:rPr lang="ru-RU" dirty="0">
                <a:solidFill>
                  <a:schemeClr val="accent1">
                    <a:lumMod val="75000"/>
                  </a:schemeClr>
                </a:solidFill>
                <a:effectLst/>
                <a:latin typeface="Calibri" panose="020F0502020204030204" pitchFamily="34" charset="0"/>
                <a:ea typeface="Calibri" panose="020F0502020204030204" pitchFamily="34" charset="0"/>
              </a:rPr>
            </a:br>
            <a:endParaRPr lang="ru-RU" dirty="0">
              <a:solidFill>
                <a:schemeClr val="accent1">
                  <a:lumMod val="75000"/>
                </a:schemeClr>
              </a:solidFill>
            </a:endParaRPr>
          </a:p>
        </p:txBody>
      </p:sp>
      <p:pic>
        <p:nvPicPr>
          <p:cNvPr id="1027" name="Picture 3"/>
          <p:cNvPicPr>
            <a:picLocks noGrp="1" noChangeAspect="1" noChangeArrowheads="1"/>
          </p:cNvPicPr>
          <p:nvPr>
            <p:ph idx="1"/>
          </p:nvPr>
        </p:nvPicPr>
        <p:blipFill rotWithShape="1">
          <a:blip r:embed="rId3" cstate="print"/>
          <a:srcRect l="29368" t="38309" r="28262" b="52644"/>
          <a:stretch/>
        </p:blipFill>
        <p:spPr bwMode="auto">
          <a:xfrm>
            <a:off x="478634" y="2532064"/>
            <a:ext cx="11497043" cy="1481136"/>
          </a:xfrm>
          <a:prstGeom prst="rect">
            <a:avLst/>
          </a:prstGeom>
          <a:noFill/>
          <a:ln w="9525">
            <a:noFill/>
            <a:miter lim="800000"/>
            <a:headEnd/>
            <a:tailEnd/>
          </a:ln>
        </p:spPr>
      </p:pic>
    </p:spTree>
    <p:extLst>
      <p:ext uri="{BB962C8B-B14F-4D97-AF65-F5344CB8AC3E}">
        <p14:creationId xmlns:p14="http://schemas.microsoft.com/office/powerpoint/2010/main" val="2839496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4" y="185980"/>
            <a:ext cx="9761511" cy="987182"/>
          </a:xfrm>
        </p:spPr>
        <p:txBody>
          <a:bodyPr>
            <a:normAutofit fontScale="90000"/>
          </a:bodyPr>
          <a:lstStyle/>
          <a:p>
            <a:pPr algn="ctr"/>
            <a:r>
              <a:rPr lang="x-none" b="1" dirty="0">
                <a:solidFill>
                  <a:srgbClr val="002060"/>
                </a:solidFill>
                <a:latin typeface="times new roman"/>
              </a:rPr>
              <a:t>Caracteristicile actuale ale conceptului de evaluare </a:t>
            </a:r>
            <a:br>
              <a:rPr lang="en-US" b="1" dirty="0">
                <a:solidFill>
                  <a:srgbClr val="002060"/>
                </a:solidFill>
                <a:latin typeface="times new roman"/>
              </a:rPr>
            </a:br>
            <a:r>
              <a:rPr lang="x-none" b="1" dirty="0">
                <a:solidFill>
                  <a:srgbClr val="002060"/>
                </a:solidFill>
                <a:latin typeface="times new roman"/>
              </a:rPr>
              <a:t>pot fi sintetizate astfel:</a:t>
            </a:r>
            <a:endParaRPr lang="en-US" dirty="0">
              <a:solidFill>
                <a:srgbClr val="002060"/>
              </a:solidFill>
            </a:endParaRPr>
          </a:p>
        </p:txBody>
      </p:sp>
      <p:sp>
        <p:nvSpPr>
          <p:cNvPr id="3" name="Прямоугольник 2"/>
          <p:cNvSpPr/>
          <p:nvPr/>
        </p:nvSpPr>
        <p:spPr>
          <a:xfrm>
            <a:off x="1438275" y="1445812"/>
            <a:ext cx="10325100" cy="4893647"/>
          </a:xfrm>
          <a:prstGeom prst="rect">
            <a:avLst/>
          </a:prstGeom>
          <a:solidFill>
            <a:schemeClr val="accent5">
              <a:lumMod val="20000"/>
              <a:lumOff val="80000"/>
            </a:schemeClr>
          </a:solidFill>
        </p:spPr>
        <p:txBody>
          <a:bodyPr wrap="square">
            <a:spAutoFit/>
          </a:bodyPr>
          <a:lstStyle/>
          <a:p>
            <a:pPr algn="just">
              <a:buFont typeface="Arial"/>
              <a:buChar char="•"/>
            </a:pPr>
            <a:r>
              <a:rPr lang="vi-VN" sz="2400" dirty="0">
                <a:solidFill>
                  <a:srgbClr val="333333"/>
                </a:solidFill>
                <a:latin typeface="times new roman"/>
              </a:rPr>
              <a:t>evaluarea şcolară nu este decât un mijloc în slujba progresului elevului, nu un scop în sine;</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fie în slujba procesului educativ şi integrată acestuia;</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aprecieze înainte de toate drumul parcurs de elevi: progres/regres;</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stimuleze activitatea elevului şi să faciliteze progresul său;</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pentru a fi corect, profesorul trebuie să fie neutru şi obiectiv pe cât posibil;</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a evalua un elev înseamnă a-i transmite informaţii utile;</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să-l ajute pe elev;</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se facă în folosul copilului; ea trebuie să-l ajute să-şi construiască viitorul;</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se adreseze unei fiinţe în devenire care nu a încheiat procesul de dezvoltare;</a:t>
            </a:r>
            <a:endParaRPr lang="vi-VN" sz="2400" dirty="0">
              <a:solidFill>
                <a:srgbClr val="333333"/>
              </a:solidFill>
              <a:latin typeface="PT Sans"/>
            </a:endParaRPr>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09600" y="188686"/>
            <a:ext cx="10972800" cy="986971"/>
          </a:xfrm>
        </p:spPr>
        <p:txBody>
          <a:bodyPr>
            <a:noAutofit/>
          </a:bodyPr>
          <a:lstStyle/>
          <a:p>
            <a:pPr algn="ctr"/>
            <a:r>
              <a:rPr lang="ro-RO" sz="3600" dirty="0">
                <a:solidFill>
                  <a:srgbClr val="002060"/>
                </a:solidFill>
                <a:latin typeface="Times New Roman" pitchFamily="18" charset="0"/>
                <a:cs typeface="Times New Roman" pitchFamily="18" charset="0"/>
              </a:rPr>
              <a:t>Factorii perturbatori/erori de evaluare școlară</a:t>
            </a:r>
            <a:br>
              <a:rPr lang="ro-RO" sz="3600" dirty="0">
                <a:solidFill>
                  <a:srgbClr val="002060"/>
                </a:solidFill>
                <a:latin typeface="Times New Roman" pitchFamily="18" charset="0"/>
                <a:cs typeface="Times New Roman" pitchFamily="18" charset="0"/>
              </a:rPr>
            </a:br>
            <a:r>
              <a:rPr lang="vi-VN" sz="3600" dirty="0"/>
              <a:t>Surse de eror</a:t>
            </a:r>
            <a:r>
              <a:rPr lang="ro-RO" sz="3600" dirty="0"/>
              <a:t>i</a:t>
            </a:r>
            <a:r>
              <a:rPr lang="vi-VN" sz="3600" dirty="0"/>
              <a:t> în evaluarea didactică</a:t>
            </a:r>
            <a:endParaRPr lang="ru-RU" sz="3600" dirty="0">
              <a:solidFill>
                <a:srgbClr val="002060"/>
              </a:solidFill>
              <a:latin typeface="Times New Roman" pitchFamily="18" charset="0"/>
              <a:cs typeface="Times New Roman" pitchFamily="18" charset="0"/>
            </a:endParaRPr>
          </a:p>
        </p:txBody>
      </p:sp>
      <p:sp>
        <p:nvSpPr>
          <p:cNvPr id="3" name="Substituent conținut 2"/>
          <p:cNvSpPr>
            <a:spLocks noGrp="1"/>
          </p:cNvSpPr>
          <p:nvPr>
            <p:ph idx="1"/>
          </p:nvPr>
        </p:nvSpPr>
        <p:spPr>
          <a:xfrm>
            <a:off x="1313089" y="2118104"/>
            <a:ext cx="6873648" cy="3777283"/>
          </a:xfrm>
          <a:solidFill>
            <a:schemeClr val="accent5">
              <a:lumMod val="20000"/>
              <a:lumOff val="80000"/>
            </a:schemeClr>
          </a:solidFill>
        </p:spPr>
        <p:txBody>
          <a:bodyPr>
            <a:normAutofit/>
          </a:bodyPr>
          <a:lstStyle/>
          <a:p>
            <a:r>
              <a:rPr lang="ro-RO" sz="2800" dirty="0"/>
              <a:t>   În apreciere și notare există o serie de distorsiuni datorită unor efecte perturbatoare sau factorilor de personalitate care țin atât de profesor cât și de elev. Evaluarea defectuoasă poate cunoaște mai multe ipostaze:</a:t>
            </a:r>
          </a:p>
          <a:p>
            <a:endParaRPr lang="ru-RU" sz="2800" dirty="0"/>
          </a:p>
        </p:txBody>
      </p:sp>
      <p:pic>
        <p:nvPicPr>
          <p:cNvPr id="2050" name="Picture 2" descr="C:\Users\lbulhac\Desktop\DGETS_2020-21\GIF\WiqK.gif"/>
          <p:cNvPicPr>
            <a:picLocks noChangeAspect="1" noChangeArrowheads="1" noCrop="1"/>
          </p:cNvPicPr>
          <p:nvPr/>
        </p:nvPicPr>
        <p:blipFill>
          <a:blip r:embed="rId2" cstate="print"/>
          <a:srcRect/>
          <a:stretch>
            <a:fillRect/>
          </a:stretch>
        </p:blipFill>
        <p:spPr bwMode="auto">
          <a:xfrm>
            <a:off x="8358187" y="1557564"/>
            <a:ext cx="3538538" cy="5340230"/>
          </a:xfrm>
          <a:prstGeom prst="rect">
            <a:avLst/>
          </a:prstGeom>
          <a:noFill/>
        </p:spPr>
      </p:pic>
    </p:spTree>
    <p:extLst>
      <p:ext uri="{BB962C8B-B14F-4D97-AF65-F5344CB8AC3E}">
        <p14:creationId xmlns:p14="http://schemas.microsoft.com/office/powerpoint/2010/main" val="2293345187"/>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ubstituent conținut 3"/>
          <p:cNvGraphicFramePr>
            <a:graphicFrameLocks noGrp="1"/>
          </p:cNvGraphicFramePr>
          <p:nvPr>
            <p:ph idx="1"/>
            <p:extLst>
              <p:ext uri="{D42A27DB-BD31-4B8C-83A1-F6EECF244321}">
                <p14:modId xmlns:p14="http://schemas.microsoft.com/office/powerpoint/2010/main" val="4185596104"/>
              </p:ext>
            </p:extLst>
          </p:nvPr>
        </p:nvGraphicFramePr>
        <p:xfrm>
          <a:off x="609600" y="404665"/>
          <a:ext cx="10972800" cy="5721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931662"/>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508000" y="1208510"/>
            <a:ext cx="10595429" cy="5061662"/>
          </a:xfrm>
          <a:solidFill>
            <a:schemeClr val="accent5">
              <a:lumMod val="20000"/>
              <a:lumOff val="80000"/>
            </a:schemeClr>
          </a:solidFill>
        </p:spPr>
        <p:txBody>
          <a:bodyPr>
            <a:normAutofit/>
          </a:bodyPr>
          <a:lstStyle/>
          <a:p>
            <a:pPr marL="0" indent="0">
              <a:buNone/>
            </a:pPr>
            <a:r>
              <a:rPr lang="ro-RO" sz="2800" dirty="0">
                <a:latin typeface="+mj-lt"/>
              </a:rPr>
              <a:t>	</a:t>
            </a:r>
            <a:r>
              <a:rPr lang="vi-VN" sz="2800" dirty="0">
                <a:latin typeface="+mj-lt"/>
              </a:rPr>
              <a:t>Evaluarea rezultatelor şcolare este influenţată de multe circumstanţe, care diminuează gradul de obiectivitate al notării. Situaţiile generatoare de erori în evaluare provin din mai multe surse:</a:t>
            </a:r>
            <a:endParaRPr lang="ro-RO" sz="2800" dirty="0">
              <a:latin typeface="+mj-lt"/>
            </a:endParaRPr>
          </a:p>
          <a:p>
            <a:r>
              <a:rPr lang="vi-VN" sz="2800" dirty="0">
                <a:latin typeface="+mj-lt"/>
              </a:rPr>
              <a:t>  activitatea profesorului </a:t>
            </a:r>
            <a:endParaRPr lang="ro-RO" sz="2800" dirty="0">
              <a:latin typeface="+mj-lt"/>
            </a:endParaRPr>
          </a:p>
          <a:p>
            <a:r>
              <a:rPr lang="vi-VN" sz="2800" dirty="0">
                <a:latin typeface="+mj-lt"/>
              </a:rPr>
              <a:t> personalitatea elevilor;</a:t>
            </a:r>
            <a:endParaRPr lang="ro-RO" sz="2800" dirty="0">
              <a:latin typeface="+mj-lt"/>
            </a:endParaRPr>
          </a:p>
          <a:p>
            <a:r>
              <a:rPr lang="vi-VN" sz="2800" dirty="0">
                <a:latin typeface="+mj-lt"/>
              </a:rPr>
              <a:t>natura disciplinei de învăţământ; </a:t>
            </a:r>
            <a:endParaRPr lang="ro-RO" sz="2800" dirty="0">
              <a:latin typeface="+mj-lt"/>
            </a:endParaRPr>
          </a:p>
          <a:p>
            <a:r>
              <a:rPr lang="vi-VN" sz="2800" dirty="0">
                <a:latin typeface="+mj-lt"/>
              </a:rPr>
              <a:t> specificul metodelor de evaluare utilizate; </a:t>
            </a:r>
            <a:endParaRPr lang="ro-RO" sz="2800" dirty="0">
              <a:latin typeface="+mj-lt"/>
            </a:endParaRPr>
          </a:p>
          <a:p>
            <a:r>
              <a:rPr lang="vi-VN" sz="2800" dirty="0">
                <a:latin typeface="+mj-lt"/>
              </a:rPr>
              <a:t> circumstanţele sociale în care se realizează evaluarea etc.</a:t>
            </a:r>
            <a:endParaRPr lang="ru-RU" sz="2800" dirty="0">
              <a:latin typeface="+mj-lt"/>
            </a:endParaRPr>
          </a:p>
        </p:txBody>
      </p:sp>
    </p:spTree>
    <p:extLst>
      <p:ext uri="{BB962C8B-B14F-4D97-AF65-F5344CB8AC3E}">
        <p14:creationId xmlns:p14="http://schemas.microsoft.com/office/powerpoint/2010/main" val="2263514970"/>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769257" y="1567543"/>
            <a:ext cx="11074400" cy="4601028"/>
          </a:xfrm>
          <a:solidFill>
            <a:schemeClr val="accent5">
              <a:lumMod val="20000"/>
              <a:lumOff val="80000"/>
            </a:schemeClr>
          </a:solidFill>
        </p:spPr>
        <p:txBody>
          <a:bodyPr>
            <a:normAutofit fontScale="92500" lnSpcReduction="10000"/>
          </a:bodyPr>
          <a:lstStyle/>
          <a:p>
            <a:r>
              <a:rPr lang="vi-VN" sz="2800" dirty="0">
                <a:latin typeface="+mj-lt"/>
              </a:rPr>
              <a:t>efectul „halo” </a:t>
            </a:r>
            <a:endParaRPr lang="ro-RO" sz="2800" dirty="0">
              <a:latin typeface="+mj-lt"/>
            </a:endParaRPr>
          </a:p>
          <a:p>
            <a:r>
              <a:rPr lang="vi-VN" sz="2800" dirty="0">
                <a:latin typeface="+mj-lt"/>
              </a:rPr>
              <a:t> de contaminare</a:t>
            </a:r>
            <a:endParaRPr lang="ro-RO" sz="2800" dirty="0">
              <a:latin typeface="+mj-lt"/>
            </a:endParaRPr>
          </a:p>
          <a:p>
            <a:r>
              <a:rPr lang="vi-VN" sz="2800" dirty="0">
                <a:latin typeface="+mj-lt"/>
              </a:rPr>
              <a:t> efectul blând</a:t>
            </a:r>
            <a:endParaRPr lang="ro-RO" sz="2800" dirty="0">
              <a:latin typeface="+mj-lt"/>
            </a:endParaRPr>
          </a:p>
          <a:p>
            <a:r>
              <a:rPr lang="vi-VN" sz="2800" dirty="0">
                <a:latin typeface="+mj-lt"/>
              </a:rPr>
              <a:t> eroarea de generozitate </a:t>
            </a:r>
            <a:endParaRPr lang="ro-RO" sz="2800" dirty="0">
              <a:latin typeface="+mj-lt"/>
            </a:endParaRPr>
          </a:p>
          <a:p>
            <a:r>
              <a:rPr lang="vi-VN" sz="2800" dirty="0">
                <a:latin typeface="+mj-lt"/>
              </a:rPr>
              <a:t> efectul Pygmalion</a:t>
            </a:r>
            <a:endParaRPr lang="ro-RO" sz="2800" dirty="0">
              <a:latin typeface="+mj-lt"/>
            </a:endParaRPr>
          </a:p>
          <a:p>
            <a:r>
              <a:rPr lang="vi-VN" sz="2800" dirty="0">
                <a:latin typeface="+mj-lt"/>
              </a:rPr>
              <a:t> de ordine </a:t>
            </a:r>
            <a:endParaRPr lang="ro-RO" sz="2800" dirty="0">
              <a:latin typeface="+mj-lt"/>
            </a:endParaRPr>
          </a:p>
          <a:p>
            <a:r>
              <a:rPr lang="vi-VN" sz="2800" dirty="0">
                <a:latin typeface="+mj-lt"/>
              </a:rPr>
              <a:t> de contrast </a:t>
            </a:r>
            <a:endParaRPr lang="ro-RO" sz="2800" dirty="0">
              <a:latin typeface="+mj-lt"/>
            </a:endParaRPr>
          </a:p>
          <a:p>
            <a:r>
              <a:rPr lang="vi-VN" sz="2800" dirty="0">
                <a:latin typeface="+mj-lt"/>
              </a:rPr>
              <a:t> eroarea logică </a:t>
            </a:r>
            <a:endParaRPr lang="ro-RO" sz="2800" dirty="0">
              <a:latin typeface="+mj-lt"/>
            </a:endParaRPr>
          </a:p>
          <a:p>
            <a:r>
              <a:rPr lang="vi-VN" sz="2800" dirty="0">
                <a:latin typeface="+mj-lt"/>
              </a:rPr>
              <a:t> ecuaţia personală a examinatorului</a:t>
            </a:r>
            <a:endParaRPr lang="ru-RU" sz="2800" dirty="0">
              <a:latin typeface="+mj-lt"/>
            </a:endParaRPr>
          </a:p>
        </p:txBody>
      </p:sp>
      <p:sp>
        <p:nvSpPr>
          <p:cNvPr id="4" name="Прямоугольник 3"/>
          <p:cNvSpPr/>
          <p:nvPr/>
        </p:nvSpPr>
        <p:spPr>
          <a:xfrm>
            <a:off x="1053737" y="147825"/>
            <a:ext cx="10162903" cy="954107"/>
          </a:xfrm>
          <a:prstGeom prst="rect">
            <a:avLst/>
          </a:prstGeom>
        </p:spPr>
        <p:txBody>
          <a:bodyPr wrap="square">
            <a:spAutoFit/>
          </a:bodyPr>
          <a:lstStyle/>
          <a:p>
            <a:pPr algn="ctr"/>
            <a:r>
              <a:rPr lang="vi-VN" sz="2800" b="1" dirty="0">
                <a:solidFill>
                  <a:srgbClr val="002060"/>
                </a:solidFill>
              </a:rPr>
              <a:t>Factori perturbatori care provin din activitatea </a:t>
            </a:r>
            <a:endParaRPr lang="ro-RO" sz="2800" b="1" dirty="0">
              <a:solidFill>
                <a:srgbClr val="002060"/>
              </a:solidFill>
            </a:endParaRPr>
          </a:p>
          <a:p>
            <a:pPr algn="ctr"/>
            <a:r>
              <a:rPr lang="vi-VN" sz="2800" b="1" dirty="0">
                <a:solidFill>
                  <a:srgbClr val="002060"/>
                </a:solidFill>
              </a:rPr>
              <a:t>cadrului didactic</a:t>
            </a:r>
            <a:r>
              <a:rPr lang="ro-RO" sz="2800" b="1" dirty="0">
                <a:solidFill>
                  <a:srgbClr val="002060"/>
                </a:solidFill>
              </a:rPr>
              <a:t>:</a:t>
            </a:r>
            <a:endParaRPr lang="ru-RU" sz="2800" b="1" dirty="0">
              <a:solidFill>
                <a:srgbClr val="002060"/>
              </a:solidFill>
            </a:endParaRPr>
          </a:p>
        </p:txBody>
      </p:sp>
      <p:pic>
        <p:nvPicPr>
          <p:cNvPr id="3074" name="Picture 2" descr="C:\Users\lbulhac\Desktop\DGETS_2020-21\GIF\1QVg.gif"/>
          <p:cNvPicPr>
            <a:picLocks noChangeAspect="1" noChangeArrowheads="1" noCrop="1"/>
          </p:cNvPicPr>
          <p:nvPr/>
        </p:nvPicPr>
        <p:blipFill>
          <a:blip r:embed="rId2" cstate="print"/>
          <a:srcRect/>
          <a:stretch>
            <a:fillRect/>
          </a:stretch>
        </p:blipFill>
        <p:spPr bwMode="auto">
          <a:xfrm>
            <a:off x="7358290" y="2074182"/>
            <a:ext cx="4312104" cy="4312104"/>
          </a:xfrm>
          <a:prstGeom prst="rect">
            <a:avLst/>
          </a:prstGeom>
          <a:noFill/>
        </p:spPr>
      </p:pic>
    </p:spTree>
    <p:extLst>
      <p:ext uri="{BB962C8B-B14F-4D97-AF65-F5344CB8AC3E}">
        <p14:creationId xmlns:p14="http://schemas.microsoft.com/office/powerpoint/2010/main" val="328957224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279525" y="1396637"/>
            <a:ext cx="7712075" cy="4897120"/>
          </a:xfrm>
          <a:solidFill>
            <a:schemeClr val="accent5">
              <a:lumMod val="20000"/>
              <a:lumOff val="80000"/>
            </a:schemeClr>
          </a:solidFill>
        </p:spPr>
        <p:txBody>
          <a:bodyPr>
            <a:normAutofit/>
          </a:bodyPr>
          <a:lstStyle/>
          <a:p>
            <a:pPr algn="just"/>
            <a:r>
              <a:rPr lang="vi-VN" sz="2400" b="1" dirty="0">
                <a:solidFill>
                  <a:srgbClr val="FF0000"/>
                </a:solidFill>
                <a:latin typeface="+mj-lt"/>
              </a:rPr>
              <a:t>Efectul „halo” </a:t>
            </a:r>
            <a:r>
              <a:rPr lang="vi-VN" sz="2400" dirty="0">
                <a:latin typeface="+mj-lt"/>
              </a:rPr>
              <a:t>se manifestă prin subaprecierea sau supraaprecierea rezultatelor unor elevi sub influenţa impresiei generale pe care şi-a făcut-o profesorul despre ei. Aprecierea se realizează prin extinderea unor calităţi secvenţiale la întregul comportament al elevului. Cei mai expuşi acestui efect sunt elevii foarte buni şi cei slabi. Există tendinţa ca profesorul să treacă cu vederea unele greşeli, lipsuri ale elevilor buni şi să ignore unele progrese ale elevilor slabi.</a:t>
            </a:r>
            <a:endParaRPr lang="ru-RU" sz="2400" dirty="0">
              <a:latin typeface="+mj-lt"/>
            </a:endParaRPr>
          </a:p>
        </p:txBody>
      </p:sp>
      <p:pic>
        <p:nvPicPr>
          <p:cNvPr id="4098" name="Picture 2" descr="C:\Users\lbulhac\Desktop\DGETS_2020-21\GIF\BW5I (1).gif"/>
          <p:cNvPicPr>
            <a:picLocks noChangeAspect="1" noChangeArrowheads="1" noCrop="1"/>
          </p:cNvPicPr>
          <p:nvPr/>
        </p:nvPicPr>
        <p:blipFill>
          <a:blip r:embed="rId2" cstate="print"/>
          <a:srcRect/>
          <a:stretch>
            <a:fillRect/>
          </a:stretch>
        </p:blipFill>
        <p:spPr bwMode="auto">
          <a:xfrm>
            <a:off x="9693275" y="4279220"/>
            <a:ext cx="2095500" cy="2095500"/>
          </a:xfrm>
          <a:prstGeom prst="rect">
            <a:avLst/>
          </a:prstGeom>
          <a:noFill/>
        </p:spPr>
      </p:pic>
    </p:spTree>
    <p:extLst>
      <p:ext uri="{BB962C8B-B14F-4D97-AF65-F5344CB8AC3E}">
        <p14:creationId xmlns:p14="http://schemas.microsoft.com/office/powerpoint/2010/main" val="768162980"/>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txBox="1">
            <a:spLocks/>
          </p:cNvSpPr>
          <p:nvPr/>
        </p:nvSpPr>
        <p:spPr>
          <a:xfrm>
            <a:off x="1447800" y="657226"/>
            <a:ext cx="9946367" cy="5898696"/>
          </a:xfrm>
          <a:prstGeom prst="rect">
            <a:avLst/>
          </a:prstGeom>
          <a:solidFill>
            <a:schemeClr val="accent5">
              <a:lumMod val="20000"/>
              <a:lumOff val="80000"/>
            </a:schemeClr>
          </a:solidFill>
        </p:spPr>
        <p:txBody>
          <a:bodyPr>
            <a:normAutofit/>
          </a:bodyPr>
          <a:lstStyle/>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Efectul de contaminare </a:t>
            </a:r>
            <a:r>
              <a:rPr kumimoji="0" lang="vi-VN"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se referă la situaţia în care aprecierea rezultatelor elevilor este influenţată de cunoaşterea notelor acordate de alţi profesori. </a:t>
            </a:r>
            <a:endParaRPr kumimoji="0" lang="ro-RO"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Efectul blând </a:t>
            </a:r>
            <a:r>
              <a:rPr kumimoji="0" lang="vi-VN"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se manifestă în tendinţa unor cadre didactice de a aprecia cu indulgenţă elevii cunoscuţi în comparaţie cu cei mai puţin cunoscuţi, care sunt evaluaţi cu exigenţă sporită.</a:t>
            </a:r>
            <a:endParaRPr kumimoji="0" lang="ro-RO"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vi-VN"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Eroarea de generozitate </a:t>
            </a:r>
            <a:r>
              <a:rPr kumimoji="0" lang="vi-VN"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se manifestă prin indulgenţă în notarea unor elevi, determinată de interesul profesorului de a masca unele situaţii nefavorabile (eşec, lacune etc.), de dorinţa de a menţine prestigiul clasei etc.</a:t>
            </a:r>
            <a:endParaRPr kumimoji="0" lang="ru-RU"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990601" y="416832"/>
            <a:ext cx="8621486" cy="6050643"/>
          </a:xfrm>
          <a:solidFill>
            <a:schemeClr val="accent5">
              <a:lumMod val="20000"/>
              <a:lumOff val="80000"/>
            </a:schemeClr>
          </a:solidFill>
        </p:spPr>
        <p:txBody>
          <a:bodyPr>
            <a:noAutofit/>
          </a:bodyPr>
          <a:lstStyle/>
          <a:p>
            <a:r>
              <a:rPr lang="vi-VN" sz="2800" b="1" dirty="0">
                <a:solidFill>
                  <a:srgbClr val="FF0000"/>
                </a:solidFill>
                <a:latin typeface="+mj-lt"/>
              </a:rPr>
              <a:t>Efectul Pygmalion </a:t>
            </a:r>
            <a:r>
              <a:rPr lang="vi-VN" sz="2800" dirty="0">
                <a:latin typeface="+mj-lt"/>
              </a:rPr>
              <a:t>sau oedipian (de anticipaţie) se manifestă în aprecierea rezultatelor elevilor sub influenţa părerii relativ fixe pe care profesorul şi-a format-o despre aceştia. Ca în mitologia greacă, predicţiile determină apariţia fenomenului. Predicţiile profesorului (elevul „X” nu poate să depăşească nota 6) facilitează apariţia acestei situaţii. Aceasta înseamnă că indiferent de eforturile depuse un elev nu poate depăşi limita prejudecăţilor şi previziunilor eronate ale profesorului. Prezicerea notării conduce la o apreciere subiectivă din partea profesorului, consecinţa fiind nedreptăţirea elevilor şi blocarea progresului învăţării</a:t>
            </a:r>
            <a:r>
              <a:rPr lang="ro-RO" sz="2800" dirty="0">
                <a:latin typeface="+mj-lt"/>
              </a:rPr>
              <a:t>.</a:t>
            </a:r>
            <a:endParaRPr lang="ru-RU" sz="2800" dirty="0">
              <a:latin typeface="+mj-lt"/>
            </a:endParaRPr>
          </a:p>
        </p:txBody>
      </p:sp>
      <p:pic>
        <p:nvPicPr>
          <p:cNvPr id="5122" name="Picture 2" descr="C:\Users\lbulhac\Desktop\DGETS_2020-21\GIF\XHXn.gif"/>
          <p:cNvPicPr>
            <a:picLocks noChangeAspect="1" noChangeArrowheads="1" noCrop="1"/>
          </p:cNvPicPr>
          <p:nvPr/>
        </p:nvPicPr>
        <p:blipFill>
          <a:blip r:embed="rId2" cstate="print"/>
          <a:srcRect/>
          <a:stretch>
            <a:fillRect/>
          </a:stretch>
        </p:blipFill>
        <p:spPr bwMode="auto">
          <a:xfrm>
            <a:off x="9247482" y="1987324"/>
            <a:ext cx="2639718" cy="2933020"/>
          </a:xfrm>
          <a:prstGeom prst="rect">
            <a:avLst/>
          </a:prstGeom>
          <a:noFill/>
        </p:spPr>
      </p:pic>
    </p:spTree>
    <p:extLst>
      <p:ext uri="{BB962C8B-B14F-4D97-AF65-F5344CB8AC3E}">
        <p14:creationId xmlns:p14="http://schemas.microsoft.com/office/powerpoint/2010/main" val="369520958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27" y="76200"/>
            <a:ext cx="8787273" cy="471926"/>
          </a:xfrm>
          <a:solidFill>
            <a:schemeClr val="accent2">
              <a:lumMod val="20000"/>
              <a:lumOff val="80000"/>
            </a:schemeClr>
          </a:solidFill>
        </p:spPr>
        <p:txBody>
          <a:bodyPr>
            <a:normAutofit fontScale="90000"/>
          </a:bodyPr>
          <a:lstStyle/>
          <a:p>
            <a:pPr marL="0" marR="0" algn="ctr">
              <a:lnSpc>
                <a:spcPct val="115000"/>
              </a:lnSpc>
              <a:spcBef>
                <a:spcPts val="600"/>
              </a:spcBef>
              <a:spcAft>
                <a:spcPts val="600"/>
              </a:spcAft>
            </a:pPr>
            <a:r>
              <a:rPr lang="en-US" sz="2700" b="1" dirty="0">
                <a:latin typeface="Times New Roman" panose="02020603050405020304" pitchFamily="18" charset="0"/>
                <a:ea typeface="Times New Roman" panose="02020603050405020304" pitchFamily="18" charset="0"/>
              </a:rPr>
              <a:t>AGEN</a:t>
            </a:r>
            <a:r>
              <a:rPr lang="x-none" sz="2700" b="1" dirty="0">
                <a:latin typeface="Times New Roman" panose="02020603050405020304" pitchFamily="18" charset="0"/>
                <a:ea typeface="Times New Roman" panose="02020603050405020304" pitchFamily="18" charset="0"/>
              </a:rPr>
              <a:t>DA SEMINARULUI INSTRUCTIV-METODIC</a:t>
            </a:r>
            <a:br>
              <a:rPr lang="ro-RO" sz="2400" dirty="0">
                <a:latin typeface="Calibri" panose="020F0502020204030204" pitchFamily="34" charset="0"/>
                <a:ea typeface="Calibri" panose="020F0502020204030204" pitchFamily="34" charset="0"/>
              </a:rPr>
            </a:br>
            <a:endParaRPr lang="ro-RO" dirty="0"/>
          </a:p>
        </p:txBody>
      </p:sp>
      <p:pic>
        <p:nvPicPr>
          <p:cNvPr id="4" name="Picture 2" descr="C:\Users\agabureac\Desktop\Evaluation-Forms-278x300.jpg"/>
          <p:cNvPicPr>
            <a:picLocks noChangeAspect="1" noChangeArrowheads="1"/>
          </p:cNvPicPr>
          <p:nvPr/>
        </p:nvPicPr>
        <p:blipFill>
          <a:blip r:embed="rId3" cstate="print"/>
          <a:stretch>
            <a:fillRect/>
          </a:stretch>
        </p:blipFill>
        <p:spPr bwMode="auto">
          <a:xfrm>
            <a:off x="9357349" y="1617784"/>
            <a:ext cx="2846519" cy="3418449"/>
          </a:xfrm>
          <a:prstGeom prst="rect">
            <a:avLst/>
          </a:prstGeom>
          <a:noFill/>
        </p:spPr>
      </p:pic>
      <p:graphicFrame>
        <p:nvGraphicFramePr>
          <p:cNvPr id="6" name="Таблица 5">
            <a:extLst>
              <a:ext uri="{FF2B5EF4-FFF2-40B4-BE49-F238E27FC236}">
                <a16:creationId xmlns:a16="http://schemas.microsoft.com/office/drawing/2014/main" id="{8AFC9CB0-FB13-9DF4-54AB-AEF93A07FAF0}"/>
              </a:ext>
            </a:extLst>
          </p:cNvPr>
          <p:cNvGraphicFramePr>
            <a:graphicFrameLocks noGrp="1"/>
          </p:cNvGraphicFramePr>
          <p:nvPr>
            <p:extLst>
              <p:ext uri="{D42A27DB-BD31-4B8C-83A1-F6EECF244321}">
                <p14:modId xmlns:p14="http://schemas.microsoft.com/office/powerpoint/2010/main" val="4116050229"/>
              </p:ext>
            </p:extLst>
          </p:nvPr>
        </p:nvGraphicFramePr>
        <p:xfrm>
          <a:off x="318627" y="548126"/>
          <a:ext cx="8958722" cy="6270509"/>
        </p:xfrm>
        <a:graphic>
          <a:graphicData uri="http://schemas.openxmlformats.org/drawingml/2006/table">
            <a:tbl>
              <a:tblPr firstRow="1" firstCol="1" bandRow="1"/>
              <a:tblGrid>
                <a:gridCol w="976773">
                  <a:extLst>
                    <a:ext uri="{9D8B030D-6E8A-4147-A177-3AD203B41FA5}">
                      <a16:colId xmlns:a16="http://schemas.microsoft.com/office/drawing/2014/main" val="2349089042"/>
                    </a:ext>
                  </a:extLst>
                </a:gridCol>
                <a:gridCol w="3926758">
                  <a:extLst>
                    <a:ext uri="{9D8B030D-6E8A-4147-A177-3AD203B41FA5}">
                      <a16:colId xmlns:a16="http://schemas.microsoft.com/office/drawing/2014/main" val="3556094280"/>
                    </a:ext>
                  </a:extLst>
                </a:gridCol>
                <a:gridCol w="3885236">
                  <a:extLst>
                    <a:ext uri="{9D8B030D-6E8A-4147-A177-3AD203B41FA5}">
                      <a16:colId xmlns:a16="http://schemas.microsoft.com/office/drawing/2014/main" val="63758229"/>
                    </a:ext>
                  </a:extLst>
                </a:gridCol>
                <a:gridCol w="169955">
                  <a:extLst>
                    <a:ext uri="{9D8B030D-6E8A-4147-A177-3AD203B41FA5}">
                      <a16:colId xmlns:a16="http://schemas.microsoft.com/office/drawing/2014/main" val="718742822"/>
                    </a:ext>
                  </a:extLst>
                </a:gridCol>
              </a:tblGrid>
              <a:tr h="404374">
                <a:tc>
                  <a:txBody>
                    <a:bodyPr/>
                    <a:lstStyle/>
                    <a:p>
                      <a:pPr algn="ctr">
                        <a:lnSpc>
                          <a:spcPct val="115000"/>
                        </a:lnSpc>
                        <a:spcAft>
                          <a:spcPts val="1000"/>
                        </a:spcAft>
                        <a:tabLst>
                          <a:tab pos="900430" algn="l"/>
                        </a:tabLst>
                      </a:pPr>
                      <a:r>
                        <a:rPr lang="ru-RU"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Managementul</a:t>
                      </a:r>
                      <a:r>
                        <a:rPr lang="ru-RU"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timpului</a:t>
                      </a:r>
                      <a:r>
                        <a:rPr lang="ro-RO"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41" marR="28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tabLst>
                          <a:tab pos="900430" algn="l"/>
                        </a:tabLst>
                      </a:pPr>
                      <a:r>
                        <a:rPr lang="ru-RU"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Conținuturi/ aspecte abordate</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1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Responsabil</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85778960"/>
                  </a:ext>
                </a:extLst>
              </a:tr>
              <a:tr h="264561">
                <a:tc>
                  <a:txBody>
                    <a:bodyPr/>
                    <a:lstStyle/>
                    <a:p>
                      <a:pPr marR="21590" algn="just">
                        <a:lnSpc>
                          <a:spcPct val="115000"/>
                        </a:lnSpc>
                        <a:spcAft>
                          <a:spcPts val="1000"/>
                        </a:spcAft>
                        <a:tabLst>
                          <a:tab pos="900430" algn="l"/>
                        </a:tabLst>
                      </a:pP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1</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3</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4</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5 -14.</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0</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just">
                        <a:lnSpc>
                          <a:spcPct val="115000"/>
                        </a:lnSpc>
                        <a:spcAft>
                          <a:spcPts val="1000"/>
                        </a:spcAft>
                        <a:tabLst>
                          <a:tab pos="900430" algn="l"/>
                        </a:tabLs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Înregistrarea participanților.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100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1000"/>
                        </a:spcAft>
                      </a:pPr>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271443640"/>
                  </a:ext>
                </a:extLst>
              </a:tr>
              <a:tr h="415976">
                <a:tc>
                  <a:txBody>
                    <a:bodyPr/>
                    <a:lstStyle/>
                    <a:p>
                      <a:pPr marR="21590" algn="just">
                        <a:lnSpc>
                          <a:spcPct val="115000"/>
                        </a:lnSpc>
                        <a:spcAft>
                          <a:spcPts val="1000"/>
                        </a:spcAft>
                        <a:tabLst>
                          <a:tab pos="900430" algn="l"/>
                        </a:tabLst>
                      </a:pP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14.</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0</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0 </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- 14.20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just">
                        <a:lnSpc>
                          <a:spcPct val="115000"/>
                        </a:lnSpc>
                        <a:spcAft>
                          <a:spcPts val="1000"/>
                        </a:spcAft>
                        <a:tabLst>
                          <a:tab pos="900430" algn="l"/>
                        </a:tabLst>
                      </a:pPr>
                      <a:r>
                        <a:rPr lang="ro-R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Cartea de vizită a </a:t>
                      </a: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Complexului educațional  Liceu-grădiniță „Kiril şi Metodii”</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marR="111125">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Kompaneets</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Maria, </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director-adjunct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Complexul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educațional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Liceul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grădiniță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„Kiril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şi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Metodii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marR="111125">
                        <a:lnSpc>
                          <a:spcPct val="100000"/>
                        </a:lnSpc>
                        <a:spcAft>
                          <a:spcPts val="0"/>
                        </a:spcAft>
                      </a:pPr>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8002474"/>
                  </a:ext>
                </a:extLst>
              </a:tr>
              <a:tr h="286534">
                <a:tc>
                  <a:txBody>
                    <a:bodyPr/>
                    <a:lstStyle/>
                    <a:p>
                      <a:pPr marR="21590" algn="just">
                        <a:lnSpc>
                          <a:spcPct val="115000"/>
                        </a:lnSpc>
                        <a:spcAft>
                          <a:spcPts val="1000"/>
                        </a:spcAft>
                        <a:tabLst>
                          <a:tab pos="900430" algn="l"/>
                        </a:tabLst>
                      </a:pP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14.</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20 - 14.30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just">
                        <a:lnSpc>
                          <a:spcPct val="115000"/>
                        </a:lnSpc>
                        <a:spcAft>
                          <a:spcPts val="1000"/>
                        </a:spcAft>
                        <a:tabLst>
                          <a:tab pos="900430" algn="l"/>
                        </a:tabLst>
                      </a:pPr>
                      <a:r>
                        <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Prezentarea agendei</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Bulhac Ludmila</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specialist superior, DGETS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marR="111125">
                        <a:lnSpc>
                          <a:spcPct val="100000"/>
                        </a:lnSpc>
                        <a:spcAft>
                          <a:spcPts val="0"/>
                        </a:spcAft>
                      </a:pPr>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73182984"/>
                  </a:ext>
                </a:extLst>
              </a:tr>
              <a:tr h="574965">
                <a:tc>
                  <a:txBody>
                    <a:bodyPr/>
                    <a:lstStyle/>
                    <a:p>
                      <a:pPr marR="21590" algn="just">
                        <a:lnSpc>
                          <a:spcPct val="115000"/>
                        </a:lnSpc>
                        <a:spcAft>
                          <a:spcPts val="1000"/>
                        </a:spcAft>
                        <a:tabLst>
                          <a:tab pos="900430" algn="l"/>
                        </a:tabLst>
                      </a:pPr>
                      <a:r>
                        <a:rPr lang="ru-RU"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r>
                        <a:rPr lang="ro-RO"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 </a:t>
                      </a:r>
                      <a:r>
                        <a:rPr lang="ru-RU"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r>
                        <a:rPr lang="ru-RU"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just">
                        <a:lnSpc>
                          <a:spcPct val="100000"/>
                        </a:lnSpc>
                        <a:spcAft>
                          <a:spcPts val="0"/>
                        </a:spcAft>
                        <a:tabLst>
                          <a:tab pos="900430" algn="l"/>
                        </a:tabLst>
                      </a:pPr>
                      <a:r>
                        <a:rPr lang="ro-RO" sz="1100" b="0" dirty="0">
                          <a:solidFill>
                            <a:schemeClr val="tx1"/>
                          </a:solidFill>
                          <a:latin typeface="Times New Roman" panose="02020603050405020304" pitchFamily="18" charset="0"/>
                          <a:ea typeface="Calibri" panose="020F0502020204030204" pitchFamily="34" charset="0"/>
                        </a:rPr>
                        <a:t>„Metodologia elaborării instrumentului de evaluare în cadrul evaluărilor sumative la Matematică”. </a:t>
                      </a:r>
                    </a:p>
                    <a:p>
                      <a:pPr marR="21590" algn="just">
                        <a:lnSpc>
                          <a:spcPct val="100000"/>
                        </a:lnSpc>
                        <a:spcAft>
                          <a:spcPts val="0"/>
                        </a:spcAft>
                        <a:tabLst>
                          <a:tab pos="900430" algn="l"/>
                        </a:tabLst>
                      </a:pPr>
                      <a:r>
                        <a:rPr lang="ro-RO"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Aspecte metodologice în proiectarea evaluărilor sumative la disciplina școlară matematică.</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Bulhac Ludmila</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specialist superior, DGETS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R="111125">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Spinei</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Raisa</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Unu</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IPLT „Mihai </a:t>
                      </a: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Viteazul</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039340910"/>
                  </a:ext>
                </a:extLst>
              </a:tr>
              <a:tr h="981079">
                <a:tc>
                  <a:txBody>
                    <a:bodyPr/>
                    <a:lstStyle/>
                    <a:p>
                      <a:pPr marR="21590" algn="just">
                        <a:lnSpc>
                          <a:spcPct val="115000"/>
                        </a:lnSpc>
                        <a:spcAft>
                          <a:spcPts val="1000"/>
                        </a:spcAft>
                        <a:tabLst>
                          <a:tab pos="900430" algn="l"/>
                        </a:tabLst>
                      </a:pPr>
                      <a:r>
                        <a:rPr lang="ro-RO" sz="1100" b="1" dirty="0">
                          <a:effectLst/>
                          <a:latin typeface="Times New Roman" panose="02020603050405020304" pitchFamily="18" charset="0"/>
                          <a:ea typeface="Times New Roman" panose="02020603050405020304" pitchFamily="18" charset="0"/>
                          <a:cs typeface="Times New Roman" panose="02020603050405020304" pitchFamily="18" charset="0"/>
                        </a:rPr>
                        <a:t>15.10 -15.45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ctr">
                        <a:lnSpc>
                          <a:spcPct val="100000"/>
                        </a:lnSpc>
                        <a:spcAft>
                          <a:spcPts val="0"/>
                        </a:spcAft>
                        <a:tabLst>
                          <a:tab pos="900430" algn="l"/>
                        </a:tabLst>
                      </a:pPr>
                      <a:r>
                        <a:rPr lang="ro-R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Exemple de bune practici:</a:t>
                      </a:r>
                    </a:p>
                    <a:p>
                      <a:pPr marR="21590" algn="just">
                        <a:lnSpc>
                          <a:spcPct val="100000"/>
                        </a:lnSpc>
                        <a:spcAft>
                          <a:spcPts val="0"/>
                        </a:spcAft>
                        <a:tabLst>
                          <a:tab pos="900430" algn="l"/>
                        </a:tabLst>
                      </a:pPr>
                      <a:r>
                        <a:rPr lang="ro-R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Tehnologia  elaborării  instrumentelor de evaluare la evaluările sumative și tezele semestriale la matematică: Obiectivele de evaluare; Tabelul de corelare; Testul; Baremul de evaluare; Schema de convertire a punctelor în note.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Vacariuc</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Valentina,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superior, </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LT „Miguel de Cervantes Saavedra”</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R="111125">
                        <a:lnSpc>
                          <a:spcPct val="100000"/>
                        </a:lnSpc>
                        <a:spcAft>
                          <a:spcPts val="0"/>
                        </a:spcAft>
                      </a:pPr>
                      <a:r>
                        <a:rPr lang="en-US" sz="11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Ovcinnicova</a:t>
                      </a:r>
                      <a:r>
                        <a:rPr lang="en-US"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Natalia</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profesor</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n-US" sz="1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matematică</a:t>
                      </a:r>
                      <a:r>
                        <a:rPr lang="en-US"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gr. did Superior, IPLT „Hyperion”</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ru-RU" sz="5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9597267"/>
                  </a:ext>
                </a:extLst>
              </a:tr>
              <a:tr h="186765">
                <a:tc gridSpan="4">
                  <a:txBody>
                    <a:bodyPr/>
                    <a:lstStyle/>
                    <a:p>
                      <a:pPr marR="111125" algn="ctr">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Lucrul</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în</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ateliere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val="2072967330"/>
                  </a:ext>
                </a:extLst>
              </a:tr>
              <a:tr h="801992">
                <a:tc>
                  <a:txBody>
                    <a:bodyPr/>
                    <a:lstStyle/>
                    <a:p>
                      <a:pPr marR="21590" algn="just">
                        <a:lnSpc>
                          <a:spcPct val="115000"/>
                        </a:lnSpc>
                        <a:spcAft>
                          <a:spcPts val="1000"/>
                        </a:spcAft>
                        <a:tabLst>
                          <a:tab pos="900430" algn="l"/>
                        </a:tabLst>
                      </a:pP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15.45-16.30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algn="ctr">
                        <a:lnSpc>
                          <a:spcPct val="100000"/>
                        </a:lnSpc>
                        <a:spcAft>
                          <a:spcPts val="0"/>
                        </a:spcAft>
                      </a:pPr>
                      <a:r>
                        <a:rPr lang="ro-RO" sz="11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Atelierul nr.1, cab 23</a:t>
                      </a:r>
                      <a:endParaRPr lang="ru-RU" sz="1100" b="1" i="1" dirty="0">
                        <a:effectLst/>
                        <a:latin typeface="Calibri" panose="020F0502020204030204" pitchFamily="34" charset="0"/>
                        <a:ea typeface="Calibri" panose="020F0502020204030204" pitchFamily="34" charset="0"/>
                        <a:cs typeface="Times New Roman" panose="02020603050405020304" pitchFamily="18" charset="0"/>
                      </a:endParaRPr>
                    </a:p>
                    <a:p>
                      <a:pPr marL="21590" algn="just">
                        <a:lnSpc>
                          <a:spcPct val="100000"/>
                        </a:lnSpc>
                        <a:spcAft>
                          <a:spcPts val="0"/>
                        </a:spcAft>
                      </a:pPr>
                      <a:r>
                        <a:rPr lang="ro-R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„Identificarea riscurilor în pregătirea elevilor de la ciclul gimnazial pentru examenul național de absolvire a gimnaziului la matematică”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1590"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Ciobanu Irina,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Superior, IPLT „Mihai Eminescu”</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21590" marR="111125">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Selivanov</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Eugenia,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Unu</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IPLT „Mihai Eminescu”</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20226569"/>
                  </a:ext>
                </a:extLst>
              </a:tr>
              <a:tr h="747058">
                <a:tc>
                  <a:txBody>
                    <a:bodyPr/>
                    <a:lstStyle/>
                    <a:p>
                      <a:pPr marR="21590" algn="just">
                        <a:lnSpc>
                          <a:spcPct val="115000"/>
                        </a:lnSpc>
                        <a:spcAft>
                          <a:spcPts val="1000"/>
                        </a:spcAft>
                        <a:tabLst>
                          <a:tab pos="900430" algn="l"/>
                        </a:tabLst>
                      </a:pP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15.45-16.30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0955" algn="ctr">
                        <a:lnSpc>
                          <a:spcPct val="100000"/>
                        </a:lnSpc>
                        <a:spcAft>
                          <a:spcPts val="0"/>
                        </a:spcAft>
                      </a:pPr>
                      <a:r>
                        <a:rPr lang="ro-RO" sz="1100" b="1" i="1"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Atelierul nr.2, cab 22</a:t>
                      </a:r>
                      <a:endParaRPr lang="ru-RU" sz="1100" b="1" i="1">
                        <a:effectLst/>
                        <a:latin typeface="Times New Roman" panose="02020603050405020304" pitchFamily="18" charset="0"/>
                        <a:ea typeface="Times New Roman" panose="02020603050405020304" pitchFamily="18" charset="0"/>
                        <a:cs typeface="Times New Roman" panose="02020603050405020304" pitchFamily="18" charset="0"/>
                      </a:endParaRPr>
                    </a:p>
                    <a:p>
                      <a:pPr marL="20955" algn="just">
                        <a:lnSpc>
                          <a:spcPct val="100000"/>
                        </a:lnSpc>
                        <a:spcAft>
                          <a:spcPts val="0"/>
                        </a:spcAft>
                      </a:pPr>
                      <a:r>
                        <a:rPr lang="ro-RO" sz="11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„Identificarea riscurilor în pregătirea elevilor de la ciclul gimnazial pentru examenul național de absolvire a gimnaziului la matematică”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Lungu </a:t>
                      </a: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Evghenia</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Superior,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Complexul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educațional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Liceul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grădiniță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„Kiril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şi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Metodii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45009353"/>
                  </a:ext>
                </a:extLst>
              </a:tr>
              <a:tr h="747058">
                <a:tc>
                  <a:txBody>
                    <a:bodyPr/>
                    <a:lstStyle/>
                    <a:p>
                      <a:pPr marR="21590" algn="just">
                        <a:lnSpc>
                          <a:spcPct val="115000"/>
                        </a:lnSpc>
                        <a:spcAft>
                          <a:spcPts val="1000"/>
                        </a:spcAft>
                        <a:tabLst>
                          <a:tab pos="900430" algn="l"/>
                        </a:tabLst>
                      </a:pP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15.45-16.30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0955" algn="ctr">
                        <a:lnSpc>
                          <a:spcPct val="100000"/>
                        </a:lnSpc>
                        <a:spcAft>
                          <a:spcPts val="0"/>
                        </a:spcAft>
                      </a:pPr>
                      <a:r>
                        <a:rPr lang="ro-RO" sz="1100" b="1" i="1"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Atelierul nr.3, cab 26</a:t>
                      </a:r>
                      <a:endParaRPr lang="ru-RU" sz="11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ro-R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„Identificarea riscurilor în pregătirea elevilor de la ciclul gimnazial pentru examenul național de absolvire a gimnaziului la matematică”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Aft>
                          <a:spcPts val="0"/>
                        </a:spcAft>
                      </a:pPr>
                      <a:r>
                        <a:rPr lang="en-US" sz="1100" b="1" dirty="0" err="1">
                          <a:effectLst/>
                          <a:latin typeface="Times New Roman" panose="02020603050405020304" pitchFamily="18" charset="0"/>
                          <a:ea typeface="Times New Roman" panose="02020603050405020304" pitchFamily="18" charset="0"/>
                          <a:cs typeface="Times New Roman" panose="02020603050405020304" pitchFamily="18" charset="0"/>
                        </a:rPr>
                        <a:t>Donos</a:t>
                      </a: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 Alexandra,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profesor</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matematică</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gr. did Superior, IPLT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Spiru</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Haret”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660118813"/>
                  </a:ext>
                </a:extLst>
              </a:tr>
              <a:tr h="234203">
                <a:tc>
                  <a:txBody>
                    <a:bodyPr/>
                    <a:lstStyle/>
                    <a:p>
                      <a:pPr marR="21590" algn="just">
                        <a:lnSpc>
                          <a:spcPct val="115000"/>
                        </a:lnSpc>
                        <a:spcAft>
                          <a:spcPts val="1000"/>
                        </a:spcAft>
                        <a:tabLst>
                          <a:tab pos="900430" algn="l"/>
                        </a:tabLst>
                      </a:pP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16.30-16.45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21590" algn="just">
                        <a:lnSpc>
                          <a:spcPct val="115000"/>
                        </a:lnSpc>
                        <a:spcAft>
                          <a:spcPts val="1000"/>
                        </a:spcAft>
                        <a:tabLst>
                          <a:tab pos="900430" algn="l"/>
                        </a:tabLst>
                      </a:pPr>
                      <a:r>
                        <a:rPr lang="en-US" sz="11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Debrifarea activităților din cadrul atelierilor</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Ludmila Bulhac</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specialist superior, DGETS.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ru-RU" sz="500">
                          <a:effectLst/>
                          <a:latin typeface="Calibri" panose="020F0502020204030204" pitchFamily="34" charset="0"/>
                          <a:ea typeface="Calibri" panose="020F0502020204030204" pitchFamily="34" charset="0"/>
                          <a:cs typeface="Times New Roman" panose="02020603050405020304" pitchFamily="18" charset="0"/>
                        </a:rPr>
                        <a:t> </a:t>
                      </a:r>
                      <a:endParaRPr lang="ru-RU"/>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051607799"/>
                  </a:ext>
                </a:extLst>
              </a:tr>
              <a:tr h="530349">
                <a:tc>
                  <a:txBody>
                    <a:bodyPr/>
                    <a:lstStyle/>
                    <a:p>
                      <a:pPr marR="21590" algn="just">
                        <a:lnSpc>
                          <a:spcPct val="115000"/>
                        </a:lnSpc>
                        <a:spcAft>
                          <a:spcPts val="1000"/>
                        </a:spcAft>
                        <a:tabLst>
                          <a:tab pos="900430" algn="l"/>
                        </a:tabLst>
                      </a:pP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1</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6</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45 </a:t>
                      </a:r>
                      <a:r>
                        <a:rPr lang="ru-RU" sz="1100" b="1">
                          <a:effectLst/>
                          <a:latin typeface="Times New Roman" panose="02020603050405020304" pitchFamily="18" charset="0"/>
                          <a:ea typeface="Times New Roman" panose="02020603050405020304" pitchFamily="18" charset="0"/>
                          <a:cs typeface="Times New Roman" panose="02020603050405020304" pitchFamily="18" charset="0"/>
                        </a:rPr>
                        <a:t>1</a:t>
                      </a:r>
                      <a:r>
                        <a:rPr lang="ro-RO" sz="1100" b="1">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Rundă</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întrebări</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răspunsuri</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Concluzii</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Totalurile</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seminarului</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111125">
                        <a:lnSpc>
                          <a:spcPct val="100000"/>
                        </a:lnSpc>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Ludmila Bulhac</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specialist superior, DGETS.</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R="111125">
                        <a:lnSpc>
                          <a:spcPct val="100000"/>
                        </a:lnSpc>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541" marR="28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ru-RU" sz="500"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65265447"/>
                  </a:ext>
                </a:extLst>
              </a:tr>
            </a:tbl>
          </a:graphicData>
        </a:graphic>
      </p:graphicFrame>
    </p:spTree>
    <p:extLst>
      <p:ext uri="{BB962C8B-B14F-4D97-AF65-F5344CB8AC3E}">
        <p14:creationId xmlns:p14="http://schemas.microsoft.com/office/powerpoint/2010/main" val="2690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780439" y="621800"/>
            <a:ext cx="9363812" cy="5855199"/>
          </a:xfrm>
          <a:solidFill>
            <a:schemeClr val="accent5">
              <a:lumMod val="20000"/>
              <a:lumOff val="80000"/>
            </a:schemeClr>
          </a:solidFill>
        </p:spPr>
        <p:txBody>
          <a:bodyPr>
            <a:noAutofit/>
          </a:bodyPr>
          <a:lstStyle/>
          <a:p>
            <a:r>
              <a:rPr lang="vi-VN" sz="2800" b="1" dirty="0">
                <a:solidFill>
                  <a:srgbClr val="FF0000"/>
                </a:solidFill>
                <a:latin typeface="Times New Roman" pitchFamily="18" charset="0"/>
                <a:cs typeface="Times New Roman" pitchFamily="18" charset="0"/>
              </a:rPr>
              <a:t>Efectul de ordine </a:t>
            </a:r>
            <a:r>
              <a:rPr lang="vi-VN" sz="2800" dirty="0">
                <a:latin typeface="Times New Roman" pitchFamily="18" charset="0"/>
                <a:cs typeface="Times New Roman" pitchFamily="18" charset="0"/>
              </a:rPr>
              <a:t>se manifestă prin exigenţe sporite ale profesorului la începutul procesului de evaluare (la începutul anului, la începutul examinării, când poate folosi nota în scop de intimidare) şi prin comportamente mai indulgente spre finalul procesului de evaluare (la sfârşitul anului, al examinării devine mai concesiv). În acest mod unii elevi sunt favorizaţi, iar alţii sunt nedreptăţiţi. </a:t>
            </a:r>
            <a:endParaRPr lang="ro-RO" sz="2800" dirty="0">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Efectul de contrast </a:t>
            </a:r>
            <a:r>
              <a:rPr lang="vi-VN" sz="2800" dirty="0">
                <a:latin typeface="Times New Roman" pitchFamily="18" charset="0"/>
                <a:cs typeface="Times New Roman" pitchFamily="18" charset="0"/>
              </a:rPr>
              <a:t>se exprimă prin accentuarea diferenţelor de nivel dintre performanţele elevilor, care survin imediat în timp şi spaţiu. Astfel, o lucrare scrisă sau un răspuns oral poate să fie supraevaluat dacă urmează după o prestaţie (lucrare scrisă/ răspuns oral) mai slabă sau să fie subevaluat dacă urmează după o prestaţie mai bună. </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1265597478"/>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714499" y="755740"/>
            <a:ext cx="10557967" cy="5587910"/>
          </a:xfrm>
          <a:solidFill>
            <a:schemeClr val="accent5">
              <a:lumMod val="20000"/>
              <a:lumOff val="80000"/>
            </a:schemeClr>
          </a:solidFill>
        </p:spPr>
        <p:txBody>
          <a:bodyPr>
            <a:noAutofit/>
          </a:bodyPr>
          <a:lstStyle/>
          <a:p>
            <a:r>
              <a:rPr lang="vi-VN" sz="2400" b="1" dirty="0">
                <a:solidFill>
                  <a:srgbClr val="FF0000"/>
                </a:solidFill>
                <a:latin typeface="+mj-lt"/>
              </a:rPr>
              <a:t>Eroarea logică </a:t>
            </a:r>
            <a:r>
              <a:rPr lang="vi-VN" sz="2400" dirty="0">
                <a:latin typeface="+mj-lt"/>
              </a:rPr>
              <a:t>constă în substituirea cu variabile adiacente a criteriilor de apreciere a rezultatelor şcolare, cum ar fi: efortul depus de elev, gradul de conştiinciozitate, modalitatea inedită de prezentare, forma grafică sau acurateţea lucrării etc. </a:t>
            </a:r>
            <a:endParaRPr lang="ro-RO" sz="2400" dirty="0">
              <a:latin typeface="+mj-lt"/>
            </a:endParaRPr>
          </a:p>
          <a:p>
            <a:r>
              <a:rPr lang="vi-VN" sz="2400" b="1" dirty="0">
                <a:solidFill>
                  <a:srgbClr val="FF0000"/>
                </a:solidFill>
                <a:latin typeface="+mj-lt"/>
              </a:rPr>
              <a:t>Ecuaţia personală a examinatorului </a:t>
            </a:r>
            <a:r>
              <a:rPr lang="vi-VN" sz="2400" dirty="0">
                <a:latin typeface="+mj-lt"/>
              </a:rPr>
              <a:t>(eroare individuală constantă) constă în atitudini diferite de la un profesor la altul. Unii profesori sunt mai generoşi şi mai indulgenţi în evaluare, în timp ce alţii sunt mai exigenţi, mai severi în acordarea notelor. Unii profesori folosesc nota în scop de încurajare, aţii în scop de intimidare, de constrângere a elevului în a depune eforturi suplimentare în învăţare. Sunt profesori care apreciază originalitatea răspunsurilor, în timp ca alţii apreciază conformitatea cu informaţiile predate. La aceste atitudini ale profesorilor se adaugă o serie de alte situaţii generatoare de erori în evaluare (oboseala profesorului, capriciile, dispoziţia de moment, diferenţele de sex etc.)</a:t>
            </a:r>
            <a:endParaRPr lang="ru-RU" sz="2400" dirty="0">
              <a:latin typeface="+mj-lt"/>
            </a:endParaRPr>
          </a:p>
        </p:txBody>
      </p:sp>
    </p:spTree>
    <p:extLst>
      <p:ext uri="{BB962C8B-B14F-4D97-AF65-F5344CB8AC3E}">
        <p14:creationId xmlns:p14="http://schemas.microsoft.com/office/powerpoint/2010/main" val="3601595938"/>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31371" y="188640"/>
            <a:ext cx="10972800" cy="936104"/>
          </a:xfrm>
        </p:spPr>
        <p:txBody>
          <a:bodyPr>
            <a:normAutofit/>
          </a:bodyPr>
          <a:lstStyle/>
          <a:p>
            <a:pPr algn="ctr"/>
            <a:r>
              <a:rPr lang="ro-MD" sz="4000" b="1" dirty="0">
                <a:latin typeface="Times New Roman" pitchFamily="18" charset="0"/>
                <a:cs typeface="Times New Roman" pitchFamily="18" charset="0"/>
              </a:rPr>
              <a:t>Alte surse de eroare în evaluare:</a:t>
            </a:r>
            <a:endParaRPr lang="ru-RU" sz="4000" b="1" dirty="0">
              <a:latin typeface="Times New Roman" pitchFamily="18" charset="0"/>
              <a:cs typeface="Times New Roman" pitchFamily="18" charset="0"/>
            </a:endParaRPr>
          </a:p>
        </p:txBody>
      </p:sp>
      <p:sp>
        <p:nvSpPr>
          <p:cNvPr id="3" name="Substituent conținut 2"/>
          <p:cNvSpPr>
            <a:spLocks noGrp="1"/>
          </p:cNvSpPr>
          <p:nvPr>
            <p:ph idx="1"/>
          </p:nvPr>
        </p:nvSpPr>
        <p:spPr>
          <a:xfrm>
            <a:off x="1669622" y="1428750"/>
            <a:ext cx="9734549" cy="4000500"/>
          </a:xfrm>
          <a:solidFill>
            <a:schemeClr val="accent5">
              <a:lumMod val="20000"/>
              <a:lumOff val="80000"/>
            </a:schemeClr>
          </a:solidFill>
        </p:spPr>
        <p:txBody>
          <a:bodyPr>
            <a:noAutofit/>
          </a:bodyPr>
          <a:lstStyle/>
          <a:p>
            <a:r>
              <a:rPr lang="vi-VN" sz="3200" dirty="0">
                <a:latin typeface="Times New Roman" pitchFamily="18" charset="0"/>
                <a:cs typeface="Times New Roman" pitchFamily="18" charset="0"/>
              </a:rPr>
              <a:t>Personalitatea elevilor constituie şi ea o importantă sursă pentru multe erori de notare şi apreciere. Perturbaţiile provin din:</a:t>
            </a:r>
            <a:endParaRPr lang="ro-RO"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nepotrivirea dintre instrumentele folosite în evaluare şi diferitele însuşiri ale personalităţii elevilor; </a:t>
            </a:r>
            <a:endParaRPr lang="ro-RO"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reacţiile elevului ca manifestare a individualităţii sale, maschează uneori randamentul real;</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387756141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010194" y="1654628"/>
            <a:ext cx="10679792" cy="4812847"/>
          </a:xfrm>
          <a:solidFill>
            <a:schemeClr val="accent5">
              <a:lumMod val="20000"/>
              <a:lumOff val="80000"/>
            </a:schemeClr>
          </a:solidFill>
        </p:spPr>
        <p:txBody>
          <a:bodyPr>
            <a:noAutofit/>
          </a:bodyPr>
          <a:lstStyle/>
          <a:p>
            <a:r>
              <a:rPr lang="vi-VN" sz="2800" dirty="0"/>
              <a:t>starea psihică în care se află, determinată de oboseală, tip temperamental, atitudinal, abilităţile de care dispune etc. îşi pun amprenta asupra răspunsurilor exprimate;</a:t>
            </a:r>
            <a:endParaRPr lang="ro-RO" sz="2800" dirty="0"/>
          </a:p>
          <a:p>
            <a:r>
              <a:rPr lang="vi-VN" sz="2800" dirty="0"/>
              <a:t> specularea sistemului de notare al profesorului; </a:t>
            </a:r>
            <a:endParaRPr lang="ro-RO" sz="2800" dirty="0"/>
          </a:p>
          <a:p>
            <a:r>
              <a:rPr lang="vi-VN" sz="2800" dirty="0"/>
              <a:t> factori accidentali: stres, frustrare, anxietate etc. </a:t>
            </a:r>
            <a:endParaRPr lang="ro-RO" sz="2800" dirty="0"/>
          </a:p>
          <a:p>
            <a:pPr marL="0" indent="0">
              <a:buNone/>
            </a:pPr>
            <a:r>
              <a:rPr lang="ro-RO" sz="2800" dirty="0"/>
              <a:t>	</a:t>
            </a:r>
            <a:r>
              <a:rPr lang="vi-VN" sz="2800" dirty="0"/>
              <a:t>Specificul obiectelor de învăţământ:</a:t>
            </a:r>
            <a:endParaRPr lang="ro-RO" sz="2800" dirty="0"/>
          </a:p>
          <a:p>
            <a:r>
              <a:rPr lang="vi-VN" sz="2800" dirty="0"/>
              <a:t> disciplinele exacte, riguroase, facilitează obiectivitatea evaluării; </a:t>
            </a:r>
            <a:endParaRPr lang="ro-RO" sz="2800" dirty="0"/>
          </a:p>
          <a:p>
            <a:r>
              <a:rPr lang="vi-VN" sz="2800" dirty="0"/>
              <a:t> disciplinele socio-umane comportă evaluări subiective. </a:t>
            </a:r>
            <a:endParaRPr lang="ru-RU" sz="2800" dirty="0"/>
          </a:p>
        </p:txBody>
      </p:sp>
      <p:sp>
        <p:nvSpPr>
          <p:cNvPr id="4" name="Прямоугольник 3"/>
          <p:cNvSpPr/>
          <p:nvPr/>
        </p:nvSpPr>
        <p:spPr>
          <a:xfrm>
            <a:off x="1010194" y="631762"/>
            <a:ext cx="9396549" cy="707886"/>
          </a:xfrm>
          <a:prstGeom prst="rect">
            <a:avLst/>
          </a:prstGeom>
        </p:spPr>
        <p:txBody>
          <a:bodyPr wrap="square">
            <a:spAutoFit/>
          </a:bodyPr>
          <a:lstStyle/>
          <a:p>
            <a:pPr algn="ctr"/>
            <a:r>
              <a:rPr lang="ro-MD" sz="4000" b="1" dirty="0">
                <a:latin typeface="Times New Roman" pitchFamily="18" charset="0"/>
                <a:cs typeface="Times New Roman" pitchFamily="18" charset="0"/>
              </a:rPr>
              <a:t>Alte surse de eroare în evaluare:</a:t>
            </a:r>
            <a:endParaRPr lang="ru-RU" sz="4000" dirty="0"/>
          </a:p>
        </p:txBody>
      </p:sp>
    </p:spTree>
    <p:extLst>
      <p:ext uri="{BB962C8B-B14F-4D97-AF65-F5344CB8AC3E}">
        <p14:creationId xmlns:p14="http://schemas.microsoft.com/office/powerpoint/2010/main" val="1675015057"/>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69A90C8-33D5-4BC9-8340-B4FCE3638EBB}"/>
              </a:ext>
            </a:extLst>
          </p:cNvPr>
          <p:cNvSpPr/>
          <p:nvPr/>
        </p:nvSpPr>
        <p:spPr>
          <a:xfrm>
            <a:off x="893135" y="244549"/>
            <a:ext cx="10207255"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3600" dirty="0">
                <a:solidFill>
                  <a:srgbClr val="C00000"/>
                </a:solidFill>
                <a:latin typeface="Times New Roman" panose="02020603050405020304" pitchFamily="18" charset="0"/>
                <a:cs typeface="Times New Roman" panose="02020603050405020304" pitchFamily="18" charset="0"/>
              </a:rPr>
              <a:t>Activitate p</a:t>
            </a:r>
            <a:r>
              <a:rPr lang="x-none" sz="3600" dirty="0">
                <a:solidFill>
                  <a:srgbClr val="C00000"/>
                </a:solidFill>
                <a:latin typeface="Times New Roman" panose="02020603050405020304" pitchFamily="18" charset="0"/>
                <a:cs typeface="Times New Roman" panose="02020603050405020304" pitchFamily="18" charset="0"/>
              </a:rPr>
              <a:t>ractic</a:t>
            </a:r>
            <a:r>
              <a:rPr lang="ro-RO" sz="3600" dirty="0">
                <a:solidFill>
                  <a:srgbClr val="C00000"/>
                </a:solidFill>
                <a:latin typeface="Times New Roman" panose="02020603050405020304" pitchFamily="18" charset="0"/>
                <a:cs typeface="Times New Roman" panose="02020603050405020304" pitchFamily="18" charset="0"/>
              </a:rPr>
              <a:t>ă</a:t>
            </a:r>
            <a:r>
              <a:rPr lang="x-none" sz="3600" dirty="0">
                <a:solidFill>
                  <a:srgbClr val="C00000"/>
                </a:solidFill>
                <a:latin typeface="Times New Roman" panose="02020603050405020304" pitchFamily="18" charset="0"/>
                <a:cs typeface="Times New Roman" panose="02020603050405020304" pitchFamily="18" charset="0"/>
              </a:rPr>
              <a:t>!!!  </a:t>
            </a:r>
            <a:endParaRPr lang="ru-RU" sz="3600" dirty="0">
              <a:solidFill>
                <a:srgbClr val="C00000"/>
              </a:solidFill>
              <a:latin typeface="Times New Roman" panose="02020603050405020304" pitchFamily="18" charset="0"/>
              <a:cs typeface="Times New Roman" panose="02020603050405020304" pitchFamily="18" charset="0"/>
            </a:endParaRPr>
          </a:p>
        </p:txBody>
      </p:sp>
      <p:pic>
        <p:nvPicPr>
          <p:cNvPr id="3" name="Рисунок 2" descr="Как превратить тесты в инструмент запоминания, а не только оценивания /  Skillbox Media">
            <a:extLst>
              <a:ext uri="{FF2B5EF4-FFF2-40B4-BE49-F238E27FC236}">
                <a16:creationId xmlns:a16="http://schemas.microsoft.com/office/drawing/2014/main" id="{F662949D-CED0-43CA-9755-96B58D7859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809" y="1318437"/>
            <a:ext cx="10515600" cy="5007935"/>
          </a:xfrm>
          <a:prstGeom prst="rect">
            <a:avLst/>
          </a:prstGeom>
          <a:noFill/>
          <a:ln>
            <a:noFill/>
          </a:ln>
        </p:spPr>
      </p:pic>
      <p:sp>
        <p:nvSpPr>
          <p:cNvPr id="4" name="Овал 3">
            <a:extLst>
              <a:ext uri="{FF2B5EF4-FFF2-40B4-BE49-F238E27FC236}">
                <a16:creationId xmlns:a16="http://schemas.microsoft.com/office/drawing/2014/main" id="{53AAA8E2-54A8-4842-9E6F-983D60BAC7F7}"/>
              </a:ext>
            </a:extLst>
          </p:cNvPr>
          <p:cNvSpPr/>
          <p:nvPr/>
        </p:nvSpPr>
        <p:spPr>
          <a:xfrm>
            <a:off x="4486940" y="1318437"/>
            <a:ext cx="2998381" cy="141413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dirty="0">
                <a:solidFill>
                  <a:srgbClr val="C00000"/>
                </a:solidFill>
                <a:latin typeface="Times New Roman" panose="02020603050405020304" pitchFamily="18" charset="0"/>
                <a:cs typeface="Times New Roman" panose="02020603050405020304" pitchFamily="18" charset="0"/>
              </a:rPr>
              <a:t>Să exersăm !!! </a:t>
            </a:r>
            <a:endParaRPr lang="ru-RU"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018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B02C179-9D26-4DD7-8A46-9483004C5361}"/>
              </a:ext>
            </a:extLst>
          </p:cNvPr>
          <p:cNvSpPr/>
          <p:nvPr/>
        </p:nvSpPr>
        <p:spPr>
          <a:xfrm>
            <a:off x="180754" y="85061"/>
            <a:ext cx="11844670" cy="6698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4000">
                <a:solidFill>
                  <a:srgbClr val="C00000"/>
                </a:solidFill>
                <a:latin typeface="Times New Roman" panose="02020603050405020304" pitchFamily="18" charset="0"/>
                <a:cs typeface="Times New Roman" panose="02020603050405020304" pitchFamily="18" charset="0"/>
              </a:rPr>
              <a:t>El</a:t>
            </a:r>
            <a:r>
              <a:rPr lang="ro-RO" sz="4000" dirty="0">
                <a:solidFill>
                  <a:srgbClr val="C00000"/>
                </a:solidFill>
                <a:latin typeface="Times New Roman" panose="02020603050405020304" pitchFamily="18" charset="0"/>
                <a:cs typeface="Times New Roman" panose="02020603050405020304" pitchFamily="18" charset="0"/>
              </a:rPr>
              <a:t>a</a:t>
            </a:r>
            <a:r>
              <a:rPr lang="x-none" sz="4000">
                <a:solidFill>
                  <a:srgbClr val="C00000"/>
                </a:solidFill>
                <a:latin typeface="Times New Roman" panose="02020603050405020304" pitchFamily="18" charset="0"/>
                <a:cs typeface="Times New Roman" panose="02020603050405020304" pitchFamily="18" charset="0"/>
              </a:rPr>
              <a:t>borați </a:t>
            </a:r>
            <a:r>
              <a:rPr lang="x-none" sz="4000" dirty="0">
                <a:solidFill>
                  <a:srgbClr val="C00000"/>
                </a:solidFill>
                <a:latin typeface="Times New Roman" panose="02020603050405020304" pitchFamily="18" charset="0"/>
                <a:cs typeface="Times New Roman" panose="02020603050405020304" pitchFamily="18" charset="0"/>
              </a:rPr>
              <a:t>instrumentele de evaluare  pentru un test de evaluare sumativ ce include:</a:t>
            </a:r>
          </a:p>
          <a:p>
            <a:endParaRPr lang="x-none" sz="40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x-none" sz="4000" dirty="0">
                <a:solidFill>
                  <a:schemeClr val="tx1"/>
                </a:solidFill>
                <a:latin typeface="Times New Roman" panose="02020603050405020304" pitchFamily="18" charset="0"/>
                <a:cs typeface="Times New Roman" panose="02020603050405020304" pitchFamily="18" charset="0"/>
              </a:rPr>
              <a:t>Tabelul de </a:t>
            </a:r>
            <a:r>
              <a:rPr lang="x-none" sz="4000">
                <a:solidFill>
                  <a:schemeClr val="tx1"/>
                </a:solidFill>
                <a:latin typeface="Times New Roman" panose="02020603050405020304" pitchFamily="18" charset="0"/>
                <a:cs typeface="Times New Roman" panose="02020603050405020304" pitchFamily="18" charset="0"/>
              </a:rPr>
              <a:t>corelare dintre</a:t>
            </a:r>
            <a:r>
              <a:rPr lang="ro-RO" sz="4000" dirty="0">
                <a:solidFill>
                  <a:schemeClr val="tx1"/>
                </a:solidFill>
                <a:latin typeface="Times New Roman" panose="02020603050405020304" pitchFamily="18" charset="0"/>
                <a:cs typeface="Times New Roman" panose="02020603050405020304" pitchFamily="18" charset="0"/>
              </a:rPr>
              <a:t>:</a:t>
            </a:r>
          </a:p>
          <a:p>
            <a:pPr marL="342900" indent="-342900"/>
            <a:r>
              <a:rPr lang="ro-RO" sz="4000" dirty="0">
                <a:solidFill>
                  <a:schemeClr val="tx1"/>
                </a:solidFill>
                <a:latin typeface="Times New Roman" panose="02020603050405020304" pitchFamily="18" charset="0"/>
                <a:cs typeface="Times New Roman" panose="02020603050405020304" pitchFamily="18" charset="0"/>
              </a:rPr>
              <a:t> </a:t>
            </a:r>
            <a:r>
              <a:rPr lang="x-none" sz="4000">
                <a:solidFill>
                  <a:schemeClr val="tx1"/>
                </a:solidFill>
                <a:latin typeface="Times New Roman" panose="02020603050405020304" pitchFamily="18" charset="0"/>
                <a:cs typeface="Times New Roman" panose="02020603050405020304" pitchFamily="18" charset="0"/>
              </a:rPr>
              <a:t>competențe specifice- </a:t>
            </a:r>
            <a:r>
              <a:rPr lang="ro-RO" sz="4000" dirty="0">
                <a:solidFill>
                  <a:schemeClr val="tx1"/>
                </a:solidFill>
                <a:latin typeface="Times New Roman" panose="02020603050405020304" pitchFamily="18" charset="0"/>
                <a:cs typeface="Times New Roman" panose="02020603050405020304" pitchFamily="18" charset="0"/>
              </a:rPr>
              <a:t>unități de competență - </a:t>
            </a:r>
            <a:r>
              <a:rPr lang="x-none" sz="4000">
                <a:solidFill>
                  <a:schemeClr val="tx1"/>
                </a:solidFill>
                <a:latin typeface="Times New Roman" panose="02020603050405020304" pitchFamily="18" charset="0"/>
                <a:cs typeface="Times New Roman" panose="02020603050405020304" pitchFamily="18" charset="0"/>
              </a:rPr>
              <a:t>obiective </a:t>
            </a:r>
            <a:r>
              <a:rPr lang="x-none" sz="4000" dirty="0">
                <a:solidFill>
                  <a:schemeClr val="tx1"/>
                </a:solidFill>
                <a:latin typeface="Times New Roman" panose="02020603050405020304" pitchFamily="18" charset="0"/>
                <a:cs typeface="Times New Roman" panose="02020603050405020304" pitchFamily="18" charset="0"/>
              </a:rPr>
              <a:t>de evaluare- itemi - gradul de </a:t>
            </a:r>
            <a:r>
              <a:rPr lang="x-none" sz="4000">
                <a:solidFill>
                  <a:schemeClr val="tx1"/>
                </a:solidFill>
                <a:latin typeface="Times New Roman" panose="02020603050405020304" pitchFamily="18" charset="0"/>
                <a:cs typeface="Times New Roman" panose="02020603050405020304" pitchFamily="18" charset="0"/>
              </a:rPr>
              <a:t>complexitate – puncta</a:t>
            </a:r>
            <a:r>
              <a:rPr lang="ro-RO" sz="4000" dirty="0">
                <a:solidFill>
                  <a:schemeClr val="tx1"/>
                </a:solidFill>
                <a:latin typeface="Times New Roman" panose="02020603050405020304" pitchFamily="18" charset="0"/>
                <a:cs typeface="Times New Roman" panose="02020603050405020304" pitchFamily="18" charset="0"/>
              </a:rPr>
              <a:t>j;</a:t>
            </a:r>
            <a:endParaRPr lang="x-none" sz="4000" dirty="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x-none" sz="4000" dirty="0">
                <a:solidFill>
                  <a:schemeClr val="tx1"/>
                </a:solidFill>
                <a:latin typeface="Times New Roman" panose="02020603050405020304" pitchFamily="18" charset="0"/>
                <a:cs typeface="Times New Roman" panose="02020603050405020304" pitchFamily="18" charset="0"/>
              </a:rPr>
              <a:t>Testul de evaluare sumativ;</a:t>
            </a:r>
          </a:p>
          <a:p>
            <a:pPr marL="342900" indent="-342900">
              <a:buAutoNum type="arabicPeriod"/>
            </a:pPr>
            <a:r>
              <a:rPr lang="x-none" sz="4000" dirty="0">
                <a:solidFill>
                  <a:schemeClr val="tx1"/>
                </a:solidFill>
                <a:latin typeface="Times New Roman" panose="02020603050405020304" pitchFamily="18" charset="0"/>
                <a:cs typeface="Times New Roman" panose="02020603050405020304" pitchFamily="18" charset="0"/>
              </a:rPr>
              <a:t>Baremul de corectare;</a:t>
            </a:r>
          </a:p>
          <a:p>
            <a:pPr marL="342900" indent="-342900">
              <a:buAutoNum type="arabicPeriod"/>
            </a:pPr>
            <a:r>
              <a:rPr lang="x-none" sz="4000" dirty="0">
                <a:solidFill>
                  <a:schemeClr val="tx1"/>
                </a:solidFill>
                <a:latin typeface="Times New Roman" panose="02020603050405020304" pitchFamily="18" charset="0"/>
                <a:cs typeface="Times New Roman" panose="02020603050405020304" pitchFamily="18" charset="0"/>
              </a:rPr>
              <a:t>Schema de notare. </a:t>
            </a:r>
          </a:p>
          <a:p>
            <a:pPr marL="342900" indent="-342900" algn="ctr">
              <a:buAutoNum type="arabicPeriod"/>
            </a:pPr>
            <a:endParaRPr lang="x-none" sz="4000" dirty="0">
              <a:latin typeface="Times New Roman" panose="02020603050405020304" pitchFamily="18" charset="0"/>
              <a:cs typeface="Times New Roman" panose="02020603050405020304" pitchFamily="18" charset="0"/>
            </a:endParaRPr>
          </a:p>
          <a:p>
            <a:pPr marL="342900" indent="-342900" algn="ctr">
              <a:buAutoNum type="arabicPeriod"/>
            </a:pPr>
            <a:endParaRPr lang="ru-RU" dirty="0"/>
          </a:p>
        </p:txBody>
      </p:sp>
    </p:spTree>
    <p:extLst>
      <p:ext uri="{BB962C8B-B14F-4D97-AF65-F5344CB8AC3E}">
        <p14:creationId xmlns:p14="http://schemas.microsoft.com/office/powerpoint/2010/main" val="400877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2554556" y="183843"/>
            <a:ext cx="8911687" cy="640445"/>
          </a:xfrm>
        </p:spPr>
        <p:txBody>
          <a:bodyPr/>
          <a:lstStyle/>
          <a:p>
            <a:pPr algn="ctr"/>
            <a:r>
              <a:rPr lang="ro-RO" dirty="0">
                <a:solidFill>
                  <a:srgbClr val="C00000"/>
                </a:solidFill>
                <a:latin typeface="Times New Roman" panose="02020603050405020304" pitchFamily="18" charset="0"/>
                <a:cs typeface="Times New Roman" panose="02020603050405020304" pitchFamily="18" charset="0"/>
              </a:rPr>
              <a:t>REGULILE UNEI EVALUARI EFICIENTE</a:t>
            </a:r>
          </a:p>
        </p:txBody>
      </p:sp>
      <p:sp>
        <p:nvSpPr>
          <p:cNvPr id="31747" name="Содержимое 2"/>
          <p:cNvSpPr>
            <a:spLocks noGrp="1"/>
          </p:cNvSpPr>
          <p:nvPr>
            <p:ph idx="1"/>
          </p:nvPr>
        </p:nvSpPr>
        <p:spPr>
          <a:xfrm>
            <a:off x="2438400" y="1083734"/>
            <a:ext cx="9144000" cy="5590424"/>
          </a:xfrm>
          <a:solidFill>
            <a:schemeClr val="accent6">
              <a:lumMod val="20000"/>
              <a:lumOff val="80000"/>
            </a:schemeClr>
          </a:solidFill>
        </p:spPr>
        <p:txBody>
          <a:bodyPr>
            <a:normAutofit/>
          </a:bodyPr>
          <a:lstStyle/>
          <a:p>
            <a:pPr eaLnBrk="1" hangingPunct="1">
              <a:lnSpc>
                <a:spcPct val="80000"/>
              </a:lnSpc>
            </a:pPr>
            <a:r>
              <a:rPr lang="ro-RO" sz="2400" dirty="0">
                <a:latin typeface="Times New Roman" pitchFamily="18" charset="0"/>
                <a:cs typeface="Times New Roman" pitchFamily="18" charset="0"/>
              </a:rPr>
              <a:t>Construiţi o imagine pozitivă despre evaluare!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nu trebuie asociată cu eşecul, sancţiunea sau controlul, ci cu posibilitatea de reflectare asupra rezultatelor, cu formarea unei imagini cât mai corecte despre sine,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Nu utilizaţi evaluarea pentru alte scopuri decât cele pentru care este ea proiectata!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de orice fel nu trebuie sa pedepsească, ci să stimuleze pentru etapa următoare a învăţării!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trebuie proiectata cu scopul judecării stadiului de dezvoltare a achiziţiilor individului.</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Nu generalizaţi datele obţinute în urma aplicării unei probe nestandardizate pentru că această generalizare poate produce multe erori de interpretare. </a:t>
            </a:r>
          </a:p>
          <a:p>
            <a:pPr>
              <a:lnSpc>
                <a:spcPct val="80000"/>
              </a:lnSpc>
            </a:pPr>
            <a:r>
              <a:rPr lang="ro-RO" altLang="fr-FR" sz="2400" dirty="0">
                <a:solidFill>
                  <a:schemeClr val="tx1"/>
                </a:solidFill>
                <a:latin typeface="Times New Roman" panose="02020603050405020304" pitchFamily="18" charset="0"/>
                <a:cs typeface="Times New Roman" panose="02020603050405020304" pitchFamily="18" charset="0"/>
              </a:rPr>
              <a:t>Elevul nu trebuie să învețe pentru a fi evaluat ci trebuie să fie evaluat pentru a învăța mai bine.</a:t>
            </a:r>
          </a:p>
          <a:p>
            <a:pPr marL="0" indent="0" eaLnBrk="1" hangingPunct="1">
              <a:lnSpc>
                <a:spcPct val="80000"/>
              </a:lnSpc>
              <a:buNone/>
            </a:pPr>
            <a:endParaRPr lang="ru-RU" sz="2400" dirty="0">
              <a:latin typeface="Times New Roman" pitchFamily="18" charset="0"/>
              <a:cs typeface="Times New Roman" pitchFamily="18" charset="0"/>
            </a:endParaRPr>
          </a:p>
          <a:p>
            <a:endParaRPr lang="ro-RO" sz="2400" dirty="0">
              <a:latin typeface="Times New Roman" pitchFamily="18" charset="0"/>
              <a:cs typeface="Times New Roman" pitchFamily="18" charset="0"/>
            </a:endParaRPr>
          </a:p>
        </p:txBody>
      </p:sp>
      <p:pic>
        <p:nvPicPr>
          <p:cNvPr id="31748" name="Picture 8" descr="MCj04154900000[1]"/>
          <p:cNvPicPr>
            <a:picLocks noChangeAspect="1" noChangeArrowheads="1"/>
          </p:cNvPicPr>
          <p:nvPr/>
        </p:nvPicPr>
        <p:blipFill>
          <a:blip r:embed="rId2" cstate="print"/>
          <a:srcRect/>
          <a:stretch>
            <a:fillRect/>
          </a:stretch>
        </p:blipFill>
        <p:spPr bwMode="auto">
          <a:xfrm>
            <a:off x="0" y="1264555"/>
            <a:ext cx="2309284" cy="2062163"/>
          </a:xfrm>
          <a:prstGeom prst="rect">
            <a:avLst/>
          </a:prstGeom>
          <a:noFill/>
          <a:ln w="9525">
            <a:noFill/>
            <a:miter lim="800000"/>
            <a:headEnd/>
            <a:tailEnd/>
          </a:ln>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E8A8C8-5636-435E-9DBF-892F4C4D95F2}"/>
              </a:ext>
            </a:extLst>
          </p:cNvPr>
          <p:cNvSpPr>
            <a:spLocks noGrp="1"/>
          </p:cNvSpPr>
          <p:nvPr>
            <p:ph type="title"/>
          </p:nvPr>
        </p:nvSpPr>
        <p:spPr>
          <a:xfrm>
            <a:off x="838200" y="134113"/>
            <a:ext cx="10515600" cy="546924"/>
          </a:xfrm>
        </p:spPr>
        <p:txBody>
          <a:bodyPr>
            <a:normAutofit fontScale="90000"/>
          </a:bodyPr>
          <a:lstStyle/>
          <a:p>
            <a:r>
              <a:rPr lang="x-none" dirty="0"/>
              <a:t>Bibliografie: </a:t>
            </a:r>
            <a:endParaRPr lang="ru-RU" dirty="0"/>
          </a:p>
        </p:txBody>
      </p:sp>
      <p:sp>
        <p:nvSpPr>
          <p:cNvPr id="3" name="Объект 2">
            <a:extLst>
              <a:ext uri="{FF2B5EF4-FFF2-40B4-BE49-F238E27FC236}">
                <a16:creationId xmlns:a16="http://schemas.microsoft.com/office/drawing/2014/main" id="{9565BE9C-AAEB-4A12-89FD-6F052D1E3325}"/>
              </a:ext>
            </a:extLst>
          </p:cNvPr>
          <p:cNvSpPr>
            <a:spLocks noGrp="1"/>
          </p:cNvSpPr>
          <p:nvPr>
            <p:ph idx="1"/>
          </p:nvPr>
        </p:nvSpPr>
        <p:spPr>
          <a:xfrm>
            <a:off x="438912" y="681037"/>
            <a:ext cx="10914888" cy="5495926"/>
          </a:xfrm>
        </p:spPr>
        <p:txBody>
          <a:bodyPr>
            <a:normAutofit/>
          </a:bodyPr>
          <a:lstStyle/>
          <a:p>
            <a:pPr marL="0" indent="0">
              <a:buNone/>
            </a:pPr>
            <a:endParaRPr lang="ro-RO" dirty="0">
              <a:latin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Cucoş C. Teoria şi metodologia evaluării. Iaşi: Polirom, 2008, 272 p.</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Curriculum naţional: Clasele 5-9 : Curriculum disciplinar: Ghid de implementare : Pentru instituţiile de învăţământ cu predare în limbile minorităţilor naţionale / Ministerul Educaţiei, Culturii şi Cercetării al Republicii Moldova; coordonatori: Angela Cutasevici, Valentin Crudu, Natalia Grîu; grupul de lucru: Alexandra Barbăneagră (coordonator) [et al.]. – Chişinău : Lyceum, 2020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Marin M., Pogolșa L. Evaluarea criterială prin descriptori. Ghid metodologic. Clasa I. Chișinău: IȘE, 2015.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Radu I. T. Evaluarea în procesul didactic. Bucureşti: IPC, 2000, 342 p.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Stoica A., Musteaţă S. Evaluarea rezultatelor şcolare. Ghid metodologic. Chişinău: Editura Lyceum, 1997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ro-RO" sz="2000" dirty="0">
                <a:effectLst/>
                <a:latin typeface="Times New Roman" panose="02020603050405020304" pitchFamily="18" charset="0"/>
                <a:ea typeface="Calibri" panose="020F0502020204030204" pitchFamily="34" charset="0"/>
                <a:cs typeface="Times New Roman" panose="02020603050405020304" pitchFamily="18" charset="0"/>
              </a:rPr>
              <a:t>Şova, Tatiana. Evaluarea în învăţământ: Suport de curs Bălţi: S. n., 2017;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x-none" sz="2000" dirty="0">
                <a:effectLst/>
                <a:latin typeface="Times New Roman" panose="02020603050405020304" pitchFamily="18" charset="0"/>
                <a:ea typeface="Calibri" panose="020F0502020204030204" pitchFamily="34" charset="0"/>
                <a:cs typeface="Times New Roman" panose="02020603050405020304" pitchFamily="18" charset="0"/>
              </a:rPr>
              <a:t>UPS Teleman A. Evaluarea în învățământ: Suport de curs Chișinău: S.n. 2020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x-none" sz="2000"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8. </a:t>
            </a:r>
            <a:r>
              <a:rPr lang="en-US" sz="2000" u="sng"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UPS_Roscovanu</a:t>
            </a:r>
            <a:r>
              <a:rPr lang="x-none" sz="2000"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V. </a:t>
            </a:r>
            <a:r>
              <a:rPr lang="en-US" sz="2000" u="sng"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EVALUAREA SUMATIVĂ. ASPECTE PRACTICE.pdf</a:t>
            </a:r>
            <a:endParaRPr lang="ro-RO" sz="20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6976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latin typeface="Arial Black" panose="020B0A04020102020204" pitchFamily="34" charset="0"/>
              </a:rPr>
              <a:t>Vă mulțumesc pentru atenție!</a:t>
            </a:r>
            <a:endParaRPr lang="en-US" dirty="0">
              <a:latin typeface="Arial Black" panose="020B0A04020102020204" pitchFamily="34" charset="0"/>
            </a:endParaRPr>
          </a:p>
        </p:txBody>
      </p:sp>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0" name="Прямоугольник 9"/>
          <p:cNvSpPr/>
          <p:nvPr/>
        </p:nvSpPr>
        <p:spPr>
          <a:xfrm>
            <a:off x="6672064" y="3429001"/>
            <a:ext cx="4800533" cy="461665"/>
          </a:xfrm>
          <a:prstGeom prst="rect">
            <a:avLst/>
          </a:prstGeom>
        </p:spPr>
        <p:txBody>
          <a:bodyPr wrap="square">
            <a:spAutoFit/>
          </a:bodyPr>
          <a:lstStyle/>
          <a:p>
            <a:pPr lvl="0" latinLnBrk="0">
              <a:defRPr/>
            </a:pPr>
            <a:r>
              <a:rPr lang="ru-RU" sz="2400" dirty="0">
                <a:solidFill>
                  <a:schemeClr val="bg2">
                    <a:lumMod val="10000"/>
                  </a:schemeClr>
                </a:solidFill>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291ECA42-92D5-4353-A4B9-4A7CBDFFBF4D}"/>
              </a:ext>
            </a:extLst>
          </p:cNvPr>
          <p:cNvSpPr txBox="1"/>
          <p:nvPr/>
        </p:nvSpPr>
        <p:spPr>
          <a:xfrm>
            <a:off x="1695244" y="2094375"/>
            <a:ext cx="3360373" cy="1651671"/>
          </a:xfrm>
          <a:prstGeom prst="rect">
            <a:avLst/>
          </a:prstGeom>
          <a:solidFill>
            <a:srgbClr val="00FFCC"/>
          </a:solidFill>
        </p:spPr>
        <p:txBody>
          <a:bodyPr wrap="square">
            <a:spAutoFit/>
          </a:bodyPr>
          <a:lstStyle/>
          <a:p>
            <a:pPr algn="ctr"/>
            <a:r>
              <a:rPr lang="ro-RO" sz="2933" b="1" dirty="0">
                <a:latin typeface="Times New Roman" panose="02020603050405020304" pitchFamily="18" charset="0"/>
                <a:ea typeface="Times New Roman" panose="02020603050405020304" pitchFamily="18" charset="0"/>
              </a:rPr>
              <a:t>CONCEPŢIA </a:t>
            </a:r>
            <a:endParaRPr lang="ru-RU" sz="1333" dirty="0">
              <a:latin typeface="Times New Roman" panose="02020603050405020304" pitchFamily="18" charset="0"/>
              <a:ea typeface="Times New Roman" panose="02020603050405020304" pitchFamily="18" charset="0"/>
            </a:endParaRPr>
          </a:p>
          <a:p>
            <a:pPr algn="ctr"/>
            <a:r>
              <a:rPr lang="ro-RO" sz="2400" b="1" dirty="0">
                <a:latin typeface="Times New Roman" panose="02020603050405020304" pitchFamily="18" charset="0"/>
                <a:ea typeface="Times New Roman" panose="02020603050405020304" pitchFamily="18" charset="0"/>
              </a:rPr>
              <a:t>EVALUĂRII </a:t>
            </a:r>
          </a:p>
          <a:p>
            <a:pPr algn="ctr"/>
            <a:r>
              <a:rPr lang="ro-RO" sz="2400" b="1" dirty="0">
                <a:latin typeface="Times New Roman" panose="02020603050405020304" pitchFamily="18" charset="0"/>
                <a:ea typeface="Times New Roman" panose="02020603050405020304" pitchFamily="18" charset="0"/>
              </a:rPr>
              <a:t>REZULTATELOR </a:t>
            </a:r>
          </a:p>
          <a:p>
            <a:pPr algn="ctr"/>
            <a:r>
              <a:rPr lang="ro-RO" sz="2400" b="1" dirty="0">
                <a:latin typeface="Times New Roman" panose="02020603050405020304" pitchFamily="18" charset="0"/>
                <a:ea typeface="Times New Roman" panose="02020603050405020304" pitchFamily="18" charset="0"/>
              </a:rPr>
              <a:t>ŞCOLARE</a:t>
            </a:r>
            <a:endParaRPr lang="ru-RU" sz="1333" dirty="0">
              <a:latin typeface="Times New Roman" panose="02020603050405020304" pitchFamily="18" charset="0"/>
              <a:ea typeface="Times New Roman" panose="02020603050405020304" pitchFamily="18" charset="0"/>
            </a:endParaRPr>
          </a:p>
        </p:txBody>
      </p:sp>
      <p:sp>
        <p:nvSpPr>
          <p:cNvPr id="38" name="TextBox 37">
            <a:extLst>
              <a:ext uri="{FF2B5EF4-FFF2-40B4-BE49-F238E27FC236}">
                <a16:creationId xmlns:a16="http://schemas.microsoft.com/office/drawing/2014/main" id="{EA4849A0-B83F-4E5D-96C6-F3F310C7071D}"/>
              </a:ext>
            </a:extLst>
          </p:cNvPr>
          <p:cNvSpPr txBox="1"/>
          <p:nvPr/>
        </p:nvSpPr>
        <p:spPr>
          <a:xfrm>
            <a:off x="6354200" y="1582342"/>
            <a:ext cx="4320480" cy="2308324"/>
          </a:xfrm>
          <a:prstGeom prst="rect">
            <a:avLst/>
          </a:prstGeom>
          <a:solidFill>
            <a:srgbClr val="CCFFFF"/>
          </a:solidFill>
        </p:spPr>
        <p:txBody>
          <a:bodyPr wrap="square">
            <a:spAutoFit/>
          </a:bodyPr>
          <a:lstStyle/>
          <a:p>
            <a:r>
              <a:rPr lang="ro-RO" sz="2400" dirty="0">
                <a:latin typeface="Times New Roman" panose="02020603050405020304" pitchFamily="18" charset="0"/>
                <a:cs typeface="Times New Roman" panose="02020603050405020304" pitchFamily="18" charset="0"/>
              </a:rPr>
              <a:t>Evaluarea rezultatelor școlare </a:t>
            </a:r>
          </a:p>
          <a:p>
            <a:r>
              <a:rPr lang="ro-RO" sz="2400" dirty="0">
                <a:latin typeface="Times New Roman" panose="02020603050405020304" pitchFamily="18" charset="0"/>
                <a:cs typeface="Times New Roman" panose="02020603050405020304" pitchFamily="18" charset="0"/>
              </a:rPr>
              <a:t>reprezintă o activitate complexă care măsoară eficacitatea și</a:t>
            </a:r>
          </a:p>
          <a:p>
            <a:r>
              <a:rPr lang="ro-RO" sz="2400" dirty="0">
                <a:latin typeface="Times New Roman" panose="02020603050405020304" pitchFamily="18" charset="0"/>
                <a:cs typeface="Times New Roman" panose="02020603050405020304" pitchFamily="18" charset="0"/>
              </a:rPr>
              <a:t> eficiența procesului de instruire, oferă informații privind</a:t>
            </a:r>
          </a:p>
          <a:p>
            <a:r>
              <a:rPr lang="ro-RO" sz="2400" dirty="0">
                <a:latin typeface="Times New Roman" panose="02020603050405020304" pitchFamily="18" charset="0"/>
                <a:cs typeface="Times New Roman" panose="02020603050405020304" pitchFamily="18" charset="0"/>
              </a:rPr>
              <a:t> rezultatele școlare ale elevilor. </a:t>
            </a:r>
            <a:endParaRPr lang="ru-RU" sz="2400" dirty="0">
              <a:latin typeface="Times New Roman" panose="02020603050405020304" pitchFamily="18" charset="0"/>
              <a:cs typeface="Times New Roman" panose="02020603050405020304" pitchFamily="18" charset="0"/>
            </a:endParaRPr>
          </a:p>
        </p:txBody>
      </p:sp>
      <p:pic>
        <p:nvPicPr>
          <p:cNvPr id="4" name="Imagine 3">
            <a:extLst>
              <a:ext uri="{FF2B5EF4-FFF2-40B4-BE49-F238E27FC236}">
                <a16:creationId xmlns:a16="http://schemas.microsoft.com/office/drawing/2014/main" id="{C93FD5CC-6C97-4D34-8B61-D2DC1C8C930B}"/>
              </a:ext>
            </a:extLst>
          </p:cNvPr>
          <p:cNvPicPr>
            <a:picLocks noChangeAspect="1"/>
          </p:cNvPicPr>
          <p:nvPr/>
        </p:nvPicPr>
        <p:blipFill>
          <a:blip r:embed="rId2"/>
          <a:stretch>
            <a:fillRect/>
          </a:stretch>
        </p:blipFill>
        <p:spPr>
          <a:xfrm>
            <a:off x="376276" y="219293"/>
            <a:ext cx="1899988" cy="1651672"/>
          </a:xfrm>
          <a:prstGeom prst="rect">
            <a:avLst/>
          </a:prstGeom>
        </p:spPr>
      </p:pic>
      <p:pic>
        <p:nvPicPr>
          <p:cNvPr id="2" name="Imagine 1">
            <a:extLst>
              <a:ext uri="{FF2B5EF4-FFF2-40B4-BE49-F238E27FC236}">
                <a16:creationId xmlns:a16="http://schemas.microsoft.com/office/drawing/2014/main" id="{BCD4E147-1B69-4F56-959E-8E5BE5D17E19}"/>
              </a:ext>
            </a:extLst>
          </p:cNvPr>
          <p:cNvPicPr>
            <a:picLocks noChangeAspect="1"/>
          </p:cNvPicPr>
          <p:nvPr/>
        </p:nvPicPr>
        <p:blipFill>
          <a:blip r:embed="rId3"/>
          <a:stretch>
            <a:fillRect/>
          </a:stretch>
        </p:blipFill>
        <p:spPr>
          <a:xfrm>
            <a:off x="8574296" y="3890666"/>
            <a:ext cx="3216165" cy="2508609"/>
          </a:xfrm>
          <a:prstGeom prst="rect">
            <a:avLst/>
          </a:prstGeom>
        </p:spPr>
      </p:pic>
      <p:pic>
        <p:nvPicPr>
          <p:cNvPr id="3" name="Imagine 2">
            <a:extLst>
              <a:ext uri="{FF2B5EF4-FFF2-40B4-BE49-F238E27FC236}">
                <a16:creationId xmlns:a16="http://schemas.microsoft.com/office/drawing/2014/main" id="{AC50A42A-7D75-446E-AC7A-B382E795E256}"/>
              </a:ext>
            </a:extLst>
          </p:cNvPr>
          <p:cNvPicPr>
            <a:picLocks noChangeAspect="1"/>
          </p:cNvPicPr>
          <p:nvPr/>
        </p:nvPicPr>
        <p:blipFill>
          <a:blip r:embed="rId4"/>
          <a:stretch>
            <a:fillRect/>
          </a:stretch>
        </p:blipFill>
        <p:spPr>
          <a:xfrm>
            <a:off x="1576567" y="4361203"/>
            <a:ext cx="4335000" cy="2427600"/>
          </a:xfrm>
          <a:prstGeom prst="rect">
            <a:avLst/>
          </a:prstGeom>
        </p:spPr>
      </p:pic>
      <p:pic>
        <p:nvPicPr>
          <p:cNvPr id="5" name="Imagine 4">
            <a:extLst>
              <a:ext uri="{FF2B5EF4-FFF2-40B4-BE49-F238E27FC236}">
                <a16:creationId xmlns:a16="http://schemas.microsoft.com/office/drawing/2014/main" id="{15C7290B-D98D-488C-B82B-06584958B198}"/>
              </a:ext>
            </a:extLst>
          </p:cNvPr>
          <p:cNvPicPr>
            <a:picLocks noChangeAspect="1"/>
          </p:cNvPicPr>
          <p:nvPr/>
        </p:nvPicPr>
        <p:blipFill>
          <a:blip r:embed="rId5"/>
          <a:stretch>
            <a:fillRect/>
          </a:stretch>
        </p:blipFill>
        <p:spPr>
          <a:xfrm>
            <a:off x="3094601" y="119921"/>
            <a:ext cx="2743200" cy="1666875"/>
          </a:xfrm>
          <a:prstGeom prst="rect">
            <a:avLst/>
          </a:prstGeom>
        </p:spPr>
      </p:pic>
    </p:spTree>
    <p:extLst>
      <p:ext uri="{BB962C8B-B14F-4D97-AF65-F5344CB8AC3E}">
        <p14:creationId xmlns:p14="http://schemas.microsoft.com/office/powerpoint/2010/main" val="298238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8"/>
          <p:cNvSpPr>
            <a:spLocks noChangeShapeType="1"/>
          </p:cNvSpPr>
          <p:nvPr>
            <p:custDataLst>
              <p:tags r:id="rId2"/>
            </p:custDataLst>
          </p:nvPr>
        </p:nvSpPr>
        <p:spPr bwMode="gray">
          <a:xfrm flipH="1">
            <a:off x="-51598" y="4767433"/>
            <a:ext cx="4229100" cy="1854200"/>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4" name="Line 29"/>
          <p:cNvSpPr>
            <a:spLocks noChangeShapeType="1"/>
          </p:cNvSpPr>
          <p:nvPr>
            <p:custDataLst>
              <p:tags r:id="rId3"/>
            </p:custDataLst>
          </p:nvPr>
        </p:nvSpPr>
        <p:spPr bwMode="gray">
          <a:xfrm flipH="1">
            <a:off x="4233" y="6346827"/>
            <a:ext cx="3158067" cy="255588"/>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5" name="Line 30"/>
          <p:cNvSpPr>
            <a:spLocks noChangeShapeType="1"/>
          </p:cNvSpPr>
          <p:nvPr>
            <p:custDataLst>
              <p:tags r:id="rId4"/>
            </p:custDataLst>
          </p:nvPr>
        </p:nvSpPr>
        <p:spPr bwMode="gray">
          <a:xfrm flipH="1">
            <a:off x="4238" y="3614740"/>
            <a:ext cx="681567" cy="2987675"/>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6" name="AutoShape 31"/>
          <p:cNvSpPr>
            <a:spLocks noChangeArrowheads="1"/>
          </p:cNvSpPr>
          <p:nvPr>
            <p:custDataLst>
              <p:tags r:id="rId5"/>
            </p:custDataLst>
          </p:nvPr>
        </p:nvSpPr>
        <p:spPr bwMode="gray">
          <a:xfrm>
            <a:off x="1813984" y="3144840"/>
            <a:ext cx="254000" cy="255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7" name="AutoShape 32"/>
          <p:cNvSpPr>
            <a:spLocks noChangeArrowheads="1"/>
          </p:cNvSpPr>
          <p:nvPr>
            <p:custDataLst>
              <p:tags r:id="rId6"/>
            </p:custDataLst>
          </p:nvPr>
        </p:nvSpPr>
        <p:spPr bwMode="gray">
          <a:xfrm>
            <a:off x="2734734" y="3956051"/>
            <a:ext cx="256117" cy="25558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8" name="AutoShape 33"/>
          <p:cNvSpPr>
            <a:spLocks noChangeArrowheads="1"/>
          </p:cNvSpPr>
          <p:nvPr>
            <p:custDataLst>
              <p:tags r:id="rId7"/>
            </p:custDataLst>
          </p:nvPr>
        </p:nvSpPr>
        <p:spPr bwMode="gray">
          <a:xfrm>
            <a:off x="3261789" y="5148265"/>
            <a:ext cx="256116" cy="255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9" name="Line 34"/>
          <p:cNvSpPr>
            <a:spLocks noChangeShapeType="1"/>
          </p:cNvSpPr>
          <p:nvPr>
            <p:custDataLst>
              <p:tags r:id="rId8"/>
            </p:custDataLst>
          </p:nvPr>
        </p:nvSpPr>
        <p:spPr bwMode="gray">
          <a:xfrm flipH="1">
            <a:off x="4233" y="3378200"/>
            <a:ext cx="1864784" cy="3224213"/>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0" name="Line 35"/>
          <p:cNvSpPr>
            <a:spLocks noChangeShapeType="1"/>
          </p:cNvSpPr>
          <p:nvPr>
            <p:custDataLst>
              <p:tags r:id="rId9"/>
            </p:custDataLst>
          </p:nvPr>
        </p:nvSpPr>
        <p:spPr bwMode="gray">
          <a:xfrm flipH="1">
            <a:off x="2122" y="5316540"/>
            <a:ext cx="3246967" cy="1285875"/>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1" name="Line 36"/>
          <p:cNvSpPr>
            <a:spLocks noChangeShapeType="1"/>
          </p:cNvSpPr>
          <p:nvPr>
            <p:custDataLst>
              <p:tags r:id="rId10"/>
            </p:custDataLst>
          </p:nvPr>
        </p:nvSpPr>
        <p:spPr bwMode="gray">
          <a:xfrm flipH="1">
            <a:off x="4234" y="1255280"/>
            <a:ext cx="1996017" cy="5347136"/>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2" name="Line 37"/>
          <p:cNvSpPr>
            <a:spLocks noChangeShapeType="1"/>
          </p:cNvSpPr>
          <p:nvPr>
            <p:custDataLst>
              <p:tags r:id="rId11"/>
            </p:custDataLst>
          </p:nvPr>
        </p:nvSpPr>
        <p:spPr bwMode="gray">
          <a:xfrm flipH="1">
            <a:off x="59378" y="2442151"/>
            <a:ext cx="2665543" cy="3471287"/>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3" name="Line 38"/>
          <p:cNvSpPr>
            <a:spLocks noChangeShapeType="1"/>
          </p:cNvSpPr>
          <p:nvPr>
            <p:custDataLst>
              <p:tags r:id="rId12"/>
            </p:custDataLst>
          </p:nvPr>
        </p:nvSpPr>
        <p:spPr bwMode="gray">
          <a:xfrm flipH="1">
            <a:off x="-31751" y="3355977"/>
            <a:ext cx="3399368" cy="2551416"/>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4" name="Line 39"/>
          <p:cNvSpPr>
            <a:spLocks noChangeShapeType="1"/>
          </p:cNvSpPr>
          <p:nvPr>
            <p:custDataLst>
              <p:tags r:id="rId13"/>
            </p:custDataLst>
          </p:nvPr>
        </p:nvSpPr>
        <p:spPr bwMode="gray">
          <a:xfrm flipH="1">
            <a:off x="101568" y="6232526"/>
            <a:ext cx="4681227" cy="456407"/>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5" name="Line 42@|9FFC:0|FBC:0|LFC:10921638|LBC:16777215"/>
          <p:cNvSpPr>
            <a:spLocks noChangeShapeType="1"/>
          </p:cNvSpPr>
          <p:nvPr>
            <p:custDataLst>
              <p:tags r:id="rId14"/>
            </p:custDataLst>
          </p:nvPr>
        </p:nvSpPr>
        <p:spPr bwMode="gray">
          <a:xfrm flipH="1">
            <a:off x="-31750" y="4140201"/>
            <a:ext cx="2817284" cy="2646363"/>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6" name="AutoShape 50"/>
          <p:cNvSpPr>
            <a:spLocks noChangeArrowheads="1"/>
          </p:cNvSpPr>
          <p:nvPr>
            <p:custDataLst>
              <p:tags r:id="rId15"/>
            </p:custDataLst>
          </p:nvPr>
        </p:nvSpPr>
        <p:spPr bwMode="gray">
          <a:xfrm>
            <a:off x="4864100" y="5794376"/>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sym typeface="Arial" panose="020B0604020202020204" pitchFamily="34" charset="0"/>
            </a:endParaRPr>
          </a:p>
        </p:txBody>
      </p:sp>
      <p:sp>
        <p:nvSpPr>
          <p:cNvPr id="17" name="AutoShape 55"/>
          <p:cNvSpPr>
            <a:spLocks noChangeArrowheads="1"/>
          </p:cNvSpPr>
          <p:nvPr>
            <p:custDataLst>
              <p:tags r:id="rId16"/>
            </p:custDataLst>
          </p:nvPr>
        </p:nvSpPr>
        <p:spPr bwMode="gray">
          <a:xfrm>
            <a:off x="1988320" y="559159"/>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8" name="AutoShape 56"/>
          <p:cNvSpPr>
            <a:spLocks noChangeArrowheads="1"/>
          </p:cNvSpPr>
          <p:nvPr>
            <p:custDataLst>
              <p:tags r:id="rId17"/>
            </p:custDataLst>
          </p:nvPr>
        </p:nvSpPr>
        <p:spPr bwMode="gray">
          <a:xfrm>
            <a:off x="2631017" y="1841500"/>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9" name="AutoShape 57"/>
          <p:cNvSpPr>
            <a:spLocks noChangeArrowheads="1"/>
          </p:cNvSpPr>
          <p:nvPr>
            <p:custDataLst>
              <p:tags r:id="rId18"/>
            </p:custDataLst>
          </p:nvPr>
        </p:nvSpPr>
        <p:spPr bwMode="gray">
          <a:xfrm>
            <a:off x="3367617" y="2913459"/>
            <a:ext cx="736600" cy="73501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0" name="AutoShape 58"/>
          <p:cNvSpPr>
            <a:spLocks noChangeArrowheads="1"/>
          </p:cNvSpPr>
          <p:nvPr>
            <p:custDataLst>
              <p:tags r:id="rId19"/>
            </p:custDataLst>
          </p:nvPr>
        </p:nvSpPr>
        <p:spPr bwMode="gray">
          <a:xfrm>
            <a:off x="586322" y="3355978"/>
            <a:ext cx="256116" cy="2571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1" name="AutoShape 59"/>
          <p:cNvSpPr>
            <a:spLocks noChangeArrowheads="1"/>
          </p:cNvSpPr>
          <p:nvPr>
            <p:custDataLst>
              <p:tags r:id="rId20"/>
            </p:custDataLst>
          </p:nvPr>
        </p:nvSpPr>
        <p:spPr bwMode="gray">
          <a:xfrm>
            <a:off x="3189822" y="6232527"/>
            <a:ext cx="256116" cy="2571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2" name="Arc 41@|5FFC:10921638|FBC:16777215|LFC:6902852|LBC:16777215"/>
          <p:cNvSpPr/>
          <p:nvPr>
            <p:custDataLst>
              <p:tags r:id="rId21"/>
            </p:custDataLst>
          </p:nvPr>
        </p:nvSpPr>
        <p:spPr bwMode="gray">
          <a:xfrm>
            <a:off x="10584" y="4343402"/>
            <a:ext cx="2546349" cy="250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a:solidFill>
              <a:schemeClr val="accent1"/>
            </a:solidFill>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3" name="Arc 44@|5FFC:14657585|FBC:16777215|LFC:6902852|LBC:16777215"/>
          <p:cNvSpPr/>
          <p:nvPr>
            <p:custDataLst>
              <p:tags r:id="rId22"/>
            </p:custDataLst>
          </p:nvPr>
        </p:nvSpPr>
        <p:spPr bwMode="gray">
          <a:xfrm>
            <a:off x="5" y="4513266"/>
            <a:ext cx="2556929" cy="233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a:noFill/>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4359" name="TextBox 13"/>
          <p:cNvSpPr txBox="1">
            <a:spLocks noChangeArrowheads="1"/>
          </p:cNvSpPr>
          <p:nvPr>
            <p:custDataLst>
              <p:tags r:id="rId23"/>
            </p:custDataLst>
          </p:nvPr>
        </p:nvSpPr>
        <p:spPr bwMode="auto">
          <a:xfrm>
            <a:off x="101568" y="5435600"/>
            <a:ext cx="1898683" cy="923925"/>
          </a:xfrm>
          <a:prstGeom prst="rect">
            <a:avLst/>
          </a:prstGeom>
          <a:solidFill>
            <a:schemeClr val="accent1"/>
          </a:solidFill>
          <a:ln w="9525">
            <a:noFill/>
            <a:miter lim="800000"/>
            <a:headEnd/>
            <a:tailEnd/>
          </a:ln>
        </p:spPr>
        <p:txBody>
          <a:bodyPr lIns="0" tIns="0" rIns="0" bIns="0"/>
          <a:lstStyle/>
          <a:p>
            <a:pPr algn="ctr" defTabSz="1621326">
              <a:spcBef>
                <a:spcPct val="20000"/>
              </a:spcBef>
            </a:pPr>
            <a:r>
              <a:rPr lang="ro-RO" altLang="zh-CN" sz="2667" b="1">
                <a:solidFill>
                  <a:srgbClr val="FFFF00"/>
                </a:solidFill>
                <a:latin typeface="Times New Roman" pitchFamily="18" charset="0"/>
                <a:cs typeface="Times New Roman" pitchFamily="18" charset="0"/>
                <a:sym typeface="Arial" pitchFamily="34" charset="0"/>
              </a:rPr>
              <a:t>CADRUL NORMATIV</a:t>
            </a:r>
            <a:endParaRPr lang="en-US" altLang="zh-CN" sz="2667" b="1">
              <a:solidFill>
                <a:srgbClr val="FFFF00"/>
              </a:solidFill>
              <a:latin typeface="Times New Roman" pitchFamily="18" charset="0"/>
              <a:ea typeface="SimSun" pitchFamily="2" charset="-122"/>
              <a:cs typeface="Times New Roman" pitchFamily="18" charset="0"/>
              <a:sym typeface="Arial" pitchFamily="34" charset="0"/>
            </a:endParaRPr>
          </a:p>
        </p:txBody>
      </p:sp>
      <p:sp>
        <p:nvSpPr>
          <p:cNvPr id="25" name="AutoShape 57"/>
          <p:cNvSpPr>
            <a:spLocks noChangeArrowheads="1"/>
          </p:cNvSpPr>
          <p:nvPr>
            <p:custDataLst>
              <p:tags r:id="rId24"/>
            </p:custDataLst>
          </p:nvPr>
        </p:nvSpPr>
        <p:spPr bwMode="gray">
          <a:xfrm>
            <a:off x="4046195" y="4373564"/>
            <a:ext cx="736600" cy="73501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4362" name="TextBox 13"/>
          <p:cNvSpPr txBox="1">
            <a:spLocks noChangeArrowheads="1"/>
          </p:cNvSpPr>
          <p:nvPr>
            <p:custDataLst>
              <p:tags r:id="rId25"/>
            </p:custDataLst>
          </p:nvPr>
        </p:nvSpPr>
        <p:spPr bwMode="auto">
          <a:xfrm>
            <a:off x="3131589" y="670410"/>
            <a:ext cx="8489945" cy="655639"/>
          </a:xfrm>
          <a:prstGeom prst="rect">
            <a:avLst/>
          </a:prstGeom>
          <a:solidFill>
            <a:schemeClr val="accent2">
              <a:lumMod val="20000"/>
              <a:lumOff val="80000"/>
            </a:schemeClr>
          </a:solidFill>
          <a:ln w="9525">
            <a:noFill/>
            <a:miter lim="800000"/>
            <a:headEnd/>
            <a:tailEnd/>
          </a:ln>
        </p:spPr>
        <p:txBody>
          <a:bodyPr lIns="0" tIns="0" rIns="0" bIns="0" anchor="ctr"/>
          <a:lstStyle/>
          <a:p>
            <a:pPr defTabSz="1621326">
              <a:spcBef>
                <a:spcPct val="20000"/>
              </a:spcBef>
            </a:pPr>
            <a:r>
              <a:rPr lang="ro-RO" altLang="zh-CN" sz="2400" b="1" dirty="0">
                <a:solidFill>
                  <a:srgbClr val="002060"/>
                </a:solidFill>
                <a:latin typeface="Times New Roman" pitchFamily="18" charset="0"/>
                <a:sym typeface="Arial" pitchFamily="34" charset="0"/>
              </a:rPr>
              <a:t>PLAN CADRU PENTRU ÎNVĂŢĂMÂNTUL PRIMAR, GIMNAZIAL ŞI LICEAL ÎN ANUL DE STUDII 2024 - 2025</a:t>
            </a:r>
            <a:endParaRPr lang="en-US" altLang="zh-CN" sz="2400" b="1" dirty="0">
              <a:solidFill>
                <a:srgbClr val="002060"/>
              </a:solidFill>
              <a:latin typeface="Times New Roman" pitchFamily="18" charset="0"/>
              <a:ea typeface="SimSun" pitchFamily="2" charset="-122"/>
              <a:sym typeface="Arial" pitchFamily="34" charset="0"/>
            </a:endParaRPr>
          </a:p>
        </p:txBody>
      </p:sp>
      <p:sp>
        <p:nvSpPr>
          <p:cNvPr id="14363" name="TextBox 13"/>
          <p:cNvSpPr txBox="1">
            <a:spLocks noChangeArrowheads="1"/>
          </p:cNvSpPr>
          <p:nvPr>
            <p:custDataLst>
              <p:tags r:id="rId26"/>
            </p:custDataLst>
          </p:nvPr>
        </p:nvSpPr>
        <p:spPr bwMode="auto">
          <a:xfrm>
            <a:off x="3735917" y="1645137"/>
            <a:ext cx="7831667" cy="872332"/>
          </a:xfrm>
          <a:prstGeom prst="rect">
            <a:avLst/>
          </a:prstGeom>
          <a:solidFill>
            <a:schemeClr val="accent3">
              <a:lumMod val="40000"/>
              <a:lumOff val="60000"/>
            </a:schemeClr>
          </a:solidFill>
          <a:ln w="9525">
            <a:noFill/>
            <a:miter lim="800000"/>
            <a:headEnd/>
            <a:tailEnd/>
          </a:ln>
        </p:spPr>
        <p:txBody>
          <a:bodyPr lIns="0" tIns="0" rIns="0" bIns="0" anchor="ctr"/>
          <a:lstStyle/>
          <a:p>
            <a:pPr algn="ctr" defTabSz="1621326">
              <a:spcBef>
                <a:spcPct val="20000"/>
              </a:spcBef>
            </a:pPr>
            <a:r>
              <a:rPr lang="ro-RO" altLang="zh-CN" sz="2400" b="1" dirty="0">
                <a:solidFill>
                  <a:srgbClr val="002060"/>
                </a:solidFill>
                <a:latin typeface="Times New Roman" pitchFamily="18" charset="0"/>
                <a:cs typeface="Times New Roman" pitchFamily="18" charset="0"/>
                <a:sym typeface="Arial" pitchFamily="34" charset="0"/>
              </a:rPr>
              <a:t>CURRICULUM NAŢIONAL LA MATEMATICĂ </a:t>
            </a:r>
          </a:p>
          <a:p>
            <a:pPr algn="ctr" defTabSz="1621326">
              <a:spcBef>
                <a:spcPct val="20000"/>
              </a:spcBef>
            </a:pPr>
            <a:r>
              <a:rPr lang="ro-RO" altLang="zh-CN" sz="2400" b="1" dirty="0">
                <a:solidFill>
                  <a:srgbClr val="002060"/>
                </a:solidFill>
                <a:latin typeface="Times New Roman" pitchFamily="18" charset="0"/>
                <a:cs typeface="Times New Roman" pitchFamily="18" charset="0"/>
                <a:sym typeface="Arial" pitchFamily="34" charset="0"/>
              </a:rPr>
              <a:t>( ediţia 2019)</a:t>
            </a:r>
            <a:endParaRPr lang="en-US" altLang="zh-CN" sz="2400" b="1" dirty="0">
              <a:solidFill>
                <a:srgbClr val="002060"/>
              </a:solidFill>
              <a:latin typeface="Times New Roman" pitchFamily="18" charset="0"/>
              <a:ea typeface="SimSun" pitchFamily="2" charset="-122"/>
              <a:cs typeface="Times New Roman" pitchFamily="18" charset="0"/>
              <a:sym typeface="Arial" pitchFamily="34" charset="0"/>
            </a:endParaRPr>
          </a:p>
        </p:txBody>
      </p:sp>
      <p:sp>
        <p:nvSpPr>
          <p:cNvPr id="14365" name="TextBox 13"/>
          <p:cNvSpPr txBox="1">
            <a:spLocks noChangeArrowheads="1"/>
          </p:cNvSpPr>
          <p:nvPr>
            <p:custDataLst>
              <p:tags r:id="rId27"/>
            </p:custDataLst>
          </p:nvPr>
        </p:nvSpPr>
        <p:spPr bwMode="auto">
          <a:xfrm>
            <a:off x="5585885" y="5768977"/>
            <a:ext cx="6349999" cy="654051"/>
          </a:xfrm>
          <a:prstGeom prst="rect">
            <a:avLst/>
          </a:prstGeom>
          <a:solidFill>
            <a:srgbClr val="99FF99"/>
          </a:solidFill>
          <a:ln w="9525">
            <a:noFill/>
            <a:miter lim="800000"/>
            <a:headEnd/>
            <a:tailEnd/>
          </a:ln>
        </p:spPr>
        <p:txBody>
          <a:bodyPr lIns="0" tIns="0" rIns="0" bIns="0" anchor="ctr"/>
          <a:lstStyle/>
          <a:p>
            <a:pPr defTabSz="1621326">
              <a:spcBef>
                <a:spcPct val="20000"/>
              </a:spcBef>
            </a:pPr>
            <a:r>
              <a:rPr lang="ro-RO" altLang="zh-CN" sz="2400" b="1" dirty="0">
                <a:solidFill>
                  <a:srgbClr val="002060"/>
                </a:solidFill>
                <a:latin typeface="Times New Roman" pitchFamily="18" charset="0"/>
                <a:ea typeface="SimSun" pitchFamily="2" charset="-122"/>
                <a:sym typeface="Arial" pitchFamily="34" charset="0"/>
              </a:rPr>
              <a:t>ALTE ACTE NORMATIVE APROBATE PE PARCURSUL </a:t>
            </a:r>
            <a:r>
              <a:rPr lang="en-US" altLang="zh-CN" sz="2400" b="1" dirty="0">
                <a:solidFill>
                  <a:srgbClr val="002060"/>
                </a:solidFill>
                <a:latin typeface="Times New Roman" pitchFamily="18" charset="0"/>
                <a:ea typeface="SimSun" pitchFamily="2" charset="-122"/>
                <a:sym typeface="Arial" pitchFamily="34" charset="0"/>
              </a:rPr>
              <a:t>  </a:t>
            </a:r>
            <a:r>
              <a:rPr lang="ro-RO" altLang="zh-CN" sz="2400" b="1" dirty="0">
                <a:solidFill>
                  <a:srgbClr val="002060"/>
                </a:solidFill>
                <a:latin typeface="Times New Roman" pitchFamily="18" charset="0"/>
                <a:ea typeface="SimSun" pitchFamily="2" charset="-122"/>
                <a:sym typeface="Arial" pitchFamily="34" charset="0"/>
              </a:rPr>
              <a:t>ANULUI </a:t>
            </a:r>
            <a:r>
              <a:rPr lang="en-US" altLang="zh-CN" sz="2400" b="1" dirty="0">
                <a:solidFill>
                  <a:srgbClr val="002060"/>
                </a:solidFill>
                <a:latin typeface="Times New Roman" pitchFamily="18" charset="0"/>
                <a:ea typeface="SimSun" pitchFamily="2" charset="-122"/>
                <a:sym typeface="Arial" pitchFamily="34" charset="0"/>
              </a:rPr>
              <a:t> </a:t>
            </a:r>
            <a:r>
              <a:rPr lang="ro-RO" altLang="zh-CN" sz="2400" b="1" dirty="0">
                <a:solidFill>
                  <a:srgbClr val="002060"/>
                </a:solidFill>
                <a:latin typeface="Times New Roman" pitchFamily="18" charset="0"/>
                <a:ea typeface="SimSun" pitchFamily="2" charset="-122"/>
                <a:sym typeface="Arial" pitchFamily="34" charset="0"/>
              </a:rPr>
              <a:t>2023-2024, 2024-2025</a:t>
            </a:r>
            <a:endParaRPr lang="en-US" altLang="zh-CN" sz="2400" b="1" dirty="0">
              <a:solidFill>
                <a:srgbClr val="002060"/>
              </a:solidFill>
              <a:latin typeface="Times New Roman" pitchFamily="18" charset="0"/>
              <a:ea typeface="SimSun" pitchFamily="2" charset="-122"/>
              <a:sym typeface="Arial" pitchFamily="34" charset="0"/>
            </a:endParaRPr>
          </a:p>
        </p:txBody>
      </p:sp>
      <p:sp>
        <p:nvSpPr>
          <p:cNvPr id="2" name="Dreptunghi 1"/>
          <p:cNvSpPr/>
          <p:nvPr/>
        </p:nvSpPr>
        <p:spPr>
          <a:xfrm>
            <a:off x="4782795" y="4299650"/>
            <a:ext cx="7153089" cy="1200329"/>
          </a:xfrm>
          <a:prstGeom prst="rect">
            <a:avLst/>
          </a:prstGeom>
          <a:solidFill>
            <a:schemeClr val="accent2">
              <a:lumMod val="40000"/>
              <a:lumOff val="60000"/>
            </a:schemeClr>
          </a:solidFill>
        </p:spPr>
        <p:txBody>
          <a:bodyPr wrap="square">
            <a:spAutoFit/>
          </a:bodyPr>
          <a:lstStyle/>
          <a:p>
            <a:pPr>
              <a:spcAft>
                <a:spcPts val="0"/>
              </a:spcAft>
            </a:pPr>
            <a:r>
              <a:rPr lang="ro-RO" sz="2400" dirty="0">
                <a:latin typeface="Times New Roman" panose="02020603050405020304" pitchFamily="18" charset="0"/>
                <a:ea typeface="Calibri" pitchFamily="34" charset="0"/>
                <a:cs typeface="Times New Roman" pitchFamily="18" charset="0"/>
              </a:rPr>
              <a:t>Regulamentul  privind evaluarea și notarea rezultatelor învățării, promovarea și absolvirea  în învățământul primar și secundar (ordinul MECC 70/2020)</a:t>
            </a:r>
            <a:endParaRPr lang="ru-RU" sz="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13"/>
          <p:cNvSpPr txBox="1">
            <a:spLocks noChangeArrowheads="1"/>
          </p:cNvSpPr>
          <p:nvPr>
            <p:custDataLst>
              <p:tags r:id="rId28"/>
            </p:custDataLst>
          </p:nvPr>
        </p:nvSpPr>
        <p:spPr bwMode="auto">
          <a:xfrm>
            <a:off x="4177502" y="2766211"/>
            <a:ext cx="7831667" cy="1358610"/>
          </a:xfrm>
          <a:prstGeom prst="rect">
            <a:avLst/>
          </a:prstGeom>
          <a:solidFill>
            <a:schemeClr val="accent6">
              <a:lumMod val="20000"/>
              <a:lumOff val="80000"/>
            </a:schemeClr>
          </a:solidFill>
          <a:ln w="9525">
            <a:noFill/>
            <a:miter lim="800000"/>
            <a:headEnd/>
            <a:tailEnd/>
          </a:ln>
        </p:spPr>
        <p:txBody>
          <a:bodyPr lIns="0" tIns="0" rIns="0" bIns="0" anchor="ctr"/>
          <a:lstStyle/>
          <a:p>
            <a:pPr lvl="0"/>
            <a:r>
              <a:rPr lang="ro-RO" sz="2400" dirty="0">
                <a:solidFill>
                  <a:schemeClr val="accent6">
                    <a:lumMod val="50000"/>
                  </a:schemeClr>
                </a:solidFill>
                <a:latin typeface="Times New Roman" panose="02020603050405020304" pitchFamily="18" charset="0"/>
                <a:cs typeface="Times New Roman" panose="02020603050405020304" pitchFamily="18" charset="0"/>
              </a:rPr>
              <a:t>Ghidul de implementare a curriculumului la Ma tematică, ediția 2019 pentru învățământul gimnazial şi liceal, elaborat </a:t>
            </a:r>
          </a:p>
          <a:p>
            <a:pPr lvl="0"/>
            <a:r>
              <a:rPr lang="ro-RO" sz="2400" dirty="0">
                <a:solidFill>
                  <a:schemeClr val="accent6">
                    <a:lumMod val="50000"/>
                  </a:schemeClr>
                </a:solidFill>
                <a:latin typeface="Times New Roman" panose="02020603050405020304" pitchFamily="18" charset="0"/>
                <a:cs typeface="Times New Roman" panose="02020603050405020304" pitchFamily="18" charset="0"/>
              </a:rPr>
              <a:t>conform curricula la disciplină,  ediția 2019;  </a:t>
            </a:r>
            <a:endParaRPr lang="ro-MD"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004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884275" y="30217"/>
            <a:ext cx="8664164" cy="600403"/>
          </a:xfrm>
          <a:solidFill>
            <a:srgbClr val="DEF4AC"/>
          </a:solidFill>
        </p:spPr>
        <p:txBody>
          <a:bodyPr>
            <a:noAutofit/>
          </a:bodyPr>
          <a:lstStyle/>
          <a:p>
            <a:pPr algn="ctr"/>
            <a:r>
              <a:rPr lang="ro-RO" sz="4000" b="1" dirty="0">
                <a:solidFill>
                  <a:srgbClr val="F07F09">
                    <a:lumMod val="50000"/>
                  </a:srgbClr>
                </a:solidFill>
                <a:latin typeface="Times New Roman" pitchFamily="18" charset="0"/>
              </a:rPr>
              <a:t>Acte normative:</a:t>
            </a:r>
            <a:endParaRPr lang="ru-RU" sz="4000" dirty="0"/>
          </a:p>
        </p:txBody>
      </p:sp>
      <p:sp>
        <p:nvSpPr>
          <p:cNvPr id="3" name="Substituent conținut 2"/>
          <p:cNvSpPr>
            <a:spLocks noGrp="1"/>
          </p:cNvSpPr>
          <p:nvPr>
            <p:ph idx="1"/>
          </p:nvPr>
        </p:nvSpPr>
        <p:spPr>
          <a:xfrm>
            <a:off x="0" y="630619"/>
            <a:ext cx="12192000" cy="6197163"/>
          </a:xfrm>
          <a:solidFill>
            <a:srgbClr val="FFFFCC"/>
          </a:solidFill>
        </p:spPr>
        <p:txBody>
          <a:bodyPr>
            <a:noAutofit/>
          </a:bodyPr>
          <a:lstStyle/>
          <a:p>
            <a:pPr lvl="0" algn="just">
              <a:spcBef>
                <a:spcPts val="0"/>
              </a:spcBef>
            </a:pPr>
            <a:r>
              <a:rPr lang="ro-RO" sz="2400" i="1" dirty="0">
                <a:solidFill>
                  <a:schemeClr val="accent1">
                    <a:lumMod val="50000"/>
                  </a:schemeClr>
                </a:solidFill>
                <a:latin typeface="Times New Roman" panose="02020603050405020304" pitchFamily="18" charset="0"/>
                <a:cs typeface="Times New Roman" panose="02020603050405020304" pitchFamily="18" charset="0"/>
              </a:rPr>
              <a:t>Planul-cadru pentru învățământul primar, gimnazial şi liceal, anul școlar 20</a:t>
            </a:r>
            <a:r>
              <a:rPr lang="en-US" sz="2400" i="1" dirty="0">
                <a:solidFill>
                  <a:schemeClr val="accent1">
                    <a:lumMod val="50000"/>
                  </a:schemeClr>
                </a:solidFill>
                <a:latin typeface="Times New Roman" panose="02020603050405020304" pitchFamily="18" charset="0"/>
                <a:cs typeface="Times New Roman" panose="02020603050405020304" pitchFamily="18" charset="0"/>
              </a:rPr>
              <a:t>2</a:t>
            </a:r>
            <a:r>
              <a:rPr lang="ro-RO" sz="2400" i="1" dirty="0">
                <a:solidFill>
                  <a:schemeClr val="accent1">
                    <a:lumMod val="50000"/>
                  </a:schemeClr>
                </a:solidFill>
                <a:latin typeface="Times New Roman" panose="02020603050405020304" pitchFamily="18" charset="0"/>
                <a:cs typeface="Times New Roman" panose="02020603050405020304" pitchFamily="18" charset="0"/>
              </a:rPr>
              <a:t>4-2025</a:t>
            </a:r>
            <a:r>
              <a:rPr lang="ro-RO" sz="2400" dirty="0">
                <a:solidFill>
                  <a:schemeClr val="accent1">
                    <a:lumMod val="50000"/>
                  </a:schemeClr>
                </a:solidFill>
                <a:latin typeface="Times New Roman" panose="02020603050405020304" pitchFamily="18" charset="0"/>
                <a:cs typeface="Times New Roman" panose="02020603050405020304" pitchFamily="18" charset="0"/>
              </a:rPr>
              <a:t>, aprobat prin </a:t>
            </a:r>
            <a:r>
              <a:rPr lang="ro-RO" sz="2400" b="0" i="1" dirty="0">
                <a:solidFill>
                  <a:schemeClr val="accent1">
                    <a:lumMod val="50000"/>
                  </a:schemeClr>
                </a:solidFill>
                <a:effectLst/>
                <a:latin typeface="Times New Roman" panose="02020603050405020304" pitchFamily="18" charset="0"/>
                <a:cs typeface="Times New Roman" panose="02020603050405020304" pitchFamily="18" charset="0"/>
              </a:rPr>
              <a:t>Ordinul Ministrului Educației și Cercetării nr.439/2024</a:t>
            </a:r>
          </a:p>
          <a:p>
            <a:pPr lvl="0" algn="just">
              <a:spcBef>
                <a:spcPts val="0"/>
              </a:spcBef>
            </a:pPr>
            <a:r>
              <a:rPr lang="ro-RO" sz="2400" i="1" dirty="0">
                <a:solidFill>
                  <a:schemeClr val="accent1">
                    <a:lumMod val="50000"/>
                  </a:schemeClr>
                </a:solidFill>
                <a:latin typeface="Times New Roman" panose="02020603050405020304" pitchFamily="18" charset="0"/>
                <a:cs typeface="Times New Roman" panose="02020603050405020304" pitchFamily="18" charset="0"/>
              </a:rPr>
              <a:t>MATEMATICĂ. Învățământul gimnazial. Curriculum pentru clasele V </a:t>
            </a:r>
            <a:r>
              <a:rPr lang="ro-RO" sz="2400" i="1" dirty="0">
                <a:solidFill>
                  <a:schemeClr val="accent1">
                    <a:lumMod val="50000"/>
                  </a:schemeClr>
                </a:solidFill>
                <a:latin typeface="Times New Roman" panose="02020603050405020304" pitchFamily="18" charset="0"/>
                <a:cs typeface="Times New Roman" panose="02020603050405020304" pitchFamily="18" charset="0"/>
                <a:sym typeface="Symbol"/>
              </a:rPr>
              <a:t></a:t>
            </a:r>
            <a:r>
              <a:rPr lang="ro-RO" sz="2400" i="1" dirty="0">
                <a:solidFill>
                  <a:schemeClr val="accent1">
                    <a:lumMod val="50000"/>
                  </a:schemeClr>
                </a:solidFill>
                <a:latin typeface="Times New Roman" panose="02020603050405020304" pitchFamily="18" charset="0"/>
                <a:cs typeface="Times New Roman" panose="02020603050405020304" pitchFamily="18" charset="0"/>
              </a:rPr>
              <a:t>  </a:t>
            </a:r>
            <a:r>
              <a:rPr lang="ro-RO" sz="2400" i="1" dirty="0" err="1">
                <a:solidFill>
                  <a:schemeClr val="accent1">
                    <a:lumMod val="50000"/>
                  </a:schemeClr>
                </a:solidFill>
                <a:latin typeface="Times New Roman" panose="02020603050405020304" pitchFamily="18" charset="0"/>
                <a:cs typeface="Times New Roman" panose="02020603050405020304" pitchFamily="18" charset="0"/>
              </a:rPr>
              <a:t>IX</a:t>
            </a:r>
            <a:r>
              <a:rPr lang="ro-RO" sz="2400" i="1" dirty="0">
                <a:solidFill>
                  <a:schemeClr val="accent1">
                    <a:lumMod val="50000"/>
                  </a:schemeClr>
                </a:solidFill>
                <a:latin typeface="Times New Roman" panose="02020603050405020304" pitchFamily="18" charset="0"/>
                <a:cs typeface="Times New Roman" panose="02020603050405020304" pitchFamily="18" charset="0"/>
              </a:rPr>
              <a:t>.</a:t>
            </a:r>
            <a:r>
              <a:rPr lang="ro-RO" sz="2400" dirty="0">
                <a:solidFill>
                  <a:schemeClr val="accent1">
                    <a:lumMod val="50000"/>
                  </a:schemeClr>
                </a:solidFill>
                <a:latin typeface="Times New Roman" panose="02020603050405020304" pitchFamily="18" charset="0"/>
                <a:cs typeface="Times New Roman" panose="02020603050405020304" pitchFamily="18" charset="0"/>
              </a:rPr>
              <a:t> Ghidul de implementare a curriculumului. Aprobat prin Ordinul nr. </a:t>
            </a:r>
            <a:r>
              <a:rPr lang="en-US" sz="2400" dirty="0">
                <a:solidFill>
                  <a:schemeClr val="accent1">
                    <a:lumMod val="50000"/>
                  </a:schemeClr>
                </a:solidFill>
                <a:latin typeface="Times New Roman" panose="02020603050405020304" pitchFamily="18" charset="0"/>
                <a:cs typeface="Times New Roman" panose="02020603050405020304" pitchFamily="18" charset="0"/>
              </a:rPr>
              <a:t>906</a:t>
            </a:r>
            <a:r>
              <a:rPr lang="ro-RO" sz="2400" dirty="0">
                <a:solidFill>
                  <a:schemeClr val="accent1">
                    <a:lumMod val="50000"/>
                  </a:schemeClr>
                </a:solidFill>
                <a:latin typeface="Times New Roman" panose="02020603050405020304" pitchFamily="18" charset="0"/>
                <a:cs typeface="Times New Roman" panose="02020603050405020304" pitchFamily="18" charset="0"/>
              </a:rPr>
              <a:t> din </a:t>
            </a:r>
            <a:r>
              <a:rPr lang="en-US" sz="2400" dirty="0">
                <a:solidFill>
                  <a:schemeClr val="accent1">
                    <a:lumMod val="50000"/>
                  </a:schemeClr>
                </a:solidFill>
                <a:latin typeface="Times New Roman" panose="02020603050405020304" pitchFamily="18" charset="0"/>
                <a:cs typeface="Times New Roman" panose="02020603050405020304" pitchFamily="18" charset="0"/>
              </a:rPr>
              <a:t>17</a:t>
            </a:r>
            <a:r>
              <a:rPr lang="ro-RO" sz="2400" dirty="0">
                <a:solidFill>
                  <a:schemeClr val="accent1">
                    <a:lumMod val="50000"/>
                  </a:schemeClr>
                </a:solidFill>
                <a:latin typeface="Times New Roman" panose="02020603050405020304" pitchFamily="18" charset="0"/>
                <a:cs typeface="Times New Roman" panose="02020603050405020304" pitchFamily="18" charset="0"/>
              </a:rPr>
              <a:t> iulie 2019 al Ministrului Educaţiei, Culturii și Cercetării;</a:t>
            </a:r>
          </a:p>
          <a:p>
            <a:pPr lvl="0" algn="just">
              <a:spcBef>
                <a:spcPts val="0"/>
              </a:spcBef>
            </a:pPr>
            <a:r>
              <a:rPr lang="ro-RO" sz="2400" i="1" dirty="0">
                <a:solidFill>
                  <a:schemeClr val="accent1">
                    <a:lumMod val="50000"/>
                  </a:schemeClr>
                </a:solidFill>
                <a:latin typeface="Times New Roman" panose="02020603050405020304" pitchFamily="18" charset="0"/>
                <a:cs typeface="Times New Roman" panose="02020603050405020304" pitchFamily="18" charset="0"/>
              </a:rPr>
              <a:t> MATEMATICĂ. Învățământul liceal. Curriculum pentru clasele X </a:t>
            </a:r>
            <a:r>
              <a:rPr lang="ro-RO" sz="2400" i="1" dirty="0">
                <a:solidFill>
                  <a:schemeClr val="accent1">
                    <a:lumMod val="50000"/>
                  </a:schemeClr>
                </a:solidFill>
                <a:latin typeface="Times New Roman" panose="02020603050405020304" pitchFamily="18" charset="0"/>
                <a:cs typeface="Times New Roman" panose="02020603050405020304" pitchFamily="18" charset="0"/>
                <a:sym typeface="Symbol"/>
              </a:rPr>
              <a:t></a:t>
            </a:r>
            <a:r>
              <a:rPr lang="ro-RO" sz="2400" i="1" dirty="0">
                <a:solidFill>
                  <a:schemeClr val="accent1">
                    <a:lumMod val="50000"/>
                  </a:schemeClr>
                </a:solidFill>
                <a:latin typeface="Times New Roman" panose="02020603050405020304" pitchFamily="18" charset="0"/>
                <a:cs typeface="Times New Roman" panose="02020603050405020304" pitchFamily="18" charset="0"/>
              </a:rPr>
              <a:t>  </a:t>
            </a:r>
            <a:r>
              <a:rPr lang="ro-RO" sz="2400" i="1" dirty="0" err="1">
                <a:solidFill>
                  <a:schemeClr val="accent1">
                    <a:lumMod val="50000"/>
                  </a:schemeClr>
                </a:solidFill>
                <a:latin typeface="Times New Roman" panose="02020603050405020304" pitchFamily="18" charset="0"/>
                <a:cs typeface="Times New Roman" panose="02020603050405020304" pitchFamily="18" charset="0"/>
              </a:rPr>
              <a:t>XII</a:t>
            </a:r>
            <a:r>
              <a:rPr lang="ro-RO" sz="2400" i="1" dirty="0">
                <a:solidFill>
                  <a:schemeClr val="accent1">
                    <a:lumMod val="50000"/>
                  </a:schemeClr>
                </a:solidFill>
                <a:latin typeface="Times New Roman" panose="02020603050405020304" pitchFamily="18" charset="0"/>
                <a:cs typeface="Times New Roman" panose="02020603050405020304" pitchFamily="18" charset="0"/>
              </a:rPr>
              <a:t>.</a:t>
            </a:r>
            <a:r>
              <a:rPr lang="ro-RO" sz="2400" dirty="0">
                <a:solidFill>
                  <a:schemeClr val="accent1">
                    <a:lumMod val="50000"/>
                  </a:schemeClr>
                </a:solidFill>
                <a:latin typeface="Times New Roman" panose="02020603050405020304" pitchFamily="18" charset="0"/>
                <a:cs typeface="Times New Roman" panose="02020603050405020304" pitchFamily="18" charset="0"/>
              </a:rPr>
              <a:t> Ghidul de implementare a curriculumului. Aprobat prin Ordinul nr. </a:t>
            </a:r>
            <a:r>
              <a:rPr lang="en-US" sz="2400" dirty="0">
                <a:solidFill>
                  <a:schemeClr val="accent1">
                    <a:lumMod val="50000"/>
                  </a:schemeClr>
                </a:solidFill>
                <a:latin typeface="Times New Roman" panose="02020603050405020304" pitchFamily="18" charset="0"/>
                <a:cs typeface="Times New Roman" panose="02020603050405020304" pitchFamily="18" charset="0"/>
              </a:rPr>
              <a:t>906</a:t>
            </a:r>
            <a:r>
              <a:rPr lang="ro-RO" sz="2400" dirty="0">
                <a:solidFill>
                  <a:schemeClr val="accent1">
                    <a:lumMod val="50000"/>
                  </a:schemeClr>
                </a:solidFill>
                <a:latin typeface="Times New Roman" panose="02020603050405020304" pitchFamily="18" charset="0"/>
                <a:cs typeface="Times New Roman" panose="02020603050405020304" pitchFamily="18" charset="0"/>
              </a:rPr>
              <a:t> din </a:t>
            </a:r>
            <a:r>
              <a:rPr lang="en-US" sz="2400" dirty="0">
                <a:solidFill>
                  <a:schemeClr val="accent1">
                    <a:lumMod val="50000"/>
                  </a:schemeClr>
                </a:solidFill>
                <a:latin typeface="Times New Roman" panose="02020603050405020304" pitchFamily="18" charset="0"/>
                <a:cs typeface="Times New Roman" panose="02020603050405020304" pitchFamily="18" charset="0"/>
              </a:rPr>
              <a:t>17</a:t>
            </a:r>
            <a:r>
              <a:rPr lang="ro-RO" sz="2400" dirty="0">
                <a:solidFill>
                  <a:schemeClr val="accent1">
                    <a:lumMod val="50000"/>
                  </a:schemeClr>
                </a:solidFill>
                <a:latin typeface="Times New Roman" panose="02020603050405020304" pitchFamily="18" charset="0"/>
                <a:cs typeface="Times New Roman" panose="02020603050405020304" pitchFamily="18" charset="0"/>
              </a:rPr>
              <a:t> iulie 2019 al Ministrului Educaţiei, Culturii și Cercetării; </a:t>
            </a:r>
          </a:p>
          <a:p>
            <a:pPr>
              <a:spcBef>
                <a:spcPts val="0"/>
              </a:spcBef>
            </a:pPr>
            <a:r>
              <a:rPr lang="ro-RO" sz="2400" dirty="0">
                <a:solidFill>
                  <a:schemeClr val="accent1">
                    <a:lumMod val="50000"/>
                  </a:schemeClr>
                </a:solidFill>
                <a:latin typeface="Times New Roman" panose="02020603050405020304" pitchFamily="18" charset="0"/>
                <a:cs typeface="Times New Roman" panose="02020603050405020304" pitchFamily="18" charset="0"/>
              </a:rPr>
              <a:t>Repere metodologice de organizare a procesului educațional la disciplina  școlară matematică </a:t>
            </a:r>
            <a:r>
              <a:rPr lang="nl-NL" sz="2400" dirty="0">
                <a:solidFill>
                  <a:schemeClr val="accent1">
                    <a:lumMod val="50000"/>
                  </a:schemeClr>
                </a:solidFill>
                <a:latin typeface="Times New Roman" panose="02020603050405020304" pitchFamily="18" charset="0"/>
                <a:cs typeface="Times New Roman" panose="02020603050405020304" pitchFamily="18" charset="0"/>
              </a:rPr>
              <a:t>în anul de studii</a:t>
            </a:r>
            <a:r>
              <a:rPr lang="ro-RO" sz="2400" dirty="0">
                <a:solidFill>
                  <a:schemeClr val="accent1">
                    <a:lumMod val="50000"/>
                  </a:schemeClr>
                </a:solidFill>
                <a:latin typeface="Times New Roman" panose="02020603050405020304" pitchFamily="18" charset="0"/>
                <a:cs typeface="Times New Roman" panose="02020603050405020304" pitchFamily="18" charset="0"/>
              </a:rPr>
              <a:t> 2023-2024.</a:t>
            </a:r>
            <a:r>
              <a:rPr lang="nn-NO" sz="2400" dirty="0">
                <a:solidFill>
                  <a:schemeClr val="accent1">
                    <a:lumMod val="50000"/>
                  </a:schemeClr>
                </a:solidFill>
                <a:latin typeface="Times New Roman" panose="02020603050405020304" pitchFamily="18" charset="0"/>
                <a:cs typeface="Times New Roman" panose="02020603050405020304" pitchFamily="18" charset="0"/>
              </a:rPr>
              <a:t> </a:t>
            </a:r>
            <a:r>
              <a:rPr lang="ro-RO" sz="2400" i="1" dirty="0">
                <a:solidFill>
                  <a:schemeClr val="accent1">
                    <a:lumMod val="50000"/>
                  </a:schemeClr>
                </a:solidFill>
                <a:latin typeface="Times New Roman" panose="02020603050405020304" pitchFamily="18" charset="0"/>
                <a:cs typeface="Times New Roman" panose="02020603050405020304" pitchFamily="18" charset="0"/>
              </a:rPr>
              <a:t>(</a:t>
            </a:r>
            <a:r>
              <a:rPr lang="nn-NO" sz="2400" i="1" dirty="0">
                <a:solidFill>
                  <a:schemeClr val="accent1">
                    <a:lumMod val="50000"/>
                  </a:schemeClr>
                </a:solidFill>
                <a:latin typeface="Times New Roman" panose="02020603050405020304" pitchFamily="18" charset="0"/>
                <a:cs typeface="Times New Roman" panose="02020603050405020304" pitchFamily="18" charset="0"/>
              </a:rPr>
              <a:t>Anexă la Ordinul MEC nr. 631 din 31.05.2023</a:t>
            </a:r>
            <a:r>
              <a:rPr lang="ro-RO" sz="2400" i="1" dirty="0">
                <a:solidFill>
                  <a:schemeClr val="accent1">
                    <a:lumMod val="50000"/>
                  </a:schemeClr>
                </a:solidFill>
                <a:latin typeface="Times New Roman" panose="02020603050405020304" pitchFamily="18" charset="0"/>
                <a:cs typeface="Times New Roman" panose="02020603050405020304" pitchFamily="18" charset="0"/>
              </a:rPr>
              <a:t>)</a:t>
            </a:r>
            <a:r>
              <a:rPr lang="nn-NO" sz="2400" i="1" dirty="0">
                <a:solidFill>
                  <a:schemeClr val="accent1">
                    <a:lumMod val="50000"/>
                  </a:schemeClr>
                </a:solidFill>
                <a:latin typeface="Times New Roman" panose="02020603050405020304" pitchFamily="18" charset="0"/>
                <a:cs typeface="Times New Roman" panose="02020603050405020304" pitchFamily="18" charset="0"/>
              </a:rPr>
              <a:t> </a:t>
            </a:r>
            <a:endParaRPr lang="ro-RO" sz="2400" i="1" dirty="0">
              <a:solidFill>
                <a:schemeClr val="accent1">
                  <a:lumMod val="50000"/>
                </a:schemeClr>
              </a:solidFill>
              <a:latin typeface="Times New Roman" panose="02020603050405020304" pitchFamily="18" charset="0"/>
              <a:cs typeface="Times New Roman" panose="02020603050405020304" pitchFamily="18" charset="0"/>
            </a:endParaRPr>
          </a:p>
          <a:p>
            <a:pPr>
              <a:spcBef>
                <a:spcPts val="0"/>
              </a:spcBef>
            </a:pPr>
            <a:r>
              <a:rPr lang="ro-RO" sz="2400" i="1" dirty="0">
                <a:solidFill>
                  <a:schemeClr val="accent1">
                    <a:lumMod val="50000"/>
                  </a:schemeClr>
                </a:solidFill>
                <a:latin typeface="Times New Roman" panose="02020603050405020304" pitchFamily="18" charset="0"/>
                <a:cs typeface="Times New Roman" panose="02020603050405020304" pitchFamily="18" charset="0"/>
              </a:rPr>
              <a:t>Proiecte didactice de lungă durată la disciplina școlară matematică (ordinului MEC nr.1544/2023, în baza Curriculumului la disciplina școlară MATEMATICĂ, aprobat prin ordinul MECC nr. 906/2019)  </a:t>
            </a:r>
            <a:r>
              <a:rPr lang="ro-RO" sz="2400" i="1" dirty="0">
                <a:solidFill>
                  <a:schemeClr val="accent1">
                    <a:lumMod val="50000"/>
                  </a:schemeClr>
                </a:solidFill>
                <a:latin typeface="Times New Roman" panose="02020603050405020304" pitchFamily="18" charset="0"/>
                <a:cs typeface="Times New Roman" panose="02020603050405020304" pitchFamily="18" charset="0"/>
                <a:hlinkClick r:id="rId2"/>
              </a:rPr>
              <a:t>https://mec.gov.md/ro/content/proiecte-didactice-de-lunga-durata</a:t>
            </a:r>
            <a:endParaRPr lang="ro-RO" sz="2400" i="1" dirty="0">
              <a:solidFill>
                <a:schemeClr val="accent1">
                  <a:lumMod val="50000"/>
                </a:schemeClr>
              </a:solidFill>
              <a:latin typeface="Times New Roman" panose="02020603050405020304" pitchFamily="18" charset="0"/>
              <a:cs typeface="Times New Roman" panose="02020603050405020304" pitchFamily="18" charset="0"/>
            </a:endParaRPr>
          </a:p>
          <a:p>
            <a:endParaRPr lang="ro-RO" sz="2400" i="1" dirty="0">
              <a:solidFill>
                <a:schemeClr val="accent1">
                  <a:lumMod val="50000"/>
                </a:schemeClr>
              </a:solidFill>
              <a:latin typeface="Times New Roman" panose="02020603050405020304" pitchFamily="18" charset="0"/>
              <a:cs typeface="Times New Roman" panose="02020603050405020304" pitchFamily="18" charset="0"/>
            </a:endParaRPr>
          </a:p>
          <a:p>
            <a:pPr lvl="0" algn="just"/>
            <a:endParaRPr lang="ro-RO" sz="2133" dirty="0">
              <a:solidFill>
                <a:srgbClr val="FF0000"/>
              </a:solidFill>
              <a:latin typeface="Times New Roman" panose="02020603050405020304" pitchFamily="18" charset="0"/>
              <a:cs typeface="Times New Roman" panose="02020603050405020304" pitchFamily="18" charset="0"/>
            </a:endParaRPr>
          </a:p>
          <a:p>
            <a:endParaRPr lang="ru-RU" sz="2133" dirty="0"/>
          </a:p>
        </p:txBody>
      </p:sp>
    </p:spTree>
    <p:extLst>
      <p:ext uri="{BB962C8B-B14F-4D97-AF65-F5344CB8AC3E}">
        <p14:creationId xmlns:p14="http://schemas.microsoft.com/office/powerpoint/2010/main" val="1579352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65"/>
  <p:tag name="KSO_WM_TAG_VERSION" val="1.0"/>
  <p:tag name="KSO_WM_SLIDE_ID" val="custom160165_23"/>
  <p:tag name="KSO_WM_SLIDE_INDEX" val="23"/>
  <p:tag name="KSO_WM_SLIDE_ITEM_CNT" val="5"/>
  <p:tag name="KSO_WM_SLIDE_LAYOUT" val="a_n"/>
  <p:tag name="KSO_WM_SLIDE_LAYOUT_CNT" val="1_1"/>
  <p:tag name="KSO_WM_SLIDE_TYPE" val="text"/>
  <p:tag name="KSO_WM_BEAUTIFY_FLAG" val="#wm#"/>
  <p:tag name="KSO_WM_SLIDE_POSITION" val="-2*82"/>
  <p:tag name="KSO_WM_SLIDE_SIZE" val="794*458"/>
  <p:tag name="KSO_WM_DIAGRAM_GROUP_CODE" val="n1-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9"/>
  <p:tag name="KSO_WM_UNIT_ID" val="custom160165_23*n_i*1_9"/>
  <p:tag name="KSO_WM_UNIT_CLEAR" val="1"/>
  <p:tag name="KSO_WM_UNIT_LAYERLEVEL" val="1_1"/>
  <p:tag name="KSO_WM_DIAGRAM_GROUP_CODE" val="n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0"/>
  <p:tag name="KSO_WM_UNIT_ID" val="custom160165_23*n_i*1_10"/>
  <p:tag name="KSO_WM_UNIT_CLEAR" val="1"/>
  <p:tag name="KSO_WM_UNIT_LAYERLEVEL" val="1_1"/>
  <p:tag name="KSO_WM_DIAGRAM_GROUP_CODE" val="n1-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1"/>
  <p:tag name="KSO_WM_UNIT_ID" val="custom160165_23*n_i*1_11"/>
  <p:tag name="KSO_WM_UNIT_CLEAR" val="1"/>
  <p:tag name="KSO_WM_UNIT_LAYERLEVEL" val="1_1"/>
  <p:tag name="KSO_WM_DIAGRAM_GROUP_CODE" val="n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2"/>
  <p:tag name="KSO_WM_UNIT_ID" val="custom160165_23*n_i*1_12"/>
  <p:tag name="KSO_WM_UNIT_CLEAR" val="1"/>
  <p:tag name="KSO_WM_UNIT_LAYERLEVEL" val="1_1"/>
  <p:tag name="KSO_WM_DIAGRAM_GROUP_CODE" val="n1-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3"/>
  <p:tag name="KSO_WM_UNIT_ID" val="custom160165_23*n_i*1_13"/>
  <p:tag name="KSO_WM_UNIT_CLEAR" val="1"/>
  <p:tag name="KSO_WM_UNIT_LAYERLEVEL" val="1_1"/>
  <p:tag name="KSO_WM_DIAGRAM_GROUP_CODE" val="n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4"/>
  <p:tag name="KSO_WM_UNIT_ID" val="custom160165_23*n_i*1_14"/>
  <p:tag name="KSO_WM_UNIT_CLEAR" val="1"/>
  <p:tag name="KSO_WM_UNIT_LAYERLEVEL" val="1_1"/>
  <p:tag name="KSO_WM_DIAGRAM_GROUP_CODE" val="n1-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5"/>
  <p:tag name="KSO_WM_UNIT_ID" val="custom160165_23*n_i*1_15"/>
  <p:tag name="KSO_WM_UNIT_CLEAR" val="1"/>
  <p:tag name="KSO_WM_UNIT_LAYERLEVEL" val="1_1"/>
  <p:tag name="KSO_WM_DIAGRAM_GROUP_CODE" val="n1-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6"/>
  <p:tag name="KSO_WM_UNIT_ID" val="custom160165_23*n_i*1_16"/>
  <p:tag name="KSO_WM_UNIT_CLEAR" val="1"/>
  <p:tag name="KSO_WM_UNIT_LAYERLEVEL" val="1_1"/>
  <p:tag name="KSO_WM_DIAGRAM_GROUP_CODE" val="n1-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7"/>
  <p:tag name="KSO_WM_UNIT_ID" val="custom160165_23*n_i*1_17"/>
  <p:tag name="KSO_WM_UNIT_CLEAR" val="1"/>
  <p:tag name="KSO_WM_UNIT_LAYERLEVEL" val="1_1"/>
  <p:tag name="KSO_WM_DIAGRAM_GROUP_CODE" val="n1-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8"/>
  <p:tag name="KSO_WM_UNIT_ID" val="custom160165_23*n_i*1_18"/>
  <p:tag name="KSO_WM_UNIT_CLEAR" val="1"/>
  <p:tag name="KSO_WM_UNIT_LAYERLEVEL" val="1_1"/>
  <p:tag name="KSO_WM_DIAGRAM_GROUP_CODE" val="n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
  <p:tag name="KSO_WM_UNIT_ID" val="custom160165_23*n_i*1_1"/>
  <p:tag name="KSO_WM_UNIT_CLEAR" val="1"/>
  <p:tag name="KSO_WM_UNIT_LAYERLEVEL" val="1_1"/>
  <p:tag name="KSO_WM_DIAGRAM_GROUP_CODE" val="n1-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9"/>
  <p:tag name="KSO_WM_UNIT_ID" val="custom160165_23*n_i*1_19"/>
  <p:tag name="KSO_WM_UNIT_CLEAR" val="1"/>
  <p:tag name="KSO_WM_UNIT_LAYERLEVEL" val="1_1"/>
  <p:tag name="KSO_WM_DIAGRAM_GROUP_CODE" val="n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0"/>
  <p:tag name="KSO_WM_UNIT_ID" val="custom160165_23*n_i*1_20"/>
  <p:tag name="KSO_WM_UNIT_CLEAR" val="1"/>
  <p:tag name="KSO_WM_UNIT_LAYERLEVEL" val="1_1"/>
  <p:tag name="KSO_WM_DIAGRAM_GROUP_CODE" val="n1-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1"/>
  <p:tag name="KSO_WM_UNIT_ID" val="custom160165_23*n_i*1_21"/>
  <p:tag name="KSO_WM_UNIT_CLEAR" val="1"/>
  <p:tag name="KSO_WM_UNIT_LAYERLEVEL" val="1_1"/>
  <p:tag name="KSO_WM_DIAGRAM_GROUP_CODE" val="n1-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a"/>
  <p:tag name="KSO_WM_UNIT_INDEX" val="1_1_1"/>
  <p:tag name="KSO_WM_UNIT_ID" val="custom160165_23*n_h_a*1_1_1"/>
  <p:tag name="KSO_WM_UNIT_CLEAR" val="1"/>
  <p:tag name="KSO_WM_UNIT_LAYERLEVEL" val="1_1_1"/>
  <p:tag name="KSO_WM_UNIT_VALUE" val="18"/>
  <p:tag name="KSO_WM_UNIT_HIGHLIGHT" val="0"/>
  <p:tag name="KSO_WM_UNIT_COMPATIBLE" val="0"/>
  <p:tag name="KSO_WM_UNIT_PRESET_TEXT_INDEX" val="3"/>
  <p:tag name="KSO_WM_UNIT_PRESET_TEXT_LEN" val="17"/>
  <p:tag name="KSO_WM_DIAGRAM_GROUP_CODE" val="n1-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2"/>
  <p:tag name="KSO_WM_UNIT_ID" val="custom160165_23*n_i*1_22"/>
  <p:tag name="KSO_WM_UNIT_CLEAR" val="1"/>
  <p:tag name="KSO_WM_UNIT_LAYERLEVEL" val="1_1"/>
  <p:tag name="KSO_WM_DIAGRAM_GROUP_CODE" val="n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2"/>
  <p:tag name="KSO_WM_UNIT_ID" val="custom160165_23*n_h_f*1_2_2"/>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3"/>
  <p:tag name="KSO_WM_UNIT_ID" val="custom160165_23*n_h_f*1_2_3"/>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5"/>
  <p:tag name="KSO_WM_UNIT_ID" val="custom160165_23*n_h_f*1_2_5"/>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3"/>
  <p:tag name="KSO_WM_UNIT_ID" val="custom160165_23*n_h_f*1_2_3"/>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
  <p:tag name="KSO_WM_UNIT_ID" val="custom160165_23*n_i*1_2"/>
  <p:tag name="KSO_WM_UNIT_CLEAR" val="1"/>
  <p:tag name="KSO_WM_UNIT_LAYERLEVEL" val="1_1"/>
  <p:tag name="KSO_WM_DIAGRAM_GROUP_CODE" val="n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3"/>
  <p:tag name="KSO_WM_UNIT_ID" val="custom160165_23*n_i*1_3"/>
  <p:tag name="KSO_WM_UNIT_CLEAR" val="1"/>
  <p:tag name="KSO_WM_UNIT_LAYERLEVEL" val="1_1"/>
  <p:tag name="KSO_WM_DIAGRAM_GROUP_CODE" val="n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4"/>
  <p:tag name="KSO_WM_UNIT_ID" val="custom160165_23*n_i*1_4"/>
  <p:tag name="KSO_WM_UNIT_CLEAR" val="1"/>
  <p:tag name="KSO_WM_UNIT_LAYERLEVEL" val="1_1"/>
  <p:tag name="KSO_WM_DIAGRAM_GROUP_CODE" val="n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5"/>
  <p:tag name="KSO_WM_UNIT_ID" val="custom160165_23*n_i*1_5"/>
  <p:tag name="KSO_WM_UNIT_CLEAR" val="1"/>
  <p:tag name="KSO_WM_UNIT_LAYERLEVEL" val="1_1"/>
  <p:tag name="KSO_WM_DIAGRAM_GROUP_CODE" val="n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6"/>
  <p:tag name="KSO_WM_UNIT_ID" val="custom160165_23*n_i*1_6"/>
  <p:tag name="KSO_WM_UNIT_CLEAR" val="1"/>
  <p:tag name="KSO_WM_UNIT_LAYERLEVEL" val="1_1"/>
  <p:tag name="KSO_WM_DIAGRAM_GROUP_CODE" val="n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7"/>
  <p:tag name="KSO_WM_UNIT_ID" val="custom160165_23*n_i*1_7"/>
  <p:tag name="KSO_WM_UNIT_CLEAR" val="1"/>
  <p:tag name="KSO_WM_UNIT_LAYERLEVEL" val="1_1"/>
  <p:tag name="KSO_WM_DIAGRAM_GROUP_CODE" val="n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8"/>
  <p:tag name="KSO_WM_UNIT_ID" val="custom160165_23*n_i*1_8"/>
  <p:tag name="KSO_WM_UNIT_CLEAR" val="1"/>
  <p:tag name="KSO_WM_UNIT_LAYERLEVEL" val="1_1"/>
  <p:tag name="KSO_WM_DIAGRAM_GROUP_CODE" val="n1-1"/>
</p:tagLst>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1188</TotalTime>
  <Words>5691</Words>
  <Application>Microsoft Office PowerPoint</Application>
  <PresentationFormat>Широкоэкранный</PresentationFormat>
  <Paragraphs>640</Paragraphs>
  <Slides>68</Slides>
  <Notes>8</Notes>
  <HiddenSlides>0</HiddenSlides>
  <MMClips>0</MMClips>
  <ScaleCrop>false</ScaleCrop>
  <HeadingPairs>
    <vt:vector size="6" baseType="variant">
      <vt:variant>
        <vt:lpstr>Использованные шрифты</vt:lpstr>
      </vt:variant>
      <vt:variant>
        <vt:i4>17</vt:i4>
      </vt:variant>
      <vt:variant>
        <vt:lpstr>Тема</vt:lpstr>
      </vt:variant>
      <vt:variant>
        <vt:i4>13</vt:i4>
      </vt:variant>
      <vt:variant>
        <vt:lpstr>Заголовки слайдов</vt:lpstr>
      </vt:variant>
      <vt:variant>
        <vt:i4>68</vt:i4>
      </vt:variant>
    </vt:vector>
  </HeadingPairs>
  <TitlesOfParts>
    <vt:vector size="98" baseType="lpstr">
      <vt:lpstr>宋体</vt:lpstr>
      <vt:lpstr>Arial</vt:lpstr>
      <vt:lpstr>Arial Black</vt:lpstr>
      <vt:lpstr>Calibri</vt:lpstr>
      <vt:lpstr>Calibri Light</vt:lpstr>
      <vt:lpstr>Cambria Math</vt:lpstr>
      <vt:lpstr>Century Gothic</vt:lpstr>
      <vt:lpstr>Comic Sans MS</vt:lpstr>
      <vt:lpstr>Euphemia</vt:lpstr>
      <vt:lpstr>Lucida Sans Unicode</vt:lpstr>
      <vt:lpstr>PT Sans</vt:lpstr>
      <vt:lpstr>Symbol</vt:lpstr>
      <vt:lpstr>times new roman</vt:lpstr>
      <vt:lpstr>times new roman</vt:lpstr>
      <vt:lpstr>Verdana</vt:lpstr>
      <vt:lpstr>Wingdings</vt:lpstr>
      <vt:lpstr>Wingdings 3</vt:lpstr>
      <vt:lpstr>Легкий дым</vt: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„Metodologia elaborării instrumentului de evaluare în cadrul evaluărilor sumative la Matematică. Exemple de bune practici.”</vt:lpstr>
      <vt:lpstr>Презентация PowerPoint</vt:lpstr>
      <vt:lpstr>Презентация PowerPoint</vt:lpstr>
      <vt:lpstr>Презентация PowerPoint</vt:lpstr>
      <vt:lpstr>   1) Formarea continuă a profesorilor de matematică din instituțiile de învățământ secundar general  din municipiul Chișinău;  2) Asigurarea calității demersului didactic la matematică prin schimbul de experiență ale cadrelor didactice, privind strategiile de realizare a instrumentului de evaluare aplicat în cadrul evaluărilor sumative; 3) Elaborarea instrumentelor de evaluare sumativă în procesul educațional la matematică;     </vt:lpstr>
      <vt:lpstr>AGENDA SEMINARULUI INSTRUCTIV-METODIC </vt:lpstr>
      <vt:lpstr>Презентация PowerPoint</vt:lpstr>
      <vt:lpstr>Презентация PowerPoint</vt:lpstr>
      <vt:lpstr>Acte normative:</vt:lpstr>
      <vt:lpstr>Tipuri de evaluare</vt:lpstr>
      <vt:lpstr>Evaluarea</vt:lpstr>
      <vt:lpstr>Evaluarea școlară</vt:lpstr>
      <vt:lpstr>Evaluarea școlară</vt:lpstr>
      <vt:lpstr>Презентация PowerPoint</vt:lpstr>
      <vt:lpstr>La etapa de evaluare ne propunem să răspundem la intrebările de genul: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Etapele de  proiectare  a  testului   docimologic  (instrument de evaluare)</vt:lpstr>
      <vt:lpstr>Logistica testului sumativ </vt:lpstr>
      <vt:lpstr>Презентация PowerPoint</vt:lpstr>
      <vt:lpstr>Презентация PowerPoint</vt:lpstr>
      <vt:lpstr>Презентация PowerPoint</vt:lpstr>
      <vt:lpstr> Paşii în elaborarea tabelului de corelare : </vt:lpstr>
      <vt:lpstr>      Cerinţe în formularea obiectivelor de evaluare:</vt:lpstr>
      <vt:lpstr>      Cerinţe în formularea obiectivelor de evaluare:</vt:lpstr>
      <vt:lpstr>FORMULAREA OBIECTIVELOR DE EVALUARE</vt:lpstr>
      <vt:lpstr>Exemplu:            Elevul va fi capabil: </vt:lpstr>
      <vt:lpstr>                 TIPURILE DE ITEMI</vt:lpstr>
      <vt:lpstr>Презентация PowerPoint</vt:lpstr>
      <vt:lpstr>Презентация PowerPoint</vt:lpstr>
      <vt:lpstr>Cerințele referitoare la formularea itemilor</vt:lpstr>
      <vt:lpstr>Презентация PowerPoint</vt:lpstr>
      <vt:lpstr>Tabelul  “Domenii cognitive –competenţe-obiective de evaluare”</vt:lpstr>
      <vt:lpstr>Instrucţiuni cu privire la baremul de corectare </vt:lpstr>
      <vt:lpstr>Schema de convertire a punctelor în note</vt:lpstr>
      <vt:lpstr>Harta tehnologică de elaborare a testului sumativ</vt:lpstr>
      <vt:lpstr>TEST SUMATIV     Clasa VIII. Capitolul „Numere reale. Recapitulare         și completări„</vt:lpstr>
      <vt:lpstr>Презентация PowerPoint</vt:lpstr>
      <vt:lpstr>Презентация PowerPoint</vt:lpstr>
      <vt:lpstr>                 Testul sumativ                                                      Timp efectiv de lucru: 45 min. </vt:lpstr>
      <vt:lpstr>Презентация PowerPoint</vt:lpstr>
      <vt:lpstr> Baremul de corectare </vt:lpstr>
      <vt:lpstr>Презентация PowerPoint</vt:lpstr>
      <vt:lpstr>      Schema de convertire a punctelor în note </vt:lpstr>
      <vt:lpstr>Caracteristicile actuale ale conceptului de evaluare  pot fi sintetizate astfel:</vt:lpstr>
      <vt:lpstr>Factorii perturbatori/erori de evaluare școlară Surse de erori în evaluarea didactică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Alte surse de eroare în evaluare:</vt:lpstr>
      <vt:lpstr>Презентация PowerPoint</vt:lpstr>
      <vt:lpstr>Презентация PowerPoint</vt:lpstr>
      <vt:lpstr>Презентация PowerPoint</vt:lpstr>
      <vt:lpstr>REGULILE UNEI EVALUARI EFICIENTE</vt:lpstr>
      <vt:lpstr>Bibliografie: </vt:lpstr>
      <vt:lpstr>Vă mulțumesc pentru atenție!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Metodologia </dc:title>
  <dc:creator>Windows User</dc:creator>
  <cp:lastModifiedBy>Ludmila Bulhac</cp:lastModifiedBy>
  <cp:revision>72</cp:revision>
  <dcterms:created xsi:type="dcterms:W3CDTF">2021-03-25T11:16:30Z</dcterms:created>
  <dcterms:modified xsi:type="dcterms:W3CDTF">2024-12-04T13:26:49Z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