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7" r:id="rId2"/>
    <p:sldId id="259" r:id="rId3"/>
    <p:sldId id="258" r:id="rId4"/>
    <p:sldId id="261" r:id="rId5"/>
    <p:sldId id="260" r:id="rId6"/>
    <p:sldId id="263" r:id="rId7"/>
    <p:sldId id="265" r:id="rId8"/>
    <p:sldId id="264" r:id="rId9"/>
    <p:sldId id="266" r:id="rId10"/>
    <p:sldId id="267" r:id="rId11"/>
    <p:sldId id="268" r:id="rId12"/>
    <p:sldId id="256" r:id="rId13"/>
    <p:sldId id="269" r:id="rId14"/>
    <p:sldId id="27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5019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2/24/2025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862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2/24/2025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4005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477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2/24/2025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99299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5967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2/24/2025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4497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2/24/2025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2749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2/24/2025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4195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2/24/2025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2738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2/24/2025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6150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2/24/2025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57140842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1" r:id="rId6"/>
    <p:sldLayoutId id="2147483787" r:id="rId7"/>
    <p:sldLayoutId id="2147483788" r:id="rId8"/>
    <p:sldLayoutId id="2147483789" r:id="rId9"/>
    <p:sldLayoutId id="2147483790" r:id="rId10"/>
    <p:sldLayoutId id="214748379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3AF3DB6A-5233-40D7-B611-5E366FFDD8B4}"/>
              </a:ext>
            </a:extLst>
          </p:cNvPr>
          <p:cNvPicPr>
            <a:picLocks noChangeAspect="1"/>
          </p:cNvPicPr>
          <p:nvPr/>
        </p:nvPicPr>
        <p:blipFill>
          <a:blip r:embed="rId2">
            <a:alphaModFix amt="60000"/>
          </a:blip>
          <a:srcRect t="24460" b="19290"/>
          <a:stretch/>
        </p:blipFill>
        <p:spPr>
          <a:xfrm>
            <a:off x="134224" y="1"/>
            <a:ext cx="12192000" cy="6857999"/>
          </a:xfrm>
          <a:prstGeom prst="rect">
            <a:avLst/>
          </a:prstGeom>
        </p:spPr>
      </p:pic>
      <p:sp>
        <p:nvSpPr>
          <p:cNvPr id="2" name="Заголовок 1">
            <a:extLst>
              <a:ext uri="{FF2B5EF4-FFF2-40B4-BE49-F238E27FC236}">
                <a16:creationId xmlns:a16="http://schemas.microsoft.com/office/drawing/2014/main" id="{4342E783-ACF1-4469-8483-71DE2D8B9F36}"/>
              </a:ext>
            </a:extLst>
          </p:cNvPr>
          <p:cNvSpPr>
            <a:spLocks noGrp="1"/>
          </p:cNvSpPr>
          <p:nvPr>
            <p:ph type="title"/>
          </p:nvPr>
        </p:nvSpPr>
        <p:spPr>
          <a:xfrm>
            <a:off x="612648" y="209725"/>
            <a:ext cx="7331726" cy="1471173"/>
          </a:xfrm>
        </p:spPr>
        <p:txBody>
          <a:bodyPr/>
          <a:lstStyle/>
          <a:p>
            <a:r>
              <a:rPr lang="ru-RU" b="1" i="0" dirty="0">
                <a:solidFill>
                  <a:srgbClr val="0E0E0F"/>
                </a:solidFill>
                <a:effectLst/>
                <a:latin typeface="Inter"/>
              </a:rPr>
              <a:t>Что такое </a:t>
            </a:r>
            <a:r>
              <a:rPr lang="en-US" b="1" i="0" dirty="0">
                <a:solidFill>
                  <a:srgbClr val="0E0E0F"/>
                </a:solidFill>
                <a:effectLst/>
                <a:latin typeface="Inter"/>
              </a:rPr>
              <a:t>Canva</a:t>
            </a:r>
            <a:br>
              <a:rPr lang="en-US" b="1" i="0" dirty="0">
                <a:solidFill>
                  <a:srgbClr val="0E0E0F"/>
                </a:solidFill>
                <a:effectLst/>
                <a:latin typeface="Inter"/>
              </a:rPr>
            </a:br>
            <a:endParaRPr lang="ru-RU" dirty="0"/>
          </a:p>
        </p:txBody>
      </p:sp>
      <p:sp>
        <p:nvSpPr>
          <p:cNvPr id="3" name="Объект 2">
            <a:extLst>
              <a:ext uri="{FF2B5EF4-FFF2-40B4-BE49-F238E27FC236}">
                <a16:creationId xmlns:a16="http://schemas.microsoft.com/office/drawing/2014/main" id="{E7BDEEF2-ED0C-45AF-97BC-B1E28082D431}"/>
              </a:ext>
            </a:extLst>
          </p:cNvPr>
          <p:cNvSpPr>
            <a:spLocks noGrp="1"/>
          </p:cNvSpPr>
          <p:nvPr>
            <p:ph idx="1"/>
          </p:nvPr>
        </p:nvSpPr>
        <p:spPr>
          <a:xfrm>
            <a:off x="260059" y="1048624"/>
            <a:ext cx="11006167" cy="5260736"/>
          </a:xfrm>
        </p:spPr>
        <p:txBody>
          <a:bodyPr/>
          <a:lstStyle/>
          <a:p>
            <a:pPr marL="0" indent="0">
              <a:buNone/>
            </a:pPr>
            <a:r>
              <a:rPr lang="ru-RU" b="0" i="0" dirty="0">
                <a:solidFill>
                  <a:srgbClr val="0E0E0F"/>
                </a:solidFill>
                <a:effectLst/>
                <a:latin typeface="Inter"/>
              </a:rPr>
              <a:t>Сейчас сервис </a:t>
            </a:r>
            <a:r>
              <a:rPr lang="ru-RU" b="0" i="0" dirty="0" err="1">
                <a:solidFill>
                  <a:srgbClr val="0E0E0F"/>
                </a:solidFill>
                <a:effectLst/>
                <a:latin typeface="Inter"/>
              </a:rPr>
              <a:t>Canva</a:t>
            </a:r>
            <a:r>
              <a:rPr lang="ru-RU" b="0" i="0" dirty="0">
                <a:solidFill>
                  <a:srgbClr val="0E0E0F"/>
                </a:solidFill>
                <a:effectLst/>
                <a:latin typeface="Inter"/>
              </a:rPr>
              <a:t> находится на пике своей популярности. </a:t>
            </a:r>
          </a:p>
          <a:p>
            <a:pPr marL="0" indent="0" algn="l">
              <a:buNone/>
            </a:pPr>
            <a:r>
              <a:rPr lang="ru-RU" b="0" i="0" dirty="0" err="1">
                <a:solidFill>
                  <a:srgbClr val="0E0E0F"/>
                </a:solidFill>
                <a:effectLst/>
                <a:latin typeface="Inter"/>
              </a:rPr>
              <a:t>Canva</a:t>
            </a:r>
            <a:r>
              <a:rPr lang="ru-RU" b="0" i="0" dirty="0">
                <a:solidFill>
                  <a:srgbClr val="0E0E0F"/>
                </a:solidFill>
                <a:effectLst/>
                <a:latin typeface="Inter"/>
              </a:rPr>
              <a:t> – это онлайн-сервис для создания элементов графического дизайна, начиная с иллюстраций для соцсетей и заканчивая макетами для полиграфии. Основан в 2012 году в Австралии.</a:t>
            </a:r>
          </a:p>
          <a:p>
            <a:pPr marL="0" indent="0" algn="l">
              <a:buNone/>
            </a:pPr>
            <a:r>
              <a:rPr lang="ru-RU" b="0" i="0" dirty="0">
                <a:solidFill>
                  <a:srgbClr val="0E0E0F"/>
                </a:solidFill>
                <a:effectLst/>
                <a:latin typeface="Inter"/>
              </a:rPr>
              <a:t>Ключевое преимущество данного редактора заключается в его простоте. Сервис пытается сделать дизайн доступным для каждого, даже для тех, кто не умеет рисовать. </a:t>
            </a:r>
            <a:r>
              <a:rPr lang="ru-RU" b="0" i="0" dirty="0" err="1">
                <a:solidFill>
                  <a:srgbClr val="0E0E0F"/>
                </a:solidFill>
                <a:effectLst/>
                <a:latin typeface="Inter"/>
              </a:rPr>
              <a:t>Canva</a:t>
            </a:r>
            <a:r>
              <a:rPr lang="ru-RU" b="0" i="0" dirty="0">
                <a:solidFill>
                  <a:srgbClr val="0E0E0F"/>
                </a:solidFill>
                <a:effectLst/>
                <a:latin typeface="Inter"/>
              </a:rPr>
              <a:t> предоставляется как на платной, так и бесплатной основе. Правда, во втором случае есть некоторые ограничения</a:t>
            </a:r>
          </a:p>
          <a:p>
            <a:pPr marL="0" indent="0">
              <a:buNone/>
            </a:pPr>
            <a:endParaRPr lang="ru-RU" dirty="0"/>
          </a:p>
        </p:txBody>
      </p:sp>
      <p:pic>
        <p:nvPicPr>
          <p:cNvPr id="8" name="Рисунок 7">
            <a:extLst>
              <a:ext uri="{FF2B5EF4-FFF2-40B4-BE49-F238E27FC236}">
                <a16:creationId xmlns:a16="http://schemas.microsoft.com/office/drawing/2014/main" id="{8E286768-0D8E-431A-9FDA-38A544059F31}"/>
              </a:ext>
            </a:extLst>
          </p:cNvPr>
          <p:cNvPicPr>
            <a:picLocks noChangeAspect="1"/>
          </p:cNvPicPr>
          <p:nvPr/>
        </p:nvPicPr>
        <p:blipFill rotWithShape="1">
          <a:blip r:embed="rId3"/>
          <a:srcRect t="11376" r="1101" b="4587"/>
          <a:stretch/>
        </p:blipFill>
        <p:spPr>
          <a:xfrm>
            <a:off x="5219947" y="3636627"/>
            <a:ext cx="6300934" cy="3011648"/>
          </a:xfrm>
          <a:prstGeom prst="rect">
            <a:avLst/>
          </a:prstGeom>
        </p:spPr>
      </p:pic>
    </p:spTree>
    <p:extLst>
      <p:ext uri="{BB962C8B-B14F-4D97-AF65-F5344CB8AC3E}">
        <p14:creationId xmlns:p14="http://schemas.microsoft.com/office/powerpoint/2010/main" val="2313691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84278A62-AF99-492B-B7E6-E9D8FF61BFB0}"/>
              </a:ext>
            </a:extLst>
          </p:cNvPr>
          <p:cNvPicPr>
            <a:picLocks noChangeAspect="1"/>
          </p:cNvPicPr>
          <p:nvPr/>
        </p:nvPicPr>
        <p:blipFill>
          <a:blip r:embed="rId2">
            <a:alphaModFix amt="60000"/>
          </a:blip>
          <a:srcRect t="24460" b="19290"/>
          <a:stretch/>
        </p:blipFill>
        <p:spPr>
          <a:xfrm>
            <a:off x="144011" y="96054"/>
            <a:ext cx="11618751" cy="6367663"/>
          </a:xfrm>
          <a:prstGeom prst="rect">
            <a:avLst/>
          </a:prstGeom>
        </p:spPr>
      </p:pic>
      <p:sp>
        <p:nvSpPr>
          <p:cNvPr id="6" name="TextBox 5">
            <a:extLst>
              <a:ext uri="{FF2B5EF4-FFF2-40B4-BE49-F238E27FC236}">
                <a16:creationId xmlns:a16="http://schemas.microsoft.com/office/drawing/2014/main" id="{B0A3F90E-B3D5-49FB-AD18-2BFDAAF4E720}"/>
              </a:ext>
            </a:extLst>
          </p:cNvPr>
          <p:cNvSpPr txBox="1"/>
          <p:nvPr/>
        </p:nvSpPr>
        <p:spPr>
          <a:xfrm>
            <a:off x="671119" y="704675"/>
            <a:ext cx="8470784" cy="523220"/>
          </a:xfrm>
          <a:prstGeom prst="rect">
            <a:avLst/>
          </a:prstGeom>
          <a:noFill/>
        </p:spPr>
        <p:txBody>
          <a:bodyPr wrap="square">
            <a:spAutoFit/>
          </a:bodyPr>
          <a:lstStyle/>
          <a:p>
            <a:pPr algn="l"/>
            <a:r>
              <a:rPr lang="ru-RU" sz="2800" b="1" i="0" dirty="0">
                <a:solidFill>
                  <a:srgbClr val="0E0E0F"/>
                </a:solidFill>
                <a:effectLst/>
                <a:latin typeface="Inter"/>
              </a:rPr>
              <a:t>Скачать, сохранить или поделиться проектом</a:t>
            </a:r>
          </a:p>
        </p:txBody>
      </p:sp>
      <p:pic>
        <p:nvPicPr>
          <p:cNvPr id="10" name="Рисунок 9" descr="ALT – Способы закачки и отправки готового файла">
            <a:extLst>
              <a:ext uri="{FF2B5EF4-FFF2-40B4-BE49-F238E27FC236}">
                <a16:creationId xmlns:a16="http://schemas.microsoft.com/office/drawing/2014/main" id="{EC95DE9F-D8ED-4E5D-828C-50B9F82D0C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21586" y="1335699"/>
            <a:ext cx="4588778" cy="3764807"/>
          </a:xfrm>
          <a:prstGeom prst="rect">
            <a:avLst/>
          </a:prstGeom>
          <a:noFill/>
          <a:ln>
            <a:noFill/>
          </a:ln>
        </p:spPr>
      </p:pic>
      <p:sp>
        <p:nvSpPr>
          <p:cNvPr id="12" name="TextBox 11">
            <a:extLst>
              <a:ext uri="{FF2B5EF4-FFF2-40B4-BE49-F238E27FC236}">
                <a16:creationId xmlns:a16="http://schemas.microsoft.com/office/drawing/2014/main" id="{C349D772-C325-49C8-A9A5-472F3138FAD9}"/>
              </a:ext>
            </a:extLst>
          </p:cNvPr>
          <p:cNvSpPr txBox="1"/>
          <p:nvPr/>
        </p:nvSpPr>
        <p:spPr>
          <a:xfrm>
            <a:off x="838899" y="1335699"/>
            <a:ext cx="4723002" cy="3416320"/>
          </a:xfrm>
          <a:prstGeom prst="rect">
            <a:avLst/>
          </a:prstGeom>
          <a:noFill/>
        </p:spPr>
        <p:txBody>
          <a:bodyPr wrap="square">
            <a:spAutoFit/>
          </a:bodyPr>
          <a:lstStyle/>
          <a:p>
            <a:r>
              <a:rPr lang="ru-RU" sz="2400" b="0" i="0" dirty="0">
                <a:solidFill>
                  <a:srgbClr val="0E0E0F"/>
                </a:solidFill>
                <a:effectLst/>
                <a:latin typeface="Inter"/>
              </a:rPr>
              <a:t>Есть два способа экспорта готового дизайна из сервиса </a:t>
            </a:r>
            <a:r>
              <a:rPr lang="ru-RU" sz="2400" b="0" i="0" dirty="0" err="1">
                <a:solidFill>
                  <a:srgbClr val="0E0E0F"/>
                </a:solidFill>
                <a:effectLst/>
                <a:latin typeface="Inter"/>
              </a:rPr>
              <a:t>Canva</a:t>
            </a:r>
            <a:r>
              <a:rPr lang="ru-RU" sz="2400" b="0" i="0" dirty="0">
                <a:solidFill>
                  <a:srgbClr val="0E0E0F"/>
                </a:solidFill>
                <a:effectLst/>
                <a:latin typeface="Inter"/>
              </a:rPr>
              <a:t> – скачивание в память устройства или отправка в какую-либо соцсеть. Если есть такая возможность, можете сразу отправить шаблон в печать. Для скачивания, кстати, предлагается множество популярных форматов.</a:t>
            </a:r>
            <a:endParaRPr lang="ru-RU" sz="2400" dirty="0"/>
          </a:p>
        </p:txBody>
      </p:sp>
    </p:spTree>
    <p:extLst>
      <p:ext uri="{BB962C8B-B14F-4D97-AF65-F5344CB8AC3E}">
        <p14:creationId xmlns:p14="http://schemas.microsoft.com/office/powerpoint/2010/main" val="3961469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0A81124C-C70B-4F80-948E-E260D282044A}"/>
              </a:ext>
            </a:extLst>
          </p:cNvPr>
          <p:cNvPicPr>
            <a:picLocks noChangeAspect="1"/>
          </p:cNvPicPr>
          <p:nvPr/>
        </p:nvPicPr>
        <p:blipFill>
          <a:blip r:embed="rId2">
            <a:alphaModFix amt="60000"/>
          </a:blip>
          <a:srcRect t="24460" b="19290"/>
          <a:stretch/>
        </p:blipFill>
        <p:spPr>
          <a:xfrm>
            <a:off x="184558" y="145548"/>
            <a:ext cx="11618751" cy="6367663"/>
          </a:xfrm>
          <a:prstGeom prst="rect">
            <a:avLst/>
          </a:prstGeom>
        </p:spPr>
      </p:pic>
      <p:sp>
        <p:nvSpPr>
          <p:cNvPr id="6" name="TextBox 5">
            <a:extLst>
              <a:ext uri="{FF2B5EF4-FFF2-40B4-BE49-F238E27FC236}">
                <a16:creationId xmlns:a16="http://schemas.microsoft.com/office/drawing/2014/main" id="{96ED7043-E7DE-4CF5-9DD9-B719C84F4127}"/>
              </a:ext>
            </a:extLst>
          </p:cNvPr>
          <p:cNvSpPr txBox="1"/>
          <p:nvPr/>
        </p:nvSpPr>
        <p:spPr>
          <a:xfrm>
            <a:off x="1166070" y="578840"/>
            <a:ext cx="7975833" cy="584775"/>
          </a:xfrm>
          <a:prstGeom prst="rect">
            <a:avLst/>
          </a:prstGeom>
          <a:noFill/>
        </p:spPr>
        <p:txBody>
          <a:bodyPr wrap="square">
            <a:spAutoFit/>
          </a:bodyPr>
          <a:lstStyle/>
          <a:p>
            <a:pPr algn="l"/>
            <a:r>
              <a:rPr lang="ru-RU" sz="3200" b="1" i="0" dirty="0">
                <a:solidFill>
                  <a:srgbClr val="0E0E0F"/>
                </a:solidFill>
                <a:effectLst/>
                <a:latin typeface="Inter"/>
              </a:rPr>
              <a:t>Открытие доступа другим пользователям</a:t>
            </a:r>
          </a:p>
        </p:txBody>
      </p:sp>
      <p:pic>
        <p:nvPicPr>
          <p:cNvPr id="8" name="Рисунок 7" descr="Как открыть доступ другому человеку">
            <a:extLst>
              <a:ext uri="{FF2B5EF4-FFF2-40B4-BE49-F238E27FC236}">
                <a16:creationId xmlns:a16="http://schemas.microsoft.com/office/drawing/2014/main" id="{FB1F2CCA-CEBD-4E0D-934C-3EE8738337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15211" y="1497287"/>
            <a:ext cx="5076190" cy="2657475"/>
          </a:xfrm>
          <a:prstGeom prst="rect">
            <a:avLst/>
          </a:prstGeom>
          <a:noFill/>
          <a:ln>
            <a:noFill/>
          </a:ln>
        </p:spPr>
      </p:pic>
      <p:sp>
        <p:nvSpPr>
          <p:cNvPr id="9" name="Прямоугольник: скругленные верхние углы 8">
            <a:extLst>
              <a:ext uri="{FF2B5EF4-FFF2-40B4-BE49-F238E27FC236}">
                <a16:creationId xmlns:a16="http://schemas.microsoft.com/office/drawing/2014/main" id="{6685D62A-C907-4CD7-B9B3-22683CAA48A4}"/>
              </a:ext>
            </a:extLst>
          </p:cNvPr>
          <p:cNvSpPr/>
          <p:nvPr/>
        </p:nvSpPr>
        <p:spPr>
          <a:xfrm>
            <a:off x="6493079" y="3229761"/>
            <a:ext cx="1551963" cy="199239"/>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C5ED8CA7-5F93-49FF-86AC-34F645BB01EA}"/>
              </a:ext>
            </a:extLst>
          </p:cNvPr>
          <p:cNvSpPr txBox="1"/>
          <p:nvPr/>
        </p:nvSpPr>
        <p:spPr>
          <a:xfrm>
            <a:off x="679508" y="1497287"/>
            <a:ext cx="4714613" cy="3139321"/>
          </a:xfrm>
          <a:prstGeom prst="rect">
            <a:avLst/>
          </a:prstGeom>
          <a:noFill/>
        </p:spPr>
        <p:txBody>
          <a:bodyPr wrap="square">
            <a:spAutoFit/>
          </a:bodyPr>
          <a:lstStyle/>
          <a:p>
            <a:r>
              <a:rPr lang="ru-RU" b="0" i="0" dirty="0">
                <a:solidFill>
                  <a:srgbClr val="0E0E0F"/>
                </a:solidFill>
                <a:effectLst/>
                <a:latin typeface="Inter"/>
              </a:rPr>
              <a:t>Есть три метода предоставления доступа другим людям – просмотр, редактирование и использование шаблона (последний доступен только по подписке). В бесплатной версии вы сможете пригласить другого пользователя, чтобы тот просмотрел или отредактировал ваш дизайн. Все это доступно после нажатия на кнопку «Поделиться». Можно отправить ссылку или ввести адрес электронной почты, который человек использовал при регистрации в сервисе.</a:t>
            </a:r>
            <a:endParaRPr lang="ru-RU" dirty="0"/>
          </a:p>
        </p:txBody>
      </p:sp>
    </p:spTree>
    <p:extLst>
      <p:ext uri="{BB962C8B-B14F-4D97-AF65-F5344CB8AC3E}">
        <p14:creationId xmlns:p14="http://schemas.microsoft.com/office/powerpoint/2010/main" val="2300336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D572980-FB84-8C29-1FAC-FAC5ECE2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Абстрактная женетик Concept">
            <a:extLst>
              <a:ext uri="{FF2B5EF4-FFF2-40B4-BE49-F238E27FC236}">
                <a16:creationId xmlns:a16="http://schemas.microsoft.com/office/drawing/2014/main" id="{321BB489-8E63-0338-2C85-1AA2C08F28C7}"/>
              </a:ext>
            </a:extLst>
          </p:cNvPr>
          <p:cNvPicPr>
            <a:picLocks noChangeAspect="1"/>
          </p:cNvPicPr>
          <p:nvPr/>
        </p:nvPicPr>
        <p:blipFill>
          <a:blip r:embed="rId2">
            <a:alphaModFix amt="60000"/>
          </a:blip>
          <a:srcRect t="24460" b="19290"/>
          <a:stretch/>
        </p:blipFill>
        <p:spPr>
          <a:xfrm>
            <a:off x="-117446" y="-1"/>
            <a:ext cx="12192000" cy="6857999"/>
          </a:xfrm>
          <a:prstGeom prst="rect">
            <a:avLst/>
          </a:prstGeom>
        </p:spPr>
      </p:pic>
      <p:sp>
        <p:nvSpPr>
          <p:cNvPr id="2" name="Заголовок 1">
            <a:extLst>
              <a:ext uri="{FF2B5EF4-FFF2-40B4-BE49-F238E27FC236}">
                <a16:creationId xmlns:a16="http://schemas.microsoft.com/office/drawing/2014/main" id="{51F7C791-E7CE-4E12-AA62-9293B569F348}"/>
              </a:ext>
            </a:extLst>
          </p:cNvPr>
          <p:cNvSpPr>
            <a:spLocks noGrp="1"/>
          </p:cNvSpPr>
          <p:nvPr>
            <p:ph type="ctrTitle"/>
          </p:nvPr>
        </p:nvSpPr>
        <p:spPr>
          <a:xfrm>
            <a:off x="268449" y="2172748"/>
            <a:ext cx="3540153" cy="2550253"/>
          </a:xfrm>
        </p:spPr>
        <p:txBody>
          <a:bodyPr>
            <a:noAutofit/>
          </a:bodyPr>
          <a:lstStyle/>
          <a:p>
            <a:r>
              <a:rPr lang="ru-RU" sz="2400" dirty="0">
                <a:solidFill>
                  <a:srgbClr val="FFFFFF"/>
                </a:solidFill>
              </a:rPr>
              <a:t>Групповой проект по английскому языку  учеников 6А класса </a:t>
            </a:r>
            <a:br>
              <a:rPr lang="ru-RU" sz="2400" dirty="0">
                <a:solidFill>
                  <a:srgbClr val="FFFFFF"/>
                </a:solidFill>
              </a:rPr>
            </a:br>
            <a:r>
              <a:rPr lang="ru-RU" sz="2400" dirty="0">
                <a:solidFill>
                  <a:srgbClr val="FFFFFF"/>
                </a:solidFill>
              </a:rPr>
              <a:t>на тему </a:t>
            </a:r>
            <a:br>
              <a:rPr lang="ru-RU" sz="2400" dirty="0">
                <a:solidFill>
                  <a:srgbClr val="FFFFFF"/>
                </a:solidFill>
              </a:rPr>
            </a:br>
            <a:r>
              <a:rPr lang="ru-RU" sz="2400" dirty="0">
                <a:solidFill>
                  <a:srgbClr val="FFFFFF"/>
                </a:solidFill>
              </a:rPr>
              <a:t>«Праздники англоговорящих стран»</a:t>
            </a:r>
          </a:p>
        </p:txBody>
      </p:sp>
      <p:pic>
        <p:nvPicPr>
          <p:cNvPr id="10" name="Рисунок 9">
            <a:extLst>
              <a:ext uri="{FF2B5EF4-FFF2-40B4-BE49-F238E27FC236}">
                <a16:creationId xmlns:a16="http://schemas.microsoft.com/office/drawing/2014/main" id="{5B5844F3-E889-4A51-83FB-B98C1575522B}"/>
              </a:ext>
            </a:extLst>
          </p:cNvPr>
          <p:cNvPicPr/>
          <p:nvPr/>
        </p:nvPicPr>
        <p:blipFill rotWithShape="1">
          <a:blip r:embed="rId3"/>
          <a:srcRect l="32308" t="25933" r="21645" b="18016"/>
          <a:stretch/>
        </p:blipFill>
        <p:spPr bwMode="auto">
          <a:xfrm>
            <a:off x="3926048" y="1577130"/>
            <a:ext cx="7883596" cy="4882393"/>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7089B267-1B67-49B8-9E19-38653DEAA55D}"/>
              </a:ext>
            </a:extLst>
          </p:cNvPr>
          <p:cNvSpPr txBox="1"/>
          <p:nvPr/>
        </p:nvSpPr>
        <p:spPr>
          <a:xfrm>
            <a:off x="2105637" y="671119"/>
            <a:ext cx="6992223" cy="646331"/>
          </a:xfrm>
          <a:prstGeom prst="rect">
            <a:avLst/>
          </a:prstGeom>
          <a:noFill/>
        </p:spPr>
        <p:txBody>
          <a:bodyPr wrap="square">
            <a:spAutoFit/>
          </a:bodyPr>
          <a:lstStyle/>
          <a:p>
            <a:pPr algn="l"/>
            <a:r>
              <a:rPr lang="ru-RU" sz="3600" b="1" i="0" dirty="0">
                <a:solidFill>
                  <a:srgbClr val="0E0E0F"/>
                </a:solidFill>
                <a:effectLst/>
                <a:latin typeface="Inter"/>
              </a:rPr>
              <a:t>Примеры использования </a:t>
            </a:r>
            <a:r>
              <a:rPr lang="en-US" sz="3600" b="1" i="0" dirty="0">
                <a:solidFill>
                  <a:srgbClr val="0E0E0F"/>
                </a:solidFill>
                <a:effectLst/>
                <a:latin typeface="Inter"/>
              </a:rPr>
              <a:t>Canva</a:t>
            </a:r>
          </a:p>
        </p:txBody>
      </p:sp>
    </p:spTree>
    <p:extLst>
      <p:ext uri="{BB962C8B-B14F-4D97-AF65-F5344CB8AC3E}">
        <p14:creationId xmlns:p14="http://schemas.microsoft.com/office/powerpoint/2010/main" val="197831832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2D03C683-FA7F-4366-B7BF-230CFCCD6294}"/>
              </a:ext>
            </a:extLst>
          </p:cNvPr>
          <p:cNvPicPr>
            <a:picLocks noGrp="1" noChangeAspect="1"/>
          </p:cNvPicPr>
          <p:nvPr>
            <p:ph idx="1"/>
          </p:nvPr>
        </p:nvPicPr>
        <p:blipFill>
          <a:blip r:embed="rId2">
            <a:alphaModFix amt="60000"/>
          </a:blip>
          <a:srcRect t="24460" b="19290"/>
          <a:stretch/>
        </p:blipFill>
        <p:spPr>
          <a:xfrm>
            <a:off x="179488" y="178536"/>
            <a:ext cx="11557205" cy="6500928"/>
          </a:xfrm>
          <a:prstGeom prst="rect">
            <a:avLst/>
          </a:prstGeom>
        </p:spPr>
      </p:pic>
      <p:pic>
        <p:nvPicPr>
          <p:cNvPr id="5" name="Рисунок 4">
            <a:extLst>
              <a:ext uri="{FF2B5EF4-FFF2-40B4-BE49-F238E27FC236}">
                <a16:creationId xmlns:a16="http://schemas.microsoft.com/office/drawing/2014/main" id="{34F1A377-90C5-4302-86B9-E5BE89FB976B}"/>
              </a:ext>
            </a:extLst>
          </p:cNvPr>
          <p:cNvPicPr/>
          <p:nvPr/>
        </p:nvPicPr>
        <p:blipFill>
          <a:blip r:embed="rId3"/>
          <a:stretch>
            <a:fillRect/>
          </a:stretch>
        </p:blipFill>
        <p:spPr>
          <a:xfrm>
            <a:off x="3469736" y="638755"/>
            <a:ext cx="7788290" cy="5580490"/>
          </a:xfrm>
          <a:prstGeom prst="rect">
            <a:avLst/>
          </a:prstGeom>
        </p:spPr>
      </p:pic>
      <p:sp>
        <p:nvSpPr>
          <p:cNvPr id="7" name="TextBox 6">
            <a:extLst>
              <a:ext uri="{FF2B5EF4-FFF2-40B4-BE49-F238E27FC236}">
                <a16:creationId xmlns:a16="http://schemas.microsoft.com/office/drawing/2014/main" id="{3D5B07F7-A46F-48AF-95BD-E4A29947C6B7}"/>
              </a:ext>
            </a:extLst>
          </p:cNvPr>
          <p:cNvSpPr txBox="1"/>
          <p:nvPr/>
        </p:nvSpPr>
        <p:spPr>
          <a:xfrm>
            <a:off x="335560" y="2097249"/>
            <a:ext cx="2655509" cy="1754326"/>
          </a:xfrm>
          <a:prstGeom prst="rect">
            <a:avLst/>
          </a:prstGeom>
          <a:noFill/>
        </p:spPr>
        <p:txBody>
          <a:bodyPr wrap="square">
            <a:spAutoFit/>
          </a:bodyPr>
          <a:lstStyle/>
          <a:p>
            <a:r>
              <a:rPr lang="ru-RU" sz="1800" b="1" dirty="0"/>
              <a:t>Групповой проект по английскому языку  учеников 6А класса </a:t>
            </a:r>
            <a:br>
              <a:rPr lang="ru-RU" sz="1800" b="1" dirty="0"/>
            </a:br>
            <a:r>
              <a:rPr lang="ru-RU" sz="1800" b="1" dirty="0"/>
              <a:t>на тему </a:t>
            </a:r>
            <a:br>
              <a:rPr lang="ru-RU" sz="1800" b="1" dirty="0"/>
            </a:br>
            <a:r>
              <a:rPr lang="ru-RU" sz="1800" b="1" dirty="0"/>
              <a:t>«Праздники англоговорящих стран»</a:t>
            </a:r>
            <a:endParaRPr lang="ru-RU" b="1" dirty="0"/>
          </a:p>
        </p:txBody>
      </p:sp>
    </p:spTree>
    <p:extLst>
      <p:ext uri="{BB962C8B-B14F-4D97-AF65-F5344CB8AC3E}">
        <p14:creationId xmlns:p14="http://schemas.microsoft.com/office/powerpoint/2010/main" val="410368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40C5D4C2-7532-4679-A731-4183B7F15B1B}"/>
              </a:ext>
            </a:extLst>
          </p:cNvPr>
          <p:cNvPicPr>
            <a:picLocks noChangeAspect="1"/>
          </p:cNvPicPr>
          <p:nvPr/>
        </p:nvPicPr>
        <p:blipFill>
          <a:blip r:embed="rId2">
            <a:alphaModFix amt="60000"/>
          </a:blip>
          <a:srcRect t="24460" b="19290"/>
          <a:stretch/>
        </p:blipFill>
        <p:spPr>
          <a:xfrm>
            <a:off x="0" y="4194"/>
            <a:ext cx="12380020" cy="6784877"/>
          </a:xfrm>
          <a:prstGeom prst="rect">
            <a:avLst/>
          </a:prstGeom>
        </p:spPr>
      </p:pic>
      <p:sp>
        <p:nvSpPr>
          <p:cNvPr id="6" name="TextBox 5">
            <a:extLst>
              <a:ext uri="{FF2B5EF4-FFF2-40B4-BE49-F238E27FC236}">
                <a16:creationId xmlns:a16="http://schemas.microsoft.com/office/drawing/2014/main" id="{F5A24029-5880-40B3-82AC-486D82A0753B}"/>
              </a:ext>
            </a:extLst>
          </p:cNvPr>
          <p:cNvSpPr txBox="1"/>
          <p:nvPr/>
        </p:nvSpPr>
        <p:spPr>
          <a:xfrm>
            <a:off x="1510018" y="234892"/>
            <a:ext cx="7805956" cy="721736"/>
          </a:xfrm>
          <a:prstGeom prst="rect">
            <a:avLst/>
          </a:prstGeom>
          <a:noFill/>
        </p:spPr>
        <p:txBody>
          <a:bodyPr wrap="square">
            <a:spAutoFit/>
          </a:bodyPr>
          <a:lstStyle/>
          <a:p>
            <a:pPr algn="ctr">
              <a:lnSpc>
                <a:spcPct val="107000"/>
              </a:lnSpc>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PowerPoint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DDE14284-0F52-4001-9A56-0E94D5F715DD}"/>
              </a:ext>
            </a:extLst>
          </p:cNvPr>
          <p:cNvPicPr>
            <a:picLocks noChangeAspect="1"/>
          </p:cNvPicPr>
          <p:nvPr/>
        </p:nvPicPr>
        <p:blipFill>
          <a:blip r:embed="rId3"/>
          <a:stretch>
            <a:fillRect/>
          </a:stretch>
        </p:blipFill>
        <p:spPr>
          <a:xfrm>
            <a:off x="149739" y="4049245"/>
            <a:ext cx="3486139" cy="2614604"/>
          </a:xfrm>
          <a:prstGeom prst="rect">
            <a:avLst/>
          </a:prstGeom>
        </p:spPr>
      </p:pic>
      <p:pic>
        <p:nvPicPr>
          <p:cNvPr id="10" name="Рисунок 9">
            <a:extLst>
              <a:ext uri="{FF2B5EF4-FFF2-40B4-BE49-F238E27FC236}">
                <a16:creationId xmlns:a16="http://schemas.microsoft.com/office/drawing/2014/main" id="{E377906C-3C12-4206-A375-A58994A333B6}"/>
              </a:ext>
            </a:extLst>
          </p:cNvPr>
          <p:cNvPicPr>
            <a:picLocks noChangeAspect="1"/>
          </p:cNvPicPr>
          <p:nvPr/>
        </p:nvPicPr>
        <p:blipFill>
          <a:blip r:embed="rId4"/>
          <a:stretch>
            <a:fillRect/>
          </a:stretch>
        </p:blipFill>
        <p:spPr>
          <a:xfrm>
            <a:off x="6821893" y="791850"/>
            <a:ext cx="4562896" cy="3422172"/>
          </a:xfrm>
          <a:prstGeom prst="rect">
            <a:avLst/>
          </a:prstGeom>
        </p:spPr>
      </p:pic>
      <p:pic>
        <p:nvPicPr>
          <p:cNvPr id="12" name="Рисунок 11">
            <a:extLst>
              <a:ext uri="{FF2B5EF4-FFF2-40B4-BE49-F238E27FC236}">
                <a16:creationId xmlns:a16="http://schemas.microsoft.com/office/drawing/2014/main" id="{30426AE4-E3E9-4988-BF03-B6A9C5853B74}"/>
              </a:ext>
            </a:extLst>
          </p:cNvPr>
          <p:cNvPicPr>
            <a:picLocks noChangeAspect="1"/>
          </p:cNvPicPr>
          <p:nvPr/>
        </p:nvPicPr>
        <p:blipFill rotWithShape="1">
          <a:blip r:embed="rId5"/>
          <a:srcRect l="1274" t="22451" r="-1274" b="28577"/>
          <a:stretch/>
        </p:blipFill>
        <p:spPr>
          <a:xfrm>
            <a:off x="-31182" y="789513"/>
            <a:ext cx="5128942" cy="3348991"/>
          </a:xfrm>
          <a:prstGeom prst="rect">
            <a:avLst/>
          </a:prstGeom>
        </p:spPr>
      </p:pic>
      <p:pic>
        <p:nvPicPr>
          <p:cNvPr id="14" name="Рисунок 13">
            <a:extLst>
              <a:ext uri="{FF2B5EF4-FFF2-40B4-BE49-F238E27FC236}">
                <a16:creationId xmlns:a16="http://schemas.microsoft.com/office/drawing/2014/main" id="{989A10BD-465D-41C2-86FA-C4ED3BF4BF72}"/>
              </a:ext>
            </a:extLst>
          </p:cNvPr>
          <p:cNvPicPr>
            <a:picLocks noChangeAspect="1"/>
          </p:cNvPicPr>
          <p:nvPr/>
        </p:nvPicPr>
        <p:blipFill>
          <a:blip r:embed="rId6"/>
          <a:stretch>
            <a:fillRect/>
          </a:stretch>
        </p:blipFill>
        <p:spPr>
          <a:xfrm>
            <a:off x="9457844" y="3753404"/>
            <a:ext cx="2182834" cy="2910445"/>
          </a:xfrm>
          <a:prstGeom prst="rect">
            <a:avLst/>
          </a:prstGeom>
        </p:spPr>
      </p:pic>
      <p:pic>
        <p:nvPicPr>
          <p:cNvPr id="16" name="Рисунок 15">
            <a:extLst>
              <a:ext uri="{FF2B5EF4-FFF2-40B4-BE49-F238E27FC236}">
                <a16:creationId xmlns:a16="http://schemas.microsoft.com/office/drawing/2014/main" id="{75133E28-6940-47CA-9551-21CCE6C090CD}"/>
              </a:ext>
            </a:extLst>
          </p:cNvPr>
          <p:cNvPicPr>
            <a:picLocks noChangeAspect="1"/>
          </p:cNvPicPr>
          <p:nvPr/>
        </p:nvPicPr>
        <p:blipFill>
          <a:blip r:embed="rId7"/>
          <a:stretch>
            <a:fillRect/>
          </a:stretch>
        </p:blipFill>
        <p:spPr>
          <a:xfrm>
            <a:off x="4137469" y="3958784"/>
            <a:ext cx="3727368" cy="2795526"/>
          </a:xfrm>
          <a:prstGeom prst="rect">
            <a:avLst/>
          </a:prstGeom>
        </p:spPr>
      </p:pic>
      <p:pic>
        <p:nvPicPr>
          <p:cNvPr id="18" name="Рисунок 17">
            <a:extLst>
              <a:ext uri="{FF2B5EF4-FFF2-40B4-BE49-F238E27FC236}">
                <a16:creationId xmlns:a16="http://schemas.microsoft.com/office/drawing/2014/main" id="{3B801233-33A0-4619-9B13-3A6D977DD983}"/>
              </a:ext>
            </a:extLst>
          </p:cNvPr>
          <p:cNvPicPr>
            <a:picLocks noChangeAspect="1"/>
          </p:cNvPicPr>
          <p:nvPr/>
        </p:nvPicPr>
        <p:blipFill>
          <a:blip r:embed="rId8"/>
          <a:stretch>
            <a:fillRect/>
          </a:stretch>
        </p:blipFill>
        <p:spPr>
          <a:xfrm>
            <a:off x="4716617" y="827873"/>
            <a:ext cx="2416029" cy="3221372"/>
          </a:xfrm>
          <a:prstGeom prst="rect">
            <a:avLst/>
          </a:prstGeom>
        </p:spPr>
      </p:pic>
    </p:spTree>
    <p:extLst>
      <p:ext uri="{BB962C8B-B14F-4D97-AF65-F5344CB8AC3E}">
        <p14:creationId xmlns:p14="http://schemas.microsoft.com/office/powerpoint/2010/main" val="3822963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45C072C1-A730-47D6-9C8A-344C27EB2B94}"/>
              </a:ext>
            </a:extLst>
          </p:cNvPr>
          <p:cNvPicPr>
            <a:picLocks noGrp="1" noChangeAspect="1"/>
          </p:cNvPicPr>
          <p:nvPr>
            <p:ph idx="1"/>
          </p:nvPr>
        </p:nvPicPr>
        <p:blipFill>
          <a:blip r:embed="rId2">
            <a:alphaModFix amt="60000"/>
          </a:blip>
          <a:srcRect t="24460" b="19290"/>
          <a:stretch/>
        </p:blipFill>
        <p:spPr>
          <a:xfrm>
            <a:off x="258487" y="0"/>
            <a:ext cx="11675026" cy="6567202"/>
          </a:xfrm>
          <a:prstGeom prst="rect">
            <a:avLst/>
          </a:prstGeom>
        </p:spPr>
      </p:pic>
      <p:sp>
        <p:nvSpPr>
          <p:cNvPr id="2" name="Заголовок 1">
            <a:extLst>
              <a:ext uri="{FF2B5EF4-FFF2-40B4-BE49-F238E27FC236}">
                <a16:creationId xmlns:a16="http://schemas.microsoft.com/office/drawing/2014/main" id="{A2E33CD0-69F6-4D84-84B3-358CE7B20FDE}"/>
              </a:ext>
            </a:extLst>
          </p:cNvPr>
          <p:cNvSpPr>
            <a:spLocks noGrp="1"/>
          </p:cNvSpPr>
          <p:nvPr>
            <p:ph type="title"/>
          </p:nvPr>
        </p:nvSpPr>
        <p:spPr/>
        <p:txBody>
          <a:bodyPr/>
          <a:lstStyle/>
          <a:p>
            <a:r>
              <a:rPr lang="ru-RU" b="1" i="0" dirty="0">
                <a:solidFill>
                  <a:srgbClr val="0E0E0F"/>
                </a:solidFill>
                <a:effectLst/>
                <a:latin typeface="Inter"/>
              </a:rPr>
              <a:t>Как пользоваться сервисом </a:t>
            </a:r>
            <a:r>
              <a:rPr lang="en-US" b="1" i="0" dirty="0">
                <a:solidFill>
                  <a:srgbClr val="0E0E0F"/>
                </a:solidFill>
                <a:effectLst/>
                <a:latin typeface="Inter"/>
              </a:rPr>
              <a:t>Canva</a:t>
            </a:r>
            <a:br>
              <a:rPr lang="en-US" b="1" i="0" dirty="0">
                <a:solidFill>
                  <a:srgbClr val="0E0E0F"/>
                </a:solidFill>
                <a:effectLst/>
                <a:latin typeface="Inter"/>
              </a:rPr>
            </a:br>
            <a:endParaRPr lang="ru-RU" dirty="0"/>
          </a:p>
        </p:txBody>
      </p:sp>
      <p:pic>
        <p:nvPicPr>
          <p:cNvPr id="6" name="Рисунок 5">
            <a:extLst>
              <a:ext uri="{FF2B5EF4-FFF2-40B4-BE49-F238E27FC236}">
                <a16:creationId xmlns:a16="http://schemas.microsoft.com/office/drawing/2014/main" id="{50832ECF-3F87-41BF-B657-E95D95C12E3E}"/>
              </a:ext>
            </a:extLst>
          </p:cNvPr>
          <p:cNvPicPr>
            <a:picLocks noChangeAspect="1"/>
          </p:cNvPicPr>
          <p:nvPr/>
        </p:nvPicPr>
        <p:blipFill rotWithShape="1">
          <a:blip r:embed="rId3"/>
          <a:srcRect l="19197" t="7187" r="4496" b="13956"/>
          <a:stretch/>
        </p:blipFill>
        <p:spPr>
          <a:xfrm>
            <a:off x="5555436" y="1114769"/>
            <a:ext cx="5971490" cy="3863969"/>
          </a:xfrm>
          <a:prstGeom prst="rect">
            <a:avLst/>
          </a:prstGeom>
        </p:spPr>
      </p:pic>
      <p:sp>
        <p:nvSpPr>
          <p:cNvPr id="8" name="TextBox 7">
            <a:extLst>
              <a:ext uri="{FF2B5EF4-FFF2-40B4-BE49-F238E27FC236}">
                <a16:creationId xmlns:a16="http://schemas.microsoft.com/office/drawing/2014/main" id="{5A1E42D9-0A44-41E7-8FE9-80B1087BE644}"/>
              </a:ext>
            </a:extLst>
          </p:cNvPr>
          <p:cNvSpPr txBox="1"/>
          <p:nvPr/>
        </p:nvSpPr>
        <p:spPr>
          <a:xfrm>
            <a:off x="612648" y="1258349"/>
            <a:ext cx="4160688" cy="3046988"/>
          </a:xfrm>
          <a:prstGeom prst="rect">
            <a:avLst/>
          </a:prstGeom>
          <a:noFill/>
        </p:spPr>
        <p:txBody>
          <a:bodyPr wrap="square">
            <a:spAutoFit/>
          </a:bodyPr>
          <a:lstStyle/>
          <a:p>
            <a:pPr algn="l"/>
            <a:r>
              <a:rPr lang="ru-RU" b="0" i="0" dirty="0">
                <a:solidFill>
                  <a:srgbClr val="0E0E0F"/>
                </a:solidFill>
                <a:effectLst/>
                <a:latin typeface="Inter"/>
              </a:rPr>
              <a:t> </a:t>
            </a:r>
            <a:r>
              <a:rPr lang="ru-RU" sz="2400" dirty="0">
                <a:solidFill>
                  <a:srgbClr val="0E0E0F"/>
                </a:solidFill>
                <a:latin typeface="Times New Roman" panose="02020603050405020304" pitchFamily="18" charset="0"/>
                <a:cs typeface="Times New Roman" panose="02020603050405020304" pitchFamily="18" charset="0"/>
              </a:rPr>
              <a:t>В первую</a:t>
            </a:r>
            <a:r>
              <a:rPr lang="ru-RU" sz="2400" b="0" i="0" dirty="0">
                <a:solidFill>
                  <a:srgbClr val="0E0E0F"/>
                </a:solidFill>
                <a:effectLst/>
                <a:latin typeface="Times New Roman" panose="02020603050405020304" pitchFamily="18" charset="0"/>
                <a:cs typeface="Times New Roman" panose="02020603050405020304" pitchFamily="18" charset="0"/>
              </a:rPr>
              <a:t> очередь нужно зарегистрироваться и войти в профиль. Тут можно также авторизоваться через аккаунты </a:t>
            </a:r>
            <a:r>
              <a:rPr lang="ru-RU" sz="2400" b="0" i="0" dirty="0" err="1">
                <a:solidFill>
                  <a:srgbClr val="0E0E0F"/>
                </a:solidFill>
                <a:effectLst/>
                <a:latin typeface="Times New Roman" panose="02020603050405020304" pitchFamily="18" charset="0"/>
                <a:cs typeface="Times New Roman" panose="02020603050405020304" pitchFamily="18" charset="0"/>
              </a:rPr>
              <a:t>Google</a:t>
            </a:r>
            <a:r>
              <a:rPr lang="ru-RU" sz="2400" b="0" i="0" dirty="0">
                <a:solidFill>
                  <a:srgbClr val="0E0E0F"/>
                </a:solidFill>
                <a:effectLst/>
                <a:latin typeface="Times New Roman" panose="02020603050405020304" pitchFamily="18" charset="0"/>
                <a:cs typeface="Times New Roman" panose="02020603050405020304" pitchFamily="18" charset="0"/>
              </a:rPr>
              <a:t>, </a:t>
            </a:r>
            <a:r>
              <a:rPr lang="ru-RU" sz="2400" b="0" i="0" dirty="0" err="1">
                <a:solidFill>
                  <a:srgbClr val="0E0E0F"/>
                </a:solidFill>
                <a:effectLst/>
                <a:latin typeface="Times New Roman" panose="02020603050405020304" pitchFamily="18" charset="0"/>
                <a:cs typeface="Times New Roman" panose="02020603050405020304" pitchFamily="18" charset="0"/>
              </a:rPr>
              <a:t>Facebook</a:t>
            </a:r>
            <a:r>
              <a:rPr lang="ru-RU" sz="2400" b="0" i="0" dirty="0">
                <a:solidFill>
                  <a:srgbClr val="0E0E0F"/>
                </a:solidFill>
                <a:effectLst/>
                <a:latin typeface="Times New Roman" panose="02020603050405020304" pitchFamily="18" charset="0"/>
                <a:cs typeface="Times New Roman" panose="02020603050405020304" pitchFamily="18" charset="0"/>
              </a:rPr>
              <a:t> или </a:t>
            </a:r>
            <a:r>
              <a:rPr lang="ru-RU" sz="2400" b="0" i="0" dirty="0" err="1">
                <a:solidFill>
                  <a:srgbClr val="0E0E0F"/>
                </a:solidFill>
                <a:effectLst/>
                <a:latin typeface="Times New Roman" panose="02020603050405020304" pitchFamily="18" charset="0"/>
                <a:cs typeface="Times New Roman" panose="02020603050405020304" pitchFamily="18" charset="0"/>
              </a:rPr>
              <a:t>Apple</a:t>
            </a:r>
            <a:r>
              <a:rPr lang="ru-RU" sz="2400" b="0" i="0" dirty="0">
                <a:solidFill>
                  <a:srgbClr val="0E0E0F"/>
                </a:solidFill>
                <a:effectLst/>
                <a:latin typeface="Times New Roman" panose="02020603050405020304" pitchFamily="18" charset="0"/>
                <a:cs typeface="Times New Roman" panose="02020603050405020304" pitchFamily="18" charset="0"/>
              </a:rPr>
              <a:t>.</a:t>
            </a:r>
          </a:p>
          <a:p>
            <a:br>
              <a:rPr lang="ru-RU" sz="2400" dirty="0"/>
            </a:br>
            <a:endParaRPr lang="ru-RU" sz="2400" dirty="0"/>
          </a:p>
        </p:txBody>
      </p:sp>
    </p:spTree>
    <p:extLst>
      <p:ext uri="{BB962C8B-B14F-4D97-AF65-F5344CB8AC3E}">
        <p14:creationId xmlns:p14="http://schemas.microsoft.com/office/powerpoint/2010/main" val="282729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D8B94F6E-1EDF-4474-84D5-34140FA815AE}"/>
              </a:ext>
            </a:extLst>
          </p:cNvPr>
          <p:cNvPicPr>
            <a:picLocks noGrp="1" noChangeAspect="1"/>
          </p:cNvPicPr>
          <p:nvPr>
            <p:ph idx="1"/>
          </p:nvPr>
        </p:nvPicPr>
        <p:blipFill>
          <a:blip r:embed="rId2">
            <a:alphaModFix amt="60000"/>
          </a:blip>
          <a:srcRect t="24460" b="19290"/>
          <a:stretch/>
        </p:blipFill>
        <p:spPr>
          <a:xfrm>
            <a:off x="214759" y="238248"/>
            <a:ext cx="11977241" cy="6737198"/>
          </a:xfrm>
          <a:prstGeom prst="rect">
            <a:avLst/>
          </a:prstGeom>
        </p:spPr>
      </p:pic>
      <p:sp>
        <p:nvSpPr>
          <p:cNvPr id="2" name="Заголовок 1">
            <a:extLst>
              <a:ext uri="{FF2B5EF4-FFF2-40B4-BE49-F238E27FC236}">
                <a16:creationId xmlns:a16="http://schemas.microsoft.com/office/drawing/2014/main" id="{D888ED69-5262-4B85-B881-38D25EAF0450}"/>
              </a:ext>
            </a:extLst>
          </p:cNvPr>
          <p:cNvSpPr>
            <a:spLocks noGrp="1"/>
          </p:cNvSpPr>
          <p:nvPr>
            <p:ph type="title"/>
          </p:nvPr>
        </p:nvSpPr>
        <p:spPr/>
        <p:txBody>
          <a:bodyPr/>
          <a:lstStyle/>
          <a:p>
            <a:r>
              <a:rPr lang="ru-RU" b="1" i="0" dirty="0">
                <a:solidFill>
                  <a:srgbClr val="0E0E0F"/>
                </a:solidFill>
                <a:effectLst/>
                <a:latin typeface="Inter"/>
              </a:rPr>
              <a:t>Готовые шаблоны</a:t>
            </a:r>
            <a:br>
              <a:rPr lang="ru-RU" b="1" i="0" dirty="0">
                <a:solidFill>
                  <a:srgbClr val="0E0E0F"/>
                </a:solidFill>
                <a:effectLst/>
                <a:latin typeface="Inter"/>
              </a:rPr>
            </a:br>
            <a:endParaRPr lang="ru-RU" dirty="0"/>
          </a:p>
        </p:txBody>
      </p:sp>
      <p:pic>
        <p:nvPicPr>
          <p:cNvPr id="6" name="Рисунок 5">
            <a:extLst>
              <a:ext uri="{FF2B5EF4-FFF2-40B4-BE49-F238E27FC236}">
                <a16:creationId xmlns:a16="http://schemas.microsoft.com/office/drawing/2014/main" id="{434599F1-A071-491F-86FB-D59887400E07}"/>
              </a:ext>
            </a:extLst>
          </p:cNvPr>
          <p:cNvPicPr>
            <a:picLocks noChangeAspect="1"/>
          </p:cNvPicPr>
          <p:nvPr/>
        </p:nvPicPr>
        <p:blipFill rotWithShape="1">
          <a:blip r:embed="rId3"/>
          <a:srcRect t="11132" r="37661" b="12783"/>
          <a:stretch/>
        </p:blipFill>
        <p:spPr>
          <a:xfrm>
            <a:off x="7390471" y="238248"/>
            <a:ext cx="4491136" cy="3083318"/>
          </a:xfrm>
          <a:prstGeom prst="rect">
            <a:avLst/>
          </a:prstGeom>
        </p:spPr>
      </p:pic>
      <p:pic>
        <p:nvPicPr>
          <p:cNvPr id="8" name="Рисунок 7">
            <a:extLst>
              <a:ext uri="{FF2B5EF4-FFF2-40B4-BE49-F238E27FC236}">
                <a16:creationId xmlns:a16="http://schemas.microsoft.com/office/drawing/2014/main" id="{17E7180D-88AB-4A2B-A0BF-D97F09DA2A2F}"/>
              </a:ext>
            </a:extLst>
          </p:cNvPr>
          <p:cNvPicPr>
            <a:picLocks noChangeAspect="1"/>
          </p:cNvPicPr>
          <p:nvPr/>
        </p:nvPicPr>
        <p:blipFill rotWithShape="1">
          <a:blip r:embed="rId4"/>
          <a:srcRect l="3164" t="12355" r="29954" b="22079"/>
          <a:stretch/>
        </p:blipFill>
        <p:spPr>
          <a:xfrm>
            <a:off x="6826703" y="2570699"/>
            <a:ext cx="5445535" cy="3002888"/>
          </a:xfrm>
          <a:prstGeom prst="rect">
            <a:avLst/>
          </a:prstGeom>
        </p:spPr>
      </p:pic>
      <p:cxnSp>
        <p:nvCxnSpPr>
          <p:cNvPr id="10" name="Прямая со стрелкой 9">
            <a:extLst>
              <a:ext uri="{FF2B5EF4-FFF2-40B4-BE49-F238E27FC236}">
                <a16:creationId xmlns:a16="http://schemas.microsoft.com/office/drawing/2014/main" id="{A93F94B6-9B0C-4AB2-8963-E16116978CED}"/>
              </a:ext>
            </a:extLst>
          </p:cNvPr>
          <p:cNvCxnSpPr/>
          <p:nvPr/>
        </p:nvCxnSpPr>
        <p:spPr>
          <a:xfrm flipH="1">
            <a:off x="8070209" y="409127"/>
            <a:ext cx="469784" cy="56333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Прямая со стрелкой 11">
            <a:extLst>
              <a:ext uri="{FF2B5EF4-FFF2-40B4-BE49-F238E27FC236}">
                <a16:creationId xmlns:a16="http://schemas.microsoft.com/office/drawing/2014/main" id="{51A3B7B8-F4E9-4A7A-BBFC-768C823450C5}"/>
              </a:ext>
            </a:extLst>
          </p:cNvPr>
          <p:cNvCxnSpPr/>
          <p:nvPr/>
        </p:nvCxnSpPr>
        <p:spPr>
          <a:xfrm flipH="1">
            <a:off x="7558481" y="3439605"/>
            <a:ext cx="327171" cy="41358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F83635E8-2F44-47DB-BEC1-A2764A43B5E6}"/>
              </a:ext>
            </a:extLst>
          </p:cNvPr>
          <p:cNvCxnSpPr/>
          <p:nvPr/>
        </p:nvCxnSpPr>
        <p:spPr>
          <a:xfrm>
            <a:off x="7646565" y="1585519"/>
            <a:ext cx="847288"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6D889E1-6937-4125-9205-D9EC4E0E818A}"/>
              </a:ext>
            </a:extLst>
          </p:cNvPr>
          <p:cNvSpPr txBox="1"/>
          <p:nvPr/>
        </p:nvSpPr>
        <p:spPr>
          <a:xfrm>
            <a:off x="377505" y="1375795"/>
            <a:ext cx="5612234" cy="923330"/>
          </a:xfrm>
          <a:prstGeom prst="rect">
            <a:avLst/>
          </a:prstGeom>
          <a:noFill/>
        </p:spPr>
        <p:txBody>
          <a:bodyPr wrap="square">
            <a:spAutoFit/>
          </a:bodyPr>
          <a:lstStyle/>
          <a:p>
            <a:r>
              <a:rPr lang="ru-RU" b="0" i="0" dirty="0">
                <a:solidFill>
                  <a:srgbClr val="0E0E0F"/>
                </a:solidFill>
                <a:effectLst/>
                <a:latin typeface="Inter"/>
              </a:rPr>
              <a:t>Как вы уже поняли, в </a:t>
            </a:r>
            <a:r>
              <a:rPr lang="en-US" dirty="0">
                <a:solidFill>
                  <a:srgbClr val="0E0E0F"/>
                </a:solidFill>
                <a:latin typeface="Inter"/>
              </a:rPr>
              <a:t>Canva</a:t>
            </a:r>
            <a:r>
              <a:rPr lang="ru-RU" b="0" i="0" dirty="0">
                <a:solidFill>
                  <a:srgbClr val="0E0E0F"/>
                </a:solidFill>
                <a:effectLst/>
                <a:latin typeface="Inter"/>
              </a:rPr>
              <a:t> есть очень много шаблонов для самых разных целей. Все они доступны в соответствующем разделе на главной странице. </a:t>
            </a:r>
            <a:endParaRPr lang="ru-RU" dirty="0"/>
          </a:p>
        </p:txBody>
      </p:sp>
      <p:sp>
        <p:nvSpPr>
          <p:cNvPr id="18" name="TextBox 17">
            <a:extLst>
              <a:ext uri="{FF2B5EF4-FFF2-40B4-BE49-F238E27FC236}">
                <a16:creationId xmlns:a16="http://schemas.microsoft.com/office/drawing/2014/main" id="{027B89A7-1767-41A5-82CA-12AC39FF3FFB}"/>
              </a:ext>
            </a:extLst>
          </p:cNvPr>
          <p:cNvSpPr txBox="1"/>
          <p:nvPr/>
        </p:nvSpPr>
        <p:spPr>
          <a:xfrm>
            <a:off x="310393" y="2508053"/>
            <a:ext cx="4882839" cy="2308324"/>
          </a:xfrm>
          <a:prstGeom prst="rect">
            <a:avLst/>
          </a:prstGeom>
          <a:noFill/>
        </p:spPr>
        <p:txBody>
          <a:bodyPr wrap="square">
            <a:spAutoFit/>
          </a:bodyPr>
          <a:lstStyle/>
          <a:p>
            <a:pPr algn="l"/>
            <a:r>
              <a:rPr lang="ru-RU" b="0" i="0" dirty="0">
                <a:solidFill>
                  <a:srgbClr val="0E0E0F"/>
                </a:solidFill>
                <a:effectLst/>
                <a:latin typeface="Inter"/>
              </a:rPr>
              <a:t> </a:t>
            </a:r>
            <a:r>
              <a:rPr lang="ru-RU" dirty="0">
                <a:solidFill>
                  <a:srgbClr val="0E0E0F"/>
                </a:solidFill>
                <a:latin typeface="Inter"/>
              </a:rPr>
              <a:t>Рассмотрим</a:t>
            </a:r>
            <a:r>
              <a:rPr lang="ru-RU" b="0" i="0" dirty="0">
                <a:solidFill>
                  <a:srgbClr val="0E0E0F"/>
                </a:solidFill>
                <a:effectLst/>
                <a:latin typeface="Inter"/>
              </a:rPr>
              <a:t> примеры </a:t>
            </a:r>
            <a:r>
              <a:rPr lang="en-US" dirty="0">
                <a:solidFill>
                  <a:srgbClr val="0E0E0F"/>
                </a:solidFill>
                <a:latin typeface="Inter"/>
              </a:rPr>
              <a:t>Canva</a:t>
            </a:r>
            <a:r>
              <a:rPr lang="ru-RU" dirty="0">
                <a:solidFill>
                  <a:srgbClr val="0E0E0F"/>
                </a:solidFill>
                <a:latin typeface="Inter"/>
              </a:rPr>
              <a:t> для образования</a:t>
            </a:r>
            <a:r>
              <a:rPr lang="ru-RU" b="0" i="0" dirty="0">
                <a:solidFill>
                  <a:srgbClr val="0E0E0F"/>
                </a:solidFill>
                <a:effectLst/>
                <a:latin typeface="Inter"/>
              </a:rPr>
              <a:t>. Перейдя в соответствующий раздел, </a:t>
            </a:r>
            <a:r>
              <a:rPr lang="ru-RU" dirty="0">
                <a:solidFill>
                  <a:srgbClr val="0E0E0F"/>
                </a:solidFill>
                <a:latin typeface="Inter"/>
              </a:rPr>
              <a:t>можно увидеть </a:t>
            </a:r>
            <a:r>
              <a:rPr lang="ru-RU" b="0" i="0" dirty="0">
                <a:solidFill>
                  <a:srgbClr val="0E0E0F"/>
                </a:solidFill>
                <a:effectLst/>
                <a:latin typeface="Inter"/>
              </a:rPr>
              <a:t> все доступные варианты. Кстати, они постоянно пополняются новыми образцами. В разделе «Темы» мы можем найти шаблоны  для  учебных предметов.</a:t>
            </a:r>
          </a:p>
          <a:p>
            <a:br>
              <a:rPr lang="ru-RU" dirty="0"/>
            </a:br>
            <a:endParaRPr lang="ru-RU" dirty="0"/>
          </a:p>
        </p:txBody>
      </p:sp>
      <p:pic>
        <p:nvPicPr>
          <p:cNvPr id="20" name="Рисунок 19">
            <a:extLst>
              <a:ext uri="{FF2B5EF4-FFF2-40B4-BE49-F238E27FC236}">
                <a16:creationId xmlns:a16="http://schemas.microsoft.com/office/drawing/2014/main" id="{B5E2616A-6F1B-4BBE-B649-546BA9F5F143}"/>
              </a:ext>
            </a:extLst>
          </p:cNvPr>
          <p:cNvPicPr>
            <a:picLocks noChangeAspect="1"/>
          </p:cNvPicPr>
          <p:nvPr/>
        </p:nvPicPr>
        <p:blipFill rotWithShape="1">
          <a:blip r:embed="rId5"/>
          <a:srcRect t="11086" r="17844" b="10808"/>
          <a:stretch/>
        </p:blipFill>
        <p:spPr>
          <a:xfrm>
            <a:off x="4740085" y="4282955"/>
            <a:ext cx="5300772" cy="3002883"/>
          </a:xfrm>
          <a:prstGeom prst="rect">
            <a:avLst/>
          </a:prstGeom>
        </p:spPr>
      </p:pic>
    </p:spTree>
    <p:extLst>
      <p:ext uri="{BB962C8B-B14F-4D97-AF65-F5344CB8AC3E}">
        <p14:creationId xmlns:p14="http://schemas.microsoft.com/office/powerpoint/2010/main" val="273829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F4534029-0730-4930-9D58-6CC8EFC6F172}"/>
              </a:ext>
            </a:extLst>
          </p:cNvPr>
          <p:cNvPicPr>
            <a:picLocks noGrp="1" noChangeAspect="1"/>
          </p:cNvPicPr>
          <p:nvPr>
            <p:ph idx="1"/>
          </p:nvPr>
        </p:nvPicPr>
        <p:blipFill>
          <a:blip r:embed="rId2">
            <a:alphaModFix amt="60000"/>
          </a:blip>
          <a:srcRect t="24460" b="19290"/>
          <a:stretch/>
        </p:blipFill>
        <p:spPr>
          <a:xfrm>
            <a:off x="115881" y="93028"/>
            <a:ext cx="11259590" cy="6316910"/>
          </a:xfrm>
          <a:prstGeom prst="rect">
            <a:avLst/>
          </a:prstGeom>
        </p:spPr>
      </p:pic>
      <p:pic>
        <p:nvPicPr>
          <p:cNvPr id="6" name="Рисунок 5">
            <a:extLst>
              <a:ext uri="{FF2B5EF4-FFF2-40B4-BE49-F238E27FC236}">
                <a16:creationId xmlns:a16="http://schemas.microsoft.com/office/drawing/2014/main" id="{25880247-92FE-4279-8E04-9997C6F7D14B}"/>
              </a:ext>
            </a:extLst>
          </p:cNvPr>
          <p:cNvPicPr>
            <a:picLocks noChangeAspect="1"/>
          </p:cNvPicPr>
          <p:nvPr/>
        </p:nvPicPr>
        <p:blipFill rotWithShape="1">
          <a:blip r:embed="rId3"/>
          <a:srcRect t="12478" r="58234" b="10948"/>
          <a:stretch/>
        </p:blipFill>
        <p:spPr>
          <a:xfrm>
            <a:off x="197683" y="767593"/>
            <a:ext cx="3684332" cy="3799658"/>
          </a:xfrm>
          <a:prstGeom prst="rect">
            <a:avLst/>
          </a:prstGeom>
        </p:spPr>
      </p:pic>
      <p:pic>
        <p:nvPicPr>
          <p:cNvPr id="8" name="Рисунок 7">
            <a:extLst>
              <a:ext uri="{FF2B5EF4-FFF2-40B4-BE49-F238E27FC236}">
                <a16:creationId xmlns:a16="http://schemas.microsoft.com/office/drawing/2014/main" id="{6D0E04E5-5447-417D-AD4C-E975BFCFBFE8}"/>
              </a:ext>
            </a:extLst>
          </p:cNvPr>
          <p:cNvPicPr>
            <a:picLocks noChangeAspect="1"/>
          </p:cNvPicPr>
          <p:nvPr/>
        </p:nvPicPr>
        <p:blipFill rotWithShape="1">
          <a:blip r:embed="rId4"/>
          <a:srcRect t="10072" r="34010" b="14007"/>
          <a:stretch/>
        </p:blipFill>
        <p:spPr>
          <a:xfrm>
            <a:off x="3879421" y="2383003"/>
            <a:ext cx="3855610" cy="3087898"/>
          </a:xfrm>
          <a:prstGeom prst="rect">
            <a:avLst/>
          </a:prstGeom>
        </p:spPr>
      </p:pic>
      <p:pic>
        <p:nvPicPr>
          <p:cNvPr id="10" name="Рисунок 9">
            <a:extLst>
              <a:ext uri="{FF2B5EF4-FFF2-40B4-BE49-F238E27FC236}">
                <a16:creationId xmlns:a16="http://schemas.microsoft.com/office/drawing/2014/main" id="{BC8E4507-68AC-4A89-A2E1-F9A38CE74ABE}"/>
              </a:ext>
            </a:extLst>
          </p:cNvPr>
          <p:cNvPicPr>
            <a:picLocks noChangeAspect="1"/>
          </p:cNvPicPr>
          <p:nvPr/>
        </p:nvPicPr>
        <p:blipFill rotWithShape="1">
          <a:blip r:embed="rId5"/>
          <a:srcRect l="5517" t="12844" r="37590" b="19144"/>
          <a:stretch/>
        </p:blipFill>
        <p:spPr>
          <a:xfrm>
            <a:off x="7471925" y="3752916"/>
            <a:ext cx="3825451" cy="2572383"/>
          </a:xfrm>
          <a:prstGeom prst="rect">
            <a:avLst/>
          </a:prstGeom>
        </p:spPr>
      </p:pic>
      <p:sp>
        <p:nvSpPr>
          <p:cNvPr id="12" name="TextBox 11">
            <a:extLst>
              <a:ext uri="{FF2B5EF4-FFF2-40B4-BE49-F238E27FC236}">
                <a16:creationId xmlns:a16="http://schemas.microsoft.com/office/drawing/2014/main" id="{E800D892-32A9-40B7-B007-7B3DCC562F50}"/>
              </a:ext>
            </a:extLst>
          </p:cNvPr>
          <p:cNvSpPr txBox="1"/>
          <p:nvPr/>
        </p:nvSpPr>
        <p:spPr>
          <a:xfrm>
            <a:off x="944349" y="398261"/>
            <a:ext cx="1865964" cy="461665"/>
          </a:xfrm>
          <a:prstGeom prst="rect">
            <a:avLst/>
          </a:prstGeom>
          <a:noFill/>
        </p:spPr>
        <p:txBody>
          <a:bodyPr wrap="square">
            <a:spAutoFit/>
          </a:bodyPr>
          <a:lstStyle/>
          <a:p>
            <a:pPr algn="ctr"/>
            <a:r>
              <a:rPr lang="ru-RU" sz="2400" dirty="0">
                <a:effectLst/>
                <a:latin typeface="Calibri" panose="020F0502020204030204" pitchFamily="34" charset="0"/>
                <a:ea typeface="Calibri" panose="020F0502020204030204" pitchFamily="34" charset="0"/>
                <a:cs typeface="Times New Roman" panose="02020603050405020304" pitchFamily="18" charset="0"/>
              </a:rPr>
              <a:t>Класс</a:t>
            </a:r>
            <a:endParaRPr lang="ru-RU" sz="2400" dirty="0"/>
          </a:p>
        </p:txBody>
      </p:sp>
      <p:sp>
        <p:nvSpPr>
          <p:cNvPr id="14" name="TextBox 13">
            <a:extLst>
              <a:ext uri="{FF2B5EF4-FFF2-40B4-BE49-F238E27FC236}">
                <a16:creationId xmlns:a16="http://schemas.microsoft.com/office/drawing/2014/main" id="{7FECEF2F-E569-4EA1-8E9E-563F39EE5B71}"/>
              </a:ext>
            </a:extLst>
          </p:cNvPr>
          <p:cNvSpPr txBox="1"/>
          <p:nvPr/>
        </p:nvSpPr>
        <p:spPr>
          <a:xfrm>
            <a:off x="4278384" y="1795460"/>
            <a:ext cx="2684479" cy="461665"/>
          </a:xfrm>
          <a:prstGeom prst="rect">
            <a:avLst/>
          </a:prstGeom>
          <a:noFill/>
        </p:spPr>
        <p:txBody>
          <a:bodyPr wrap="square">
            <a:spAutoFit/>
          </a:bodyPr>
          <a:lstStyle/>
          <a:p>
            <a:pPr algn="ctr"/>
            <a:r>
              <a:rPr lang="ru-RU" sz="2400" dirty="0">
                <a:effectLst/>
                <a:latin typeface="Calibri" panose="020F0502020204030204" pitchFamily="34" charset="0"/>
                <a:ea typeface="Calibri" panose="020F0502020204030204" pitchFamily="34" charset="0"/>
                <a:cs typeface="Times New Roman" panose="02020603050405020304" pitchFamily="18" charset="0"/>
              </a:rPr>
              <a:t>Рабочий лист</a:t>
            </a:r>
            <a:endParaRPr lang="ru-RU" sz="2400" dirty="0"/>
          </a:p>
        </p:txBody>
      </p:sp>
      <p:sp>
        <p:nvSpPr>
          <p:cNvPr id="16" name="TextBox 15">
            <a:extLst>
              <a:ext uri="{FF2B5EF4-FFF2-40B4-BE49-F238E27FC236}">
                <a16:creationId xmlns:a16="http://schemas.microsoft.com/office/drawing/2014/main" id="{329603FB-6799-4C4C-B49D-287016E11FDC}"/>
              </a:ext>
            </a:extLst>
          </p:cNvPr>
          <p:cNvSpPr txBox="1"/>
          <p:nvPr/>
        </p:nvSpPr>
        <p:spPr>
          <a:xfrm>
            <a:off x="8749717" y="3103818"/>
            <a:ext cx="1157681" cy="523220"/>
          </a:xfrm>
          <a:prstGeom prst="rect">
            <a:avLst/>
          </a:prstGeom>
          <a:noFill/>
        </p:spPr>
        <p:txBody>
          <a:bodyPr wrap="square">
            <a:spAutoFit/>
          </a:bodyPr>
          <a:lstStyle/>
          <a:p>
            <a:r>
              <a:rPr lang="ru-RU" sz="2800" dirty="0">
                <a:latin typeface="Calibri" panose="020F0502020204030204" pitchFamily="34" charset="0"/>
                <a:ea typeface="Calibri" panose="020F0502020204030204" pitchFamily="34" charset="0"/>
                <a:cs typeface="Times New Roman" panose="02020603050405020304" pitchFamily="18" charset="0"/>
              </a:rPr>
              <a:t>Т</a:t>
            </a:r>
            <a:r>
              <a:rPr lang="ru-RU" sz="2800" dirty="0">
                <a:effectLst/>
                <a:latin typeface="Calibri" panose="020F0502020204030204" pitchFamily="34" charset="0"/>
                <a:ea typeface="Calibri" panose="020F0502020204030204" pitchFamily="34" charset="0"/>
                <a:cs typeface="Times New Roman" panose="02020603050405020304" pitchFamily="18" charset="0"/>
              </a:rPr>
              <a:t>ема</a:t>
            </a:r>
            <a:endParaRPr lang="ru-RU" sz="2800" dirty="0"/>
          </a:p>
        </p:txBody>
      </p:sp>
      <p:cxnSp>
        <p:nvCxnSpPr>
          <p:cNvPr id="18" name="Прямая со стрелкой 17">
            <a:extLst>
              <a:ext uri="{FF2B5EF4-FFF2-40B4-BE49-F238E27FC236}">
                <a16:creationId xmlns:a16="http://schemas.microsoft.com/office/drawing/2014/main" id="{D028FCA7-52A1-4584-98DF-59A5546A4687}"/>
              </a:ext>
            </a:extLst>
          </p:cNvPr>
          <p:cNvCxnSpPr/>
          <p:nvPr/>
        </p:nvCxnSpPr>
        <p:spPr>
          <a:xfrm>
            <a:off x="2541864" y="767593"/>
            <a:ext cx="377505" cy="5159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Прямая со стрелкой 19">
            <a:extLst>
              <a:ext uri="{FF2B5EF4-FFF2-40B4-BE49-F238E27FC236}">
                <a16:creationId xmlns:a16="http://schemas.microsoft.com/office/drawing/2014/main" id="{2346E905-42DC-4222-92CB-F8F5259884CC}"/>
              </a:ext>
            </a:extLst>
          </p:cNvPr>
          <p:cNvCxnSpPr/>
          <p:nvPr/>
        </p:nvCxnSpPr>
        <p:spPr>
          <a:xfrm flipH="1">
            <a:off x="6157519" y="2332139"/>
            <a:ext cx="864066" cy="4949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a:extLst>
              <a:ext uri="{FF2B5EF4-FFF2-40B4-BE49-F238E27FC236}">
                <a16:creationId xmlns:a16="http://schemas.microsoft.com/office/drawing/2014/main" id="{901A596F-6814-4C16-8C63-C345EDCE8D23}"/>
              </a:ext>
            </a:extLst>
          </p:cNvPr>
          <p:cNvCxnSpPr/>
          <p:nvPr/>
        </p:nvCxnSpPr>
        <p:spPr>
          <a:xfrm>
            <a:off x="10528183" y="3020037"/>
            <a:ext cx="67112" cy="88084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282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12EE847A-2C87-49AC-B0E6-49DD485B6705}"/>
              </a:ext>
            </a:extLst>
          </p:cNvPr>
          <p:cNvPicPr>
            <a:picLocks noGrp="1" noChangeAspect="1"/>
          </p:cNvPicPr>
          <p:nvPr>
            <p:ph idx="1"/>
          </p:nvPr>
        </p:nvPicPr>
        <p:blipFill>
          <a:blip r:embed="rId2">
            <a:alphaModFix amt="60000"/>
          </a:blip>
          <a:srcRect t="24460" b="19290"/>
          <a:stretch/>
        </p:blipFill>
        <p:spPr>
          <a:xfrm>
            <a:off x="268448" y="134224"/>
            <a:ext cx="11618751" cy="6367663"/>
          </a:xfrm>
          <a:prstGeom prst="rect">
            <a:avLst/>
          </a:prstGeom>
        </p:spPr>
      </p:pic>
      <p:sp>
        <p:nvSpPr>
          <p:cNvPr id="2" name="Заголовок 1">
            <a:extLst>
              <a:ext uri="{FF2B5EF4-FFF2-40B4-BE49-F238E27FC236}">
                <a16:creationId xmlns:a16="http://schemas.microsoft.com/office/drawing/2014/main" id="{84274277-F906-4576-B1BD-9EA4F430AE18}"/>
              </a:ext>
            </a:extLst>
          </p:cNvPr>
          <p:cNvSpPr>
            <a:spLocks noGrp="1"/>
          </p:cNvSpPr>
          <p:nvPr>
            <p:ph type="title"/>
          </p:nvPr>
        </p:nvSpPr>
        <p:spPr/>
        <p:txBody>
          <a:bodyPr/>
          <a:lstStyle/>
          <a:p>
            <a:r>
              <a:rPr lang="ru-RU" b="1" i="0" dirty="0">
                <a:solidFill>
                  <a:srgbClr val="0E0E0F"/>
                </a:solidFill>
                <a:effectLst/>
                <a:latin typeface="Inter"/>
              </a:rPr>
              <a:t>Работа с текстом</a:t>
            </a:r>
            <a:br>
              <a:rPr lang="ru-RU" b="1" i="0" dirty="0">
                <a:solidFill>
                  <a:srgbClr val="0E0E0F"/>
                </a:solidFill>
                <a:effectLst/>
                <a:latin typeface="Inter"/>
              </a:rPr>
            </a:br>
            <a:endParaRPr lang="ru-RU" dirty="0"/>
          </a:p>
        </p:txBody>
      </p:sp>
      <p:pic>
        <p:nvPicPr>
          <p:cNvPr id="6" name="Рисунок 5">
            <a:extLst>
              <a:ext uri="{FF2B5EF4-FFF2-40B4-BE49-F238E27FC236}">
                <a16:creationId xmlns:a16="http://schemas.microsoft.com/office/drawing/2014/main" id="{9E610117-D4F9-4923-9F97-EB00DC2BC4C2}"/>
              </a:ext>
            </a:extLst>
          </p:cNvPr>
          <p:cNvPicPr>
            <a:picLocks noChangeAspect="1"/>
          </p:cNvPicPr>
          <p:nvPr/>
        </p:nvPicPr>
        <p:blipFill rotWithShape="1">
          <a:blip r:embed="rId3"/>
          <a:srcRect l="-24908" t="14311" r="24908" b="8000"/>
          <a:stretch/>
        </p:blipFill>
        <p:spPr>
          <a:xfrm>
            <a:off x="3218705" y="1424009"/>
            <a:ext cx="8668494" cy="3788092"/>
          </a:xfrm>
          <a:prstGeom prst="rect">
            <a:avLst/>
          </a:prstGeom>
        </p:spPr>
      </p:pic>
      <p:sp>
        <p:nvSpPr>
          <p:cNvPr id="15" name="TextBox 14">
            <a:extLst>
              <a:ext uri="{FF2B5EF4-FFF2-40B4-BE49-F238E27FC236}">
                <a16:creationId xmlns:a16="http://schemas.microsoft.com/office/drawing/2014/main" id="{CC97E384-8A70-43FD-803C-2B44CD63495F}"/>
              </a:ext>
            </a:extLst>
          </p:cNvPr>
          <p:cNvSpPr txBox="1"/>
          <p:nvPr/>
        </p:nvSpPr>
        <p:spPr>
          <a:xfrm>
            <a:off x="473409" y="1426128"/>
            <a:ext cx="4467707" cy="2585323"/>
          </a:xfrm>
          <a:prstGeom prst="rect">
            <a:avLst/>
          </a:prstGeom>
          <a:noFill/>
        </p:spPr>
        <p:txBody>
          <a:bodyPr wrap="square">
            <a:spAutoFit/>
          </a:bodyPr>
          <a:lstStyle/>
          <a:p>
            <a:r>
              <a:rPr lang="ru-RU" b="0" i="0" dirty="0" err="1">
                <a:solidFill>
                  <a:srgbClr val="0E0E0F"/>
                </a:solidFill>
                <a:effectLst/>
                <a:latin typeface="Inter"/>
              </a:rPr>
              <a:t>Canva</a:t>
            </a:r>
            <a:r>
              <a:rPr lang="ru-RU" b="0" i="0" dirty="0">
                <a:solidFill>
                  <a:srgbClr val="0E0E0F"/>
                </a:solidFill>
                <a:effectLst/>
                <a:latin typeface="Inter"/>
              </a:rPr>
              <a:t> также хороша тем, что в ней предусмотрен знатный </a:t>
            </a:r>
            <a:r>
              <a:rPr lang="ru-RU" b="0" i="0" dirty="0" err="1">
                <a:solidFill>
                  <a:srgbClr val="0E0E0F"/>
                </a:solidFill>
                <a:effectLst/>
                <a:latin typeface="Inter"/>
              </a:rPr>
              <a:t>инструментал</a:t>
            </a:r>
            <a:r>
              <a:rPr lang="ru-RU" b="0" i="0" dirty="0">
                <a:solidFill>
                  <a:srgbClr val="0E0E0F"/>
                </a:solidFill>
                <a:effectLst/>
                <a:latin typeface="Inter"/>
              </a:rPr>
              <a:t> для настройки внешнего вида текста. Помимо стандартного изменения жирности, курсива и подчеркивания, есть возможность изменения регистра одним нажатием на кнопку, создание нумерованных и маркированных списков, выравнивание разными способами. </a:t>
            </a:r>
            <a:endParaRPr lang="ru-RU" dirty="0"/>
          </a:p>
        </p:txBody>
      </p:sp>
    </p:spTree>
    <p:extLst>
      <p:ext uri="{BB962C8B-B14F-4D97-AF65-F5344CB8AC3E}">
        <p14:creationId xmlns:p14="http://schemas.microsoft.com/office/powerpoint/2010/main" val="560722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23D939-4808-4113-A231-87B8DF50D923}"/>
              </a:ext>
            </a:extLst>
          </p:cNvPr>
          <p:cNvSpPr>
            <a:spLocks noGrp="1"/>
          </p:cNvSpPr>
          <p:nvPr>
            <p:ph type="title"/>
          </p:nvPr>
        </p:nvSpPr>
        <p:spPr/>
        <p:txBody>
          <a:bodyPr/>
          <a:lstStyle/>
          <a:p>
            <a:r>
              <a:rPr lang="ru-RU" b="1" i="0" dirty="0">
                <a:solidFill>
                  <a:srgbClr val="0E0E0F"/>
                </a:solidFill>
                <a:effectLst/>
                <a:latin typeface="Inter"/>
              </a:rPr>
              <a:t>Работа со слоями</a:t>
            </a:r>
            <a:br>
              <a:rPr lang="ru-RU" b="1" i="0" dirty="0">
                <a:solidFill>
                  <a:srgbClr val="0E0E0F"/>
                </a:solidFill>
                <a:effectLst/>
                <a:latin typeface="Inter"/>
              </a:rPr>
            </a:br>
            <a:endParaRPr lang="ru-RU" dirty="0"/>
          </a:p>
        </p:txBody>
      </p:sp>
      <p:pic>
        <p:nvPicPr>
          <p:cNvPr id="4" name="Picture 3" descr="Абстрактная женетик Concept">
            <a:extLst>
              <a:ext uri="{FF2B5EF4-FFF2-40B4-BE49-F238E27FC236}">
                <a16:creationId xmlns:a16="http://schemas.microsoft.com/office/drawing/2014/main" id="{E5EDC2E4-BFDA-4396-9C69-9DDA6A9DA400}"/>
              </a:ext>
            </a:extLst>
          </p:cNvPr>
          <p:cNvPicPr>
            <a:picLocks noGrp="1" noChangeAspect="1"/>
          </p:cNvPicPr>
          <p:nvPr>
            <p:ph idx="1"/>
          </p:nvPr>
        </p:nvPicPr>
        <p:blipFill>
          <a:blip r:embed="rId2">
            <a:alphaModFix amt="60000"/>
          </a:blip>
          <a:srcRect t="24460" b="19290"/>
          <a:stretch/>
        </p:blipFill>
        <p:spPr>
          <a:xfrm>
            <a:off x="276864" y="155736"/>
            <a:ext cx="11915136" cy="6702264"/>
          </a:xfrm>
          <a:prstGeom prst="rect">
            <a:avLst/>
          </a:prstGeom>
        </p:spPr>
      </p:pic>
      <p:sp>
        <p:nvSpPr>
          <p:cNvPr id="6" name="TextBox 5">
            <a:extLst>
              <a:ext uri="{FF2B5EF4-FFF2-40B4-BE49-F238E27FC236}">
                <a16:creationId xmlns:a16="http://schemas.microsoft.com/office/drawing/2014/main" id="{E3543A53-FEF0-4956-9ECA-9EB86E0AC98C}"/>
              </a:ext>
            </a:extLst>
          </p:cNvPr>
          <p:cNvSpPr txBox="1"/>
          <p:nvPr/>
        </p:nvSpPr>
        <p:spPr>
          <a:xfrm>
            <a:off x="1233182" y="1459682"/>
            <a:ext cx="4072278" cy="2677656"/>
          </a:xfrm>
          <a:prstGeom prst="rect">
            <a:avLst/>
          </a:prstGeom>
          <a:noFill/>
        </p:spPr>
        <p:txBody>
          <a:bodyPr wrap="square">
            <a:spAutoFit/>
          </a:bodyPr>
          <a:lstStyle/>
          <a:p>
            <a:r>
              <a:rPr lang="ru-RU" sz="2400" dirty="0">
                <a:solidFill>
                  <a:srgbClr val="0E0E0F"/>
                </a:solidFill>
                <a:latin typeface="Inter"/>
              </a:rPr>
              <a:t>М</a:t>
            </a:r>
            <a:r>
              <a:rPr lang="ru-RU" sz="2400" b="0" i="0" dirty="0">
                <a:solidFill>
                  <a:srgbClr val="0E0E0F"/>
                </a:solidFill>
                <a:effectLst/>
                <a:latin typeface="Inter"/>
              </a:rPr>
              <a:t>ожно перемещать элементы на верхний или нижний план, закреплять и дублировать, группировать несколько элементов в один, чтобы легче было их перемещать.</a:t>
            </a:r>
            <a:endParaRPr lang="ru-RU" sz="2400" dirty="0"/>
          </a:p>
        </p:txBody>
      </p:sp>
      <p:pic>
        <p:nvPicPr>
          <p:cNvPr id="9" name="Рисунок 8" descr="Способы работы со слоями в Canva">
            <a:extLst>
              <a:ext uri="{FF2B5EF4-FFF2-40B4-BE49-F238E27FC236}">
                <a16:creationId xmlns:a16="http://schemas.microsoft.com/office/drawing/2014/main" id="{81A1A87A-A6EE-4639-B660-C8D61CF2F4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44230" y="1257973"/>
            <a:ext cx="5960766" cy="3521540"/>
          </a:xfrm>
          <a:prstGeom prst="rect">
            <a:avLst/>
          </a:prstGeom>
          <a:noFill/>
          <a:ln>
            <a:noFill/>
          </a:ln>
        </p:spPr>
      </p:pic>
    </p:spTree>
    <p:extLst>
      <p:ext uri="{BB962C8B-B14F-4D97-AF65-F5344CB8AC3E}">
        <p14:creationId xmlns:p14="http://schemas.microsoft.com/office/powerpoint/2010/main" val="188507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6553D024-4BAB-4D69-8E7F-4CFAAB255B00}"/>
              </a:ext>
            </a:extLst>
          </p:cNvPr>
          <p:cNvPicPr>
            <a:picLocks noGrp="1" noChangeAspect="1"/>
          </p:cNvPicPr>
          <p:nvPr>
            <p:ph idx="1"/>
          </p:nvPr>
        </p:nvPicPr>
        <p:blipFill>
          <a:blip r:embed="rId2">
            <a:alphaModFix amt="60000"/>
          </a:blip>
          <a:srcRect t="24460" b="19290"/>
          <a:stretch/>
        </p:blipFill>
        <p:spPr>
          <a:xfrm>
            <a:off x="0" y="0"/>
            <a:ext cx="12096925" cy="6627303"/>
          </a:xfrm>
          <a:prstGeom prst="rect">
            <a:avLst/>
          </a:prstGeom>
        </p:spPr>
      </p:pic>
      <p:sp>
        <p:nvSpPr>
          <p:cNvPr id="7" name="TextBox 6">
            <a:extLst>
              <a:ext uri="{FF2B5EF4-FFF2-40B4-BE49-F238E27FC236}">
                <a16:creationId xmlns:a16="http://schemas.microsoft.com/office/drawing/2014/main" id="{451DD8C6-C49F-4950-9BC3-1A2CBFAD44B0}"/>
              </a:ext>
            </a:extLst>
          </p:cNvPr>
          <p:cNvSpPr txBox="1"/>
          <p:nvPr/>
        </p:nvSpPr>
        <p:spPr>
          <a:xfrm>
            <a:off x="1461782" y="826753"/>
            <a:ext cx="6094602" cy="707886"/>
          </a:xfrm>
          <a:prstGeom prst="rect">
            <a:avLst/>
          </a:prstGeom>
          <a:noFill/>
        </p:spPr>
        <p:txBody>
          <a:bodyPr wrap="square">
            <a:spAutoFit/>
          </a:bodyPr>
          <a:lstStyle/>
          <a:p>
            <a:pPr algn="l"/>
            <a:r>
              <a:rPr lang="ru-RU" sz="4000" b="1" i="0" dirty="0">
                <a:solidFill>
                  <a:srgbClr val="0E0E0F"/>
                </a:solidFill>
                <a:effectLst/>
                <a:latin typeface="Inter"/>
              </a:rPr>
              <a:t>Копирование стиля</a:t>
            </a:r>
          </a:p>
        </p:txBody>
      </p:sp>
      <p:pic>
        <p:nvPicPr>
          <p:cNvPr id="2050" name="Picture 2" descr="Копирование и применение стиля к другому элементу">
            <a:extLst>
              <a:ext uri="{FF2B5EF4-FFF2-40B4-BE49-F238E27FC236}">
                <a16:creationId xmlns:a16="http://schemas.microsoft.com/office/drawing/2014/main" id="{9EF3F961-C953-4F8A-92EE-539C119CC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95" y="1520900"/>
            <a:ext cx="6045315" cy="34911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354166-B667-437E-AE35-C2F7BBC80543}"/>
              </a:ext>
            </a:extLst>
          </p:cNvPr>
          <p:cNvSpPr txBox="1"/>
          <p:nvPr/>
        </p:nvSpPr>
        <p:spPr>
          <a:xfrm>
            <a:off x="394283" y="1342240"/>
            <a:ext cx="5536734" cy="1754326"/>
          </a:xfrm>
          <a:prstGeom prst="rect">
            <a:avLst/>
          </a:prstGeom>
          <a:noFill/>
        </p:spPr>
        <p:txBody>
          <a:bodyPr wrap="square">
            <a:spAutoFit/>
          </a:bodyPr>
          <a:lstStyle/>
          <a:p>
            <a:r>
              <a:rPr lang="ru-RU" b="0" i="0" dirty="0">
                <a:solidFill>
                  <a:srgbClr val="0E0E0F"/>
                </a:solidFill>
                <a:effectLst/>
                <a:latin typeface="Inter"/>
              </a:rPr>
              <a:t>Работает практически на всех объектах, используемых в </a:t>
            </a:r>
            <a:r>
              <a:rPr lang="en-US" b="0" i="0" dirty="0">
                <a:solidFill>
                  <a:srgbClr val="0E0E0F"/>
                </a:solidFill>
                <a:effectLst/>
                <a:latin typeface="Inter"/>
              </a:rPr>
              <a:t>C</a:t>
            </a:r>
            <a:r>
              <a:rPr lang="en-US" dirty="0">
                <a:solidFill>
                  <a:srgbClr val="0E0E0F"/>
                </a:solidFill>
                <a:latin typeface="Inter"/>
              </a:rPr>
              <a:t>anva</a:t>
            </a:r>
            <a:r>
              <a:rPr lang="ru-RU" b="0" i="0" dirty="0">
                <a:solidFill>
                  <a:srgbClr val="0E0E0F"/>
                </a:solidFill>
                <a:effectLst/>
                <a:latin typeface="Inter"/>
              </a:rPr>
              <a:t>. Всего лишь нужно выбрать один элемент, затем нажать на иконку с изображением валика в правом верхнем углу и применить форматирование к другому объекту. Работает даже при замещении фото на фоне.</a:t>
            </a:r>
            <a:endParaRPr lang="ru-RU" dirty="0"/>
          </a:p>
        </p:txBody>
      </p:sp>
    </p:spTree>
    <p:extLst>
      <p:ext uri="{BB962C8B-B14F-4D97-AF65-F5344CB8AC3E}">
        <p14:creationId xmlns:p14="http://schemas.microsoft.com/office/powerpoint/2010/main" val="355405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E9F2A4E3-E2C1-4E69-8B39-C68DB5B7DB19}"/>
              </a:ext>
            </a:extLst>
          </p:cNvPr>
          <p:cNvPicPr>
            <a:picLocks noChangeAspect="1"/>
          </p:cNvPicPr>
          <p:nvPr/>
        </p:nvPicPr>
        <p:blipFill>
          <a:blip r:embed="rId2">
            <a:alphaModFix amt="60000"/>
          </a:blip>
          <a:srcRect t="24460" b="19290"/>
          <a:stretch/>
        </p:blipFill>
        <p:spPr>
          <a:xfrm>
            <a:off x="85288" y="167779"/>
            <a:ext cx="11618751" cy="6367663"/>
          </a:xfrm>
          <a:prstGeom prst="rect">
            <a:avLst/>
          </a:prstGeom>
        </p:spPr>
      </p:pic>
      <p:sp>
        <p:nvSpPr>
          <p:cNvPr id="6" name="TextBox 5">
            <a:extLst>
              <a:ext uri="{FF2B5EF4-FFF2-40B4-BE49-F238E27FC236}">
                <a16:creationId xmlns:a16="http://schemas.microsoft.com/office/drawing/2014/main" id="{FFDED3AB-E0F2-4E69-941D-0C717994DA56}"/>
              </a:ext>
            </a:extLst>
          </p:cNvPr>
          <p:cNvSpPr txBox="1"/>
          <p:nvPr/>
        </p:nvSpPr>
        <p:spPr>
          <a:xfrm>
            <a:off x="897622" y="830510"/>
            <a:ext cx="4723002" cy="584775"/>
          </a:xfrm>
          <a:prstGeom prst="rect">
            <a:avLst/>
          </a:prstGeom>
          <a:noFill/>
        </p:spPr>
        <p:txBody>
          <a:bodyPr wrap="square">
            <a:spAutoFit/>
          </a:bodyPr>
          <a:lstStyle/>
          <a:p>
            <a:pPr algn="l"/>
            <a:r>
              <a:rPr lang="ru-RU" sz="3200" b="1" i="0" dirty="0">
                <a:solidFill>
                  <a:srgbClr val="0E0E0F"/>
                </a:solidFill>
                <a:effectLst/>
                <a:latin typeface="Inter"/>
              </a:rPr>
              <a:t>Вставка видео</a:t>
            </a:r>
          </a:p>
        </p:txBody>
      </p:sp>
      <p:pic>
        <p:nvPicPr>
          <p:cNvPr id="8" name="Рисунок 7" descr="Возможности при вставке видео">
            <a:extLst>
              <a:ext uri="{FF2B5EF4-FFF2-40B4-BE49-F238E27FC236}">
                <a16:creationId xmlns:a16="http://schemas.microsoft.com/office/drawing/2014/main" id="{143B99F6-475D-4F5B-A59C-FF82A83544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21990" y="1415285"/>
            <a:ext cx="5880682" cy="3609089"/>
          </a:xfrm>
          <a:prstGeom prst="rect">
            <a:avLst/>
          </a:prstGeom>
          <a:noFill/>
          <a:ln>
            <a:noFill/>
          </a:ln>
        </p:spPr>
      </p:pic>
      <p:sp>
        <p:nvSpPr>
          <p:cNvPr id="10" name="TextBox 9">
            <a:extLst>
              <a:ext uri="{FF2B5EF4-FFF2-40B4-BE49-F238E27FC236}">
                <a16:creationId xmlns:a16="http://schemas.microsoft.com/office/drawing/2014/main" id="{87FE1886-44EE-4672-B96A-E6FB49130E25}"/>
              </a:ext>
            </a:extLst>
          </p:cNvPr>
          <p:cNvSpPr txBox="1"/>
          <p:nvPr/>
        </p:nvSpPr>
        <p:spPr>
          <a:xfrm>
            <a:off x="218113" y="1415285"/>
            <a:ext cx="4454555" cy="2677656"/>
          </a:xfrm>
          <a:prstGeom prst="rect">
            <a:avLst/>
          </a:prstGeom>
          <a:noFill/>
        </p:spPr>
        <p:txBody>
          <a:bodyPr wrap="square">
            <a:spAutoFit/>
          </a:bodyPr>
          <a:lstStyle/>
          <a:p>
            <a:r>
              <a:rPr lang="ru-RU" sz="2400" b="0" i="0" dirty="0">
                <a:solidFill>
                  <a:srgbClr val="0E0E0F"/>
                </a:solidFill>
                <a:effectLst/>
                <a:latin typeface="Inter"/>
              </a:rPr>
              <a:t>На выбор доступны видео из встроенной коллекции, а также вставка своих файлов с компьютера. Если видео слишком длинное, то просто обрежьте его, используя встроенный инструмент.</a:t>
            </a:r>
            <a:endParaRPr lang="ru-RU" sz="2400" dirty="0"/>
          </a:p>
        </p:txBody>
      </p:sp>
    </p:spTree>
    <p:extLst>
      <p:ext uri="{BB962C8B-B14F-4D97-AF65-F5344CB8AC3E}">
        <p14:creationId xmlns:p14="http://schemas.microsoft.com/office/powerpoint/2010/main" val="834012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Абстрактная женетик Concept">
            <a:extLst>
              <a:ext uri="{FF2B5EF4-FFF2-40B4-BE49-F238E27FC236}">
                <a16:creationId xmlns:a16="http://schemas.microsoft.com/office/drawing/2014/main" id="{3BAB021F-54A2-44F4-AA97-0ECCF8153B1D}"/>
              </a:ext>
            </a:extLst>
          </p:cNvPr>
          <p:cNvPicPr>
            <a:picLocks noChangeAspect="1"/>
          </p:cNvPicPr>
          <p:nvPr/>
        </p:nvPicPr>
        <p:blipFill>
          <a:blip r:embed="rId2">
            <a:alphaModFix amt="60000"/>
          </a:blip>
          <a:srcRect t="24460" b="19290"/>
          <a:stretch/>
        </p:blipFill>
        <p:spPr>
          <a:xfrm>
            <a:off x="117446" y="137999"/>
            <a:ext cx="11618751" cy="6367663"/>
          </a:xfrm>
          <a:prstGeom prst="rect">
            <a:avLst/>
          </a:prstGeom>
        </p:spPr>
      </p:pic>
      <p:sp>
        <p:nvSpPr>
          <p:cNvPr id="6" name="TextBox 5">
            <a:extLst>
              <a:ext uri="{FF2B5EF4-FFF2-40B4-BE49-F238E27FC236}">
                <a16:creationId xmlns:a16="http://schemas.microsoft.com/office/drawing/2014/main" id="{F63CD432-DEEE-4B99-944C-8BE829F4DAFF}"/>
              </a:ext>
            </a:extLst>
          </p:cNvPr>
          <p:cNvSpPr txBox="1"/>
          <p:nvPr/>
        </p:nvSpPr>
        <p:spPr>
          <a:xfrm>
            <a:off x="721453" y="419450"/>
            <a:ext cx="8420450" cy="646331"/>
          </a:xfrm>
          <a:prstGeom prst="rect">
            <a:avLst/>
          </a:prstGeom>
          <a:noFill/>
        </p:spPr>
        <p:txBody>
          <a:bodyPr wrap="square">
            <a:spAutoFit/>
          </a:bodyPr>
          <a:lstStyle/>
          <a:p>
            <a:pPr algn="l"/>
            <a:r>
              <a:rPr lang="ru-RU" sz="3600" b="1" i="0" dirty="0">
                <a:solidFill>
                  <a:srgbClr val="0E0E0F"/>
                </a:solidFill>
                <a:effectLst/>
                <a:latin typeface="Inter"/>
              </a:rPr>
              <a:t>Создание диаграмм</a:t>
            </a:r>
          </a:p>
        </p:txBody>
      </p:sp>
      <p:pic>
        <p:nvPicPr>
          <p:cNvPr id="8" name="Рисунок 7" descr="Как добавить и настроить диаграмму">
            <a:extLst>
              <a:ext uri="{FF2B5EF4-FFF2-40B4-BE49-F238E27FC236}">
                <a16:creationId xmlns:a16="http://schemas.microsoft.com/office/drawing/2014/main" id="{5D12A9E0-97C5-4C81-9237-1CB985709D3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24637" y="1065781"/>
            <a:ext cx="6645910" cy="3181985"/>
          </a:xfrm>
          <a:prstGeom prst="rect">
            <a:avLst/>
          </a:prstGeom>
          <a:noFill/>
          <a:ln>
            <a:noFill/>
          </a:ln>
        </p:spPr>
      </p:pic>
      <p:sp>
        <p:nvSpPr>
          <p:cNvPr id="10" name="TextBox 9">
            <a:extLst>
              <a:ext uri="{FF2B5EF4-FFF2-40B4-BE49-F238E27FC236}">
                <a16:creationId xmlns:a16="http://schemas.microsoft.com/office/drawing/2014/main" id="{83CF2C14-5FE9-4A08-99BE-3BAC71EACF26}"/>
              </a:ext>
            </a:extLst>
          </p:cNvPr>
          <p:cNvSpPr txBox="1"/>
          <p:nvPr/>
        </p:nvSpPr>
        <p:spPr>
          <a:xfrm>
            <a:off x="226503" y="1065782"/>
            <a:ext cx="3909269" cy="4093428"/>
          </a:xfrm>
          <a:prstGeom prst="rect">
            <a:avLst/>
          </a:prstGeom>
          <a:noFill/>
        </p:spPr>
        <p:txBody>
          <a:bodyPr wrap="square">
            <a:spAutoFit/>
          </a:bodyPr>
          <a:lstStyle/>
          <a:p>
            <a:r>
              <a:rPr lang="ru-RU" sz="2000" b="0" i="0" dirty="0">
                <a:solidFill>
                  <a:srgbClr val="0E0E0F"/>
                </a:solidFill>
                <a:effectLst/>
                <a:latin typeface="Inter"/>
              </a:rPr>
              <a:t>Еще одна отличительная особенность Канвы – возможность создания и изменения графиков. Можно выбрать любую понравившуюся форму, внести данные и настроить цвета. Элементов в диаграмме может быть сколько угодно, ограничений никаких нет. Чтобы вставить график, необходимо перейти в раздел «Диаграммы», который обычно находится во вкладке «Еще».</a:t>
            </a:r>
            <a:endParaRPr lang="ru-RU" sz="2000" dirty="0"/>
          </a:p>
        </p:txBody>
      </p:sp>
    </p:spTree>
    <p:extLst>
      <p:ext uri="{BB962C8B-B14F-4D97-AF65-F5344CB8AC3E}">
        <p14:creationId xmlns:p14="http://schemas.microsoft.com/office/powerpoint/2010/main" val="1811401977"/>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421</TotalTime>
  <Words>555</Words>
  <Application>Microsoft Office PowerPoint</Application>
  <PresentationFormat>Широкоэкранный</PresentationFormat>
  <Paragraphs>32</Paragraphs>
  <Slides>14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Inter</vt:lpstr>
      <vt:lpstr>Neue Haas Grotesk Text Pro</vt:lpstr>
      <vt:lpstr>Times New Roman</vt:lpstr>
      <vt:lpstr>VanillaVTI</vt:lpstr>
      <vt:lpstr>Что такое Canva </vt:lpstr>
      <vt:lpstr>Как пользоваться сервисом Canva </vt:lpstr>
      <vt:lpstr>Готовые шаблоны </vt:lpstr>
      <vt:lpstr>Презентация PowerPoint</vt:lpstr>
      <vt:lpstr>Работа с текстом </vt:lpstr>
      <vt:lpstr>Работа со слоями </vt:lpstr>
      <vt:lpstr>Презентация PowerPoint</vt:lpstr>
      <vt:lpstr>Презентация PowerPoint</vt:lpstr>
      <vt:lpstr>Презентация PowerPoint</vt:lpstr>
      <vt:lpstr>Презентация PowerPoint</vt:lpstr>
      <vt:lpstr>Презентация PowerPoint</vt:lpstr>
      <vt:lpstr>Групповой проект по английскому языку  учеников 6А класса  на тему  «Праздники англоговорящих стран»</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UNICEF</cp:lastModifiedBy>
  <cp:revision>3</cp:revision>
  <dcterms:created xsi:type="dcterms:W3CDTF">2025-02-12T11:10:40Z</dcterms:created>
  <dcterms:modified xsi:type="dcterms:W3CDTF">2025-02-24T14:27:37Z</dcterms:modified>
</cp:coreProperties>
</file>