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32" d="100"/>
          <a:sy n="32" d="100"/>
        </p:scale>
        <p:origin x="77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612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271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464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2004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3488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9412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9915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86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987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72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5848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89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8210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338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8104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3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749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Нидерландах запустили городской </a:t>
            </a:r>
            <a:r>
              <a:rPr lang="ru-RU" sz="7200" dirty="0" err="1">
                <a:latin typeface="Corbel" panose="020B0503020204020204" pitchFamily="34" charset="0"/>
              </a:rPr>
              <a:t>стартап</a:t>
            </a:r>
            <a:r>
              <a:rPr lang="ru-RU" sz="7200" dirty="0">
                <a:latin typeface="Corbel" panose="020B0503020204020204" pitchFamily="34" charset="0"/>
              </a:rPr>
              <a:t>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рамках которого ворон учат собирать на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улицах</a:t>
            </a:r>
            <a:r>
              <a:rPr lang="ru-RU" sz="7200" dirty="0">
                <a:latin typeface="Corbel" panose="020B0503020204020204" pitchFamily="34" charset="0"/>
              </a:rPr>
              <a:t>… </a:t>
            </a:r>
            <a:r>
              <a:rPr lang="ru-RU" sz="7200" b="1" dirty="0">
                <a:latin typeface="Corbel" panose="020B0503020204020204" pitchFamily="34" charset="0"/>
              </a:rPr>
              <a:t>Что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În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Olanda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fost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lansat</a:t>
            </a:r>
            <a:r>
              <a:rPr lang="en-US" sz="7200" dirty="0">
                <a:latin typeface="Corbel" panose="020B0503020204020204" pitchFamily="34" charset="0"/>
              </a:rPr>
              <a:t> un start-up urban,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care </a:t>
            </a:r>
            <a:endParaRPr lang="ro-MO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ciorile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sunt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învățate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strângă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>
                <a:latin typeface="Corbel" panose="020B0503020204020204" pitchFamily="34" charset="0"/>
              </a:rPr>
              <a:t>Ce?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34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406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dirty="0">
                <a:latin typeface="Corbel" panose="020B0503020204020204" pitchFamily="34" charset="0"/>
              </a:rPr>
              <a:t>Подписание Декларации Объединённых Наций в 1942 году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стало новым шагом на пути к всемирному партнёрству, новой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страницей в борьбе за мир, дало старт процессу основания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Организации Объединённых Наций. </a:t>
            </a:r>
            <a:r>
              <a:rPr lang="ru-RU" sz="5500" b="1" dirty="0">
                <a:latin typeface="Corbel" panose="020B0503020204020204" pitchFamily="34" charset="0"/>
              </a:rPr>
              <a:t>Какого числа (день и </a:t>
            </a:r>
            <a:endParaRPr lang="x-none" sz="5500" b="1" dirty="0">
              <a:latin typeface="Corbel" panose="020B0503020204020204" pitchFamily="34" charset="0"/>
            </a:endParaRPr>
          </a:p>
          <a:p>
            <a:pPr fontAlgn="base"/>
            <a:r>
              <a:rPr lang="ru-RU" sz="5500" b="1" dirty="0">
                <a:latin typeface="Corbel" panose="020B0503020204020204" pitchFamily="34" charset="0"/>
              </a:rPr>
              <a:t>месяц) её подписали первые 4 страны?</a:t>
            </a:r>
            <a:endParaRPr lang="x-none" sz="5500" b="1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err="1">
                <a:latin typeface="Corbel" panose="020B0503020204020204" pitchFamily="34" charset="0"/>
              </a:rPr>
              <a:t>Semnarea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Declarației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Națiunilor</a:t>
            </a:r>
            <a:r>
              <a:rPr lang="en-US" sz="5500" dirty="0">
                <a:latin typeface="Corbel" panose="020B0503020204020204" pitchFamily="34" charset="0"/>
              </a:rPr>
              <a:t> Unite </a:t>
            </a:r>
            <a:r>
              <a:rPr lang="en-US" sz="5500" dirty="0" err="1">
                <a:latin typeface="Corbel" panose="020B0503020204020204" pitchFamily="34" charset="0"/>
              </a:rPr>
              <a:t>în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ro-MD" sz="5500" dirty="0">
                <a:latin typeface="Corbel" panose="020B0503020204020204" pitchFamily="34" charset="0"/>
              </a:rPr>
              <a:t>anul </a:t>
            </a:r>
            <a:r>
              <a:rPr lang="en-US" sz="5500" dirty="0">
                <a:latin typeface="Corbel" panose="020B0503020204020204" pitchFamily="34" charset="0"/>
              </a:rPr>
              <a:t>1942 a </a:t>
            </a:r>
            <a:r>
              <a:rPr lang="en-US" sz="5500" dirty="0" err="1">
                <a:latin typeface="Corbel" panose="020B0503020204020204" pitchFamily="34" charset="0"/>
              </a:rPr>
              <a:t>reprezentat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>
                <a:latin typeface="Corbel" panose="020B0503020204020204" pitchFamily="34" charset="0"/>
              </a:rPr>
              <a:t>un </a:t>
            </a:r>
            <a:r>
              <a:rPr lang="en-US" sz="5500" dirty="0" err="1">
                <a:latin typeface="Corbel" panose="020B0503020204020204" pitchFamily="34" charset="0"/>
              </a:rPr>
              <a:t>nou</a:t>
            </a:r>
            <a:r>
              <a:rPr lang="en-US" sz="5500" dirty="0">
                <a:latin typeface="Corbel" panose="020B0503020204020204" pitchFamily="34" charset="0"/>
              </a:rPr>
              <a:t> pas </a:t>
            </a:r>
            <a:r>
              <a:rPr lang="en-US" sz="5500" dirty="0" err="1">
                <a:latin typeface="Corbel" panose="020B0503020204020204" pitchFamily="34" charset="0"/>
              </a:rPr>
              <a:t>către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parteneriatul</a:t>
            </a:r>
            <a:r>
              <a:rPr lang="en-US" sz="5500" dirty="0">
                <a:latin typeface="Corbel" panose="020B0503020204020204" pitchFamily="34" charset="0"/>
              </a:rPr>
              <a:t> global, o </a:t>
            </a:r>
            <a:r>
              <a:rPr lang="en-US" sz="5500" dirty="0" err="1">
                <a:latin typeface="Corbel" panose="020B0503020204020204" pitchFamily="34" charset="0"/>
              </a:rPr>
              <a:t>nouă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pagină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în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lupta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pentru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>
                <a:latin typeface="Corbel" panose="020B0503020204020204" pitchFamily="34" charset="0"/>
              </a:rPr>
              <a:t>pace</a:t>
            </a:r>
            <a:r>
              <a:rPr lang="ro-MD" sz="5500" dirty="0">
                <a:latin typeface="Corbel" panose="020B0503020204020204" pitchFamily="34" charset="0"/>
              </a:rPr>
              <a:t>,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și</a:t>
            </a:r>
            <a:r>
              <a:rPr lang="ro-MD" sz="5500" dirty="0">
                <a:latin typeface="Corbel" panose="020B0503020204020204" pitchFamily="34" charset="0"/>
              </a:rPr>
              <a:t> </a:t>
            </a:r>
            <a:r>
              <a:rPr lang="en-US" sz="5500" dirty="0">
                <a:latin typeface="Corbel" panose="020B0503020204020204" pitchFamily="34" charset="0"/>
              </a:rPr>
              <a:t>a </a:t>
            </a:r>
            <a:r>
              <a:rPr lang="en-US" sz="5500" dirty="0" err="1">
                <a:latin typeface="Corbel" panose="020B0503020204020204" pitchFamily="34" charset="0"/>
              </a:rPr>
              <a:t>început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procesul</a:t>
            </a:r>
            <a:r>
              <a:rPr lang="en-US" sz="5500" dirty="0">
                <a:latin typeface="Corbel" panose="020B0503020204020204" pitchFamily="34" charset="0"/>
              </a:rPr>
              <a:t> de </a:t>
            </a:r>
            <a:r>
              <a:rPr lang="en-US" sz="5500" dirty="0" err="1">
                <a:latin typeface="Corbel" panose="020B0503020204020204" pitchFamily="34" charset="0"/>
              </a:rPr>
              <a:t>fondare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Națiunilor</a:t>
            </a:r>
            <a:r>
              <a:rPr lang="en-US" sz="5500" dirty="0">
                <a:latin typeface="Corbel" panose="020B0503020204020204" pitchFamily="34" charset="0"/>
              </a:rPr>
              <a:t> Unite.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b="1" dirty="0" err="1">
                <a:latin typeface="Corbel" panose="020B0503020204020204" pitchFamily="34" charset="0"/>
              </a:rPr>
              <a:t>Pe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dată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primele</a:t>
            </a:r>
            <a:r>
              <a:rPr lang="en-US" sz="5500" b="1" dirty="0">
                <a:latin typeface="Corbel" panose="020B0503020204020204" pitchFamily="34" charset="0"/>
              </a:rPr>
              <a:t> 4 state au </a:t>
            </a:r>
            <a:r>
              <a:rPr lang="en-US" sz="5500" b="1" dirty="0" err="1">
                <a:latin typeface="Corbel" panose="020B0503020204020204" pitchFamily="34" charset="0"/>
              </a:rPr>
              <a:t>semnat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Declarația</a:t>
            </a:r>
            <a:r>
              <a:rPr lang="en-US" sz="5500" b="1" dirty="0">
                <a:latin typeface="Corbel" panose="020B0503020204020204" pitchFamily="34" charset="0"/>
              </a:rPr>
              <a:t>? </a:t>
            </a:r>
            <a:endParaRPr lang="en-US" sz="55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25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4068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500" dirty="0">
                <a:latin typeface="Corbel" panose="020B0503020204020204" pitchFamily="34" charset="0"/>
              </a:rPr>
              <a:t>Подписание Декларации Объединённых Наций в 1942 году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стало новым шагом на пути к всемирному партнёрству, новой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страницей в борьбе за мир, дало старт процессу основания </a:t>
            </a:r>
            <a:endParaRPr lang="x-none" sz="5500" dirty="0">
              <a:latin typeface="Corbel" panose="020B0503020204020204" pitchFamily="34" charset="0"/>
            </a:endParaRPr>
          </a:p>
          <a:p>
            <a:pPr fontAlgn="base"/>
            <a:r>
              <a:rPr lang="ru-RU" sz="5500" dirty="0">
                <a:latin typeface="Corbel" panose="020B0503020204020204" pitchFamily="34" charset="0"/>
              </a:rPr>
              <a:t>Организации Объединённых Наций. </a:t>
            </a:r>
            <a:r>
              <a:rPr lang="ru-RU" sz="5500" b="1" dirty="0">
                <a:latin typeface="Corbel" panose="020B0503020204020204" pitchFamily="34" charset="0"/>
              </a:rPr>
              <a:t>Какого числа (день и </a:t>
            </a:r>
            <a:endParaRPr lang="x-none" sz="5500" b="1" dirty="0">
              <a:latin typeface="Corbel" panose="020B0503020204020204" pitchFamily="34" charset="0"/>
            </a:endParaRPr>
          </a:p>
          <a:p>
            <a:pPr fontAlgn="base"/>
            <a:r>
              <a:rPr lang="ru-RU" sz="5500" b="1" dirty="0">
                <a:latin typeface="Corbel" panose="020B0503020204020204" pitchFamily="34" charset="0"/>
              </a:rPr>
              <a:t>месяц) её подписали первые 4 страны?</a:t>
            </a:r>
            <a:endParaRPr lang="x-none" sz="5500" b="1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 err="1">
                <a:latin typeface="Corbel" panose="020B0503020204020204" pitchFamily="34" charset="0"/>
              </a:rPr>
              <a:t>Semnarea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Declarației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Națiunilor</a:t>
            </a:r>
            <a:r>
              <a:rPr lang="en-US" sz="5500" dirty="0">
                <a:latin typeface="Corbel" panose="020B0503020204020204" pitchFamily="34" charset="0"/>
              </a:rPr>
              <a:t> Unite </a:t>
            </a:r>
            <a:r>
              <a:rPr lang="en-US" sz="5500" dirty="0" err="1">
                <a:latin typeface="Corbel" panose="020B0503020204020204" pitchFamily="34" charset="0"/>
              </a:rPr>
              <a:t>în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ro-MD" sz="5500" dirty="0">
                <a:latin typeface="Corbel" panose="020B0503020204020204" pitchFamily="34" charset="0"/>
              </a:rPr>
              <a:t>anul </a:t>
            </a:r>
            <a:r>
              <a:rPr lang="en-US" sz="5500" dirty="0">
                <a:latin typeface="Corbel" panose="020B0503020204020204" pitchFamily="34" charset="0"/>
              </a:rPr>
              <a:t>1942 a </a:t>
            </a:r>
            <a:r>
              <a:rPr lang="en-US" sz="5500" dirty="0" err="1">
                <a:latin typeface="Corbel" panose="020B0503020204020204" pitchFamily="34" charset="0"/>
              </a:rPr>
              <a:t>reprezentat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>
                <a:latin typeface="Corbel" panose="020B0503020204020204" pitchFamily="34" charset="0"/>
              </a:rPr>
              <a:t>un </a:t>
            </a:r>
            <a:r>
              <a:rPr lang="en-US" sz="5500" dirty="0" err="1">
                <a:latin typeface="Corbel" panose="020B0503020204020204" pitchFamily="34" charset="0"/>
              </a:rPr>
              <a:t>nou</a:t>
            </a:r>
            <a:r>
              <a:rPr lang="en-US" sz="5500" dirty="0">
                <a:latin typeface="Corbel" panose="020B0503020204020204" pitchFamily="34" charset="0"/>
              </a:rPr>
              <a:t> pas </a:t>
            </a:r>
            <a:r>
              <a:rPr lang="en-US" sz="5500" dirty="0" err="1">
                <a:latin typeface="Corbel" panose="020B0503020204020204" pitchFamily="34" charset="0"/>
              </a:rPr>
              <a:t>către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parteneriatul</a:t>
            </a:r>
            <a:r>
              <a:rPr lang="en-US" sz="5500" dirty="0">
                <a:latin typeface="Corbel" panose="020B0503020204020204" pitchFamily="34" charset="0"/>
              </a:rPr>
              <a:t> global, o </a:t>
            </a:r>
            <a:r>
              <a:rPr lang="en-US" sz="5500" dirty="0" err="1">
                <a:latin typeface="Corbel" panose="020B0503020204020204" pitchFamily="34" charset="0"/>
              </a:rPr>
              <a:t>nouă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pagină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în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lupta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pentru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dirty="0">
                <a:latin typeface="Corbel" panose="020B0503020204020204" pitchFamily="34" charset="0"/>
              </a:rPr>
              <a:t>pace</a:t>
            </a:r>
            <a:r>
              <a:rPr lang="ro-MD" sz="5500" dirty="0">
                <a:latin typeface="Corbel" panose="020B0503020204020204" pitchFamily="34" charset="0"/>
              </a:rPr>
              <a:t>,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și</a:t>
            </a:r>
            <a:r>
              <a:rPr lang="ro-MD" sz="5500" dirty="0">
                <a:latin typeface="Corbel" panose="020B0503020204020204" pitchFamily="34" charset="0"/>
              </a:rPr>
              <a:t> </a:t>
            </a:r>
            <a:r>
              <a:rPr lang="en-US" sz="5500" dirty="0">
                <a:latin typeface="Corbel" panose="020B0503020204020204" pitchFamily="34" charset="0"/>
              </a:rPr>
              <a:t>a </a:t>
            </a:r>
            <a:r>
              <a:rPr lang="en-US" sz="5500" dirty="0" err="1">
                <a:latin typeface="Corbel" panose="020B0503020204020204" pitchFamily="34" charset="0"/>
              </a:rPr>
              <a:t>început</a:t>
            </a:r>
            <a:r>
              <a:rPr lang="en-US" sz="5500" dirty="0">
                <a:latin typeface="Corbel" panose="020B0503020204020204" pitchFamily="34" charset="0"/>
              </a:rPr>
              <a:t> </a:t>
            </a:r>
            <a:r>
              <a:rPr lang="en-US" sz="5500" dirty="0" err="1">
                <a:latin typeface="Corbel" panose="020B0503020204020204" pitchFamily="34" charset="0"/>
              </a:rPr>
              <a:t>procesul</a:t>
            </a:r>
            <a:r>
              <a:rPr lang="en-US" sz="5500" dirty="0">
                <a:latin typeface="Corbel" panose="020B0503020204020204" pitchFamily="34" charset="0"/>
              </a:rPr>
              <a:t> de </a:t>
            </a:r>
            <a:r>
              <a:rPr lang="en-US" sz="5500" dirty="0" err="1">
                <a:latin typeface="Corbel" panose="020B0503020204020204" pitchFamily="34" charset="0"/>
              </a:rPr>
              <a:t>fondare</a:t>
            </a:r>
            <a:r>
              <a:rPr lang="en-US" sz="5500" dirty="0">
                <a:latin typeface="Corbel" panose="020B0503020204020204" pitchFamily="34" charset="0"/>
              </a:rPr>
              <a:t> a </a:t>
            </a:r>
            <a:r>
              <a:rPr lang="en-US" sz="5500" dirty="0" err="1">
                <a:latin typeface="Corbel" panose="020B0503020204020204" pitchFamily="34" charset="0"/>
              </a:rPr>
              <a:t>Națiunilor</a:t>
            </a:r>
            <a:r>
              <a:rPr lang="en-US" sz="5500" dirty="0">
                <a:latin typeface="Corbel" panose="020B0503020204020204" pitchFamily="34" charset="0"/>
              </a:rPr>
              <a:t> Unite. </a:t>
            </a:r>
            <a:endParaRPr lang="ro-MD" sz="5500" dirty="0">
              <a:latin typeface="Corbel" panose="020B0503020204020204" pitchFamily="34" charset="0"/>
            </a:endParaRPr>
          </a:p>
          <a:p>
            <a:pPr fontAlgn="base"/>
            <a:r>
              <a:rPr lang="en-US" sz="5500" b="1" dirty="0" err="1">
                <a:latin typeface="Corbel" panose="020B0503020204020204" pitchFamily="34" charset="0"/>
              </a:rPr>
              <a:t>Pe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ce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dată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primele</a:t>
            </a:r>
            <a:r>
              <a:rPr lang="en-US" sz="5500" b="1" dirty="0">
                <a:latin typeface="Corbel" panose="020B0503020204020204" pitchFamily="34" charset="0"/>
              </a:rPr>
              <a:t> 4 state au </a:t>
            </a:r>
            <a:r>
              <a:rPr lang="en-US" sz="5500" b="1" dirty="0" err="1">
                <a:latin typeface="Corbel" panose="020B0503020204020204" pitchFamily="34" charset="0"/>
              </a:rPr>
              <a:t>semnat</a:t>
            </a:r>
            <a:r>
              <a:rPr lang="en-US" sz="5500" b="1" dirty="0">
                <a:latin typeface="Corbel" panose="020B0503020204020204" pitchFamily="34" charset="0"/>
              </a:rPr>
              <a:t> </a:t>
            </a:r>
            <a:r>
              <a:rPr lang="en-US" sz="5500" b="1" dirty="0" err="1">
                <a:latin typeface="Corbel" panose="020B0503020204020204" pitchFamily="34" charset="0"/>
              </a:rPr>
              <a:t>Declarația</a:t>
            </a:r>
            <a:r>
              <a:rPr lang="en-US" sz="5500" b="1">
                <a:latin typeface="Corbel" panose="020B0503020204020204" pitchFamily="34" charset="0"/>
              </a:rPr>
              <a:t>? </a:t>
            </a:r>
            <a:endParaRPr lang="en-US" sz="55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954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8543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100" dirty="0">
                <a:latin typeface="Corbel" panose="020B0503020204020204" pitchFamily="34" charset="0"/>
              </a:rPr>
              <a:t>Почти половина населения Гаити младше 18 лет.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В </a:t>
            </a:r>
            <a:r>
              <a:rPr lang="ru-RU" sz="6100" dirty="0">
                <a:latin typeface="Corbel" panose="020B0503020204020204" pitchFamily="34" charset="0"/>
              </a:rPr>
              <a:t>конце 2009 года при раздаче гуманитарной помощи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миротворцы </a:t>
            </a:r>
            <a:r>
              <a:rPr lang="ru-RU" sz="6100" dirty="0">
                <a:latin typeface="Corbel" panose="020B0503020204020204" pitchFamily="34" charset="0"/>
              </a:rPr>
              <a:t>ООН сменили голубые каски на красные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шапки</a:t>
            </a:r>
            <a:r>
              <a:rPr lang="ru-RU" sz="6100" dirty="0">
                <a:latin typeface="Corbel" panose="020B0503020204020204" pitchFamily="34" charset="0"/>
              </a:rPr>
              <a:t>, чтобы быть похожими… </a:t>
            </a:r>
            <a:r>
              <a:rPr lang="ru-RU" sz="6100" b="1" dirty="0">
                <a:latin typeface="Corbel" panose="020B0503020204020204" pitchFamily="34" charset="0"/>
              </a:rPr>
              <a:t>На кого</a:t>
            </a:r>
            <a:r>
              <a:rPr lang="ru-RU" sz="6100" b="1" dirty="0" smtClean="0">
                <a:latin typeface="Corbel" panose="020B0503020204020204" pitchFamily="34" charset="0"/>
              </a:rPr>
              <a:t>?</a:t>
            </a:r>
            <a:endParaRPr lang="ro-MD" sz="6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100" dirty="0" smtClean="0">
                <a:latin typeface="Corbel" panose="020B0503020204020204" pitchFamily="34" charset="0"/>
              </a:rPr>
              <a:t>Circa </a:t>
            </a:r>
            <a:r>
              <a:rPr lang="en-US" sz="6100" dirty="0" err="1">
                <a:latin typeface="Corbel" panose="020B0503020204020204" pitchFamily="34" charset="0"/>
              </a:rPr>
              <a:t>jumătate</a:t>
            </a:r>
            <a:r>
              <a:rPr lang="en-US" sz="6100" dirty="0">
                <a:latin typeface="Corbel" panose="020B0503020204020204" pitchFamily="34" charset="0"/>
              </a:rPr>
              <a:t> din </a:t>
            </a:r>
            <a:r>
              <a:rPr lang="en-US" sz="6100" dirty="0" err="1">
                <a:latin typeface="Corbel" panose="020B0503020204020204" pitchFamily="34" charset="0"/>
              </a:rPr>
              <a:t>populația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statului</a:t>
            </a:r>
            <a:r>
              <a:rPr lang="en-US" sz="6100" dirty="0">
                <a:latin typeface="Corbel" panose="020B0503020204020204" pitchFamily="34" charset="0"/>
              </a:rPr>
              <a:t> Haiti are sub </a:t>
            </a:r>
            <a:r>
              <a:rPr lang="en-US" sz="6100" dirty="0" smtClean="0">
                <a:latin typeface="Corbel" panose="020B0503020204020204" pitchFamily="34" charset="0"/>
              </a:rPr>
              <a:t>18 </a:t>
            </a:r>
            <a:r>
              <a:rPr lang="en-US" sz="6100" dirty="0" err="1">
                <a:latin typeface="Corbel" panose="020B0503020204020204" pitchFamily="34" charset="0"/>
              </a:rPr>
              <a:t>ani</a:t>
            </a:r>
            <a:r>
              <a:rPr lang="en-US" sz="6100" dirty="0">
                <a:latin typeface="Corbel" panose="020B0503020204020204" pitchFamily="34" charset="0"/>
              </a:rPr>
              <a:t>.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100" dirty="0" smtClean="0">
                <a:latin typeface="Corbel" panose="020B0503020204020204" pitchFamily="34" charset="0"/>
              </a:rPr>
              <a:t>La </a:t>
            </a:r>
            <a:r>
              <a:rPr lang="en-US" sz="6100" dirty="0" err="1">
                <a:latin typeface="Corbel" panose="020B0503020204020204" pitchFamily="34" charset="0"/>
              </a:rPr>
              <a:t>sfârșitul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anului</a:t>
            </a:r>
            <a:r>
              <a:rPr lang="en-US" sz="6100" dirty="0">
                <a:latin typeface="Corbel" panose="020B0503020204020204" pitchFamily="34" charset="0"/>
              </a:rPr>
              <a:t> 2009, </a:t>
            </a:r>
            <a:r>
              <a:rPr lang="en-US" sz="6100" dirty="0" err="1">
                <a:latin typeface="Corbel" panose="020B0503020204020204" pitchFamily="34" charset="0"/>
              </a:rPr>
              <a:t>în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timpul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distribuirii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 smtClean="0">
                <a:latin typeface="Corbel" panose="020B0503020204020204" pitchFamily="34" charset="0"/>
              </a:rPr>
              <a:t>ajutorului</a:t>
            </a:r>
            <a:r>
              <a:rPr lang="en-US" sz="6100" dirty="0" smtClean="0">
                <a:latin typeface="Corbel" panose="020B0503020204020204" pitchFamily="34" charset="0"/>
              </a:rPr>
              <a:t>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100" dirty="0" err="1" smtClean="0">
                <a:latin typeface="Corbel" panose="020B0503020204020204" pitchFamily="34" charset="0"/>
              </a:rPr>
              <a:t>umanitar</a:t>
            </a:r>
            <a:r>
              <a:rPr lang="en-US" sz="6100" dirty="0">
                <a:latin typeface="Corbel" panose="020B0503020204020204" pitchFamily="34" charset="0"/>
              </a:rPr>
              <a:t>, </a:t>
            </a:r>
            <a:r>
              <a:rPr lang="en-US" sz="6100" dirty="0" err="1">
                <a:latin typeface="Corbel" panose="020B0503020204020204" pitchFamily="34" charset="0"/>
              </a:rPr>
              <a:t>pacificatorii</a:t>
            </a:r>
            <a:r>
              <a:rPr lang="en-US" sz="6100" dirty="0">
                <a:latin typeface="Corbel" panose="020B0503020204020204" pitchFamily="34" charset="0"/>
              </a:rPr>
              <a:t> ONU au </a:t>
            </a:r>
            <a:r>
              <a:rPr lang="en-US" sz="6100" dirty="0" err="1">
                <a:latin typeface="Corbel" panose="020B0503020204020204" pitchFamily="34" charset="0"/>
              </a:rPr>
              <a:t>îmbrăcat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 smtClean="0">
                <a:latin typeface="Corbel" panose="020B0503020204020204" pitchFamily="34" charset="0"/>
              </a:rPr>
              <a:t>cușme</a:t>
            </a:r>
            <a:r>
              <a:rPr lang="en-US" sz="6100" dirty="0" smtClean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roșii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în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loc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100" dirty="0" smtClean="0">
                <a:latin typeface="Corbel" panose="020B0503020204020204" pitchFamily="34" charset="0"/>
              </a:rPr>
              <a:t>de </a:t>
            </a:r>
            <a:r>
              <a:rPr lang="en-US" sz="6100" dirty="0" err="1">
                <a:latin typeface="Corbel" panose="020B0503020204020204" pitchFamily="34" charset="0"/>
              </a:rPr>
              <a:t>căștile</a:t>
            </a:r>
            <a:r>
              <a:rPr lang="en-US" sz="6100" dirty="0">
                <a:latin typeface="Corbel" panose="020B0503020204020204" pitchFamily="34" charset="0"/>
              </a:rPr>
              <a:t> sale </a:t>
            </a:r>
            <a:r>
              <a:rPr lang="en-US" sz="6100" dirty="0" err="1">
                <a:latin typeface="Corbel" panose="020B0503020204020204" pitchFamily="34" charset="0"/>
              </a:rPr>
              <a:t>albastre</a:t>
            </a:r>
            <a:r>
              <a:rPr lang="en-US" sz="6100" dirty="0">
                <a:latin typeface="Corbel" panose="020B0503020204020204" pitchFamily="34" charset="0"/>
              </a:rPr>
              <a:t>, </a:t>
            </a:r>
            <a:r>
              <a:rPr lang="en-US" sz="6100" dirty="0" err="1">
                <a:latin typeface="Corbel" panose="020B0503020204020204" pitchFamily="34" charset="0"/>
              </a:rPr>
              <a:t>pentru</a:t>
            </a:r>
            <a:r>
              <a:rPr lang="en-US" sz="6100" dirty="0">
                <a:latin typeface="Corbel" panose="020B0503020204020204" pitchFamily="34" charset="0"/>
              </a:rPr>
              <a:t> a </a:t>
            </a:r>
            <a:r>
              <a:rPr lang="en-US" sz="6100" dirty="0" smtClean="0">
                <a:latin typeface="Corbel" panose="020B0503020204020204" pitchFamily="34" charset="0"/>
              </a:rPr>
              <a:t>se </a:t>
            </a:r>
            <a:r>
              <a:rPr lang="en-US" sz="6100" dirty="0" err="1">
                <a:latin typeface="Corbel" panose="020B0503020204020204" pitchFamily="34" charset="0"/>
              </a:rPr>
              <a:t>asemănă</a:t>
            </a:r>
            <a:r>
              <a:rPr lang="en-US" sz="6100" dirty="0">
                <a:latin typeface="Corbel" panose="020B0503020204020204" pitchFamily="34" charset="0"/>
              </a:rPr>
              <a:t>… </a:t>
            </a:r>
            <a:r>
              <a:rPr lang="en-US" sz="6100" b="1" dirty="0">
                <a:latin typeface="Corbel" panose="020B0503020204020204" pitchFamily="34" charset="0"/>
              </a:rPr>
              <a:t>Cu cine?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153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8543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100" dirty="0">
                <a:latin typeface="Corbel" panose="020B0503020204020204" pitchFamily="34" charset="0"/>
              </a:rPr>
              <a:t>Почти половина населения Гаити младше 18 лет.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В </a:t>
            </a:r>
            <a:r>
              <a:rPr lang="ru-RU" sz="6100" dirty="0">
                <a:latin typeface="Corbel" panose="020B0503020204020204" pitchFamily="34" charset="0"/>
              </a:rPr>
              <a:t>конце 2009 года при раздаче гуманитарной помощи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миротворцы </a:t>
            </a:r>
            <a:r>
              <a:rPr lang="ru-RU" sz="6100" dirty="0">
                <a:latin typeface="Corbel" panose="020B0503020204020204" pitchFamily="34" charset="0"/>
              </a:rPr>
              <a:t>ООН сменили голубые каски на красные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100" dirty="0" smtClean="0">
                <a:latin typeface="Corbel" panose="020B0503020204020204" pitchFamily="34" charset="0"/>
              </a:rPr>
              <a:t>шапки</a:t>
            </a:r>
            <a:r>
              <a:rPr lang="ru-RU" sz="6100" dirty="0">
                <a:latin typeface="Corbel" panose="020B0503020204020204" pitchFamily="34" charset="0"/>
              </a:rPr>
              <a:t>, чтобы быть похожими… </a:t>
            </a:r>
            <a:r>
              <a:rPr lang="ru-RU" sz="6100" b="1" dirty="0">
                <a:latin typeface="Corbel" panose="020B0503020204020204" pitchFamily="34" charset="0"/>
              </a:rPr>
              <a:t>На кого</a:t>
            </a:r>
            <a:r>
              <a:rPr lang="ru-RU" sz="6100" b="1" dirty="0" smtClean="0">
                <a:latin typeface="Corbel" panose="020B0503020204020204" pitchFamily="34" charset="0"/>
              </a:rPr>
              <a:t>?</a:t>
            </a:r>
            <a:endParaRPr lang="ro-MD" sz="61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100" dirty="0" smtClean="0">
                <a:latin typeface="Corbel" panose="020B0503020204020204" pitchFamily="34" charset="0"/>
              </a:rPr>
              <a:t>Circa </a:t>
            </a:r>
            <a:r>
              <a:rPr lang="en-US" sz="6100" dirty="0" err="1">
                <a:latin typeface="Corbel" panose="020B0503020204020204" pitchFamily="34" charset="0"/>
              </a:rPr>
              <a:t>jumătate</a:t>
            </a:r>
            <a:r>
              <a:rPr lang="en-US" sz="6100" dirty="0">
                <a:latin typeface="Corbel" panose="020B0503020204020204" pitchFamily="34" charset="0"/>
              </a:rPr>
              <a:t> din </a:t>
            </a:r>
            <a:r>
              <a:rPr lang="en-US" sz="6100" dirty="0" err="1">
                <a:latin typeface="Corbel" panose="020B0503020204020204" pitchFamily="34" charset="0"/>
              </a:rPr>
              <a:t>populația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statului</a:t>
            </a:r>
            <a:r>
              <a:rPr lang="en-US" sz="6100" dirty="0">
                <a:latin typeface="Corbel" panose="020B0503020204020204" pitchFamily="34" charset="0"/>
              </a:rPr>
              <a:t> Haiti are sub </a:t>
            </a:r>
            <a:r>
              <a:rPr lang="en-US" sz="6100" dirty="0" smtClean="0">
                <a:latin typeface="Corbel" panose="020B0503020204020204" pitchFamily="34" charset="0"/>
              </a:rPr>
              <a:t>18 </a:t>
            </a:r>
            <a:r>
              <a:rPr lang="en-US" sz="6100" dirty="0" err="1">
                <a:latin typeface="Corbel" panose="020B0503020204020204" pitchFamily="34" charset="0"/>
              </a:rPr>
              <a:t>ani</a:t>
            </a:r>
            <a:r>
              <a:rPr lang="en-US" sz="6100" dirty="0">
                <a:latin typeface="Corbel" panose="020B0503020204020204" pitchFamily="34" charset="0"/>
              </a:rPr>
              <a:t>.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100" dirty="0" smtClean="0">
                <a:latin typeface="Corbel" panose="020B0503020204020204" pitchFamily="34" charset="0"/>
              </a:rPr>
              <a:t>La </a:t>
            </a:r>
            <a:r>
              <a:rPr lang="en-US" sz="6100" dirty="0" err="1">
                <a:latin typeface="Corbel" panose="020B0503020204020204" pitchFamily="34" charset="0"/>
              </a:rPr>
              <a:t>sfârșitul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anului</a:t>
            </a:r>
            <a:r>
              <a:rPr lang="en-US" sz="6100" dirty="0">
                <a:latin typeface="Corbel" panose="020B0503020204020204" pitchFamily="34" charset="0"/>
              </a:rPr>
              <a:t> 2009, </a:t>
            </a:r>
            <a:r>
              <a:rPr lang="en-US" sz="6100" dirty="0" err="1">
                <a:latin typeface="Corbel" panose="020B0503020204020204" pitchFamily="34" charset="0"/>
              </a:rPr>
              <a:t>în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timpul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distribuirii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 smtClean="0">
                <a:latin typeface="Corbel" panose="020B0503020204020204" pitchFamily="34" charset="0"/>
              </a:rPr>
              <a:t>ajutorului</a:t>
            </a:r>
            <a:r>
              <a:rPr lang="en-US" sz="6100" dirty="0" smtClean="0">
                <a:latin typeface="Corbel" panose="020B0503020204020204" pitchFamily="34" charset="0"/>
              </a:rPr>
              <a:t>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100" dirty="0" err="1" smtClean="0">
                <a:latin typeface="Corbel" panose="020B0503020204020204" pitchFamily="34" charset="0"/>
              </a:rPr>
              <a:t>umanitar</a:t>
            </a:r>
            <a:r>
              <a:rPr lang="en-US" sz="6100" dirty="0">
                <a:latin typeface="Corbel" panose="020B0503020204020204" pitchFamily="34" charset="0"/>
              </a:rPr>
              <a:t>, </a:t>
            </a:r>
            <a:r>
              <a:rPr lang="en-US" sz="6100" dirty="0" err="1">
                <a:latin typeface="Corbel" panose="020B0503020204020204" pitchFamily="34" charset="0"/>
              </a:rPr>
              <a:t>pacificatorii</a:t>
            </a:r>
            <a:r>
              <a:rPr lang="en-US" sz="6100" dirty="0">
                <a:latin typeface="Corbel" panose="020B0503020204020204" pitchFamily="34" charset="0"/>
              </a:rPr>
              <a:t> ONU au </a:t>
            </a:r>
            <a:r>
              <a:rPr lang="en-US" sz="6100" dirty="0" err="1">
                <a:latin typeface="Corbel" panose="020B0503020204020204" pitchFamily="34" charset="0"/>
              </a:rPr>
              <a:t>îmbrăcat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 smtClean="0">
                <a:latin typeface="Corbel" panose="020B0503020204020204" pitchFamily="34" charset="0"/>
              </a:rPr>
              <a:t>cușme</a:t>
            </a:r>
            <a:r>
              <a:rPr lang="en-US" sz="6100" dirty="0" smtClean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roșii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în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r>
              <a:rPr lang="en-US" sz="6100" dirty="0" err="1">
                <a:latin typeface="Corbel" panose="020B0503020204020204" pitchFamily="34" charset="0"/>
              </a:rPr>
              <a:t>loc</a:t>
            </a:r>
            <a:r>
              <a:rPr lang="en-US" sz="6100" dirty="0">
                <a:latin typeface="Corbel" panose="020B0503020204020204" pitchFamily="34" charset="0"/>
              </a:rPr>
              <a:t> </a:t>
            </a:r>
            <a:endParaRPr lang="ro-MD" sz="61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100" dirty="0" smtClean="0">
                <a:latin typeface="Corbel" panose="020B0503020204020204" pitchFamily="34" charset="0"/>
              </a:rPr>
              <a:t>de </a:t>
            </a:r>
            <a:r>
              <a:rPr lang="en-US" sz="6100" dirty="0" err="1">
                <a:latin typeface="Corbel" panose="020B0503020204020204" pitchFamily="34" charset="0"/>
              </a:rPr>
              <a:t>căștile</a:t>
            </a:r>
            <a:r>
              <a:rPr lang="en-US" sz="6100" dirty="0">
                <a:latin typeface="Corbel" panose="020B0503020204020204" pitchFamily="34" charset="0"/>
              </a:rPr>
              <a:t> sale </a:t>
            </a:r>
            <a:r>
              <a:rPr lang="en-US" sz="6100" dirty="0" err="1">
                <a:latin typeface="Corbel" panose="020B0503020204020204" pitchFamily="34" charset="0"/>
              </a:rPr>
              <a:t>albastre</a:t>
            </a:r>
            <a:r>
              <a:rPr lang="en-US" sz="6100" dirty="0">
                <a:latin typeface="Corbel" panose="020B0503020204020204" pitchFamily="34" charset="0"/>
              </a:rPr>
              <a:t>, </a:t>
            </a:r>
            <a:r>
              <a:rPr lang="en-US" sz="6100" dirty="0" err="1">
                <a:latin typeface="Corbel" panose="020B0503020204020204" pitchFamily="34" charset="0"/>
              </a:rPr>
              <a:t>pentru</a:t>
            </a:r>
            <a:r>
              <a:rPr lang="en-US" sz="6100" dirty="0">
                <a:latin typeface="Corbel" panose="020B0503020204020204" pitchFamily="34" charset="0"/>
              </a:rPr>
              <a:t> a </a:t>
            </a:r>
            <a:r>
              <a:rPr lang="en-US" sz="6100" dirty="0" smtClean="0">
                <a:latin typeface="Corbel" panose="020B0503020204020204" pitchFamily="34" charset="0"/>
              </a:rPr>
              <a:t>se </a:t>
            </a:r>
            <a:r>
              <a:rPr lang="en-US" sz="6100" dirty="0" err="1">
                <a:latin typeface="Corbel" panose="020B0503020204020204" pitchFamily="34" charset="0"/>
              </a:rPr>
              <a:t>asemănă</a:t>
            </a:r>
            <a:r>
              <a:rPr lang="en-US" sz="6100" dirty="0">
                <a:latin typeface="Corbel" panose="020B0503020204020204" pitchFamily="34" charset="0"/>
              </a:rPr>
              <a:t>… </a:t>
            </a:r>
            <a:r>
              <a:rPr lang="en-US" sz="6100" b="1" dirty="0">
                <a:latin typeface="Corbel" panose="020B0503020204020204" pitchFamily="34" charset="0"/>
              </a:rPr>
              <a:t>Cu cine?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315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9" y="302302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9305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Название какого вида спорта можно увидеть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статьях, например, о СПИДе, туберкулёзе,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COVID-19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Denumirea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cărei</a:t>
            </a:r>
            <a:r>
              <a:rPr lang="en-US" sz="7200" b="1" dirty="0">
                <a:latin typeface="Corbel" panose="020B0503020204020204" pitchFamily="34" charset="0"/>
              </a:rPr>
              <a:t> discipline sportive </a:t>
            </a:r>
            <a:r>
              <a:rPr lang="en-US" sz="7200" b="1" dirty="0" err="1">
                <a:latin typeface="Corbel" panose="020B0503020204020204" pitchFamily="34" charset="0"/>
              </a:rPr>
              <a:t>poate</a:t>
            </a:r>
            <a:r>
              <a:rPr lang="en-US" sz="7200" b="1" dirty="0">
                <a:latin typeface="Corbel" panose="020B0503020204020204" pitchFamily="34" charset="0"/>
              </a:rPr>
              <a:t> fi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deseori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văzută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articolele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SIDA,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tuberculoză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COVID-19?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533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9" y="302302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9305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Название какого вида спорта можно увидеть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статьях, например, о СПИДе, туберкулёзе,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COVID-19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Denumirea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cărei</a:t>
            </a:r>
            <a:r>
              <a:rPr lang="en-US" sz="7200" b="1" dirty="0">
                <a:latin typeface="Corbel" panose="020B0503020204020204" pitchFamily="34" charset="0"/>
              </a:rPr>
              <a:t> discipline sportive </a:t>
            </a:r>
            <a:r>
              <a:rPr lang="en-US" sz="7200" b="1" dirty="0" err="1">
                <a:latin typeface="Corbel" panose="020B0503020204020204" pitchFamily="34" charset="0"/>
              </a:rPr>
              <a:t>poate</a:t>
            </a:r>
            <a:r>
              <a:rPr lang="en-US" sz="7200" b="1" dirty="0">
                <a:latin typeface="Corbel" panose="020B0503020204020204" pitchFamily="34" charset="0"/>
              </a:rPr>
              <a:t> fi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deseori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văzută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articolele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SIDA,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tuberculoză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COVID-19?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9507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9" y="302302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9305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Название какого вида спорта можно увидеть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статьях, например, о СПИДе, туберкулёзе,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COVID-19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Denumirea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cărei</a:t>
            </a:r>
            <a:r>
              <a:rPr lang="en-US" sz="7200" b="1" dirty="0">
                <a:latin typeface="Corbel" panose="020B0503020204020204" pitchFamily="34" charset="0"/>
              </a:rPr>
              <a:t> discipline sportive </a:t>
            </a:r>
            <a:r>
              <a:rPr lang="en-US" sz="7200" b="1" dirty="0" err="1">
                <a:latin typeface="Corbel" panose="020B0503020204020204" pitchFamily="34" charset="0"/>
              </a:rPr>
              <a:t>poate</a:t>
            </a:r>
            <a:r>
              <a:rPr lang="en-US" sz="7200" b="1" dirty="0">
                <a:latin typeface="Corbel" panose="020B0503020204020204" pitchFamily="34" charset="0"/>
              </a:rPr>
              <a:t> fi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deseori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văzută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articolele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SIDA,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tuberculoză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COVID-19?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2971800"/>
            <a:ext cx="20104100" cy="527685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-3200" y="2959311"/>
            <a:ext cx="20110500" cy="528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340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3" y="657776"/>
            <a:ext cx="8971378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1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6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5600" b="1" dirty="0" smtClean="0">
                <a:latin typeface="Corbel" panose="020B0503020204020204" pitchFamily="34" charset="0"/>
              </a:rPr>
              <a:t>гласные.</a:t>
            </a:r>
            <a:endParaRPr lang="ro-MD" sz="5600" b="1" dirty="0">
              <a:latin typeface="Corbel" panose="020B0503020204020204" pitchFamily="34" charset="0"/>
            </a:endParaRPr>
          </a:p>
          <a:p>
            <a:pPr fontAlgn="base"/>
            <a:r>
              <a:rPr lang="ru-RU" sz="5600" dirty="0" smtClean="0">
                <a:latin typeface="Corbel" panose="020B0503020204020204" pitchFamily="34" charset="0"/>
              </a:rPr>
              <a:t>и </a:t>
            </a:r>
            <a:r>
              <a:rPr lang="ru-RU" sz="5600" dirty="0">
                <a:latin typeface="Corbel" panose="020B0503020204020204" pitchFamily="34" charset="0"/>
              </a:rPr>
              <a:t>о ы – Что они говорят – непонятно, но вместе они </a:t>
            </a:r>
            <a:r>
              <a:rPr lang="ru-RU" sz="5600" dirty="0" smtClean="0">
                <a:latin typeface="Corbel" panose="020B0503020204020204" pitchFamily="34" charset="0"/>
              </a:rPr>
              <a:t>сила!</a:t>
            </a:r>
            <a:endParaRPr lang="ro-MD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dirty="0" smtClean="0">
                <a:latin typeface="Corbel" panose="020B0503020204020204" pitchFamily="34" charset="0"/>
              </a:rPr>
              <a:t>о </a:t>
            </a:r>
            <a:r>
              <a:rPr lang="ru-RU" sz="5600" dirty="0">
                <a:latin typeface="Corbel" panose="020B0503020204020204" pitchFamily="34" charset="0"/>
              </a:rPr>
              <a:t>о я – </a:t>
            </a:r>
            <a:r>
              <a:rPr lang="ru-RU" sz="5600" dirty="0" smtClean="0">
                <a:latin typeface="Corbel" panose="020B0503020204020204" pitchFamily="34" charset="0"/>
              </a:rPr>
              <a:t>Процесс купли-продажи.</a:t>
            </a:r>
            <a:endParaRPr lang="ro-MD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dirty="0" smtClean="0">
                <a:latin typeface="Corbel" panose="020B0503020204020204" pitchFamily="34" charset="0"/>
              </a:rPr>
              <a:t>у </a:t>
            </a:r>
            <a:r>
              <a:rPr lang="ru-RU" sz="5600" dirty="0">
                <a:latin typeface="Corbel" panose="020B0503020204020204" pitchFamily="34" charset="0"/>
              </a:rPr>
              <a:t>е ё ы – Один за всех и все за одного!</a:t>
            </a:r>
            <a:br>
              <a:rPr lang="ru-RU" sz="5600" dirty="0">
                <a:latin typeface="Corbel" panose="020B0503020204020204" pitchFamily="34" charset="0"/>
              </a:rPr>
            </a:br>
            <a:endParaRPr lang="ru-RU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6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600" b="1" dirty="0" smtClean="0">
                <a:latin typeface="Corbel" panose="020B0503020204020204" pitchFamily="34" charset="0"/>
              </a:rPr>
              <a:t> </a:t>
            </a:r>
            <a:r>
              <a:rPr lang="en-US" sz="5600" b="1" dirty="0" err="1">
                <a:latin typeface="Corbel" panose="020B0503020204020204" pitchFamily="34" charset="0"/>
              </a:rPr>
              <a:t>cuvintele</a:t>
            </a:r>
            <a:r>
              <a:rPr lang="en-US" sz="5600" b="1" dirty="0">
                <a:latin typeface="Corbel" panose="020B0503020204020204" pitchFamily="34" charset="0"/>
              </a:rPr>
              <a:t> </a:t>
            </a:r>
            <a:r>
              <a:rPr lang="en-US" sz="5600" b="1" dirty="0" err="1">
                <a:latin typeface="Corbel" panose="020B0503020204020204" pitchFamily="34" charset="0"/>
              </a:rPr>
              <a:t>în</a:t>
            </a:r>
            <a:r>
              <a:rPr lang="en-US" sz="5600" b="1" dirty="0">
                <a:latin typeface="Corbel" panose="020B0503020204020204" pitchFamily="34" charset="0"/>
              </a:rPr>
              <a:t> care au </a:t>
            </a:r>
            <a:r>
              <a:rPr lang="en-US" sz="5600" b="1" dirty="0" err="1">
                <a:latin typeface="Corbel" panose="020B0503020204020204" pitchFamily="34" charset="0"/>
              </a:rPr>
              <a:t>fost</a:t>
            </a:r>
            <a:r>
              <a:rPr lang="en-US" sz="5600" b="1" dirty="0">
                <a:latin typeface="Corbel" panose="020B0503020204020204" pitchFamily="34" charset="0"/>
              </a:rPr>
              <a:t> </a:t>
            </a:r>
            <a:r>
              <a:rPr lang="en-US" sz="5600" b="1" dirty="0" err="1">
                <a:latin typeface="Corbel" panose="020B0503020204020204" pitchFamily="34" charset="0"/>
              </a:rPr>
              <a:t>omise</a:t>
            </a:r>
            <a:r>
              <a:rPr lang="en-US" sz="5600" b="1" dirty="0">
                <a:latin typeface="Corbel" panose="020B0503020204020204" pitchFamily="34" charset="0"/>
              </a:rPr>
              <a:t> </a:t>
            </a:r>
            <a:r>
              <a:rPr lang="en-US" sz="5600" b="1" dirty="0" err="1">
                <a:latin typeface="Corbel" panose="020B0503020204020204" pitchFamily="34" charset="0"/>
              </a:rPr>
              <a:t>toate</a:t>
            </a:r>
            <a:r>
              <a:rPr lang="en-US" sz="5600" b="1" dirty="0">
                <a:latin typeface="Corbel" panose="020B0503020204020204" pitchFamily="34" charset="0"/>
              </a:rPr>
              <a:t> </a:t>
            </a:r>
            <a:r>
              <a:rPr lang="en-US" sz="56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5600" b="1" dirty="0">
                <a:latin typeface="Corbel" panose="020B0503020204020204" pitchFamily="34" charset="0"/>
              </a:rPr>
              <a:t>. </a:t>
            </a:r>
            <a:endParaRPr lang="ro-MO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 smtClean="0">
                <a:latin typeface="Corbel" panose="020B0503020204020204" pitchFamily="34" charset="0"/>
              </a:rPr>
              <a:t>i </a:t>
            </a:r>
            <a:r>
              <a:rPr lang="en-US" sz="5600" dirty="0" err="1" smtClean="0">
                <a:latin typeface="Corbel" panose="020B0503020204020204" pitchFamily="34" charset="0"/>
              </a:rPr>
              <a:t>i</a:t>
            </a:r>
            <a:r>
              <a:rPr lang="ro-MO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 smtClean="0">
                <a:latin typeface="Corbel" panose="020B0503020204020204" pitchFamily="34" charset="0"/>
              </a:rPr>
              <a:t>o i</a:t>
            </a:r>
            <a:r>
              <a:rPr lang="ro-MO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 smtClean="0">
                <a:latin typeface="Corbel" panose="020B0503020204020204" pitchFamily="34" charset="0"/>
              </a:rPr>
              <a:t>i </a:t>
            </a:r>
            <a:r>
              <a:rPr lang="en-US" sz="5600" dirty="0">
                <a:latin typeface="Corbel" panose="020B0503020204020204" pitchFamily="34" charset="0"/>
              </a:rPr>
              <a:t>– </a:t>
            </a:r>
            <a:r>
              <a:rPr lang="ro-MD" sz="5600" dirty="0">
                <a:latin typeface="Corbel" panose="020B0503020204020204" pitchFamily="34" charset="0"/>
              </a:rPr>
              <a:t>N</a:t>
            </a:r>
            <a:r>
              <a:rPr lang="en-US" sz="5600" dirty="0" smtClean="0">
                <a:latin typeface="Corbel" panose="020B0503020204020204" pitchFamily="34" charset="0"/>
              </a:rPr>
              <a:t>u </a:t>
            </a:r>
            <a:r>
              <a:rPr lang="en-US" sz="5600" dirty="0">
                <a:latin typeface="Corbel" panose="020B0503020204020204" pitchFamily="34" charset="0"/>
              </a:rPr>
              <a:t>se </a:t>
            </a:r>
            <a:r>
              <a:rPr lang="en-US" sz="5600" dirty="0" err="1">
                <a:latin typeface="Corbel" panose="020B0503020204020204" pitchFamily="34" charset="0"/>
              </a:rPr>
              <a:t>înțelege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ce</a:t>
            </a:r>
            <a:r>
              <a:rPr lang="en-US" sz="5600" dirty="0">
                <a:latin typeface="Corbel" panose="020B0503020204020204" pitchFamily="34" charset="0"/>
              </a:rPr>
              <a:t> spun, </a:t>
            </a:r>
            <a:r>
              <a:rPr lang="en-US" sz="5600" dirty="0" err="1">
                <a:latin typeface="Corbel" panose="020B0503020204020204" pitchFamily="34" charset="0"/>
              </a:rPr>
              <a:t>dar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împreună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sunt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smtClean="0">
                <a:latin typeface="Corbel" panose="020B0503020204020204" pitchFamily="34" charset="0"/>
              </a:rPr>
              <a:t>o </a:t>
            </a:r>
            <a:r>
              <a:rPr lang="en-US" sz="5600" dirty="0" err="1" smtClean="0">
                <a:latin typeface="Corbel" panose="020B0503020204020204" pitchFamily="34" charset="0"/>
              </a:rPr>
              <a:t>forță</a:t>
            </a:r>
            <a:r>
              <a:rPr lang="en-US" sz="5600" dirty="0" smtClean="0">
                <a:latin typeface="Corbel" panose="020B0503020204020204" pitchFamily="34" charset="0"/>
              </a:rPr>
              <a:t>!</a:t>
            </a:r>
            <a:endParaRPr lang="ro-MO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600" dirty="0" smtClean="0">
                <a:latin typeface="Corbel" panose="020B0503020204020204" pitchFamily="34" charset="0"/>
              </a:rPr>
              <a:t>o </a:t>
            </a:r>
            <a:r>
              <a:rPr lang="en-US" sz="5600" dirty="0">
                <a:latin typeface="Corbel" panose="020B0503020204020204" pitchFamily="34" charset="0"/>
              </a:rPr>
              <a:t>e – </a:t>
            </a:r>
            <a:r>
              <a:rPr lang="ro-MD" sz="5600" dirty="0" err="1">
                <a:latin typeface="Corbel" panose="020B0503020204020204" pitchFamily="34" charset="0"/>
              </a:rPr>
              <a:t>P</a:t>
            </a:r>
            <a:r>
              <a:rPr lang="en-US" sz="5600" dirty="0" err="1" smtClean="0">
                <a:latin typeface="Corbel" panose="020B0503020204020204" pitchFamily="34" charset="0"/>
              </a:rPr>
              <a:t>rocesele</a:t>
            </a:r>
            <a:r>
              <a:rPr lang="en-US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>
                <a:latin typeface="Corbel" panose="020B0503020204020204" pitchFamily="34" charset="0"/>
              </a:rPr>
              <a:t>de </a:t>
            </a:r>
            <a:r>
              <a:rPr lang="en-US" sz="5600" dirty="0" err="1" smtClean="0">
                <a:latin typeface="Corbel" panose="020B0503020204020204" pitchFamily="34" charset="0"/>
              </a:rPr>
              <a:t>vânzare-cumpărare</a:t>
            </a:r>
            <a:r>
              <a:rPr lang="en-US" sz="5600" dirty="0" smtClean="0">
                <a:latin typeface="Corbel" panose="020B0503020204020204" pitchFamily="34" charset="0"/>
              </a:rPr>
              <a:t>.</a:t>
            </a:r>
            <a:endParaRPr lang="ro-MO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600" dirty="0" smtClean="0">
                <a:latin typeface="Corbel" panose="020B0503020204020204" pitchFamily="34" charset="0"/>
              </a:rPr>
              <a:t>u </a:t>
            </a:r>
            <a:r>
              <a:rPr lang="en-US" sz="5600" dirty="0">
                <a:latin typeface="Corbel" panose="020B0503020204020204" pitchFamily="34" charset="0"/>
              </a:rPr>
              <a:t>e a </a:t>
            </a:r>
            <a:r>
              <a:rPr lang="en-US" sz="5600" dirty="0" smtClean="0">
                <a:latin typeface="Corbel" panose="020B0503020204020204" pitchFamily="34" charset="0"/>
              </a:rPr>
              <a:t>i</a:t>
            </a:r>
            <a:r>
              <a:rPr lang="ro-MO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 smtClean="0">
                <a:latin typeface="Corbel" panose="020B0503020204020204" pitchFamily="34" charset="0"/>
              </a:rPr>
              <a:t>i </a:t>
            </a:r>
            <a:r>
              <a:rPr lang="en-US" sz="5600" dirty="0">
                <a:latin typeface="Corbel" panose="020B0503020204020204" pitchFamily="34" charset="0"/>
              </a:rPr>
              <a:t>– </a:t>
            </a:r>
            <a:r>
              <a:rPr lang="ro-MO" sz="5600" dirty="0" err="1">
                <a:latin typeface="Corbel" panose="020B0503020204020204" pitchFamily="34" charset="0"/>
              </a:rPr>
              <a:t>T</a:t>
            </a:r>
            <a:r>
              <a:rPr lang="en-US" sz="5600" dirty="0" err="1" smtClean="0">
                <a:latin typeface="Corbel" panose="020B0503020204020204" pitchFamily="34" charset="0"/>
              </a:rPr>
              <a:t>oți</a:t>
            </a:r>
            <a:r>
              <a:rPr lang="en-US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pentru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unul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și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unul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pentru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toți</a:t>
            </a:r>
            <a:r>
              <a:rPr lang="en-US" sz="5600" dirty="0">
                <a:latin typeface="Corbel" panose="020B0503020204020204" pitchFamily="34" charset="0"/>
              </a:rPr>
              <a:t>!</a:t>
            </a:r>
            <a:br>
              <a:rPr lang="en-US" sz="5600" dirty="0">
                <a:latin typeface="Corbel" panose="020B0503020204020204" pitchFamily="34" charset="0"/>
              </a:rPr>
            </a:br>
            <a:endParaRPr lang="en-US" sz="56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3" y="657776"/>
            <a:ext cx="8971378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1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6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5600" b="1" dirty="0" smtClean="0">
                <a:latin typeface="Corbel" panose="020B0503020204020204" pitchFamily="34" charset="0"/>
              </a:rPr>
              <a:t>гласные.</a:t>
            </a:r>
            <a:endParaRPr lang="ro-MD" sz="5600" b="1" dirty="0">
              <a:latin typeface="Corbel" panose="020B0503020204020204" pitchFamily="34" charset="0"/>
            </a:endParaRPr>
          </a:p>
          <a:p>
            <a:pPr fontAlgn="base"/>
            <a:r>
              <a:rPr lang="ru-RU" sz="5600" dirty="0" smtClean="0">
                <a:latin typeface="Corbel" panose="020B0503020204020204" pitchFamily="34" charset="0"/>
              </a:rPr>
              <a:t>и </a:t>
            </a:r>
            <a:r>
              <a:rPr lang="ru-RU" sz="5600" dirty="0">
                <a:latin typeface="Corbel" panose="020B0503020204020204" pitchFamily="34" charset="0"/>
              </a:rPr>
              <a:t>о ы – Что они говорят – непонятно, но вместе они </a:t>
            </a:r>
            <a:r>
              <a:rPr lang="ru-RU" sz="5600" dirty="0" smtClean="0">
                <a:latin typeface="Corbel" panose="020B0503020204020204" pitchFamily="34" charset="0"/>
              </a:rPr>
              <a:t>сила!</a:t>
            </a:r>
            <a:endParaRPr lang="ro-MD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dirty="0" smtClean="0">
                <a:latin typeface="Corbel" panose="020B0503020204020204" pitchFamily="34" charset="0"/>
              </a:rPr>
              <a:t>о </a:t>
            </a:r>
            <a:r>
              <a:rPr lang="ru-RU" sz="5600" dirty="0">
                <a:latin typeface="Corbel" panose="020B0503020204020204" pitchFamily="34" charset="0"/>
              </a:rPr>
              <a:t>о я – </a:t>
            </a:r>
            <a:r>
              <a:rPr lang="ru-RU" sz="5600" dirty="0" smtClean="0">
                <a:latin typeface="Corbel" panose="020B0503020204020204" pitchFamily="34" charset="0"/>
              </a:rPr>
              <a:t>Процесс купли-продажи.</a:t>
            </a:r>
            <a:endParaRPr lang="ro-MD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600" dirty="0" smtClean="0">
                <a:latin typeface="Corbel" panose="020B0503020204020204" pitchFamily="34" charset="0"/>
              </a:rPr>
              <a:t>у </a:t>
            </a:r>
            <a:r>
              <a:rPr lang="ru-RU" sz="5600" dirty="0">
                <a:latin typeface="Corbel" panose="020B0503020204020204" pitchFamily="34" charset="0"/>
              </a:rPr>
              <a:t>е ё ы – Один за всех и все за одного!</a:t>
            </a:r>
            <a:br>
              <a:rPr lang="ru-RU" sz="5600" dirty="0">
                <a:latin typeface="Corbel" panose="020B0503020204020204" pitchFamily="34" charset="0"/>
              </a:rPr>
            </a:br>
            <a:endParaRPr lang="ru-RU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6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600" b="1" dirty="0" smtClean="0">
                <a:latin typeface="Corbel" panose="020B0503020204020204" pitchFamily="34" charset="0"/>
              </a:rPr>
              <a:t> </a:t>
            </a:r>
            <a:r>
              <a:rPr lang="en-US" sz="5600" b="1" dirty="0" err="1">
                <a:latin typeface="Corbel" panose="020B0503020204020204" pitchFamily="34" charset="0"/>
              </a:rPr>
              <a:t>cuvintele</a:t>
            </a:r>
            <a:r>
              <a:rPr lang="en-US" sz="5600" b="1" dirty="0">
                <a:latin typeface="Corbel" panose="020B0503020204020204" pitchFamily="34" charset="0"/>
              </a:rPr>
              <a:t> </a:t>
            </a:r>
            <a:r>
              <a:rPr lang="en-US" sz="5600" b="1" dirty="0" err="1">
                <a:latin typeface="Corbel" panose="020B0503020204020204" pitchFamily="34" charset="0"/>
              </a:rPr>
              <a:t>în</a:t>
            </a:r>
            <a:r>
              <a:rPr lang="en-US" sz="5600" b="1" dirty="0">
                <a:latin typeface="Corbel" panose="020B0503020204020204" pitchFamily="34" charset="0"/>
              </a:rPr>
              <a:t> care au </a:t>
            </a:r>
            <a:r>
              <a:rPr lang="en-US" sz="5600" b="1" dirty="0" err="1">
                <a:latin typeface="Corbel" panose="020B0503020204020204" pitchFamily="34" charset="0"/>
              </a:rPr>
              <a:t>fost</a:t>
            </a:r>
            <a:r>
              <a:rPr lang="en-US" sz="5600" b="1" dirty="0">
                <a:latin typeface="Corbel" panose="020B0503020204020204" pitchFamily="34" charset="0"/>
              </a:rPr>
              <a:t> </a:t>
            </a:r>
            <a:r>
              <a:rPr lang="en-US" sz="5600" b="1" dirty="0" err="1">
                <a:latin typeface="Corbel" panose="020B0503020204020204" pitchFamily="34" charset="0"/>
              </a:rPr>
              <a:t>omise</a:t>
            </a:r>
            <a:r>
              <a:rPr lang="en-US" sz="5600" b="1" dirty="0">
                <a:latin typeface="Corbel" panose="020B0503020204020204" pitchFamily="34" charset="0"/>
              </a:rPr>
              <a:t> </a:t>
            </a:r>
            <a:r>
              <a:rPr lang="en-US" sz="5600" b="1" dirty="0" err="1">
                <a:latin typeface="Corbel" panose="020B0503020204020204" pitchFamily="34" charset="0"/>
              </a:rPr>
              <a:t>toate</a:t>
            </a:r>
            <a:r>
              <a:rPr lang="en-US" sz="5600" b="1" dirty="0">
                <a:latin typeface="Corbel" panose="020B0503020204020204" pitchFamily="34" charset="0"/>
              </a:rPr>
              <a:t> </a:t>
            </a:r>
            <a:r>
              <a:rPr lang="en-US" sz="56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5600" b="1" dirty="0">
                <a:latin typeface="Corbel" panose="020B0503020204020204" pitchFamily="34" charset="0"/>
              </a:rPr>
              <a:t>. </a:t>
            </a:r>
            <a:endParaRPr lang="ro-MO" sz="5600" dirty="0">
              <a:latin typeface="Corbel" panose="020B0503020204020204" pitchFamily="34" charset="0"/>
            </a:endParaRPr>
          </a:p>
          <a:p>
            <a:pPr fontAlgn="base"/>
            <a:r>
              <a:rPr lang="en-US" sz="5600" dirty="0" smtClean="0">
                <a:latin typeface="Corbel" panose="020B0503020204020204" pitchFamily="34" charset="0"/>
              </a:rPr>
              <a:t>i </a:t>
            </a:r>
            <a:r>
              <a:rPr lang="en-US" sz="5600" dirty="0" err="1" smtClean="0">
                <a:latin typeface="Corbel" panose="020B0503020204020204" pitchFamily="34" charset="0"/>
              </a:rPr>
              <a:t>i</a:t>
            </a:r>
            <a:r>
              <a:rPr lang="ro-MO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 smtClean="0">
                <a:latin typeface="Corbel" panose="020B0503020204020204" pitchFamily="34" charset="0"/>
              </a:rPr>
              <a:t>o i</a:t>
            </a:r>
            <a:r>
              <a:rPr lang="ro-MO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 smtClean="0">
                <a:latin typeface="Corbel" panose="020B0503020204020204" pitchFamily="34" charset="0"/>
              </a:rPr>
              <a:t>i </a:t>
            </a:r>
            <a:r>
              <a:rPr lang="en-US" sz="5600" dirty="0">
                <a:latin typeface="Corbel" panose="020B0503020204020204" pitchFamily="34" charset="0"/>
              </a:rPr>
              <a:t>– </a:t>
            </a:r>
            <a:r>
              <a:rPr lang="ro-MD" sz="5600" dirty="0">
                <a:latin typeface="Corbel" panose="020B0503020204020204" pitchFamily="34" charset="0"/>
              </a:rPr>
              <a:t>N</a:t>
            </a:r>
            <a:r>
              <a:rPr lang="en-US" sz="5600" dirty="0" smtClean="0">
                <a:latin typeface="Corbel" panose="020B0503020204020204" pitchFamily="34" charset="0"/>
              </a:rPr>
              <a:t>u </a:t>
            </a:r>
            <a:r>
              <a:rPr lang="en-US" sz="5600" dirty="0">
                <a:latin typeface="Corbel" panose="020B0503020204020204" pitchFamily="34" charset="0"/>
              </a:rPr>
              <a:t>se </a:t>
            </a:r>
            <a:r>
              <a:rPr lang="en-US" sz="5600" dirty="0" err="1">
                <a:latin typeface="Corbel" panose="020B0503020204020204" pitchFamily="34" charset="0"/>
              </a:rPr>
              <a:t>înțelege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ce</a:t>
            </a:r>
            <a:r>
              <a:rPr lang="en-US" sz="5600" dirty="0">
                <a:latin typeface="Corbel" panose="020B0503020204020204" pitchFamily="34" charset="0"/>
              </a:rPr>
              <a:t> spun, </a:t>
            </a:r>
            <a:r>
              <a:rPr lang="en-US" sz="5600" dirty="0" err="1">
                <a:latin typeface="Corbel" panose="020B0503020204020204" pitchFamily="34" charset="0"/>
              </a:rPr>
              <a:t>dar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împreună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sunt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smtClean="0">
                <a:latin typeface="Corbel" panose="020B0503020204020204" pitchFamily="34" charset="0"/>
              </a:rPr>
              <a:t>o </a:t>
            </a:r>
            <a:r>
              <a:rPr lang="en-US" sz="5600" dirty="0" err="1" smtClean="0">
                <a:latin typeface="Corbel" panose="020B0503020204020204" pitchFamily="34" charset="0"/>
              </a:rPr>
              <a:t>forță</a:t>
            </a:r>
            <a:r>
              <a:rPr lang="en-US" sz="5600" dirty="0" smtClean="0">
                <a:latin typeface="Corbel" panose="020B0503020204020204" pitchFamily="34" charset="0"/>
              </a:rPr>
              <a:t>!</a:t>
            </a:r>
            <a:endParaRPr lang="ro-MO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600" dirty="0" smtClean="0">
                <a:latin typeface="Corbel" panose="020B0503020204020204" pitchFamily="34" charset="0"/>
              </a:rPr>
              <a:t>o </a:t>
            </a:r>
            <a:r>
              <a:rPr lang="en-US" sz="5600" dirty="0">
                <a:latin typeface="Corbel" panose="020B0503020204020204" pitchFamily="34" charset="0"/>
              </a:rPr>
              <a:t>e – </a:t>
            </a:r>
            <a:r>
              <a:rPr lang="ro-MD" sz="5600" dirty="0" err="1">
                <a:latin typeface="Corbel" panose="020B0503020204020204" pitchFamily="34" charset="0"/>
              </a:rPr>
              <a:t>P</a:t>
            </a:r>
            <a:r>
              <a:rPr lang="en-US" sz="5600" dirty="0" err="1" smtClean="0">
                <a:latin typeface="Corbel" panose="020B0503020204020204" pitchFamily="34" charset="0"/>
              </a:rPr>
              <a:t>rocesele</a:t>
            </a:r>
            <a:r>
              <a:rPr lang="en-US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>
                <a:latin typeface="Corbel" panose="020B0503020204020204" pitchFamily="34" charset="0"/>
              </a:rPr>
              <a:t>de </a:t>
            </a:r>
            <a:r>
              <a:rPr lang="en-US" sz="5600" dirty="0" err="1" smtClean="0">
                <a:latin typeface="Corbel" panose="020B0503020204020204" pitchFamily="34" charset="0"/>
              </a:rPr>
              <a:t>vânzare-cumpărare</a:t>
            </a:r>
            <a:r>
              <a:rPr lang="en-US" sz="5600" dirty="0" smtClean="0">
                <a:latin typeface="Corbel" panose="020B0503020204020204" pitchFamily="34" charset="0"/>
              </a:rPr>
              <a:t>.</a:t>
            </a:r>
            <a:endParaRPr lang="ro-MO" sz="56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600" dirty="0" smtClean="0">
                <a:latin typeface="Corbel" panose="020B0503020204020204" pitchFamily="34" charset="0"/>
              </a:rPr>
              <a:t>u </a:t>
            </a:r>
            <a:r>
              <a:rPr lang="en-US" sz="5600" dirty="0">
                <a:latin typeface="Corbel" panose="020B0503020204020204" pitchFamily="34" charset="0"/>
              </a:rPr>
              <a:t>e a </a:t>
            </a:r>
            <a:r>
              <a:rPr lang="en-US" sz="5600" dirty="0" smtClean="0">
                <a:latin typeface="Corbel" panose="020B0503020204020204" pitchFamily="34" charset="0"/>
              </a:rPr>
              <a:t>i</a:t>
            </a:r>
            <a:r>
              <a:rPr lang="ro-MO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 smtClean="0">
                <a:latin typeface="Corbel" panose="020B0503020204020204" pitchFamily="34" charset="0"/>
              </a:rPr>
              <a:t>i </a:t>
            </a:r>
            <a:r>
              <a:rPr lang="en-US" sz="5600" dirty="0">
                <a:latin typeface="Corbel" panose="020B0503020204020204" pitchFamily="34" charset="0"/>
              </a:rPr>
              <a:t>– </a:t>
            </a:r>
            <a:r>
              <a:rPr lang="ro-MO" sz="5600" dirty="0" err="1">
                <a:latin typeface="Corbel" panose="020B0503020204020204" pitchFamily="34" charset="0"/>
              </a:rPr>
              <a:t>T</a:t>
            </a:r>
            <a:r>
              <a:rPr lang="en-US" sz="5600" dirty="0" err="1" smtClean="0">
                <a:latin typeface="Corbel" panose="020B0503020204020204" pitchFamily="34" charset="0"/>
              </a:rPr>
              <a:t>oți</a:t>
            </a:r>
            <a:r>
              <a:rPr lang="en-US" sz="5600" dirty="0" smtClean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pentru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unul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și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unul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pentru</a:t>
            </a:r>
            <a:r>
              <a:rPr lang="en-US" sz="5600" dirty="0">
                <a:latin typeface="Corbel" panose="020B0503020204020204" pitchFamily="34" charset="0"/>
              </a:rPr>
              <a:t> </a:t>
            </a:r>
            <a:r>
              <a:rPr lang="en-US" sz="5600" dirty="0" err="1">
                <a:latin typeface="Corbel" panose="020B0503020204020204" pitchFamily="34" charset="0"/>
              </a:rPr>
              <a:t>toți</a:t>
            </a:r>
            <a:r>
              <a:rPr lang="en-US" sz="5600" dirty="0">
                <a:latin typeface="Corbel" panose="020B0503020204020204" pitchFamily="34" charset="0"/>
              </a:rPr>
              <a:t>!</a:t>
            </a:r>
            <a:br>
              <a:rPr lang="en-US" sz="5600" dirty="0">
                <a:latin typeface="Corbel" panose="020B0503020204020204" pitchFamily="34" charset="0"/>
              </a:rPr>
            </a:br>
            <a:endParaRPr lang="en-US" sz="56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488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178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2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Братья Гримм – авторы множество сказок.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Их </a:t>
            </a:r>
            <a:r>
              <a:rPr lang="ru-RU" sz="7200" dirty="0">
                <a:latin typeface="Corbel" panose="020B0503020204020204" pitchFamily="34" charset="0"/>
              </a:rPr>
              <a:t>было 7, но писали только двое – Якоб 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Вильгельм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b="1" dirty="0">
                <a:latin typeface="Corbel" panose="020B0503020204020204" pitchFamily="34" charset="0"/>
              </a:rPr>
              <a:t>А кто из них старше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3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Frații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Grimm </a:t>
            </a:r>
            <a:r>
              <a:rPr lang="en-US" sz="7200" dirty="0" err="1">
                <a:latin typeface="Corbel" panose="020B0503020204020204" pitchFamily="34" charset="0"/>
              </a:rPr>
              <a:t>sunt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autori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multor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povești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În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total </a:t>
            </a:r>
            <a:r>
              <a:rPr lang="en-US" sz="7200" dirty="0" smtClean="0">
                <a:latin typeface="Corbel" panose="020B0503020204020204" pitchFamily="34" charset="0"/>
              </a:rPr>
              <a:t>au </a:t>
            </a:r>
            <a:r>
              <a:rPr lang="en-US" sz="7200" dirty="0" err="1">
                <a:latin typeface="Corbel" panose="020B0503020204020204" pitchFamily="34" charset="0"/>
              </a:rPr>
              <a:t>fost</a:t>
            </a:r>
            <a:r>
              <a:rPr lang="en-US" sz="7200" dirty="0">
                <a:latin typeface="Corbel" panose="020B0503020204020204" pitchFamily="34" charset="0"/>
              </a:rPr>
              <a:t> 7 </a:t>
            </a:r>
            <a:r>
              <a:rPr lang="en-US" sz="7200" dirty="0" err="1">
                <a:latin typeface="Corbel" panose="020B0503020204020204" pitchFamily="34" charset="0"/>
              </a:rPr>
              <a:t>frați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însă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doar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doi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scriau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smtClean="0">
                <a:latin typeface="Corbel" panose="020B0503020204020204" pitchFamily="34" charset="0"/>
              </a:rPr>
              <a:t>- Jacob </a:t>
            </a:r>
            <a:r>
              <a:rPr lang="en-US" sz="7200" dirty="0" err="1" smtClean="0">
                <a:latin typeface="Corbel" panose="020B0503020204020204" pitchFamily="34" charset="0"/>
              </a:rPr>
              <a:t>și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Wilhelm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smtClean="0">
                <a:latin typeface="Corbel" panose="020B0503020204020204" pitchFamily="34" charset="0"/>
              </a:rPr>
              <a:t>Care </a:t>
            </a:r>
            <a:r>
              <a:rPr lang="en-US" sz="7200" b="1" dirty="0" err="1">
                <a:latin typeface="Corbel" panose="020B0503020204020204" pitchFamily="34" charset="0"/>
              </a:rPr>
              <a:t>dintre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ei</a:t>
            </a:r>
            <a:r>
              <a:rPr lang="en-US" sz="7200" b="1" dirty="0">
                <a:latin typeface="Corbel" panose="020B0503020204020204" pitchFamily="34" charset="0"/>
              </a:rPr>
              <a:t> era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vârstă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966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178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2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Братья Гримм – авторы множество сказок.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Их </a:t>
            </a:r>
            <a:r>
              <a:rPr lang="ru-RU" sz="7200" dirty="0">
                <a:latin typeface="Corbel" panose="020B0503020204020204" pitchFamily="34" charset="0"/>
              </a:rPr>
              <a:t>было 7, но писали только двое – Якоб 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Вильгельм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b="1" dirty="0">
                <a:latin typeface="Corbel" panose="020B0503020204020204" pitchFamily="34" charset="0"/>
              </a:rPr>
              <a:t>А кто из них старше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3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Frații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Grimm </a:t>
            </a:r>
            <a:r>
              <a:rPr lang="en-US" sz="7200" dirty="0" err="1">
                <a:latin typeface="Corbel" panose="020B0503020204020204" pitchFamily="34" charset="0"/>
              </a:rPr>
              <a:t>sunt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autori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ai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multor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povești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În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total </a:t>
            </a:r>
            <a:r>
              <a:rPr lang="en-US" sz="7200" dirty="0" smtClean="0">
                <a:latin typeface="Corbel" panose="020B0503020204020204" pitchFamily="34" charset="0"/>
              </a:rPr>
              <a:t>au </a:t>
            </a:r>
            <a:r>
              <a:rPr lang="en-US" sz="7200" dirty="0" err="1">
                <a:latin typeface="Corbel" panose="020B0503020204020204" pitchFamily="34" charset="0"/>
              </a:rPr>
              <a:t>fost</a:t>
            </a:r>
            <a:r>
              <a:rPr lang="en-US" sz="7200" dirty="0">
                <a:latin typeface="Corbel" panose="020B0503020204020204" pitchFamily="34" charset="0"/>
              </a:rPr>
              <a:t> 7 </a:t>
            </a:r>
            <a:r>
              <a:rPr lang="en-US" sz="7200" dirty="0" err="1">
                <a:latin typeface="Corbel" panose="020B0503020204020204" pitchFamily="34" charset="0"/>
              </a:rPr>
              <a:t>frați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însă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doar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doi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scriau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smtClean="0">
                <a:latin typeface="Corbel" panose="020B0503020204020204" pitchFamily="34" charset="0"/>
              </a:rPr>
              <a:t>- Jacob </a:t>
            </a:r>
            <a:r>
              <a:rPr lang="en-US" sz="7200" dirty="0" err="1" smtClean="0">
                <a:latin typeface="Corbel" panose="020B0503020204020204" pitchFamily="34" charset="0"/>
              </a:rPr>
              <a:t>și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Wilhelm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 smtClean="0">
                <a:latin typeface="Corbel" panose="020B0503020204020204" pitchFamily="34" charset="0"/>
              </a:rPr>
              <a:t>Care </a:t>
            </a:r>
            <a:r>
              <a:rPr lang="en-US" sz="7200" b="1" dirty="0" err="1">
                <a:latin typeface="Corbel" panose="020B0503020204020204" pitchFamily="34" charset="0"/>
              </a:rPr>
              <a:t>dintre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ei</a:t>
            </a:r>
            <a:r>
              <a:rPr lang="en-US" sz="7200" b="1" dirty="0">
                <a:latin typeface="Corbel" panose="020B0503020204020204" pitchFamily="34" charset="0"/>
              </a:rPr>
              <a:t> era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vârstă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713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101878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в 2017 году мировой объём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официальной </a:t>
            </a:r>
            <a:r>
              <a:rPr lang="ru-RU" sz="7200" b="1" dirty="0">
                <a:latin typeface="Corbel" panose="020B0503020204020204" pitchFamily="34" charset="0"/>
              </a:rPr>
              <a:t>помощи в целях развития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больше </a:t>
            </a:r>
            <a:r>
              <a:rPr lang="ru-RU" sz="7200" b="1" dirty="0">
                <a:latin typeface="Corbel" panose="020B0503020204020204" pitchFamily="34" charset="0"/>
              </a:rPr>
              <a:t>чем в 4 раза превысил бюджет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Молдовы?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2017 </a:t>
            </a:r>
            <a:r>
              <a:rPr lang="en-US" sz="7200" b="1" dirty="0" err="1">
                <a:latin typeface="Corbel" panose="020B0503020204020204" pitchFamily="34" charset="0"/>
              </a:rPr>
              <a:t>volumul</a:t>
            </a:r>
            <a:r>
              <a:rPr lang="en-US" sz="7200" b="1" dirty="0">
                <a:latin typeface="Corbel" panose="020B0503020204020204" pitchFamily="34" charset="0"/>
              </a:rPr>
              <a:t> global de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asistență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scopul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dezvoltării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peste</a:t>
            </a:r>
            <a:r>
              <a:rPr lang="en-US" sz="7200" b="1" dirty="0">
                <a:latin typeface="Corbel" panose="020B0503020204020204" pitchFamily="34" charset="0"/>
              </a:rPr>
              <a:t> 4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ori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mare </a:t>
            </a:r>
            <a:r>
              <a:rPr lang="en-US" sz="7200" b="1" dirty="0" err="1">
                <a:latin typeface="Corbel" panose="020B0503020204020204" pitchFamily="34" charset="0"/>
              </a:rPr>
              <a:t>decât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bugetul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anual</a:t>
            </a:r>
            <a:r>
              <a:rPr lang="en-US" sz="7200" b="1" dirty="0">
                <a:latin typeface="Corbel" panose="020B0503020204020204" pitchFamily="34" charset="0"/>
              </a:rPr>
              <a:t> al </a:t>
            </a:r>
            <a:r>
              <a:rPr lang="en-US" sz="7200" b="1" dirty="0" err="1">
                <a:latin typeface="Corbel" panose="020B0503020204020204" pitchFamily="34" charset="0"/>
              </a:rPr>
              <a:t>Moldovei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461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101878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в 2017 году мировой объём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официальной </a:t>
            </a:r>
            <a:r>
              <a:rPr lang="ru-RU" sz="7200" b="1" dirty="0">
                <a:latin typeface="Corbel" panose="020B0503020204020204" pitchFamily="34" charset="0"/>
              </a:rPr>
              <a:t>помощи в целях развития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больше </a:t>
            </a:r>
            <a:r>
              <a:rPr lang="ru-RU" sz="7200" b="1" dirty="0">
                <a:latin typeface="Corbel" panose="020B0503020204020204" pitchFamily="34" charset="0"/>
              </a:rPr>
              <a:t>чем в 4 раза превысил бюджет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Молдовы?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2017 </a:t>
            </a:r>
            <a:r>
              <a:rPr lang="en-US" sz="7200" b="1" dirty="0" err="1">
                <a:latin typeface="Corbel" panose="020B0503020204020204" pitchFamily="34" charset="0"/>
              </a:rPr>
              <a:t>volumul</a:t>
            </a:r>
            <a:r>
              <a:rPr lang="en-US" sz="7200" b="1" dirty="0">
                <a:latin typeface="Corbel" panose="020B0503020204020204" pitchFamily="34" charset="0"/>
              </a:rPr>
              <a:t> global de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asistență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scopul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dezvoltării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peste</a:t>
            </a:r>
            <a:r>
              <a:rPr lang="en-US" sz="7200" b="1" dirty="0">
                <a:latin typeface="Corbel" panose="020B0503020204020204" pitchFamily="34" charset="0"/>
              </a:rPr>
              <a:t> 4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ori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mare </a:t>
            </a:r>
            <a:r>
              <a:rPr lang="en-US" sz="7200" b="1" dirty="0" err="1">
                <a:latin typeface="Corbel" panose="020B0503020204020204" pitchFamily="34" charset="0"/>
              </a:rPr>
              <a:t>decât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bugetul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anual</a:t>
            </a:r>
            <a:r>
              <a:rPr lang="en-US" sz="7200" b="1" dirty="0">
                <a:latin typeface="Corbel" panose="020B0503020204020204" pitchFamily="34" charset="0"/>
              </a:rPr>
              <a:t> al </a:t>
            </a:r>
            <a:r>
              <a:rPr lang="en-US" sz="7200" b="1" dirty="0" err="1">
                <a:latin typeface="Corbel" panose="020B0503020204020204" pitchFamily="34" charset="0"/>
              </a:rPr>
              <a:t>Moldovei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618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749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Нидерландах запустили городской </a:t>
            </a:r>
            <a:r>
              <a:rPr lang="ru-RU" sz="7200" dirty="0" err="1">
                <a:latin typeface="Corbel" panose="020B0503020204020204" pitchFamily="34" charset="0"/>
              </a:rPr>
              <a:t>стартап</a:t>
            </a:r>
            <a:r>
              <a:rPr lang="ru-RU" sz="7200" dirty="0">
                <a:latin typeface="Corbel" panose="020B0503020204020204" pitchFamily="34" charset="0"/>
              </a:rPr>
              <a:t>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рамках которого ворон учат собирать на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улицах</a:t>
            </a:r>
            <a:r>
              <a:rPr lang="ru-RU" sz="7200" dirty="0">
                <a:latin typeface="Corbel" panose="020B0503020204020204" pitchFamily="34" charset="0"/>
              </a:rPr>
              <a:t>… </a:t>
            </a:r>
            <a:r>
              <a:rPr lang="ru-RU" sz="7200" b="1" dirty="0">
                <a:latin typeface="Corbel" panose="020B0503020204020204" pitchFamily="34" charset="0"/>
              </a:rPr>
              <a:t>Что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În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Olanda</a:t>
            </a:r>
            <a:r>
              <a:rPr lang="en-US" sz="7200" dirty="0">
                <a:latin typeface="Corbel" panose="020B0503020204020204" pitchFamily="34" charset="0"/>
              </a:rPr>
              <a:t> a </a:t>
            </a:r>
            <a:r>
              <a:rPr lang="en-US" sz="7200" dirty="0" err="1">
                <a:latin typeface="Corbel" panose="020B0503020204020204" pitchFamily="34" charset="0"/>
              </a:rPr>
              <a:t>fost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lansat</a:t>
            </a:r>
            <a:r>
              <a:rPr lang="en-US" sz="7200" dirty="0">
                <a:latin typeface="Corbel" panose="020B0503020204020204" pitchFamily="34" charset="0"/>
              </a:rPr>
              <a:t> un start-up urban,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care </a:t>
            </a:r>
            <a:endParaRPr lang="ro-MO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ciorile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sunt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învățate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strângă</a:t>
            </a:r>
            <a:r>
              <a:rPr lang="en-US" sz="7200" dirty="0">
                <a:latin typeface="Corbel" panose="020B0503020204020204" pitchFamily="34" charset="0"/>
              </a:rPr>
              <a:t>… </a:t>
            </a:r>
            <a:r>
              <a:rPr lang="en-US" sz="7200" b="1" dirty="0">
                <a:latin typeface="Corbel" panose="020B0503020204020204" pitchFamily="34" charset="0"/>
              </a:rPr>
              <a:t>Ce?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sp>
        <p:nvSpPr>
          <p:cNvPr id="13" name="Google Shape;253;p20"/>
          <p:cNvSpPr txBox="1"/>
          <p:nvPr/>
        </p:nvSpPr>
        <p:spPr>
          <a:xfrm>
            <a:off x="292192" y="10374500"/>
            <a:ext cx="14185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15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</TotalTime>
  <Words>955</Words>
  <Application>Microsoft Office PowerPoint</Application>
  <PresentationFormat>Произвольный</PresentationFormat>
  <Paragraphs>144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453</cp:revision>
  <dcterms:modified xsi:type="dcterms:W3CDTF">2021-01-13T12:57:10Z</dcterms:modified>
</cp:coreProperties>
</file>