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648" r:id="rId4"/>
  </p:sldMasterIdLst>
  <p:notesMasterIdLst>
    <p:notesMasterId r:id="rId15"/>
  </p:notesMasterIdLst>
  <p:handoutMasterIdLst>
    <p:handoutMasterId r:id="rId16"/>
  </p:handoutMasterIdLst>
  <p:sldIdLst>
    <p:sldId id="256" r:id="rId5"/>
    <p:sldId id="298" r:id="rId6"/>
    <p:sldId id="257" r:id="rId7"/>
    <p:sldId id="289" r:id="rId8"/>
    <p:sldId id="291" r:id="rId9"/>
    <p:sldId id="290" r:id="rId10"/>
    <p:sldId id="295" r:id="rId11"/>
    <p:sldId id="297" r:id="rId12"/>
    <p:sldId id="292" r:id="rId13"/>
    <p:sldId id="294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Autor" initials="A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93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Stil luminos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E9639D4-E3E2-4D34-9284-5A2195B3D0D7}" styleName="Stil luminos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Stil luminos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CF1AB2-1976-4502-BF36-3FF5EA218861}" styleName="Stil mediu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A111915-BE36-4E01-A7E5-04B1672EAD32}" styleName="Stil luminos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45" autoAdjust="0"/>
    <p:restoredTop sz="95646" autoAdjust="0"/>
  </p:normalViewPr>
  <p:slideViewPr>
    <p:cSldViewPr snapToGrid="0">
      <p:cViewPr varScale="1">
        <p:scale>
          <a:sx n="121" d="100"/>
          <a:sy n="121" d="100"/>
        </p:scale>
        <p:origin x="384" y="114"/>
      </p:cViewPr>
      <p:guideLst/>
    </p:cSldViewPr>
  </p:slideViewPr>
  <p:outlineViewPr>
    <p:cViewPr>
      <p:scale>
        <a:sx n="33" d="100"/>
        <a:sy n="33" d="100"/>
      </p:scale>
      <p:origin x="0" y="-576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7325"/>
    </p:cViewPr>
  </p:sorterViewPr>
  <p:notesViewPr>
    <p:cSldViewPr snapToGrid="0">
      <p:cViewPr varScale="1">
        <p:scale>
          <a:sx n="58" d="100"/>
          <a:sy n="58" d="100"/>
        </p:scale>
        <p:origin x="2371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FB8B65A-D69F-C26C-B67E-036EF77BF1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2B9064-AE57-427F-E5AF-71DE7D52FE6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8190EA-5EEC-4300-B6AE-D9734C6C648E}" type="datetimeFigureOut">
              <a:rPr lang="en-US" smtClean="0"/>
              <a:t>12/2/2024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86157A-CEB9-B0FC-3A49-BE950AEAD6F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819CA0-A57D-42D7-A625-56C22D0FA7C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FF3A6F-DEFA-45E0-9496-BEE7C2C6F3D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0022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87ADD9-2083-264C-A652-8D52D02F7E72}" type="datetimeFigureOut">
              <a:rPr lang="en-US" smtClean="0"/>
              <a:t>12/2/2024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7DC217-DF71-1A49-B3EA-559F1F43B0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425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3858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52478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7933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8444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0868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47787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1592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8571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90867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AC79249-FDC0-364D-A734-AE1DE1605D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572000"/>
            <a:ext cx="12192000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13537B6D-42A5-F449-2691-321A167F7C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3419"/>
            <a:ext cx="12192000" cy="6861419"/>
            <a:chOff x="0" y="-3419"/>
            <a:chExt cx="12192000" cy="6861419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902465C8-266D-104C-9C49-323DF4A8277E}"/>
                </a:ext>
              </a:extLst>
            </p:cNvPr>
            <p:cNvSpPr/>
            <p:nvPr userDrawn="1"/>
          </p:nvSpPr>
          <p:spPr>
            <a:xfrm>
              <a:off x="583746" y="4960030"/>
              <a:ext cx="1551214" cy="1551214"/>
            </a:xfrm>
            <a:prstGeom prst="ellipse">
              <a:avLst/>
            </a:prstGeom>
            <a:solidFill>
              <a:schemeClr val="tx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37979A1C-BF60-B345-A664-2E4F7A3461EB}"/>
                </a:ext>
              </a:extLst>
            </p:cNvPr>
            <p:cNvSpPr/>
            <p:nvPr userDrawn="1"/>
          </p:nvSpPr>
          <p:spPr>
            <a:xfrm>
              <a:off x="1" y="4571999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58080B3E-915C-2D4C-8608-596E1BFD6387}"/>
                </a:ext>
              </a:extLst>
            </p:cNvPr>
            <p:cNvSpPr/>
            <p:nvPr userDrawn="1"/>
          </p:nvSpPr>
          <p:spPr>
            <a:xfrm>
              <a:off x="1" y="5739492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15FBB50-09C8-B64E-AE57-67C5E70810CB}"/>
                </a:ext>
              </a:extLst>
            </p:cNvPr>
            <p:cNvGrpSpPr/>
            <p:nvPr userDrawn="1"/>
          </p:nvGrpSpPr>
          <p:grpSpPr>
            <a:xfrm>
              <a:off x="8264427" y="-3419"/>
              <a:ext cx="3927573" cy="3165022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C68F289-2744-2F48-893A-3F17911625C8}"/>
                </a:ext>
              </a:extLst>
            </p:cNvPr>
            <p:cNvSpPr/>
            <p:nvPr userDrawn="1"/>
          </p:nvSpPr>
          <p:spPr>
            <a:xfrm>
              <a:off x="0" y="-1"/>
              <a:ext cx="1167493" cy="1167493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9E240E8A-950E-7946-826C-415CB5DACA43}"/>
                </a:ext>
              </a:extLst>
            </p:cNvPr>
            <p:cNvSpPr/>
            <p:nvPr userDrawn="1"/>
          </p:nvSpPr>
          <p:spPr>
            <a:xfrm>
              <a:off x="11024507" y="4580708"/>
              <a:ext cx="1167493" cy="2277292"/>
            </a:xfrm>
            <a:custGeom>
              <a:avLst/>
              <a:gdLst>
                <a:gd name="connsiteX0" fmla="*/ 1167473 w 1167493"/>
                <a:gd name="connsiteY0" fmla="*/ 0 h 2272167"/>
                <a:gd name="connsiteX1" fmla="*/ 1167493 w 1167493"/>
                <a:gd name="connsiteY1" fmla="*/ 0 h 2272167"/>
                <a:gd name="connsiteX2" fmla="*/ 1167493 w 1167493"/>
                <a:gd name="connsiteY2" fmla="*/ 492960 h 2272167"/>
                <a:gd name="connsiteX3" fmla="*/ 1167493 w 1167493"/>
                <a:gd name="connsiteY3" fmla="*/ 720385 h 2272167"/>
                <a:gd name="connsiteX4" fmla="*/ 1167493 w 1167493"/>
                <a:gd name="connsiteY4" fmla="*/ 2272167 h 2272167"/>
                <a:gd name="connsiteX5" fmla="*/ 0 w 1167493"/>
                <a:gd name="connsiteY5" fmla="*/ 2272167 h 2272167"/>
                <a:gd name="connsiteX6" fmla="*/ 0 w 1167493"/>
                <a:gd name="connsiteY6" fmla="*/ 1898074 h 2272167"/>
                <a:gd name="connsiteX7" fmla="*/ 0 w 1167493"/>
                <a:gd name="connsiteY7" fmla="*/ 1271597 h 2272167"/>
                <a:gd name="connsiteX8" fmla="*/ 0 w 1167493"/>
                <a:gd name="connsiteY8" fmla="*/ 1177688 h 2272167"/>
                <a:gd name="connsiteX9" fmla="*/ 1048124 w 1167493"/>
                <a:gd name="connsiteY9" fmla="*/ 6080 h 2272167"/>
                <a:gd name="connsiteX10" fmla="*/ 1167473 w 1167493"/>
                <a:gd name="connsiteY10" fmla="*/ 0 h 2272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67493" h="2272167">
                  <a:moveTo>
                    <a:pt x="1167473" y="0"/>
                  </a:moveTo>
                  <a:lnTo>
                    <a:pt x="1167493" y="0"/>
                  </a:lnTo>
                  <a:lnTo>
                    <a:pt x="1167493" y="492960"/>
                  </a:lnTo>
                  <a:lnTo>
                    <a:pt x="1167493" y="720385"/>
                  </a:lnTo>
                  <a:lnTo>
                    <a:pt x="1167493" y="2272167"/>
                  </a:lnTo>
                  <a:lnTo>
                    <a:pt x="0" y="2272167"/>
                  </a:lnTo>
                  <a:lnTo>
                    <a:pt x="0" y="1898074"/>
                  </a:lnTo>
                  <a:lnTo>
                    <a:pt x="0" y="1271597"/>
                  </a:lnTo>
                  <a:lnTo>
                    <a:pt x="0" y="1177688"/>
                  </a:lnTo>
                  <a:cubicBezTo>
                    <a:pt x="0" y="567919"/>
                    <a:pt x="459408" y="66389"/>
                    <a:pt x="1048124" y="6080"/>
                  </a:cubicBezTo>
                  <a:lnTo>
                    <a:pt x="1167473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3" y="232913"/>
            <a:ext cx="7096933" cy="3830130"/>
          </a:xfrm>
        </p:spPr>
        <p:txBody>
          <a:bodyPr anchor="b">
            <a:noAutofit/>
          </a:bodyPr>
          <a:lstStyle>
            <a:lvl1pPr algn="l">
              <a:defRPr sz="60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916498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hart 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BA2A58C-57B7-834C-8F5C-329932241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6200000">
            <a:off x="10772262" y="152641"/>
            <a:ext cx="1572380" cy="1267097"/>
            <a:chOff x="7413403" y="4976359"/>
            <a:chExt cx="2334986" cy="1881641"/>
          </a:xfrm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801D8067-144A-FE48-AF1E-529B662DCAD3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2ECA7D87-C78C-C140-AA28-C0FB20209045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779183" cy="1570038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84832"/>
            <a:ext cx="9779182" cy="3366813"/>
          </a:xfrm>
        </p:spPr>
        <p:txBody>
          <a:bodyPr>
            <a:no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945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78AD52EA-B01E-8D38-D87A-BF7EB5B58A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1"/>
            <a:ext cx="12192001" cy="6864796"/>
            <a:chOff x="0" y="-1"/>
            <a:chExt cx="12192001" cy="6864796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9AC79249-FDC0-364D-A734-AE1DE1605D28}"/>
                </a:ext>
              </a:extLst>
            </p:cNvPr>
            <p:cNvSpPr/>
            <p:nvPr userDrawn="1"/>
          </p:nvSpPr>
          <p:spPr>
            <a:xfrm>
              <a:off x="8264426" y="0"/>
              <a:ext cx="3927574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15FBB50-09C8-B64E-AE57-67C5E70810CB}"/>
                </a:ext>
              </a:extLst>
            </p:cNvPr>
            <p:cNvGrpSpPr/>
            <p:nvPr userDrawn="1"/>
          </p:nvGrpSpPr>
          <p:grpSpPr>
            <a:xfrm>
              <a:off x="8264427" y="3685939"/>
              <a:ext cx="3927573" cy="3178856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C68F289-2744-2F48-893A-3F17911625C8}"/>
                </a:ext>
              </a:extLst>
            </p:cNvPr>
            <p:cNvSpPr/>
            <p:nvPr userDrawn="1"/>
          </p:nvSpPr>
          <p:spPr>
            <a:xfrm>
              <a:off x="0" y="-1"/>
              <a:ext cx="1167493" cy="1167493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39563C76-BC00-DE47-88F5-C24D3CE3325A}"/>
                </a:ext>
              </a:extLst>
            </p:cNvPr>
            <p:cNvSpPr/>
            <p:nvPr userDrawn="1"/>
          </p:nvSpPr>
          <p:spPr>
            <a:xfrm>
              <a:off x="10228214" y="-1"/>
              <a:ext cx="1963787" cy="3178856"/>
            </a:xfrm>
            <a:custGeom>
              <a:avLst/>
              <a:gdLst>
                <a:gd name="connsiteX0" fmla="*/ 0 w 1963787"/>
                <a:gd name="connsiteY0" fmla="*/ 0 h 3178856"/>
                <a:gd name="connsiteX1" fmla="*/ 1963787 w 1963787"/>
                <a:gd name="connsiteY1" fmla="*/ 0 h 3178856"/>
                <a:gd name="connsiteX2" fmla="*/ 1963787 w 1963787"/>
                <a:gd name="connsiteY2" fmla="*/ 1967129 h 3178856"/>
                <a:gd name="connsiteX3" fmla="*/ 1963787 w 1963787"/>
                <a:gd name="connsiteY3" fmla="*/ 2349671 h 3178856"/>
                <a:gd name="connsiteX4" fmla="*/ 1963787 w 1963787"/>
                <a:gd name="connsiteY4" fmla="*/ 3178856 h 3178856"/>
                <a:gd name="connsiteX5" fmla="*/ 1963753 w 1963787"/>
                <a:gd name="connsiteY5" fmla="*/ 3178856 h 3178856"/>
                <a:gd name="connsiteX6" fmla="*/ 1763002 w 1963787"/>
                <a:gd name="connsiteY6" fmla="*/ 3168629 h 3178856"/>
                <a:gd name="connsiteX7" fmla="*/ 0 w 1963787"/>
                <a:gd name="connsiteY7" fmla="*/ 1197921 h 3178856"/>
                <a:gd name="connsiteX8" fmla="*/ 0 w 1963787"/>
                <a:gd name="connsiteY8" fmla="*/ 1039961 h 3178856"/>
                <a:gd name="connsiteX9" fmla="*/ 0 w 1963787"/>
                <a:gd name="connsiteY9" fmla="*/ 0 h 3178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963787" h="3178856">
                  <a:moveTo>
                    <a:pt x="0" y="0"/>
                  </a:moveTo>
                  <a:lnTo>
                    <a:pt x="1963787" y="0"/>
                  </a:lnTo>
                  <a:lnTo>
                    <a:pt x="1963787" y="1967129"/>
                  </a:lnTo>
                  <a:lnTo>
                    <a:pt x="1963787" y="2349671"/>
                  </a:lnTo>
                  <a:lnTo>
                    <a:pt x="1963787" y="3178856"/>
                  </a:lnTo>
                  <a:lnTo>
                    <a:pt x="1963753" y="3178856"/>
                  </a:lnTo>
                  <a:lnTo>
                    <a:pt x="1763002" y="3168629"/>
                  </a:lnTo>
                  <a:cubicBezTo>
                    <a:pt x="772749" y="3067186"/>
                    <a:pt x="0" y="2223585"/>
                    <a:pt x="0" y="1197921"/>
                  </a:cubicBezTo>
                  <a:lnTo>
                    <a:pt x="0" y="1039961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4" y="252549"/>
            <a:ext cx="6220278" cy="3262811"/>
          </a:xfrm>
        </p:spPr>
        <p:txBody>
          <a:bodyPr anchor="b">
            <a:noAutofit/>
          </a:bodyPr>
          <a:lstStyle>
            <a:lvl1pPr algn="l">
              <a:defRPr sz="60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3" y="3685939"/>
            <a:ext cx="6220277" cy="2919512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544706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AC10D125-AB73-D276-4947-94204736A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58864" y="102021"/>
            <a:ext cx="9779183" cy="1744415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58865" y="2017467"/>
            <a:ext cx="9779182" cy="3366815"/>
          </a:xfrm>
        </p:spPr>
        <p:txBody>
          <a:bodyPr>
            <a:norm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271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CCEDB282-8288-C81F-52B5-048A3E80C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1"/>
            <a:ext cx="12208822" cy="6858003"/>
            <a:chOff x="0" y="-1"/>
            <a:chExt cx="12208822" cy="685800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A62587F-7496-384A-AF40-18FC8CF0709D}"/>
                </a:ext>
              </a:extLst>
            </p:cNvPr>
            <p:cNvSpPr/>
            <p:nvPr userDrawn="1"/>
          </p:nvSpPr>
          <p:spPr>
            <a:xfrm>
              <a:off x="0" y="2286002"/>
              <a:ext cx="12208822" cy="4572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84DB028B-A475-224B-B675-A15A56CAD0BF}"/>
                </a:ext>
              </a:extLst>
            </p:cNvPr>
            <p:cNvSpPr/>
            <p:nvPr userDrawn="1"/>
          </p:nvSpPr>
          <p:spPr>
            <a:xfrm flipH="1">
              <a:off x="8597718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61C34955-105B-4D4D-B51D-754C5D38A85D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2734DEB1-EC02-2E42-9292-4ADD115060A5}"/>
                </a:ext>
              </a:extLst>
            </p:cNvPr>
            <p:cNvSpPr/>
            <p:nvPr userDrawn="1"/>
          </p:nvSpPr>
          <p:spPr>
            <a:xfrm rot="5400000" flipH="1" flipV="1">
              <a:off x="10344100" y="438098"/>
              <a:ext cx="2285999" cy="1409801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5E932F0D-7FC3-634B-932C-3625C16C8D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45085"/>
            <a:ext cx="9779183" cy="1600835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1EED44-783E-8705-4119-D7E9F7D4F2B4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1166087" y="2652713"/>
            <a:ext cx="9780587" cy="3436936"/>
          </a:xfrm>
        </p:spPr>
        <p:txBody>
          <a:bodyPr>
            <a:normAutofit/>
          </a:bodyPr>
          <a:lstStyle>
            <a:lvl1pPr marL="34290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1pPr>
            <a:lvl2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2pPr>
            <a:lvl3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3pPr>
            <a:lvl4pPr marL="109728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4pPr>
            <a:lvl5pPr marL="137160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95D4F5-F69B-42F6-8A9D-330F696E1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9A23A-2238-4904-8692-9F2DAE8B8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69FC35-DDC8-45FB-8ACB-21C15F57C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06318" y="6356350"/>
            <a:ext cx="1604682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176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95FBCE6F-2AA9-31FE-8148-33B480735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067EACEC-C2DD-EA42-8504-176673AD1F20}"/>
                </a:ext>
              </a:extLst>
            </p:cNvPr>
            <p:cNvSpPr/>
            <p:nvPr userDrawn="1"/>
          </p:nvSpPr>
          <p:spPr>
            <a:xfrm>
              <a:off x="0" y="0"/>
              <a:ext cx="8025490" cy="6858000"/>
            </a:xfrm>
            <a:custGeom>
              <a:avLst/>
              <a:gdLst>
                <a:gd name="connsiteX0" fmla="*/ 0 w 8025490"/>
                <a:gd name="connsiteY0" fmla="*/ 0 h 6858000"/>
                <a:gd name="connsiteX1" fmla="*/ 4596490 w 8025490"/>
                <a:gd name="connsiteY1" fmla="*/ 0 h 6858000"/>
                <a:gd name="connsiteX2" fmla="*/ 8025490 w 8025490"/>
                <a:gd name="connsiteY2" fmla="*/ 3429000 h 6858000"/>
                <a:gd name="connsiteX3" fmla="*/ 4596490 w 8025490"/>
                <a:gd name="connsiteY3" fmla="*/ 6858000 h 6858000"/>
                <a:gd name="connsiteX4" fmla="*/ 0 w 8025490"/>
                <a:gd name="connsiteY4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25490" h="6858000">
                  <a:moveTo>
                    <a:pt x="0" y="0"/>
                  </a:moveTo>
                  <a:lnTo>
                    <a:pt x="4596490" y="0"/>
                  </a:lnTo>
                  <a:cubicBezTo>
                    <a:pt x="6490274" y="0"/>
                    <a:pt x="8025490" y="1535216"/>
                    <a:pt x="8025490" y="3429000"/>
                  </a:cubicBezTo>
                  <a:cubicBezTo>
                    <a:pt x="8025490" y="5322784"/>
                    <a:pt x="6490274" y="6858000"/>
                    <a:pt x="4596490" y="6858000"/>
                  </a:cubicBezTo>
                  <a:lnTo>
                    <a:pt x="0" y="685800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89843C7E-5704-7A46-8974-F3BFA42E7310}"/>
                </a:ext>
              </a:extLst>
            </p:cNvPr>
            <p:cNvGrpSpPr/>
            <p:nvPr userDrawn="1"/>
          </p:nvGrpSpPr>
          <p:grpSpPr>
            <a:xfrm rot="16200000">
              <a:off x="8286528" y="2207195"/>
              <a:ext cx="3032351" cy="2443610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0B179973-08D2-EF40-B516-35E75E906394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C811FF3-E48A-194D-8022-65F8C3A17449}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4" y="177553"/>
            <a:ext cx="6245912" cy="3269447"/>
          </a:xfrm>
        </p:spPr>
        <p:txBody>
          <a:bodyPr bIns="0" anchor="b">
            <a:noAutofit/>
          </a:bodyPr>
          <a:lstStyle>
            <a:lvl1pPr algn="l">
              <a:defRPr sz="6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4" y="3492896"/>
            <a:ext cx="6245912" cy="912850"/>
          </a:xfrm>
        </p:spPr>
        <p:txBody>
          <a:bodyPr anchor="ctr" anchorCtr="0">
            <a:no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986529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14DB56B5-5DD7-95E3-52B2-EDC4B3F130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601200" cy="1653371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23984"/>
            <a:ext cx="4663440" cy="333283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94CA559C-3355-DE44-ACF9-BDB6083C422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283235" y="2023984"/>
            <a:ext cx="4663440" cy="333283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843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1A0E8D4A-B13C-C7EE-5E27-278124A127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1"/>
            <a:ext cx="12191999" cy="6857999"/>
            <a:chOff x="1" y="1"/>
            <a:chExt cx="12191999" cy="6857999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rot="5400000" flipH="1">
              <a:off x="1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69008"/>
            <a:ext cx="9779183" cy="1706563"/>
          </a:xfrm>
        </p:spPr>
        <p:txBody>
          <a:bodyPr anchor="b">
            <a:noAutofit/>
          </a:bodyPr>
          <a:lstStyle>
            <a:lvl1pPr>
              <a:defRPr sz="42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26B296A-EB6A-9BE9-E813-B15C46524F4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1167493" y="2023984"/>
            <a:ext cx="4663440" cy="3332832"/>
          </a:xfrm>
        </p:spPr>
        <p:txBody>
          <a:bodyPr>
            <a:normAutofit/>
          </a:bodyPr>
          <a:lstStyle>
            <a:lvl1pPr marL="530352" indent="-530352">
              <a:spcBef>
                <a:spcPts val="1000"/>
              </a:spcBef>
              <a:buFont typeface="+mj-lt"/>
              <a:buAutoNum type="arabicPeriod"/>
              <a:defRPr sz="2000">
                <a:solidFill>
                  <a:schemeClr val="bg1"/>
                </a:solidFill>
                <a:latin typeface="+mn-lt"/>
              </a:defRPr>
            </a:lvl1pPr>
            <a:lvl2pPr marL="1097280" indent="-530352">
              <a:spcBef>
                <a:spcPts val="1000"/>
              </a:spcBef>
              <a:buFont typeface="+mj-lt"/>
              <a:buAutoNum type="alphaLcPeriod"/>
              <a:defRPr sz="2000">
                <a:solidFill>
                  <a:schemeClr val="bg1"/>
                </a:solidFill>
                <a:latin typeface="+mn-lt"/>
              </a:defRPr>
            </a:lvl2pPr>
            <a:lvl3pPr marL="1645920" indent="-530352">
              <a:spcBef>
                <a:spcPts val="1000"/>
              </a:spcBef>
              <a:buFont typeface="+mj-lt"/>
              <a:buAutoNum type="arabicParenR"/>
              <a:defRPr sz="2000">
                <a:solidFill>
                  <a:schemeClr val="bg1"/>
                </a:solidFill>
                <a:latin typeface="+mn-lt"/>
              </a:defRPr>
            </a:lvl3pPr>
            <a:lvl4pPr marL="1920240" indent="-530352">
              <a:spcBef>
                <a:spcPts val="1000"/>
              </a:spcBef>
              <a:buFont typeface="+mj-lt"/>
              <a:buAutoNum type="alphaLcParenR"/>
              <a:defRPr sz="2000">
                <a:solidFill>
                  <a:schemeClr val="bg1"/>
                </a:solidFill>
                <a:latin typeface="+mn-lt"/>
              </a:defRPr>
            </a:lvl4pPr>
            <a:lvl5pPr marL="2560320" indent="-514350">
              <a:spcBef>
                <a:spcPts val="1000"/>
              </a:spcBef>
              <a:buFont typeface="+mj-lt"/>
              <a:buAutoNum type="romanLcPeriod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9435B7D5-E7F8-1267-8942-3C97BE836B98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6283235" y="2023984"/>
            <a:ext cx="4663440" cy="333283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426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and Image 1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CCEDB282-8288-C81F-52B5-048A3E80C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2208822" cy="6858002"/>
            <a:chOff x="0" y="0"/>
            <a:chExt cx="12208822" cy="6858002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A62587F-7496-384A-AF40-18FC8CF0709D}"/>
                </a:ext>
              </a:extLst>
            </p:cNvPr>
            <p:cNvSpPr/>
            <p:nvPr userDrawn="1"/>
          </p:nvSpPr>
          <p:spPr>
            <a:xfrm>
              <a:off x="0" y="2286002"/>
              <a:ext cx="12208822" cy="4572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84DB028B-A475-224B-B675-A15A56CAD0BF}"/>
                </a:ext>
              </a:extLst>
            </p:cNvPr>
            <p:cNvSpPr/>
            <p:nvPr userDrawn="1"/>
          </p:nvSpPr>
          <p:spPr>
            <a:xfrm flipH="1">
              <a:off x="8597718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61C34955-105B-4D4D-B51D-754C5D38A85D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5E932F0D-7FC3-634B-932C-3625C16C8D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457200"/>
            <a:ext cx="10643508" cy="1371600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B07A1CF7-9B3B-E43E-830E-DAB65B608249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1166088" y="2652713"/>
            <a:ext cx="5394959" cy="3436936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Picture Placeholder 14">
            <a:extLst>
              <a:ext uri="{FF2B5EF4-FFF2-40B4-BE49-F238E27FC236}">
                <a16:creationId xmlns:a16="http://schemas.microsoft.com/office/drawing/2014/main" id="{D976D8D6-3BDC-1908-3425-FEE3EEF51A2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317920" y="1447800"/>
            <a:ext cx="4214010" cy="4214010"/>
          </a:xfrm>
          <a:prstGeom prst="ellipse">
            <a:avLst/>
          </a:prstGeom>
          <a:solidFill>
            <a:schemeClr val="accent2"/>
          </a:solidFill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95D4F5-F69B-42F6-8A9D-330F696E1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9A23A-2238-4904-8692-9F2DAE8B8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69FC35-DDC8-45FB-8ACB-21C15F57C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06318" y="6356350"/>
            <a:ext cx="1604682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030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martArt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BA2A58C-57B7-834C-8F5C-329932241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6200000">
            <a:off x="10772262" y="152641"/>
            <a:ext cx="1572380" cy="1267097"/>
            <a:chOff x="7413403" y="4976359"/>
            <a:chExt cx="2334986" cy="1881641"/>
          </a:xfrm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801D8067-144A-FE48-AF1E-529B662DCAD3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2ECA7D87-C78C-C140-AA28-C0FB20209045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457200"/>
            <a:ext cx="9692640" cy="1371600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45E425B-455F-127B-1647-045FD094F15D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1167493" y="2087561"/>
            <a:ext cx="2693306" cy="3890543"/>
          </a:xfrm>
        </p:spPr>
        <p:txBody>
          <a:bodyPr>
            <a:no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2000">
                <a:latin typeface="+mn-lt"/>
              </a:defRPr>
            </a:lvl2pPr>
            <a:lvl3pPr marL="914400" indent="0">
              <a:buNone/>
              <a:defRPr sz="2000">
                <a:latin typeface="+mn-lt"/>
              </a:defRPr>
            </a:lvl3pPr>
            <a:lvl4pPr marL="1371600" indent="0">
              <a:buNone/>
              <a:defRPr sz="2000">
                <a:latin typeface="+mn-lt"/>
              </a:defRPr>
            </a:lvl4pPr>
            <a:lvl5pPr marL="1828800" indent="0">
              <a:buNone/>
              <a:defRPr sz="20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216400" y="2087563"/>
            <a:ext cx="6730274" cy="3890543"/>
          </a:xfrm>
        </p:spPr>
        <p:txBody>
          <a:bodyPr>
            <a:no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098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and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79F46B00-4AE8-52A2-6926-FC2F5DD1FA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2364" y="0"/>
            <a:ext cx="12194364" cy="6858000"/>
            <a:chOff x="-2364" y="0"/>
            <a:chExt cx="12194364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rot="5400000">
              <a:off x="8580896" y="0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>
              <a:off x="-2364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</a:extLst>
            </p:cNvPr>
            <p:cNvGrpSpPr/>
            <p:nvPr userDrawn="1"/>
          </p:nvGrpSpPr>
          <p:grpSpPr>
            <a:xfrm>
              <a:off x="2587417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49489" y="457199"/>
            <a:ext cx="5943599" cy="1920240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6BBDFA0C-B372-969D-6C8A-F664A4BF8D41}"/>
              </a:ext>
            </a:extLst>
          </p:cNvPr>
          <p:cNvSpPr>
            <a:spLocks noGrp="1" noChangeAspect="1"/>
          </p:cNvSpPr>
          <p:nvPr>
            <p:ph idx="17" hasCustomPrompt="1"/>
          </p:nvPr>
        </p:nvSpPr>
        <p:spPr>
          <a:xfrm>
            <a:off x="823108" y="640080"/>
            <a:ext cx="4297680" cy="4297680"/>
          </a:xfrm>
          <a:prstGeom prst="ellipse">
            <a:avLst/>
          </a:prstGeom>
          <a:solidFill>
            <a:schemeClr val="accent2"/>
          </a:solidFill>
        </p:spPr>
        <p:txBody>
          <a:bodyPr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2000">
                <a:latin typeface="+mn-lt"/>
              </a:defRPr>
            </a:lvl1pPr>
            <a:lvl2pPr marL="347663" indent="0" algn="ctr">
              <a:buFont typeface="Arial" panose="020B0604020202020204" pitchFamily="34" charset="0"/>
              <a:buNone/>
              <a:defRPr sz="2000">
                <a:latin typeface="+mn-lt"/>
              </a:defRPr>
            </a:lvl2pPr>
            <a:lvl3pPr marL="685800" indent="0" algn="ctr">
              <a:buFont typeface="Arial" panose="020B0604020202020204" pitchFamily="34" charset="0"/>
              <a:buNone/>
              <a:defRPr sz="2000">
                <a:latin typeface="+mn-lt"/>
              </a:defRPr>
            </a:lvl3pPr>
            <a:lvl4pPr marL="914400" indent="0" algn="ctr">
              <a:buFont typeface="Arial" panose="020B0604020202020204" pitchFamily="34" charset="0"/>
              <a:buNone/>
              <a:defRPr sz="2000">
                <a:latin typeface="+mn-lt"/>
              </a:defRPr>
            </a:lvl4pPr>
            <a:lvl5pPr marL="1143000" indent="0" algn="ctr">
              <a:buFont typeface="Arial" panose="020B0604020202020204" pitchFamily="34" charset="0"/>
              <a:buNone/>
              <a:defRPr sz="20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67114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A8D2CC-EE75-85FA-1577-88C0BEC7B10C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5549490" y="2706369"/>
            <a:ext cx="5943600" cy="3383279"/>
          </a:xfrm>
        </p:spPr>
        <p:txBody>
          <a:bodyPr>
            <a:normAutofit/>
          </a:bodyPr>
          <a:lstStyle>
            <a:lvl1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1pPr>
            <a:lvl2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2pPr>
            <a:lvl3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4pPr>
            <a:lvl5pPr marL="146304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25656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98F9AA-2C87-421D-97C1-B4248DFDC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81000"/>
            <a:ext cx="11430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98FC63-C8D2-4CE6-A3F1-EE8ED2459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825625"/>
            <a:ext cx="114300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77A09-15C2-4E47-948E-AACAFCA47D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567522-C3B6-46EB-A361-BEC2510B00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C57CF0-034F-450D-937C-718D5AF1A0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678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353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1" r:id="rId3"/>
    <p:sldLayoutId id="2147483659" r:id="rId4"/>
    <p:sldLayoutId id="2147483668" r:id="rId5"/>
    <p:sldLayoutId id="2147483669" r:id="rId6"/>
    <p:sldLayoutId id="2147483675" r:id="rId7"/>
    <p:sldLayoutId id="2147483677" r:id="rId8"/>
    <p:sldLayoutId id="2147483676" r:id="rId9"/>
    <p:sldLayoutId id="2147483661" r:id="rId10"/>
    <p:sldLayoutId id="2147483666" r:id="rId11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240" userDrawn="1">
          <p15:clr>
            <a:srgbClr val="547EBF"/>
          </p15:clr>
        </p15:guide>
        <p15:guide id="4" orient="horz" pos="240" userDrawn="1">
          <p15:clr>
            <a:srgbClr val="547EBF"/>
          </p15:clr>
        </p15:guide>
        <p15:guide id="5" pos="7440" userDrawn="1">
          <p15:clr>
            <a:srgbClr val="547EBF"/>
          </p15:clr>
        </p15:guide>
        <p15:guide id="6" orient="horz" pos="4080" userDrawn="1">
          <p15:clr>
            <a:srgbClr val="547EBF"/>
          </p15:clr>
        </p15:guide>
        <p15:guide id="7" pos="3960" userDrawn="1">
          <p15:clr>
            <a:srgbClr val="547EBF"/>
          </p15:clr>
        </p15:guide>
        <p15:guide id="8" pos="3720" userDrawn="1">
          <p15:clr>
            <a:srgbClr val="547EBF"/>
          </p15:clr>
        </p15:guide>
        <p15:guide id="9" pos="2112" userDrawn="1">
          <p15:clr>
            <a:srgbClr val="547EBF"/>
          </p15:clr>
        </p15:guide>
        <p15:guide id="10" pos="1848" userDrawn="1">
          <p15:clr>
            <a:srgbClr val="547EBF"/>
          </p15:clr>
        </p15:guide>
        <p15:guide id="11" pos="5568" userDrawn="1">
          <p15:clr>
            <a:srgbClr val="547EBF"/>
          </p15:clr>
        </p15:guide>
        <p15:guide id="12" pos="5832" userDrawn="1">
          <p15:clr>
            <a:srgbClr val="547EBF"/>
          </p15:clr>
        </p15:guide>
        <p15:guide id="13" pos="4968" userDrawn="1">
          <p15:clr>
            <a:srgbClr val="9FCC3B"/>
          </p15:clr>
        </p15:guide>
        <p15:guide id="14" pos="5208" userDrawn="1">
          <p15:clr>
            <a:srgbClr val="9FCC3B"/>
          </p15:clr>
        </p15:guide>
        <p15:guide id="15" pos="2712" userDrawn="1">
          <p15:clr>
            <a:srgbClr val="9FCC3B"/>
          </p15:clr>
        </p15:guide>
        <p15:guide id="16" pos="2472" userDrawn="1">
          <p15:clr>
            <a:srgbClr val="9FCC3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F3D98-3C30-4CFC-8643-C81E829C8C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6049" y="2403389"/>
            <a:ext cx="6864399" cy="1025611"/>
          </a:xfrm>
        </p:spPr>
        <p:txBody>
          <a:bodyPr/>
          <a:lstStyle/>
          <a:p>
            <a:pPr>
              <a:lnSpc>
                <a:spcPct val="115000"/>
              </a:lnSpc>
            </a:pPr>
            <a:r>
              <a:rPr lang="ro-RO" b="1" dirty="0">
                <a:effectLst/>
                <a:ea typeface="Arial" panose="020B0604020202020204" pitchFamily="34" charset="0"/>
              </a:rPr>
              <a:t>Atelier de lucru Nr.1</a:t>
            </a:r>
            <a:endParaRPr lang="ro-RO" dirty="0">
              <a:effectLst/>
              <a:ea typeface="Arial" panose="020B0604020202020204" pitchFamily="34" charset="0"/>
            </a:endParaRPr>
          </a:p>
        </p:txBody>
      </p:sp>
      <p:sp>
        <p:nvSpPr>
          <p:cNvPr id="3" name="CasetăText 2">
            <a:extLst>
              <a:ext uri="{FF2B5EF4-FFF2-40B4-BE49-F238E27FC236}">
                <a16:creationId xmlns:a16="http://schemas.microsoft.com/office/drawing/2014/main" id="{E0E8BB24-2CB5-4739-A550-2F316A717D59}"/>
              </a:ext>
            </a:extLst>
          </p:cNvPr>
          <p:cNvSpPr txBox="1"/>
          <p:nvPr/>
        </p:nvSpPr>
        <p:spPr>
          <a:xfrm>
            <a:off x="186049" y="3664074"/>
            <a:ext cx="89403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800" dirty="0">
                <a:effectLst/>
                <a:ea typeface="Arial" panose="020B0604020202020204" pitchFamily="34" charset="0"/>
              </a:rPr>
              <a:t>Selivanov Eugenia (Profesor de matematică, grad didactic I, IPLT ,,Mihai Eminescu”)</a:t>
            </a:r>
          </a:p>
          <a:p>
            <a:r>
              <a:rPr lang="ro-RO" sz="1800" dirty="0">
                <a:solidFill>
                  <a:schemeClr val="accent1"/>
                </a:solidFill>
                <a:effectLst/>
                <a:ea typeface="Arial" panose="020B0604020202020204" pitchFamily="34" charset="0"/>
              </a:rPr>
              <a:t>15:45 - 16:30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4FBBEBC-D394-4336-8648-C8901BFABF80}"/>
              </a:ext>
            </a:extLst>
          </p:cNvPr>
          <p:cNvSpPr txBox="1">
            <a:spLocks/>
          </p:cNvSpPr>
          <p:nvPr/>
        </p:nvSpPr>
        <p:spPr>
          <a:xfrm>
            <a:off x="2392918" y="4870938"/>
            <a:ext cx="8386451" cy="16221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5000"/>
              </a:lnSpc>
            </a:pPr>
            <a:r>
              <a:rPr lang="ro-RO" sz="2800" dirty="0">
                <a:effectLst/>
                <a:ea typeface="Yu Gothic UI Light" panose="020B0300000000000000" pitchFamily="34" charset="-128"/>
              </a:rPr>
              <a:t>,,</a:t>
            </a:r>
            <a:r>
              <a:rPr lang="ro-RO" sz="2800" b="1" dirty="0">
                <a:effectLst/>
                <a:ea typeface="Yu Gothic UI Light" panose="020B0300000000000000" pitchFamily="34" charset="-128"/>
              </a:rPr>
              <a:t>Identificarea riscurilor în pregătirea elevilor de la ciclul gimnazial pentru examenul național de absolvire a gimnaziului la matematică.</a:t>
            </a:r>
            <a:endParaRPr lang="ro-RO" sz="2800" dirty="0">
              <a:effectLst/>
              <a:ea typeface="Yu Gothic UI Light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593088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C00FF-6B42-7D84-7831-AACC4E189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9489" y="457199"/>
            <a:ext cx="5943599" cy="1920240"/>
          </a:xfrm>
        </p:spPr>
        <p:txBody>
          <a:bodyPr/>
          <a:lstStyle/>
          <a:p>
            <a:r>
              <a:rPr lang="ro-RO" dirty="0"/>
              <a:t>Mulțumesc de colaborare!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C7FC500-BBFB-3AA4-BEDE-038CB94FFF61}"/>
              </a:ext>
            </a:extLst>
          </p:cNvPr>
          <p:cNvSpPr>
            <a:spLocks noGrp="1" noChangeAspect="1"/>
          </p:cNvSpPr>
          <p:nvPr>
            <p:ph idx="17"/>
          </p:nvPr>
        </p:nvSpPr>
        <p:spPr>
          <a:xfrm>
            <a:off x="823108" y="640080"/>
            <a:ext cx="4297680" cy="42976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5C7B5A-A5C3-15D4-DF71-B692D28942FC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5549900" y="2706688"/>
            <a:ext cx="5943600" cy="3382962"/>
          </a:xfrm>
        </p:spPr>
        <p:txBody>
          <a:bodyPr>
            <a:normAutofit/>
          </a:bodyPr>
          <a:lstStyle/>
          <a:p>
            <a:pPr lvl="1"/>
            <a:r>
              <a:rPr lang="en-US" sz="28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Dacă</a:t>
            </a:r>
            <a:r>
              <a:rPr lang="en-US" sz="28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28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copil</a:t>
            </a:r>
            <a:r>
              <a:rPr lang="en-US" sz="28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sz="28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en-US" sz="28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învăța</a:t>
            </a:r>
            <a:r>
              <a:rPr lang="en-US" sz="28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8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modul</a:t>
            </a:r>
            <a:r>
              <a:rPr lang="en-US" sz="28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8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28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îi</a:t>
            </a:r>
            <a:r>
              <a:rPr lang="en-US" sz="28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predăm</a:t>
            </a:r>
            <a:r>
              <a:rPr lang="en-US" sz="28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trebuie</a:t>
            </a:r>
            <a:r>
              <a:rPr lang="en-US" sz="28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28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predăm</a:t>
            </a:r>
            <a:r>
              <a:rPr lang="en-US" sz="28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8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modul</a:t>
            </a:r>
            <a:r>
              <a:rPr lang="en-US" sz="28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8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28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</a:t>
            </a:r>
            <a:r>
              <a:rPr lang="en-US" sz="28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en-US" sz="28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învăța</a:t>
            </a:r>
            <a:r>
              <a:rPr lang="en-US" sz="28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….   “   </a:t>
            </a:r>
            <a:endParaRPr lang="ro-RO" sz="2800" b="1" dirty="0">
              <a:solidFill>
                <a:srgbClr val="333333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3464" lvl="1" indent="0">
              <a:buNone/>
            </a:pPr>
            <a:r>
              <a:rPr lang="en-US" sz="28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28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Ignasio</a:t>
            </a:r>
            <a:r>
              <a:rPr lang="en-US" sz="28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Estrada)</a:t>
            </a:r>
            <a:endParaRPr lang="ro-RO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endParaRPr lang="en-US" sz="28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3261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C55A69CD-741E-E68D-F858-146F62F4F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>
                <a:solidFill>
                  <a:srgbClr val="FF0000"/>
                </a:solidFill>
              </a:rPr>
              <a:t>Din greșeli învățăm....Ar fi păcat să nu.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BD376420-0ED0-65C1-38EC-D027DDC936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o-RO" sz="3600" b="0" i="0" dirty="0" err="1">
                <a:solidFill>
                  <a:srgbClr val="333333"/>
                </a:solidFill>
                <a:effectLst/>
                <a:latin typeface="Playfair Display" panose="00000500000000000000" pitchFamily="2" charset="-52"/>
              </a:rPr>
              <a:t>Inteligenţa</a:t>
            </a:r>
            <a:r>
              <a:rPr lang="ro-RO" sz="3600" b="0" i="0" dirty="0">
                <a:solidFill>
                  <a:srgbClr val="333333"/>
                </a:solidFill>
                <a:effectLst/>
                <a:latin typeface="Playfair Display" panose="00000500000000000000" pitchFamily="2" charset="-52"/>
              </a:rPr>
              <a:t> nu înseamnă să nu faci </a:t>
            </a:r>
            <a:r>
              <a:rPr lang="ro-RO" sz="3600" b="0" i="0" dirty="0" err="1">
                <a:solidFill>
                  <a:srgbClr val="333333"/>
                </a:solidFill>
                <a:effectLst/>
                <a:latin typeface="Playfair Display" panose="00000500000000000000" pitchFamily="2" charset="-52"/>
              </a:rPr>
              <a:t>greşeli</a:t>
            </a:r>
            <a:r>
              <a:rPr lang="ro-RO" sz="3600" b="0" i="0" dirty="0">
                <a:solidFill>
                  <a:srgbClr val="333333"/>
                </a:solidFill>
                <a:effectLst/>
                <a:latin typeface="Playfair Display" panose="00000500000000000000" pitchFamily="2" charset="-52"/>
              </a:rPr>
              <a:t>, ci să vezi repede cum </a:t>
            </a:r>
            <a:r>
              <a:rPr lang="ro-RO" sz="3600" b="0" i="0" dirty="0" err="1">
                <a:solidFill>
                  <a:srgbClr val="333333"/>
                </a:solidFill>
                <a:effectLst/>
                <a:latin typeface="Playfair Display" panose="00000500000000000000" pitchFamily="2" charset="-52"/>
              </a:rPr>
              <a:t>poţi</a:t>
            </a:r>
            <a:r>
              <a:rPr lang="ro-RO" sz="3600" b="0" i="0" dirty="0">
                <a:solidFill>
                  <a:srgbClr val="333333"/>
                </a:solidFill>
                <a:effectLst/>
                <a:latin typeface="Playfair Display" panose="00000500000000000000" pitchFamily="2" charset="-52"/>
              </a:rPr>
              <a:t> să le </a:t>
            </a:r>
            <a:r>
              <a:rPr lang="ro-RO" sz="3600" b="0" i="0" dirty="0" err="1">
                <a:solidFill>
                  <a:srgbClr val="333333"/>
                </a:solidFill>
                <a:effectLst/>
                <a:latin typeface="Playfair Display" panose="00000500000000000000" pitchFamily="2" charset="-52"/>
              </a:rPr>
              <a:t>îndrepţi</a:t>
            </a:r>
            <a:r>
              <a:rPr lang="ro-RO" sz="3600" b="0" i="0" dirty="0">
                <a:solidFill>
                  <a:srgbClr val="333333"/>
                </a:solidFill>
                <a:effectLst/>
                <a:latin typeface="Playfair Display" panose="00000500000000000000" pitchFamily="2" charset="-52"/>
              </a:rPr>
              <a:t>.” [Bertolt Brecht]</a:t>
            </a:r>
            <a:endParaRPr lang="ro-RO" sz="3600" dirty="0"/>
          </a:p>
        </p:txBody>
      </p:sp>
    </p:spTree>
    <p:extLst>
      <p:ext uri="{BB962C8B-B14F-4D97-AF65-F5344CB8AC3E}">
        <p14:creationId xmlns:p14="http://schemas.microsoft.com/office/powerpoint/2010/main" val="3248709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DF434-28DB-4621-A497-D62C41CE0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864" y="0"/>
            <a:ext cx="9779183" cy="1744415"/>
          </a:xfrm>
        </p:spPr>
        <p:txBody>
          <a:bodyPr/>
          <a:lstStyle/>
          <a:p>
            <a:pPr>
              <a:lnSpc>
                <a:spcPct val="115000"/>
              </a:lnSpc>
            </a:pPr>
            <a:r>
              <a:rPr lang="ro-RO" sz="4400" b="1" dirty="0">
                <a:effectLst/>
                <a:ea typeface="Arial" panose="020B0604020202020204" pitchFamily="34" charset="0"/>
              </a:rPr>
              <a:t>Obiective propuse:</a:t>
            </a:r>
            <a:endParaRPr lang="ro-RO" sz="4400" dirty="0">
              <a:effectLst/>
              <a:ea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88C46-D0BC-4307-AE55-7601A139E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8864" y="1977126"/>
            <a:ext cx="9779182" cy="3366815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>
              <a:lnSpc>
                <a:spcPct val="115000"/>
              </a:lnSpc>
            </a:pPr>
            <a:r>
              <a:rPr lang="ro-RO" b="1" dirty="0">
                <a:effectLst/>
                <a:ea typeface="Arial" panose="020B0604020202020204" pitchFamily="34" charset="0"/>
              </a:rPr>
              <a:t>O1: </a:t>
            </a:r>
            <a:r>
              <a:rPr lang="ro-RO" dirty="0">
                <a:effectLst/>
                <a:ea typeface="Arial" panose="020B0604020202020204" pitchFamily="34" charset="0"/>
              </a:rPr>
              <a:t>Să rezolvăm prin metode (modalități) multiple un set de exerciții tipice evaluării de absolvire a gimnaziului  la matematică.</a:t>
            </a:r>
          </a:p>
          <a:p>
            <a:pPr>
              <a:lnSpc>
                <a:spcPct val="115000"/>
              </a:lnSpc>
            </a:pPr>
            <a:r>
              <a:rPr lang="ro-RO" b="1" dirty="0">
                <a:effectLst/>
                <a:ea typeface="Arial" panose="020B0604020202020204" pitchFamily="34" charset="0"/>
              </a:rPr>
              <a:t>O2: </a:t>
            </a:r>
            <a:r>
              <a:rPr lang="ro-RO" dirty="0">
                <a:effectLst/>
                <a:ea typeface="Arial" panose="020B0604020202020204" pitchFamily="34" charset="0"/>
              </a:rPr>
              <a:t>Să identificăm (eventualele) greșeli tipice comise frecvent de elevi.</a:t>
            </a:r>
          </a:p>
          <a:p>
            <a:pPr>
              <a:lnSpc>
                <a:spcPct val="115000"/>
              </a:lnSpc>
            </a:pPr>
            <a:r>
              <a:rPr lang="ro-RO" b="1" dirty="0">
                <a:effectLst/>
                <a:ea typeface="Arial" panose="020B0604020202020204" pitchFamily="34" charset="0"/>
              </a:rPr>
              <a:t>O3: </a:t>
            </a:r>
            <a:r>
              <a:rPr lang="ro-RO" dirty="0">
                <a:effectLst/>
                <a:ea typeface="Arial" panose="020B0604020202020204" pitchFamily="34" charset="0"/>
              </a:rPr>
              <a:t>Să formulăm recomandări( metode, strategii, forme de lucru)  de lichidare a  lacunelor depistate. </a:t>
            </a:r>
          </a:p>
        </p:txBody>
      </p:sp>
    </p:spTree>
    <p:extLst>
      <p:ext uri="{BB962C8B-B14F-4D97-AF65-F5344CB8AC3E}">
        <p14:creationId xmlns:p14="http://schemas.microsoft.com/office/powerpoint/2010/main" val="1325608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FF5EE67-DE83-C00F-F31C-58A2B4623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6503" y="768350"/>
            <a:ext cx="9779183" cy="879438"/>
          </a:xfrm>
        </p:spPr>
        <p:txBody>
          <a:bodyPr/>
          <a:lstStyle/>
          <a:p>
            <a:pPr marL="457200">
              <a:lnSpc>
                <a:spcPct val="115000"/>
              </a:lnSpc>
            </a:pPr>
            <a:r>
              <a:rPr lang="ro-RO" sz="4800" b="1" dirty="0">
                <a:effectLst/>
                <a:ea typeface="Arial" panose="020B0604020202020204" pitchFamily="34" charset="0"/>
              </a:rPr>
              <a:t>Etapa 1.  Formarea comunității</a:t>
            </a:r>
            <a:endParaRPr lang="ro-RO" sz="4800" dirty="0">
              <a:effectLst/>
              <a:ea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F7743C-9A64-6DD7-26EC-7870E2484D2F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14400" y="2625819"/>
            <a:ext cx="9521286" cy="2685769"/>
          </a:xfrm>
        </p:spPr>
        <p:txBody>
          <a:bodyPr>
            <a:normAutofit/>
          </a:bodyPr>
          <a:lstStyle/>
          <a:p>
            <a:pPr marL="457200">
              <a:lnSpc>
                <a:spcPct val="115000"/>
              </a:lnSpc>
            </a:pPr>
            <a:r>
              <a:rPr lang="ro-RO" sz="3200" dirty="0">
                <a:effectLst/>
                <a:ea typeface="Arial" panose="020B0604020202020204" pitchFamily="34" charset="0"/>
              </a:rPr>
              <a:t>5 echipe a cate 6 persoane</a:t>
            </a:r>
          </a:p>
          <a:p>
            <a:pPr marL="457200">
              <a:lnSpc>
                <a:spcPct val="115000"/>
              </a:lnSpc>
            </a:pPr>
            <a:r>
              <a:rPr lang="ro-RO" sz="3200" dirty="0">
                <a:effectLst/>
                <a:ea typeface="Arial" panose="020B0604020202020204" pitchFamily="34" charset="0"/>
              </a:rPr>
              <a:t>Timp: 5 min</a:t>
            </a:r>
          </a:p>
          <a:p>
            <a:pPr marL="457200">
              <a:lnSpc>
                <a:spcPct val="115000"/>
              </a:lnSpc>
            </a:pPr>
            <a:r>
              <a:rPr lang="ro-RO" sz="3200" dirty="0">
                <a:effectLst/>
                <a:ea typeface="Arial" panose="020B0604020202020204" pitchFamily="34" charset="0"/>
              </a:rPr>
              <a:t>Sarcina: Fiecare membru al echipei  se va prezenta conform  fișei . (Anexa 1)</a:t>
            </a:r>
          </a:p>
        </p:txBody>
      </p:sp>
    </p:spTree>
    <p:extLst>
      <p:ext uri="{BB962C8B-B14F-4D97-AF65-F5344CB8AC3E}">
        <p14:creationId xmlns:p14="http://schemas.microsoft.com/office/powerpoint/2010/main" val="25293387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4CFB73D-B7C9-A177-04F3-E48E841A8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2863"/>
            <a:ext cx="10475258" cy="1434913"/>
          </a:xfrm>
        </p:spPr>
        <p:txBody>
          <a:bodyPr/>
          <a:lstStyle/>
          <a:p>
            <a:pPr marL="457200">
              <a:lnSpc>
                <a:spcPct val="115000"/>
              </a:lnSpc>
            </a:pPr>
            <a:r>
              <a:rPr lang="ro-RO" sz="2400" b="1" dirty="0">
                <a:effectLst/>
                <a:ea typeface="Arial" panose="020B0604020202020204" pitchFamily="34" charset="0"/>
              </a:rPr>
              <a:t>Etapa 2)  Evocare:</a:t>
            </a:r>
            <a:r>
              <a:rPr lang="ro-RO" sz="2400" dirty="0">
                <a:effectLst/>
                <a:ea typeface="Arial" panose="020B0604020202020204" pitchFamily="34" charset="0"/>
              </a:rPr>
              <a:t> Prezentarea datelor statistice/analiza rezultatelor elevilor la examenul de absolvire a gimnaziului la matematică din prisma lacunelor depistate .</a:t>
            </a:r>
            <a:endParaRPr lang="ro-RO" sz="2400" dirty="0">
              <a:effectLst/>
              <a:latin typeface="+mn-lt"/>
              <a:ea typeface="Arial" panose="020B0604020202020204" pitchFamily="34" charset="0"/>
            </a:endParaRPr>
          </a:p>
        </p:txBody>
      </p:sp>
      <p:sp>
        <p:nvSpPr>
          <p:cNvPr id="9" name="CasetăText 8">
            <a:extLst>
              <a:ext uri="{FF2B5EF4-FFF2-40B4-BE49-F238E27FC236}">
                <a16:creationId xmlns:a16="http://schemas.microsoft.com/office/drawing/2014/main" id="{302E8D27-9986-4CD4-8BB3-A7C57A3D84D1}"/>
              </a:ext>
            </a:extLst>
          </p:cNvPr>
          <p:cNvSpPr txBox="1"/>
          <p:nvPr/>
        </p:nvSpPr>
        <p:spPr>
          <a:xfrm>
            <a:off x="470648" y="1707776"/>
            <a:ext cx="11080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800" dirty="0">
                <a:solidFill>
                  <a:schemeClr val="bg1"/>
                </a:solidFill>
                <a:effectLst/>
                <a:latin typeface="+mn-lt"/>
                <a:ea typeface="Arial" panose="020B0604020202020204" pitchFamily="34" charset="0"/>
              </a:rPr>
              <a:t>Timp: 5 min</a:t>
            </a:r>
            <a:br>
              <a:rPr lang="ro-RO" sz="1800" dirty="0">
                <a:solidFill>
                  <a:schemeClr val="bg1"/>
                </a:solidFill>
                <a:effectLst/>
                <a:latin typeface="+mn-lt"/>
                <a:ea typeface="Arial" panose="020B0604020202020204" pitchFamily="34" charset="0"/>
              </a:rPr>
            </a:br>
            <a:r>
              <a:rPr lang="ro-RO" sz="1800" dirty="0">
                <a:solidFill>
                  <a:schemeClr val="bg1"/>
                </a:solidFill>
                <a:effectLst/>
                <a:latin typeface="+mn-lt"/>
                <a:ea typeface="Arial" panose="020B0604020202020204" pitchFamily="34" charset="0"/>
              </a:rPr>
              <a:t>Raport privind rezultatele examenului de absolvire a treptei gimnaziale </a:t>
            </a:r>
            <a:r>
              <a:rPr lang="ro-RO" dirty="0">
                <a:solidFill>
                  <a:schemeClr val="bg1"/>
                </a:solidFill>
                <a:ea typeface="Arial" panose="020B0604020202020204" pitchFamily="34" charset="0"/>
              </a:rPr>
              <a:t>l</a:t>
            </a:r>
            <a:r>
              <a:rPr lang="ro-RO" sz="1800" dirty="0">
                <a:solidFill>
                  <a:schemeClr val="bg1"/>
                </a:solidFill>
                <a:effectLst/>
                <a:latin typeface="+mn-lt"/>
                <a:ea typeface="Arial" panose="020B0604020202020204" pitchFamily="34" charset="0"/>
              </a:rPr>
              <a:t>a matematică, sesiunea 2024</a:t>
            </a:r>
            <a:endParaRPr lang="ro-RO" dirty="0">
              <a:solidFill>
                <a:schemeClr val="bg1"/>
              </a:solidFill>
            </a:endParaRPr>
          </a:p>
        </p:txBody>
      </p:sp>
      <p:graphicFrame>
        <p:nvGraphicFramePr>
          <p:cNvPr id="10" name="Tabel 9">
            <a:extLst>
              <a:ext uri="{FF2B5EF4-FFF2-40B4-BE49-F238E27FC236}">
                <a16:creationId xmlns:a16="http://schemas.microsoft.com/office/drawing/2014/main" id="{84093DB5-7823-4ECC-90DD-69ED3B55B4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8148451"/>
              </p:ext>
            </p:extLst>
          </p:nvPr>
        </p:nvGraphicFramePr>
        <p:xfrm>
          <a:off x="1479176" y="2679020"/>
          <a:ext cx="10300448" cy="2870625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1597884">
                  <a:extLst>
                    <a:ext uri="{9D8B030D-6E8A-4147-A177-3AD203B41FA5}">
                      <a16:colId xmlns:a16="http://schemas.microsoft.com/office/drawing/2014/main" val="3149397907"/>
                    </a:ext>
                  </a:extLst>
                </a:gridCol>
                <a:gridCol w="1087542">
                  <a:extLst>
                    <a:ext uri="{9D8B030D-6E8A-4147-A177-3AD203B41FA5}">
                      <a16:colId xmlns:a16="http://schemas.microsoft.com/office/drawing/2014/main" val="2403325153"/>
                    </a:ext>
                  </a:extLst>
                </a:gridCol>
                <a:gridCol w="1087542">
                  <a:extLst>
                    <a:ext uri="{9D8B030D-6E8A-4147-A177-3AD203B41FA5}">
                      <a16:colId xmlns:a16="http://schemas.microsoft.com/office/drawing/2014/main" val="4203634357"/>
                    </a:ext>
                  </a:extLst>
                </a:gridCol>
                <a:gridCol w="1087542">
                  <a:extLst>
                    <a:ext uri="{9D8B030D-6E8A-4147-A177-3AD203B41FA5}">
                      <a16:colId xmlns:a16="http://schemas.microsoft.com/office/drawing/2014/main" val="3459130892"/>
                    </a:ext>
                  </a:extLst>
                </a:gridCol>
                <a:gridCol w="1088656">
                  <a:extLst>
                    <a:ext uri="{9D8B030D-6E8A-4147-A177-3AD203B41FA5}">
                      <a16:colId xmlns:a16="http://schemas.microsoft.com/office/drawing/2014/main" val="3680524407"/>
                    </a:ext>
                  </a:extLst>
                </a:gridCol>
                <a:gridCol w="1087542">
                  <a:extLst>
                    <a:ext uri="{9D8B030D-6E8A-4147-A177-3AD203B41FA5}">
                      <a16:colId xmlns:a16="http://schemas.microsoft.com/office/drawing/2014/main" val="21614113"/>
                    </a:ext>
                  </a:extLst>
                </a:gridCol>
                <a:gridCol w="1085316">
                  <a:extLst>
                    <a:ext uri="{9D8B030D-6E8A-4147-A177-3AD203B41FA5}">
                      <a16:colId xmlns:a16="http://schemas.microsoft.com/office/drawing/2014/main" val="1723421508"/>
                    </a:ext>
                  </a:extLst>
                </a:gridCol>
                <a:gridCol w="1089768">
                  <a:extLst>
                    <a:ext uri="{9D8B030D-6E8A-4147-A177-3AD203B41FA5}">
                      <a16:colId xmlns:a16="http://schemas.microsoft.com/office/drawing/2014/main" val="207988217"/>
                    </a:ext>
                  </a:extLst>
                </a:gridCol>
                <a:gridCol w="1088656">
                  <a:extLst>
                    <a:ext uri="{9D8B030D-6E8A-4147-A177-3AD203B41FA5}">
                      <a16:colId xmlns:a16="http://schemas.microsoft.com/office/drawing/2014/main" val="1379868942"/>
                    </a:ext>
                  </a:extLst>
                </a:gridCol>
              </a:tblGrid>
              <a:tr h="9258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600" dirty="0">
                          <a:solidFill>
                            <a:schemeClr val="tx1"/>
                          </a:solidFill>
                          <a:effectLst/>
                        </a:rPr>
                        <a:t>Anul </a:t>
                      </a:r>
                      <a:endParaRPr lang="ro-RO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600" dirty="0">
                          <a:solidFill>
                            <a:schemeClr val="tx1"/>
                          </a:solidFill>
                          <a:effectLst/>
                        </a:rPr>
                        <a:t>Nr notelor de ,,10”</a:t>
                      </a:r>
                      <a:endParaRPr lang="ro-RO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600" dirty="0">
                          <a:solidFill>
                            <a:schemeClr val="tx1"/>
                          </a:solidFill>
                          <a:effectLst/>
                        </a:rPr>
                        <a:t>Nr notelor de ,,9”</a:t>
                      </a:r>
                      <a:endParaRPr lang="ro-RO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600" dirty="0">
                          <a:solidFill>
                            <a:schemeClr val="tx1"/>
                          </a:solidFill>
                          <a:effectLst/>
                        </a:rPr>
                        <a:t>Nr notelor de ,,8”</a:t>
                      </a:r>
                      <a:endParaRPr lang="ro-RO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600" dirty="0">
                          <a:solidFill>
                            <a:schemeClr val="tx1"/>
                          </a:solidFill>
                          <a:effectLst/>
                        </a:rPr>
                        <a:t>Nr notelor de ,,7”</a:t>
                      </a:r>
                      <a:endParaRPr lang="ro-RO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600" dirty="0">
                          <a:solidFill>
                            <a:schemeClr val="tx1"/>
                          </a:solidFill>
                          <a:effectLst/>
                        </a:rPr>
                        <a:t>Nr notelor de ,,6”</a:t>
                      </a:r>
                      <a:endParaRPr lang="ro-RO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600" dirty="0">
                          <a:solidFill>
                            <a:schemeClr val="tx1"/>
                          </a:solidFill>
                          <a:effectLst/>
                        </a:rPr>
                        <a:t>Nr notelor de ,,5”</a:t>
                      </a:r>
                      <a:endParaRPr lang="ro-RO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600" dirty="0">
                          <a:solidFill>
                            <a:schemeClr val="tx1"/>
                          </a:solidFill>
                          <a:effectLst/>
                        </a:rPr>
                        <a:t>Nr  notelor de ,,4”-,,1”</a:t>
                      </a:r>
                      <a:endParaRPr lang="ro-RO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600" dirty="0">
                          <a:solidFill>
                            <a:schemeClr val="tx1"/>
                          </a:solidFill>
                          <a:effectLst/>
                        </a:rPr>
                        <a:t>Total</a:t>
                      </a:r>
                      <a:endParaRPr lang="ro-RO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01164276"/>
                  </a:ext>
                </a:extLst>
              </a:tr>
              <a:tr h="4362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800" dirty="0">
                          <a:solidFill>
                            <a:schemeClr val="tx1"/>
                          </a:solidFill>
                          <a:effectLst/>
                        </a:rPr>
                        <a:t>2017-2018 </a:t>
                      </a:r>
                      <a:endParaRPr lang="ro-RO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800" dirty="0">
                          <a:solidFill>
                            <a:schemeClr val="tx1"/>
                          </a:solidFill>
                          <a:effectLst/>
                        </a:rPr>
                        <a:t>863 </a:t>
                      </a:r>
                      <a:endParaRPr lang="ro-RO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800" dirty="0">
                          <a:solidFill>
                            <a:schemeClr val="tx1"/>
                          </a:solidFill>
                          <a:effectLst/>
                        </a:rPr>
                        <a:t>744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800" dirty="0">
                          <a:solidFill>
                            <a:schemeClr val="tx1"/>
                          </a:solidFill>
                          <a:effectLst/>
                        </a:rPr>
                        <a:t>1642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800" dirty="0">
                          <a:solidFill>
                            <a:schemeClr val="tx1"/>
                          </a:solidFill>
                          <a:effectLst/>
                        </a:rPr>
                        <a:t>1425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800" dirty="0">
                          <a:solidFill>
                            <a:schemeClr val="tx1"/>
                          </a:solidFill>
                          <a:effectLst/>
                        </a:rPr>
                        <a:t>1155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800" dirty="0">
                          <a:solidFill>
                            <a:schemeClr val="tx1"/>
                          </a:solidFill>
                          <a:effectLst/>
                        </a:rPr>
                        <a:t>425 </a:t>
                      </a:r>
                      <a:endParaRPr lang="ro-RO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800" dirty="0">
                          <a:solidFill>
                            <a:schemeClr val="tx1"/>
                          </a:solidFill>
                          <a:effectLst/>
                        </a:rPr>
                        <a:t>85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800" dirty="0">
                          <a:solidFill>
                            <a:schemeClr val="tx1"/>
                          </a:solidFill>
                          <a:effectLst/>
                        </a:rPr>
                        <a:t>6339</a:t>
                      </a:r>
                      <a:endParaRPr lang="ro-RO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07968526"/>
                  </a:ext>
                </a:extLst>
              </a:tr>
              <a:tr h="3982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800" dirty="0">
                          <a:solidFill>
                            <a:schemeClr val="tx1"/>
                          </a:solidFill>
                          <a:effectLst/>
                        </a:rPr>
                        <a:t>2018-2019</a:t>
                      </a:r>
                      <a:endParaRPr lang="ro-RO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800">
                          <a:solidFill>
                            <a:schemeClr val="tx1"/>
                          </a:solidFill>
                          <a:effectLst/>
                        </a:rPr>
                        <a:t>985</a:t>
                      </a:r>
                      <a:endParaRPr lang="ro-RO" sz="1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800" dirty="0">
                          <a:solidFill>
                            <a:schemeClr val="tx1"/>
                          </a:solidFill>
                          <a:effectLst/>
                        </a:rPr>
                        <a:t>575</a:t>
                      </a:r>
                      <a:endParaRPr lang="ro-RO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800" dirty="0">
                          <a:solidFill>
                            <a:schemeClr val="tx1"/>
                          </a:solidFill>
                          <a:effectLst/>
                        </a:rPr>
                        <a:t>1396</a:t>
                      </a:r>
                      <a:endParaRPr lang="ro-RO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800" dirty="0">
                          <a:solidFill>
                            <a:schemeClr val="tx1"/>
                          </a:solidFill>
                          <a:effectLst/>
                        </a:rPr>
                        <a:t>1409</a:t>
                      </a:r>
                      <a:endParaRPr lang="ro-RO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800">
                          <a:solidFill>
                            <a:schemeClr val="tx1"/>
                          </a:solidFill>
                          <a:effectLst/>
                        </a:rPr>
                        <a:t>1232</a:t>
                      </a:r>
                      <a:endParaRPr lang="ro-RO" sz="1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800">
                          <a:solidFill>
                            <a:schemeClr val="tx1"/>
                          </a:solidFill>
                          <a:effectLst/>
                        </a:rPr>
                        <a:t>674</a:t>
                      </a:r>
                      <a:endParaRPr lang="ro-RO" sz="1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800">
                          <a:solidFill>
                            <a:schemeClr val="tx1"/>
                          </a:solidFill>
                          <a:effectLst/>
                        </a:rPr>
                        <a:t>117</a:t>
                      </a:r>
                      <a:endParaRPr lang="ro-RO" sz="1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800" dirty="0">
                          <a:solidFill>
                            <a:schemeClr val="tx1"/>
                          </a:solidFill>
                          <a:effectLst/>
                        </a:rPr>
                        <a:t>6388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51629866"/>
                  </a:ext>
                </a:extLst>
              </a:tr>
              <a:tr h="4014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800" dirty="0">
                          <a:solidFill>
                            <a:schemeClr val="tx1"/>
                          </a:solidFill>
                          <a:effectLst/>
                        </a:rPr>
                        <a:t>2021-2022</a:t>
                      </a:r>
                      <a:endParaRPr lang="ro-RO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800">
                          <a:solidFill>
                            <a:schemeClr val="tx1"/>
                          </a:solidFill>
                          <a:effectLst/>
                        </a:rPr>
                        <a:t>1182</a:t>
                      </a:r>
                      <a:endParaRPr lang="ro-RO" sz="1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800">
                          <a:solidFill>
                            <a:schemeClr val="tx1"/>
                          </a:solidFill>
                          <a:effectLst/>
                        </a:rPr>
                        <a:t>774</a:t>
                      </a:r>
                      <a:endParaRPr lang="ro-RO" sz="1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800" dirty="0">
                          <a:solidFill>
                            <a:schemeClr val="tx1"/>
                          </a:solidFill>
                          <a:effectLst/>
                        </a:rPr>
                        <a:t>1581</a:t>
                      </a:r>
                      <a:endParaRPr lang="ro-RO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800" dirty="0">
                          <a:solidFill>
                            <a:schemeClr val="tx1"/>
                          </a:solidFill>
                          <a:effectLst/>
                        </a:rPr>
                        <a:t>1395</a:t>
                      </a:r>
                      <a:endParaRPr lang="ro-RO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800" dirty="0">
                          <a:solidFill>
                            <a:schemeClr val="tx1"/>
                          </a:solidFill>
                          <a:effectLst/>
                        </a:rPr>
                        <a:t>1390</a:t>
                      </a:r>
                      <a:endParaRPr lang="ro-RO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800" dirty="0">
                          <a:solidFill>
                            <a:schemeClr val="tx1"/>
                          </a:solidFill>
                          <a:effectLst/>
                        </a:rPr>
                        <a:t>964</a:t>
                      </a:r>
                      <a:endParaRPr lang="ro-RO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800" dirty="0">
                          <a:solidFill>
                            <a:schemeClr val="tx1"/>
                          </a:solidFill>
                          <a:effectLst/>
                        </a:rPr>
                        <a:t>202</a:t>
                      </a:r>
                      <a:endParaRPr lang="ro-RO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800" dirty="0">
                          <a:solidFill>
                            <a:schemeClr val="tx1"/>
                          </a:solidFill>
                          <a:effectLst/>
                        </a:rPr>
                        <a:t>7488 </a:t>
                      </a:r>
                      <a:endParaRPr lang="ro-RO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97626870"/>
                  </a:ext>
                </a:extLst>
              </a:tr>
              <a:tr h="3544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800" dirty="0">
                          <a:solidFill>
                            <a:schemeClr val="tx1"/>
                          </a:solidFill>
                          <a:effectLst/>
                        </a:rPr>
                        <a:t>2022-2023</a:t>
                      </a:r>
                      <a:endParaRPr lang="ro-RO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800">
                          <a:solidFill>
                            <a:schemeClr val="tx1"/>
                          </a:solidFill>
                          <a:effectLst/>
                        </a:rPr>
                        <a:t>1134</a:t>
                      </a:r>
                      <a:endParaRPr lang="ro-RO" sz="1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800">
                          <a:solidFill>
                            <a:schemeClr val="tx1"/>
                          </a:solidFill>
                          <a:effectLst/>
                        </a:rPr>
                        <a:t>889</a:t>
                      </a:r>
                      <a:endParaRPr lang="ro-RO" sz="1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800">
                          <a:solidFill>
                            <a:schemeClr val="tx1"/>
                          </a:solidFill>
                          <a:effectLst/>
                        </a:rPr>
                        <a:t>1912</a:t>
                      </a:r>
                      <a:endParaRPr lang="ro-RO" sz="1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800">
                          <a:solidFill>
                            <a:schemeClr val="tx1"/>
                          </a:solidFill>
                          <a:effectLst/>
                        </a:rPr>
                        <a:t>1593</a:t>
                      </a:r>
                      <a:endParaRPr lang="ro-RO" sz="1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800" dirty="0">
                          <a:solidFill>
                            <a:schemeClr val="tx1"/>
                          </a:solidFill>
                          <a:effectLst/>
                        </a:rPr>
                        <a:t>1322</a:t>
                      </a:r>
                      <a:endParaRPr lang="ro-RO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800">
                          <a:solidFill>
                            <a:schemeClr val="tx1"/>
                          </a:solidFill>
                          <a:effectLst/>
                        </a:rPr>
                        <a:t>865</a:t>
                      </a:r>
                      <a:endParaRPr lang="ro-RO" sz="1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800" dirty="0">
                          <a:solidFill>
                            <a:schemeClr val="tx1"/>
                          </a:solidFill>
                          <a:effectLst/>
                        </a:rPr>
                        <a:t>208</a:t>
                      </a:r>
                      <a:endParaRPr lang="ro-RO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800">
                          <a:solidFill>
                            <a:schemeClr val="tx1"/>
                          </a:solidFill>
                          <a:effectLst/>
                        </a:rPr>
                        <a:t>7923</a:t>
                      </a:r>
                      <a:endParaRPr lang="ro-RO" sz="1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82979581"/>
                  </a:ext>
                </a:extLst>
              </a:tr>
              <a:tr h="3544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800" dirty="0">
                          <a:solidFill>
                            <a:schemeClr val="tx1"/>
                          </a:solidFill>
                          <a:effectLst/>
                        </a:rPr>
                        <a:t>2023-2024</a:t>
                      </a:r>
                      <a:endParaRPr lang="ro-RO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800">
                          <a:solidFill>
                            <a:schemeClr val="tx1"/>
                          </a:solidFill>
                          <a:effectLst/>
                        </a:rPr>
                        <a:t>1148</a:t>
                      </a:r>
                      <a:endParaRPr lang="ro-RO" sz="1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800" dirty="0">
                          <a:solidFill>
                            <a:schemeClr val="tx1"/>
                          </a:solidFill>
                          <a:effectLst/>
                        </a:rPr>
                        <a:t>922</a:t>
                      </a:r>
                      <a:endParaRPr lang="ro-RO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800">
                          <a:solidFill>
                            <a:schemeClr val="tx1"/>
                          </a:solidFill>
                          <a:effectLst/>
                        </a:rPr>
                        <a:t>1795</a:t>
                      </a:r>
                      <a:endParaRPr lang="ro-RO" sz="1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800">
                          <a:solidFill>
                            <a:schemeClr val="tx1"/>
                          </a:solidFill>
                          <a:effectLst/>
                        </a:rPr>
                        <a:t>1520</a:t>
                      </a:r>
                      <a:endParaRPr lang="ro-RO" sz="1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800">
                          <a:solidFill>
                            <a:schemeClr val="tx1"/>
                          </a:solidFill>
                          <a:effectLst/>
                        </a:rPr>
                        <a:t>1453</a:t>
                      </a:r>
                      <a:endParaRPr lang="ro-RO" sz="18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800" dirty="0">
                          <a:solidFill>
                            <a:schemeClr val="tx1"/>
                          </a:solidFill>
                          <a:effectLst/>
                        </a:rPr>
                        <a:t>899</a:t>
                      </a:r>
                      <a:endParaRPr lang="ro-RO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800" dirty="0">
                          <a:solidFill>
                            <a:schemeClr val="tx1"/>
                          </a:solidFill>
                          <a:effectLst/>
                        </a:rPr>
                        <a:t>311</a:t>
                      </a:r>
                      <a:endParaRPr lang="ro-RO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800" dirty="0">
                          <a:solidFill>
                            <a:schemeClr val="tx1"/>
                          </a:solidFill>
                          <a:effectLst/>
                        </a:rPr>
                        <a:t>8048</a:t>
                      </a:r>
                      <a:endParaRPr lang="ro-RO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110505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21028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u 10">
            <a:extLst>
              <a:ext uri="{FF2B5EF4-FFF2-40B4-BE49-F238E27FC236}">
                <a16:creationId xmlns:a16="http://schemas.microsoft.com/office/drawing/2014/main" id="{D6343D30-1771-4270-8786-5FD526A3B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0101" y="685801"/>
            <a:ext cx="9601200" cy="418297"/>
          </a:xfrm>
        </p:spPr>
        <p:txBody>
          <a:bodyPr/>
          <a:lstStyle/>
          <a:p>
            <a:r>
              <a:rPr lang="ro-RO" sz="2400" dirty="0">
                <a:effectLst/>
                <a:ea typeface="Arial" panose="020B0604020202020204" pitchFamily="34" charset="0"/>
              </a:rPr>
              <a:t>Gradul de realizare al itemilor poate fi analizat din următorul tabel:</a:t>
            </a:r>
            <a:endParaRPr lang="ro-RO" dirty="0"/>
          </a:p>
        </p:txBody>
      </p:sp>
      <p:graphicFrame>
        <p:nvGraphicFramePr>
          <p:cNvPr id="14" name="Substituent conținut 13">
            <a:extLst>
              <a:ext uri="{FF2B5EF4-FFF2-40B4-BE49-F238E27FC236}">
                <a16:creationId xmlns:a16="http://schemas.microsoft.com/office/drawing/2014/main" id="{BCF0492A-BACC-48D9-9E92-FDE6EECC30B5}"/>
              </a:ext>
            </a:extLst>
          </p:cNvPr>
          <p:cNvGraphicFramePr>
            <a:graphicFrameLocks noGrp="1"/>
          </p:cNvGraphicFramePr>
          <p:nvPr>
            <p:ph idx="10"/>
            <p:extLst>
              <p:ext uri="{D42A27DB-BD31-4B8C-83A1-F6EECF244321}">
                <p14:modId xmlns:p14="http://schemas.microsoft.com/office/powerpoint/2010/main" val="3915694181"/>
              </p:ext>
            </p:extLst>
          </p:nvPr>
        </p:nvGraphicFramePr>
        <p:xfrm>
          <a:off x="1009231" y="1359074"/>
          <a:ext cx="9917722" cy="1234657"/>
        </p:xfrm>
        <a:graphic>
          <a:graphicData uri="http://schemas.openxmlformats.org/drawingml/2006/table">
            <a:tbl>
              <a:tblPr firstRow="1" firstCol="1" bandRow="1">
                <a:tableStyleId>{5A111915-BE36-4E01-A7E5-04B1672EAD32}</a:tableStyleId>
              </a:tblPr>
              <a:tblGrid>
                <a:gridCol w="986133">
                  <a:extLst>
                    <a:ext uri="{9D8B030D-6E8A-4147-A177-3AD203B41FA5}">
                      <a16:colId xmlns:a16="http://schemas.microsoft.com/office/drawing/2014/main" val="4010782792"/>
                    </a:ext>
                  </a:extLst>
                </a:gridCol>
                <a:gridCol w="743636">
                  <a:extLst>
                    <a:ext uri="{9D8B030D-6E8A-4147-A177-3AD203B41FA5}">
                      <a16:colId xmlns:a16="http://schemas.microsoft.com/office/drawing/2014/main" val="4291781906"/>
                    </a:ext>
                  </a:extLst>
                </a:gridCol>
                <a:gridCol w="744693">
                  <a:extLst>
                    <a:ext uri="{9D8B030D-6E8A-4147-A177-3AD203B41FA5}">
                      <a16:colId xmlns:a16="http://schemas.microsoft.com/office/drawing/2014/main" val="1971284682"/>
                    </a:ext>
                  </a:extLst>
                </a:gridCol>
                <a:gridCol w="743636">
                  <a:extLst>
                    <a:ext uri="{9D8B030D-6E8A-4147-A177-3AD203B41FA5}">
                      <a16:colId xmlns:a16="http://schemas.microsoft.com/office/drawing/2014/main" val="2881073337"/>
                    </a:ext>
                  </a:extLst>
                </a:gridCol>
                <a:gridCol w="744693">
                  <a:extLst>
                    <a:ext uri="{9D8B030D-6E8A-4147-A177-3AD203B41FA5}">
                      <a16:colId xmlns:a16="http://schemas.microsoft.com/office/drawing/2014/main" val="732895219"/>
                    </a:ext>
                  </a:extLst>
                </a:gridCol>
                <a:gridCol w="743636">
                  <a:extLst>
                    <a:ext uri="{9D8B030D-6E8A-4147-A177-3AD203B41FA5}">
                      <a16:colId xmlns:a16="http://schemas.microsoft.com/office/drawing/2014/main" val="2317971492"/>
                    </a:ext>
                  </a:extLst>
                </a:gridCol>
                <a:gridCol w="744693">
                  <a:extLst>
                    <a:ext uri="{9D8B030D-6E8A-4147-A177-3AD203B41FA5}">
                      <a16:colId xmlns:a16="http://schemas.microsoft.com/office/drawing/2014/main" val="81540624"/>
                    </a:ext>
                  </a:extLst>
                </a:gridCol>
                <a:gridCol w="744693">
                  <a:extLst>
                    <a:ext uri="{9D8B030D-6E8A-4147-A177-3AD203B41FA5}">
                      <a16:colId xmlns:a16="http://schemas.microsoft.com/office/drawing/2014/main" val="1572779472"/>
                    </a:ext>
                  </a:extLst>
                </a:gridCol>
                <a:gridCol w="743636">
                  <a:extLst>
                    <a:ext uri="{9D8B030D-6E8A-4147-A177-3AD203B41FA5}">
                      <a16:colId xmlns:a16="http://schemas.microsoft.com/office/drawing/2014/main" val="448147217"/>
                    </a:ext>
                  </a:extLst>
                </a:gridCol>
                <a:gridCol w="744693">
                  <a:extLst>
                    <a:ext uri="{9D8B030D-6E8A-4147-A177-3AD203B41FA5}">
                      <a16:colId xmlns:a16="http://schemas.microsoft.com/office/drawing/2014/main" val="718507826"/>
                    </a:ext>
                  </a:extLst>
                </a:gridCol>
                <a:gridCol w="743636">
                  <a:extLst>
                    <a:ext uri="{9D8B030D-6E8A-4147-A177-3AD203B41FA5}">
                      <a16:colId xmlns:a16="http://schemas.microsoft.com/office/drawing/2014/main" val="692972800"/>
                    </a:ext>
                  </a:extLst>
                </a:gridCol>
                <a:gridCol w="744693">
                  <a:extLst>
                    <a:ext uri="{9D8B030D-6E8A-4147-A177-3AD203B41FA5}">
                      <a16:colId xmlns:a16="http://schemas.microsoft.com/office/drawing/2014/main" val="568821143"/>
                    </a:ext>
                  </a:extLst>
                </a:gridCol>
                <a:gridCol w="745251">
                  <a:extLst>
                    <a:ext uri="{9D8B030D-6E8A-4147-A177-3AD203B41FA5}">
                      <a16:colId xmlns:a16="http://schemas.microsoft.com/office/drawing/2014/main" val="2574987465"/>
                    </a:ext>
                  </a:extLst>
                </a:gridCol>
              </a:tblGrid>
              <a:tr h="3071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600" dirty="0">
                          <a:solidFill>
                            <a:schemeClr val="tx1"/>
                          </a:solidFill>
                          <a:effectLst/>
                        </a:rPr>
                        <a:t>Itemul </a:t>
                      </a:r>
                      <a:endParaRPr lang="ro-RO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6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o-RO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6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o-RO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6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o-RO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60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o-RO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60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o-RO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600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ro-RO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600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o-RO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600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ro-RO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600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ro-RO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600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ro-RO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600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ro-RO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600" dirty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ro-RO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8995302"/>
                  </a:ext>
                </a:extLst>
              </a:tr>
              <a:tr h="9274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600" dirty="0">
                          <a:solidFill>
                            <a:schemeClr val="tx1"/>
                          </a:solidFill>
                          <a:effectLst/>
                        </a:rPr>
                        <a:t>% de realizare</a:t>
                      </a:r>
                      <a:endParaRPr lang="ro-RO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600" dirty="0">
                          <a:solidFill>
                            <a:schemeClr val="tx1"/>
                          </a:solidFill>
                          <a:effectLst/>
                        </a:rPr>
                        <a:t>97,2%</a:t>
                      </a:r>
                      <a:endParaRPr lang="ro-RO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600" dirty="0">
                          <a:solidFill>
                            <a:schemeClr val="tx1"/>
                          </a:solidFill>
                          <a:effectLst/>
                        </a:rPr>
                        <a:t>97,3%</a:t>
                      </a:r>
                      <a:endParaRPr lang="ro-RO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600" dirty="0">
                          <a:solidFill>
                            <a:schemeClr val="tx1"/>
                          </a:solidFill>
                          <a:effectLst/>
                        </a:rPr>
                        <a:t>95,4%</a:t>
                      </a:r>
                      <a:endParaRPr lang="ro-RO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600" dirty="0">
                          <a:solidFill>
                            <a:schemeClr val="tx1"/>
                          </a:solidFill>
                          <a:effectLst/>
                        </a:rPr>
                        <a:t>91,6%</a:t>
                      </a:r>
                      <a:endParaRPr lang="ro-RO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600" dirty="0">
                          <a:solidFill>
                            <a:schemeClr val="tx1"/>
                          </a:solidFill>
                          <a:effectLst/>
                        </a:rPr>
                        <a:t>70,5%</a:t>
                      </a:r>
                      <a:endParaRPr lang="ro-RO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600" dirty="0">
                          <a:solidFill>
                            <a:schemeClr val="tx1"/>
                          </a:solidFill>
                          <a:effectLst/>
                        </a:rPr>
                        <a:t>81,8%</a:t>
                      </a:r>
                      <a:endParaRPr lang="ro-RO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600" dirty="0">
                          <a:solidFill>
                            <a:schemeClr val="tx1"/>
                          </a:solidFill>
                          <a:effectLst/>
                        </a:rPr>
                        <a:t>75,9%</a:t>
                      </a:r>
                      <a:endParaRPr lang="ro-RO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600" dirty="0">
                          <a:solidFill>
                            <a:schemeClr val="tx1"/>
                          </a:solidFill>
                          <a:effectLst/>
                        </a:rPr>
                        <a:t>78,8%</a:t>
                      </a:r>
                      <a:endParaRPr lang="ro-RO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600" dirty="0">
                          <a:solidFill>
                            <a:schemeClr val="tx1"/>
                          </a:solidFill>
                          <a:effectLst/>
                        </a:rPr>
                        <a:t>64,1%</a:t>
                      </a:r>
                      <a:endParaRPr lang="ro-RO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600" dirty="0">
                          <a:solidFill>
                            <a:schemeClr val="tx1"/>
                          </a:solidFill>
                          <a:effectLst/>
                        </a:rPr>
                        <a:t>66,1%</a:t>
                      </a:r>
                      <a:endParaRPr lang="ro-RO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600" dirty="0">
                          <a:solidFill>
                            <a:schemeClr val="tx1"/>
                          </a:solidFill>
                          <a:effectLst/>
                        </a:rPr>
                        <a:t>49,9%</a:t>
                      </a:r>
                      <a:endParaRPr lang="ro-RO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600" dirty="0">
                          <a:solidFill>
                            <a:schemeClr val="tx1"/>
                          </a:solidFill>
                          <a:effectLst/>
                        </a:rPr>
                        <a:t>44,3%</a:t>
                      </a:r>
                      <a:endParaRPr lang="ro-RO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0125062"/>
                  </a:ext>
                </a:extLst>
              </a:tr>
            </a:tbl>
          </a:graphicData>
        </a:graphic>
      </p:graphicFrame>
      <p:sp>
        <p:nvSpPr>
          <p:cNvPr id="18" name="CasetăText 17">
            <a:extLst>
              <a:ext uri="{FF2B5EF4-FFF2-40B4-BE49-F238E27FC236}">
                <a16:creationId xmlns:a16="http://schemas.microsoft.com/office/drawing/2014/main" id="{BFC3E000-5BA9-46F5-9446-8D646D600B05}"/>
              </a:ext>
            </a:extLst>
          </p:cNvPr>
          <p:cNvSpPr txBox="1"/>
          <p:nvPr/>
        </p:nvSpPr>
        <p:spPr>
          <a:xfrm>
            <a:off x="1009231" y="2757053"/>
            <a:ext cx="9917722" cy="10244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8100" indent="304800">
              <a:lnSpc>
                <a:spcPct val="115000"/>
              </a:lnSpc>
            </a:pPr>
            <a:r>
              <a:rPr lang="ro-RO" sz="1800" dirty="0">
                <a:effectLst/>
                <a:ea typeface="Arial" panose="020B0604020202020204" pitchFamily="34" charset="0"/>
                <a:cs typeface="Arial" panose="020B0604020202020204" pitchFamily="34" charset="0"/>
              </a:rPr>
              <a:t>Astfel, dacă am face o analiză am observa că itemii ce conțin probleme de geometrie au un procent mai mic de rezolvare, itemul 9, 11 și evident subiectul ce conține exercițiu cu parametru(12) a fost rezolvat de </a:t>
            </a:r>
            <a:r>
              <a:rPr lang="ro-RO" dirty="0">
                <a:ea typeface="Arial" panose="020B0604020202020204" pitchFamily="34" charset="0"/>
                <a:cs typeface="Arial" panose="020B0604020202020204" pitchFamily="34" charset="0"/>
              </a:rPr>
              <a:t>un număr mai mic de elevi.</a:t>
            </a:r>
            <a:endParaRPr lang="ro-RO" sz="1800" dirty="0">
              <a:effectLst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9" name="Tabel 18">
            <a:extLst>
              <a:ext uri="{FF2B5EF4-FFF2-40B4-BE49-F238E27FC236}">
                <a16:creationId xmlns:a16="http://schemas.microsoft.com/office/drawing/2014/main" id="{07B8D8ED-E983-4328-AD20-DEB5874D8C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1824082"/>
              </p:ext>
            </p:extLst>
          </p:nvPr>
        </p:nvGraphicFramePr>
        <p:xfrm>
          <a:off x="1009231" y="3968472"/>
          <a:ext cx="5189346" cy="1832781"/>
        </p:xfrm>
        <a:graphic>
          <a:graphicData uri="http://schemas.openxmlformats.org/drawingml/2006/table">
            <a:tbl>
              <a:tblPr firstRow="1" firstCol="1" bandRow="1">
                <a:tableStyleId>{69012ECD-51FC-41F1-AA8D-1B2483CD663E}</a:tableStyleId>
              </a:tblPr>
              <a:tblGrid>
                <a:gridCol w="1415654">
                  <a:extLst>
                    <a:ext uri="{9D8B030D-6E8A-4147-A177-3AD203B41FA5}">
                      <a16:colId xmlns:a16="http://schemas.microsoft.com/office/drawing/2014/main" val="1958778312"/>
                    </a:ext>
                  </a:extLst>
                </a:gridCol>
                <a:gridCol w="1886846">
                  <a:extLst>
                    <a:ext uri="{9D8B030D-6E8A-4147-A177-3AD203B41FA5}">
                      <a16:colId xmlns:a16="http://schemas.microsoft.com/office/drawing/2014/main" val="3109809715"/>
                    </a:ext>
                  </a:extLst>
                </a:gridCol>
                <a:gridCol w="1886846">
                  <a:extLst>
                    <a:ext uri="{9D8B030D-6E8A-4147-A177-3AD203B41FA5}">
                      <a16:colId xmlns:a16="http://schemas.microsoft.com/office/drawing/2014/main" val="388636151"/>
                    </a:ext>
                  </a:extLst>
                </a:gridCol>
              </a:tblGrid>
              <a:tr h="427631">
                <a:tc>
                  <a:txBody>
                    <a:bodyPr/>
                    <a:lstStyle/>
                    <a:p>
                      <a:pPr indent="38100" algn="ctr">
                        <a:lnSpc>
                          <a:spcPct val="115000"/>
                        </a:lnSpc>
                      </a:pPr>
                      <a:r>
                        <a:rPr lang="ro-RO" sz="1600">
                          <a:solidFill>
                            <a:schemeClr val="tx1"/>
                          </a:solidFill>
                          <a:effectLst/>
                        </a:rPr>
                        <a:t>Anul de studii</a:t>
                      </a:r>
                      <a:endParaRPr lang="ro-RO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600" dirty="0">
                          <a:solidFill>
                            <a:schemeClr val="tx1"/>
                          </a:solidFill>
                          <a:effectLst/>
                        </a:rPr>
                        <a:t>Calitatea (%)</a:t>
                      </a:r>
                      <a:endParaRPr lang="ro-RO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600">
                          <a:solidFill>
                            <a:schemeClr val="tx1"/>
                          </a:solidFill>
                          <a:effectLst/>
                        </a:rPr>
                        <a:t>Reuşita (%)</a:t>
                      </a:r>
                      <a:endParaRPr lang="ro-RO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9518729"/>
                  </a:ext>
                </a:extLst>
              </a:tr>
              <a:tr h="2810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600">
                          <a:solidFill>
                            <a:schemeClr val="tx1"/>
                          </a:solidFill>
                          <a:effectLst/>
                        </a:rPr>
                        <a:t>2017-2018</a:t>
                      </a:r>
                      <a:endParaRPr lang="ro-RO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600">
                          <a:solidFill>
                            <a:schemeClr val="tx1"/>
                          </a:solidFill>
                          <a:effectLst/>
                        </a:rPr>
                        <a:t>51,2%</a:t>
                      </a:r>
                      <a:endParaRPr lang="ro-RO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600" dirty="0">
                          <a:solidFill>
                            <a:schemeClr val="tx1"/>
                          </a:solidFill>
                          <a:effectLst/>
                        </a:rPr>
                        <a:t>98,65%</a:t>
                      </a:r>
                      <a:endParaRPr lang="ro-RO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1638874"/>
                  </a:ext>
                </a:extLst>
              </a:tr>
              <a:tr h="2810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600">
                          <a:solidFill>
                            <a:schemeClr val="tx1"/>
                          </a:solidFill>
                          <a:effectLst/>
                        </a:rPr>
                        <a:t>2018-2019</a:t>
                      </a:r>
                      <a:endParaRPr lang="ro-RO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600" dirty="0">
                          <a:solidFill>
                            <a:schemeClr val="tx1"/>
                          </a:solidFill>
                          <a:effectLst/>
                        </a:rPr>
                        <a:t>46,27%</a:t>
                      </a:r>
                      <a:endParaRPr lang="ro-RO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600">
                          <a:solidFill>
                            <a:schemeClr val="tx1"/>
                          </a:solidFill>
                          <a:effectLst/>
                        </a:rPr>
                        <a:t>98,16%</a:t>
                      </a:r>
                      <a:endParaRPr lang="ro-RO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3804915"/>
                  </a:ext>
                </a:extLst>
              </a:tr>
              <a:tr h="2810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600">
                          <a:solidFill>
                            <a:schemeClr val="tx1"/>
                          </a:solidFill>
                          <a:effectLst/>
                        </a:rPr>
                        <a:t>2021-2022</a:t>
                      </a:r>
                      <a:endParaRPr lang="ro-RO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600">
                          <a:solidFill>
                            <a:schemeClr val="tx1"/>
                          </a:solidFill>
                          <a:effectLst/>
                        </a:rPr>
                        <a:t>47,23%</a:t>
                      </a:r>
                      <a:endParaRPr lang="ro-RO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600">
                          <a:solidFill>
                            <a:schemeClr val="tx1"/>
                          </a:solidFill>
                          <a:effectLst/>
                        </a:rPr>
                        <a:t>97,31%</a:t>
                      </a:r>
                      <a:endParaRPr lang="ro-RO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2066538"/>
                  </a:ext>
                </a:extLst>
              </a:tr>
              <a:tr h="2810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600">
                          <a:solidFill>
                            <a:schemeClr val="tx1"/>
                          </a:solidFill>
                          <a:effectLst/>
                        </a:rPr>
                        <a:t>2022-2023</a:t>
                      </a:r>
                      <a:endParaRPr lang="ro-RO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600">
                          <a:solidFill>
                            <a:schemeClr val="tx1"/>
                          </a:solidFill>
                          <a:effectLst/>
                        </a:rPr>
                        <a:t>49,66%</a:t>
                      </a:r>
                      <a:endParaRPr lang="ro-RO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600" dirty="0">
                          <a:solidFill>
                            <a:schemeClr val="tx1"/>
                          </a:solidFill>
                          <a:effectLst/>
                        </a:rPr>
                        <a:t>97,37</a:t>
                      </a:r>
                      <a:endParaRPr lang="ro-RO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9388178"/>
                  </a:ext>
                </a:extLst>
              </a:tr>
              <a:tr h="2810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600">
                          <a:solidFill>
                            <a:schemeClr val="tx1"/>
                          </a:solidFill>
                          <a:effectLst/>
                        </a:rPr>
                        <a:t>2023-2024</a:t>
                      </a:r>
                      <a:endParaRPr lang="ro-RO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600" dirty="0">
                          <a:solidFill>
                            <a:schemeClr val="tx1"/>
                          </a:solidFill>
                          <a:effectLst/>
                        </a:rPr>
                        <a:t>48%</a:t>
                      </a:r>
                      <a:endParaRPr lang="ro-RO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o-RO" sz="1600" dirty="0">
                          <a:solidFill>
                            <a:schemeClr val="tx1"/>
                          </a:solidFill>
                          <a:effectLst/>
                        </a:rPr>
                        <a:t>96,13%</a:t>
                      </a:r>
                      <a:endParaRPr lang="ro-RO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5354992"/>
                  </a:ext>
                </a:extLst>
              </a:tr>
            </a:tbl>
          </a:graphicData>
        </a:graphic>
      </p:graphicFrame>
      <p:sp>
        <p:nvSpPr>
          <p:cNvPr id="21" name="CasetăText 20">
            <a:extLst>
              <a:ext uri="{FF2B5EF4-FFF2-40B4-BE49-F238E27FC236}">
                <a16:creationId xmlns:a16="http://schemas.microsoft.com/office/drawing/2014/main" id="{D885CDD6-42EA-4821-B51A-AAF0CD6F0F86}"/>
              </a:ext>
            </a:extLst>
          </p:cNvPr>
          <p:cNvSpPr txBox="1"/>
          <p:nvPr/>
        </p:nvSpPr>
        <p:spPr>
          <a:xfrm>
            <a:off x="6348045" y="3944823"/>
            <a:ext cx="4578907" cy="13394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42900">
              <a:lnSpc>
                <a:spcPct val="115000"/>
              </a:lnSpc>
            </a:pPr>
            <a:r>
              <a:rPr lang="ro-RO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Comparând rezultatele înregistrate în anul curent de studii cu cele din anii </a:t>
            </a:r>
            <a:r>
              <a:rPr lang="ro-RO" sz="18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precedenţi</a:t>
            </a:r>
            <a:r>
              <a:rPr lang="ro-RO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se atestă o </a:t>
            </a:r>
            <a:r>
              <a:rPr lang="ro-RO" sz="18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uşoară</a:t>
            </a:r>
            <a:r>
              <a:rPr lang="ro-RO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descreștere a </a:t>
            </a:r>
            <a:r>
              <a:rPr lang="ro-RO" sz="18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calităţii</a:t>
            </a:r>
            <a:r>
              <a:rPr lang="ro-RO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și a </a:t>
            </a:r>
            <a:r>
              <a:rPr lang="ro-RO" sz="18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reuşitei</a:t>
            </a:r>
            <a:r>
              <a:rPr lang="ro-RO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în următorul tabel:</a:t>
            </a:r>
          </a:p>
        </p:txBody>
      </p:sp>
    </p:spTree>
    <p:extLst>
      <p:ext uri="{BB962C8B-B14F-4D97-AF65-F5344CB8AC3E}">
        <p14:creationId xmlns:p14="http://schemas.microsoft.com/office/powerpoint/2010/main" val="12659396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02FA0-5805-E9D5-E5A1-5B4B485C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457200"/>
            <a:ext cx="11268635" cy="1371600"/>
          </a:xfrm>
        </p:spPr>
        <p:txBody>
          <a:bodyPr/>
          <a:lstStyle/>
          <a:p>
            <a:pPr marL="457200">
              <a:lnSpc>
                <a:spcPct val="115000"/>
              </a:lnSpc>
            </a:pPr>
            <a:r>
              <a:rPr lang="ro-RO" sz="3600" b="1" dirty="0">
                <a:effectLst/>
                <a:ea typeface="Arial" panose="020B0604020202020204" pitchFamily="34" charset="0"/>
              </a:rPr>
              <a:t>Etapa 3)  Realizarea sensului</a:t>
            </a:r>
            <a:r>
              <a:rPr lang="ro-RO" sz="3600" dirty="0">
                <a:effectLst/>
                <a:ea typeface="Arial" panose="020B0604020202020204" pitchFamily="34" charset="0"/>
              </a:rPr>
              <a:t> - Activitatea practică - Eu din perspectiva elev – profesor - evaluator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E9A705-E123-1C6C-EC93-CEE377B741C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78223" y="1963271"/>
            <a:ext cx="10354235" cy="4343400"/>
          </a:xfrm>
        </p:spPr>
        <p:txBody>
          <a:bodyPr/>
          <a:lstStyle/>
          <a:p>
            <a:pPr marL="228600">
              <a:lnSpc>
                <a:spcPct val="115000"/>
              </a:lnSpc>
            </a:pPr>
            <a:r>
              <a:rPr lang="ro-RO" sz="1800" b="1" dirty="0">
                <a:effectLst/>
                <a:ea typeface="Arial" panose="020B0604020202020204" pitchFamily="34" charset="0"/>
              </a:rPr>
              <a:t>Timp de lucru</a:t>
            </a:r>
            <a:r>
              <a:rPr lang="ro-RO" sz="1800" dirty="0">
                <a:effectLst/>
                <a:ea typeface="Arial" panose="020B0604020202020204" pitchFamily="34" charset="0"/>
              </a:rPr>
              <a:t>: 15 min</a:t>
            </a:r>
            <a:endParaRPr lang="ro-RO" sz="1800" dirty="0">
              <a:ea typeface="Arial" panose="020B0604020202020204" pitchFamily="34" charset="0"/>
            </a:endParaRPr>
          </a:p>
          <a:p>
            <a:pPr marL="228600">
              <a:lnSpc>
                <a:spcPct val="115000"/>
              </a:lnSpc>
            </a:pPr>
            <a:r>
              <a:rPr lang="ro-RO" sz="1800" dirty="0">
                <a:effectLst/>
                <a:ea typeface="Arial" panose="020B0604020202020204" pitchFamily="34" charset="0"/>
              </a:rPr>
              <a:t>Fiecare echipă primește câte o problemă (exercițiu) tipic examenului național de absolvire a gimnaziului la matematică.</a:t>
            </a:r>
          </a:p>
          <a:p>
            <a:pPr>
              <a:lnSpc>
                <a:spcPct val="115000"/>
              </a:lnSpc>
            </a:pPr>
            <a:r>
              <a:rPr lang="ro-RO" sz="1800" b="1" dirty="0">
                <a:effectLst/>
                <a:ea typeface="Arial" panose="020B0604020202020204" pitchFamily="34" charset="0"/>
              </a:rPr>
              <a:t>Sarcini</a:t>
            </a:r>
            <a:r>
              <a:rPr lang="ro-RO" sz="1800" dirty="0">
                <a:effectLst/>
                <a:ea typeface="Arial" panose="020B0604020202020204" pitchFamily="34" charset="0"/>
              </a:rPr>
              <a:t>: </a:t>
            </a:r>
          </a:p>
          <a:p>
            <a:pPr>
              <a:lnSpc>
                <a:spcPct val="115000"/>
              </a:lnSpc>
            </a:pPr>
            <a:r>
              <a:rPr lang="ro-RO" sz="1800" b="1" dirty="0">
                <a:effectLst/>
                <a:ea typeface="Arial" panose="020B0604020202020204" pitchFamily="34" charset="0"/>
              </a:rPr>
              <a:t>Eu- elev</a:t>
            </a:r>
            <a:endParaRPr lang="ro-RO" sz="1800" dirty="0">
              <a:effectLst/>
              <a:ea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rabicParenR"/>
            </a:pPr>
            <a:r>
              <a:rPr lang="ro-RO" sz="1800" u="none" strike="noStrike" dirty="0">
                <a:effectLst/>
                <a:ea typeface="Arial" panose="020B0604020202020204" pitchFamily="34" charset="0"/>
              </a:rPr>
              <a:t>Apreciați claritatea </a:t>
            </a:r>
            <a:r>
              <a:rPr lang="ro-RO" sz="1800" u="none" strike="noStrike" dirty="0" err="1">
                <a:effectLst/>
                <a:ea typeface="Arial" panose="020B0604020202020204" pitchFamily="34" charset="0"/>
              </a:rPr>
              <a:t>formulăriii</a:t>
            </a:r>
            <a:r>
              <a:rPr lang="ro-RO" sz="1800" u="none" strike="noStrike" dirty="0">
                <a:effectLst/>
                <a:ea typeface="Arial" panose="020B0604020202020204" pitchFamily="34" charset="0"/>
              </a:rPr>
              <a:t>  itemilor </a:t>
            </a:r>
            <a:endParaRPr lang="ro-RO" sz="1800" dirty="0">
              <a:effectLst/>
              <a:ea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rabicParenR"/>
            </a:pPr>
            <a:r>
              <a:rPr lang="ro-RO" sz="1800" u="none" strike="noStrike" dirty="0" err="1">
                <a:effectLst/>
                <a:ea typeface="Arial" panose="020B0604020202020204" pitchFamily="34" charset="0"/>
              </a:rPr>
              <a:t>Rezolvati</a:t>
            </a:r>
            <a:r>
              <a:rPr lang="ro-RO" sz="1800" u="none" strike="noStrike" dirty="0">
                <a:effectLst/>
                <a:ea typeface="Arial" panose="020B0604020202020204" pitchFamily="34" charset="0"/>
              </a:rPr>
              <a:t> problema prin mai multe modalități (2-3)</a:t>
            </a:r>
          </a:p>
          <a:p>
            <a:pPr>
              <a:lnSpc>
                <a:spcPct val="115000"/>
              </a:lnSpc>
            </a:pPr>
            <a:r>
              <a:rPr lang="ro-RO" sz="1800" b="1" dirty="0">
                <a:effectLst/>
                <a:ea typeface="Arial" panose="020B0604020202020204" pitchFamily="34" charset="0"/>
              </a:rPr>
              <a:t>Eu – profesor și evaluator</a:t>
            </a:r>
            <a:endParaRPr lang="ro-RO" sz="1800" dirty="0">
              <a:effectLst/>
              <a:ea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rabicParenR"/>
            </a:pPr>
            <a:r>
              <a:rPr lang="ro-RO" sz="1800" u="none" strike="noStrike" dirty="0" err="1">
                <a:effectLst/>
                <a:ea typeface="Arial" panose="020B0604020202020204" pitchFamily="34" charset="0"/>
              </a:rPr>
              <a:t>Indentificații</a:t>
            </a:r>
            <a:r>
              <a:rPr lang="ro-RO" sz="1800" u="none" strike="noStrike" dirty="0">
                <a:effectLst/>
                <a:ea typeface="Arial" panose="020B0604020202020204" pitchFamily="34" charset="0"/>
              </a:rPr>
              <a:t> greșelile tipice care eventual ar putea fi comise la rezolvarea acestui exercițiu de către un elev. </a:t>
            </a:r>
            <a:r>
              <a:rPr lang="ro-RO" sz="1800" u="none" strike="noStrike" dirty="0" err="1">
                <a:effectLst/>
                <a:ea typeface="Arial" panose="020B0604020202020204" pitchFamily="34" charset="0"/>
              </a:rPr>
              <a:t>Formulati</a:t>
            </a:r>
            <a:r>
              <a:rPr lang="ro-RO" sz="1800" u="none" strike="noStrike" dirty="0">
                <a:effectLst/>
                <a:ea typeface="Arial" panose="020B0604020202020204" pitchFamily="34" charset="0"/>
              </a:rPr>
              <a:t> câteva recomandări pentru evitarea acestor riscuri.- de la fiecare echipă un reprezentant prezintă realizarea sarcinii-15 min</a:t>
            </a:r>
          </a:p>
        </p:txBody>
      </p:sp>
    </p:spTree>
    <p:extLst>
      <p:ext uri="{BB962C8B-B14F-4D97-AF65-F5344CB8AC3E}">
        <p14:creationId xmlns:p14="http://schemas.microsoft.com/office/powerpoint/2010/main" val="9079155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AA093-E00B-31E9-0A13-71142E30E5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7494" y="177553"/>
            <a:ext cx="6245912" cy="3269447"/>
          </a:xfrm>
        </p:spPr>
        <p:txBody>
          <a:bodyPr/>
          <a:lstStyle/>
          <a:p>
            <a:r>
              <a:rPr lang="ro-RO" dirty="0"/>
              <a:t>Reflecție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2C8177-F0B6-B02C-3682-183D8307E9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7494" y="3492896"/>
            <a:ext cx="6245912" cy="912850"/>
          </a:xfrm>
        </p:spPr>
        <p:txBody>
          <a:bodyPr/>
          <a:lstStyle/>
          <a:p>
            <a:r>
              <a:rPr lang="ro-RO" dirty="0"/>
              <a:t>Concluzii, Recomandări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7153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EF58C-138C-55F4-DA77-4C3F06C81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457200"/>
            <a:ext cx="10643508" cy="1371600"/>
          </a:xfrm>
        </p:spPr>
        <p:txBody>
          <a:bodyPr/>
          <a:lstStyle/>
          <a:p>
            <a:r>
              <a:rPr lang="ro-RO" dirty="0"/>
              <a:t>Recomandări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5DDE7C-335B-FD23-E1E6-CDCB99B7878C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1166813" y="2652713"/>
            <a:ext cx="5394325" cy="3436937"/>
          </a:xfrm>
        </p:spPr>
        <p:txBody>
          <a:bodyPr>
            <a:normAutofit lnSpcReduction="10000"/>
          </a:bodyPr>
          <a:lstStyle/>
          <a:p>
            <a:pPr marL="457200" indent="-457200">
              <a:buAutoNum type="arabicParenR"/>
            </a:pPr>
            <a:r>
              <a:rPr lang="ro-RO" dirty="0"/>
              <a:t>Aplicăm modelul transferului gradual al responsabilității, adică Eu fac – Noi facem-Tu faci.</a:t>
            </a:r>
          </a:p>
          <a:p>
            <a:pPr marL="457200" indent="-457200">
              <a:buAutoNum type="arabicParenR"/>
            </a:pPr>
            <a:r>
              <a:rPr lang="ro-RO" dirty="0"/>
              <a:t>Insistăm pe principiu educației centrate pe elev</a:t>
            </a:r>
          </a:p>
          <a:p>
            <a:pPr marL="457200" indent="-457200">
              <a:buAutoNum type="arabicParenR"/>
            </a:pPr>
            <a:r>
              <a:rPr lang="ro-RO" dirty="0"/>
              <a:t>Aplicăm metode moderne de predare și evaluare: problematizarea, portofoliul, harta conceptuală, proiecte teoretice sau practice etc</a:t>
            </a:r>
          </a:p>
          <a:p>
            <a:pPr marL="457200" indent="-457200">
              <a:buAutoNum type="arabicParenR"/>
            </a:pPr>
            <a:r>
              <a:rPr lang="ro-RO" dirty="0"/>
              <a:t>Insistăm și pe cunoașterea conceptelor teoretice</a:t>
            </a:r>
            <a:endParaRPr lang="en-US" dirty="0"/>
          </a:p>
        </p:txBody>
      </p:sp>
      <p:sp>
        <p:nvSpPr>
          <p:cNvPr id="5" name="Substituent imagine 4">
            <a:extLst>
              <a:ext uri="{FF2B5EF4-FFF2-40B4-BE49-F238E27FC236}">
                <a16:creationId xmlns:a16="http://schemas.microsoft.com/office/drawing/2014/main" id="{8EAF7D71-EBA6-00D9-073E-11259FC2C9C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pic>
        <p:nvPicPr>
          <p:cNvPr id="6" name="Рисунок 3">
            <a:extLst>
              <a:ext uri="{FF2B5EF4-FFF2-40B4-BE49-F238E27FC236}">
                <a16:creationId xmlns:a16="http://schemas.microsoft.com/office/drawing/2014/main" id="{D58B18A6-72D5-CB8B-7D2D-3FD49991E7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6282" y="2364828"/>
            <a:ext cx="3545111" cy="255401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2649583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Universal Color Block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68FF"/>
      </a:accent1>
      <a:accent2>
        <a:srgbClr val="DAE5EF"/>
      </a:accent2>
      <a:accent3>
        <a:srgbClr val="637183"/>
      </a:accent3>
      <a:accent4>
        <a:srgbClr val="434E5E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75">
      <a:majorFont>
        <a:latin typeface="Tenorite"/>
        <a:ea typeface=""/>
        <a:cs typeface=""/>
      </a:majorFont>
      <a:minorFont>
        <a:latin typeface="Tenori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45331398_Win32_SL_V13" id="{C59E605D-C281-4A06-BDA0-E97A35AC3AA8}" vid="{25D1D206-DA25-4050-926A-BD6D3A1B506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31D3D4E-040D-4F59-9215-B1F04B81B9F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CE52C7A-8834-4F18-859F-7167A187E138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5A7188B1-CB43-4216-A332-EE7733BC22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658</Words>
  <Application>Microsoft Office PowerPoint</Application>
  <PresentationFormat>Ecran lat</PresentationFormat>
  <Paragraphs>145</Paragraphs>
  <Slides>10</Slides>
  <Notes>9</Notes>
  <HiddenSlides>0</HiddenSlides>
  <MMClips>0</MMClips>
  <ScaleCrop>false</ScaleCrop>
  <HeadingPairs>
    <vt:vector size="6" baseType="variant">
      <vt:variant>
        <vt:lpstr>Fonturi utilizate</vt:lpstr>
      </vt:variant>
      <vt:variant>
        <vt:i4>6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10</vt:i4>
      </vt:variant>
    </vt:vector>
  </HeadingPairs>
  <TitlesOfParts>
    <vt:vector size="17" baseType="lpstr">
      <vt:lpstr>Yu Gothic UI Light</vt:lpstr>
      <vt:lpstr>Arial</vt:lpstr>
      <vt:lpstr>Calibri</vt:lpstr>
      <vt:lpstr>Playfair Display</vt:lpstr>
      <vt:lpstr>Tenorite</vt:lpstr>
      <vt:lpstr>Times New Roman</vt:lpstr>
      <vt:lpstr>Custom</vt:lpstr>
      <vt:lpstr>Atelier de lucru Nr.1</vt:lpstr>
      <vt:lpstr>Din greșeli învățăm....Ar fi păcat să nu.</vt:lpstr>
      <vt:lpstr>Obiective propuse:</vt:lpstr>
      <vt:lpstr>Etapa 1.  Formarea comunității</vt:lpstr>
      <vt:lpstr>Etapa 2)  Evocare: Prezentarea datelor statistice/analiza rezultatelor elevilor la examenul de absolvire a gimnaziului la matematică din prisma lacunelor depistate .</vt:lpstr>
      <vt:lpstr>Gradul de realizare al itemilor poate fi analizat din următorul tabel:</vt:lpstr>
      <vt:lpstr>Etapa 3)  Realizarea sensului - Activitatea practică - Eu din perspectiva elev – profesor - evaluator</vt:lpstr>
      <vt:lpstr>Reflecție</vt:lpstr>
      <vt:lpstr>Recomandări </vt:lpstr>
      <vt:lpstr>Mulțumesc de colaborare!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2023-12-12T16:04:07Z</dcterms:created>
  <dcterms:modified xsi:type="dcterms:W3CDTF">2024-12-02T15:48:09Z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