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9" r:id="rId4"/>
    <p:sldId id="258" r:id="rId5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5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6962B-BF58-4387-BE77-0273E85E5939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нажать на кнопку «Решение» – количество нажатий обозначено в скобках.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нажать на кнопку «Решение» – количество нажатий обозначено в скобках.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Присутствуют кнопки-подсказки. При первом </a:t>
            </a:r>
            <a:r>
              <a:rPr lang="ru-RU" baseline="0" dirty="0" err="1" smtClean="0"/>
              <a:t>нажатиипоявляется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посказка</a:t>
            </a:r>
            <a:r>
              <a:rPr lang="ru-RU" baseline="0" dirty="0" smtClean="0"/>
              <a:t>, при втором нажатии </a:t>
            </a:r>
            <a:r>
              <a:rPr lang="ru-RU" baseline="0" dirty="0" err="1" smtClean="0"/>
              <a:t>подскаэка</a:t>
            </a:r>
            <a:r>
              <a:rPr lang="ru-RU" baseline="0" dirty="0" smtClean="0"/>
              <a:t> исчезает.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последовательной визуализации решения необходимо последовательно на прямоугольник с примером нажать ДВА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последовательной визуализации решения необходимо последовательно на прямоугольник с примером нажать ДВА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последовательной визуализации решения необходимо последовательно на прямоугольник с примером нажать ПЯТЬ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последовательной визуализации решения необходимо последовательно на прямоугольник с примером нажать ПЯТЬ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5.jpeg"/><Relationship Id="rId4" Type="http://schemas.openxmlformats.org/officeDocument/2006/relationships/image" Target="../media/image7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image" Target="../media/image8.pn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441580" y="1268760"/>
            <a:ext cx="46085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9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7544" y="332656"/>
            <a:ext cx="8247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материал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6804248" y="1988840"/>
            <a:ext cx="16001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927105" y="6211669"/>
            <a:ext cx="6216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Николаевна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СОШ №256 ГО ЗАТО г.Фокино Приморский край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20974505">
            <a:off x="3390323" y="3611570"/>
            <a:ext cx="53615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</a:t>
            </a:r>
            <a:endParaRPr lang="ru-RU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-1" y="2492896"/>
            <a:ext cx="3397909" cy="4365104"/>
            <a:chOff x="-1" y="2492896"/>
            <a:chExt cx="3397909" cy="4365104"/>
          </a:xfrm>
        </p:grpSpPr>
        <p:sp>
          <p:nvSpPr>
            <p:cNvPr id="14" name="Равнобедренный треугольник 13"/>
            <p:cNvSpPr/>
            <p:nvPr/>
          </p:nvSpPr>
          <p:spPr>
            <a:xfrm rot="10800000">
              <a:off x="1187624" y="4077072"/>
              <a:ext cx="648072" cy="914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259632" y="3356992"/>
              <a:ext cx="720080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9552" y="3717032"/>
              <a:ext cx="21602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8" descr="https://sch629u.mskobr.ru/images/picture%202017-18/%D1%83%D1%87%D0%B5%D0%BD%D0%B8%D0%BA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flipH="1">
              <a:off x="-1" y="2492896"/>
              <a:ext cx="3397909" cy="436510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grpSp>
        <p:nvGrpSpPr>
          <p:cNvPr id="2" name="Группа 12"/>
          <p:cNvGrpSpPr/>
          <p:nvPr userDrawn="1"/>
        </p:nvGrpSpPr>
        <p:grpSpPr>
          <a:xfrm>
            <a:off x="-1" y="2492896"/>
            <a:ext cx="3397909" cy="4365104"/>
            <a:chOff x="-1" y="2492896"/>
            <a:chExt cx="3397909" cy="4365104"/>
          </a:xfrm>
        </p:grpSpPr>
        <p:sp>
          <p:nvSpPr>
            <p:cNvPr id="14" name="Равнобедренный треугольник 13"/>
            <p:cNvSpPr/>
            <p:nvPr/>
          </p:nvSpPr>
          <p:spPr>
            <a:xfrm rot="10800000">
              <a:off x="1187624" y="4077072"/>
              <a:ext cx="648072" cy="914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259632" y="3356992"/>
              <a:ext cx="720080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9552" y="3717032"/>
              <a:ext cx="21602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8" descr="https://sch629u.mskobr.ru/images/picture%202017-18/%D1%83%D1%87%D0%B5%D0%BD%D0%B8%D0%BA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flipH="1">
              <a:off x="-1" y="2492896"/>
              <a:ext cx="3397909" cy="436510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  <p:pic>
        <p:nvPicPr>
          <p:cNvPr id="11" name="Picture 4" descr="http://imaginewal.com/imagenes/images/863Bookworm_Book_02.pn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600834" y="4249451"/>
            <a:ext cx="5543166" cy="2608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s://i.pinimg.com/originals/ab/3c/b0/ab3cb090b4bc43ed16ac88c18fbed530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64160" y="116632"/>
            <a:ext cx="6179840" cy="3530234"/>
          </a:xfrm>
          <a:prstGeom prst="rect">
            <a:avLst/>
          </a:prstGeom>
          <a:noFill/>
        </p:spPr>
      </p:pic>
      <p:pic>
        <p:nvPicPr>
          <p:cNvPr id="12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81625"/>
            <a:ext cx="224790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  <p:pic>
        <p:nvPicPr>
          <p:cNvPr id="1026" name="Picture 2" descr="https://techflourish.com/images/book-library-clipart-15.pn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0" y="2021377"/>
            <a:ext cx="3203848" cy="483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techflourish.com/images/book-library-clipart-15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0" y="2021377"/>
            <a:ext cx="3203848" cy="483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http://imaginewal.com/imagenes/images/863Bookworm_Book_02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00834" y="4249451"/>
            <a:ext cx="5543166" cy="2608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3.xml"/><Relationship Id="rId8" Type="http://schemas.openxmlformats.org/officeDocument/2006/relationships/slide" Target="slide12.xml"/><Relationship Id="rId7" Type="http://schemas.openxmlformats.org/officeDocument/2006/relationships/slide" Target="slide11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5" Type="http://schemas.openxmlformats.org/officeDocument/2006/relationships/slideLayout" Target="../slideLayouts/slideLayout2.xml"/><Relationship Id="rId14" Type="http://schemas.openxmlformats.org/officeDocument/2006/relationships/slide" Target="slide19.xml"/><Relationship Id="rId13" Type="http://schemas.openxmlformats.org/officeDocument/2006/relationships/slide" Target="slide18.xml"/><Relationship Id="rId12" Type="http://schemas.openxmlformats.org/officeDocument/2006/relationships/slide" Target="slide17.xml"/><Relationship Id="rId11" Type="http://schemas.openxmlformats.org/officeDocument/2006/relationships/slide" Target="slide16.xml"/><Relationship Id="rId10" Type="http://schemas.openxmlformats.org/officeDocument/2006/relationships/slide" Target="slide14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10.jpeg"/><Relationship Id="rId6" Type="http://schemas.openxmlformats.org/officeDocument/2006/relationships/hyperlink" Target="https://techflourish.com/images/book-library-clipart-15.png" TargetMode="External"/><Relationship Id="rId5" Type="http://schemas.openxmlformats.org/officeDocument/2006/relationships/hyperlink" Target="https://i.pinimg.com/originals/ab/3c/b0/ab3cb090b4bc43ed16ac88c18fbed530.png" TargetMode="External"/><Relationship Id="rId4" Type="http://schemas.openxmlformats.org/officeDocument/2006/relationships/hyperlink" Target="http://imaginewal.com/imagenes/images/863Bookworm_Book_02.png" TargetMode="External"/><Relationship Id="rId3" Type="http://schemas.openxmlformats.org/officeDocument/2006/relationships/hyperlink" Target="https://i.pinimg.com/236x/1f/1a/9e/1f1a9e2ce3fe6be65acc651df927bfc8--graduation-cupcakes-graduation-day.jpg?b=t" TargetMode="External"/><Relationship Id="rId2" Type="http://schemas.openxmlformats.org/officeDocument/2006/relationships/hyperlink" Target="https://sch629u.mskobr.ru/images/picture%202017-18/%D1%83%D1%87%D0%B5%D0%BD%D0%B8%D0%BA.jpg" TargetMode="External"/><Relationship Id="rId1" Type="http://schemas.openxmlformats.org/officeDocument/2006/relationships/hyperlink" Target="https://im0-tub-ru.yandex.net/i?id=a79d7521c3eb7091d42c88106a271ad4&amp;n=13&amp;exp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1650" y="6290945"/>
            <a:ext cx="5990590" cy="530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Сравните: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b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024" y="39330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&gt;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788024" y="486916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Сравните: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&gt;  – b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сравнить</a:t>
            </a:r>
            <a:endParaRPr lang="ru-RU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024" y="39330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&lt;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88024" y="486916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 числа 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  если: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&gt;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  0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024" y="39330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&gt;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&gt;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88024" y="486916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b &lt;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Сравните: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249289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342900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a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a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87624" y="436510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24128" y="393305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024" y="39330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4128" y="486916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88024" y="486916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19" grpId="1" animBg="1"/>
      <p:bldP spid="20" grpId="0" animBg="1"/>
      <p:bldP spid="20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 ли утверждение: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13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3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22768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3068960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30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43808" y="4653136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43808" y="544522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 ли утверждение: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1484784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07904" y="2276872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22768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07904" y="3068960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3068960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07904" y="3861048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&gt;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39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707904" y="4653136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43808" y="4653136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2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07904" y="5445224"/>
            <a:ext cx="525658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43808" y="544522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значение выражения,  если  - 4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22768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3068960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43808" y="4653136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43808" y="544522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779912" y="148478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79912" y="148478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79912" y="148478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779912" y="2276872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&lt; 8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79912" y="2276872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779912" y="2276872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779912" y="30689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a – 7 &lt;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779912" y="3068960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779912" y="3068960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779912" y="3861048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– a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779912" y="3861048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779912" y="3861048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779912" y="465313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&lt; 0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779912" y="4653136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79912" y="4653136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779912" y="544522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17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779912" y="5445224"/>
            <a:ext cx="309634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779912" y="5445224"/>
            <a:ext cx="309634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значение выражения,  если   4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7,  3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5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43808" y="22768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3068960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4380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43808" y="4653136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43808" y="544522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779912" y="1484784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79912" y="1484784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79912" y="1484784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779912" y="2276872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79912" y="2276872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779912" y="2276872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779912" y="3068960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779912" y="3068960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779912" y="3068960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779912" y="3861048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779912" y="3861048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779912" y="3861048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779912" y="4653136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779912" y="4653136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79912" y="4653136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779912" y="5445224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&lt;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2,2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779912" y="5445224"/>
            <a:ext cx="381642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779912" y="5445224"/>
            <a:ext cx="3816424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8"/>
            <a:ext cx="7920880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периметр равнобедренного треугольника с основанием 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 и боковой стороной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см,  если  11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15,  12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76672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настраиваемая 47">
            <a:hlinkClick r:id="" action="ppaction://noaction" highlightClick="1"/>
          </p:cNvPr>
          <p:cNvSpPr/>
          <p:nvPr/>
        </p:nvSpPr>
        <p:spPr>
          <a:xfrm>
            <a:off x="1043608" y="1772816"/>
            <a:ext cx="2376264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588224" y="1988840"/>
            <a:ext cx="2376264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Равнобедренный треугольник 50"/>
          <p:cNvSpPr/>
          <p:nvPr/>
        </p:nvSpPr>
        <p:spPr>
          <a:xfrm>
            <a:off x="6660232" y="2204864"/>
            <a:ext cx="2304256" cy="2952328"/>
          </a:xfrm>
          <a:prstGeom prst="triangle">
            <a:avLst/>
          </a:prstGeom>
          <a:noFill/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7596336" y="50851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876256" y="32849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388424" y="32849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2411760" y="2492896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= 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411760" y="3212976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411760" y="3933056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5" presetClass="emph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7" grpId="1" animBg="1"/>
      <p:bldP spid="57" grpId="2" animBg="1"/>
      <p:bldP spid="57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8"/>
            <a:ext cx="7920880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периметр площадь прямоугольника  со сторонами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 и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см,  если 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50,  10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76672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Управляющая кнопка: домой 46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настраиваемая 47">
            <a:hlinkClick r:id="" action="ppaction://noaction" highlightClick="1"/>
          </p:cNvPr>
          <p:cNvSpPr/>
          <p:nvPr/>
        </p:nvSpPr>
        <p:spPr>
          <a:xfrm>
            <a:off x="1043608" y="1772816"/>
            <a:ext cx="2376264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588224" y="1988840"/>
            <a:ext cx="2376264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7668344" y="50851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60232" y="33569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604448" y="328498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2411760" y="2276872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 =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411760" y="2996952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411760" y="3717032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020272" y="2204864"/>
            <a:ext cx="1584176" cy="2952328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668344" y="17008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11760" y="4581128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 =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11760" y="5301208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11760" y="6021288"/>
            <a:ext cx="403244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S &lt;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5" presetClass="emph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2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5" presetClass="emph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 build="allAtOnce"/>
      <p:bldP spid="57" grpId="1" animBg="1" build="allAtOnce"/>
      <p:bldP spid="57" grpId="2" animBg="1" build="allAtOnce"/>
      <p:bldP spid="57" grpId="3" animBg="1" build="allAtOnce"/>
      <p:bldP spid="18" grpId="0" animBg="1"/>
      <p:bldP spid="19" grpId="0" animBg="1"/>
      <p:bldP spid="20" grpId="0" animBg="1" build="allAtOnce"/>
      <p:bldP spid="20" grpId="1" animBg="1" build="allAtOnce"/>
      <p:bldP spid="20" grpId="2" animBg="1" build="allAtOnce"/>
      <p:bldP spid="20" grpId="3" animBg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5896" y="908720"/>
            <a:ext cx="5256584" cy="1008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2708920"/>
            <a:ext cx="5256584" cy="10081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свойства числовых неравенств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5896" y="4509120"/>
            <a:ext cx="5256584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умножение числовых неравенств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1" action="ppaction://hlinksldjump" highlightClick="1"/>
          </p:cNvPr>
          <p:cNvSpPr/>
          <p:nvPr/>
        </p:nvSpPr>
        <p:spPr>
          <a:xfrm>
            <a:off x="3635896" y="2060848"/>
            <a:ext cx="936104" cy="576064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4716016" y="2060848"/>
            <a:ext cx="936104" cy="576064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3" action="ppaction://hlinksldjump" highlightClick="1"/>
          </p:cNvPr>
          <p:cNvSpPr/>
          <p:nvPr/>
        </p:nvSpPr>
        <p:spPr>
          <a:xfrm>
            <a:off x="5796136" y="2060848"/>
            <a:ext cx="936104" cy="576064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4" action="ppaction://hlinksldjump" highlightClick="1"/>
          </p:cNvPr>
          <p:cNvSpPr/>
          <p:nvPr/>
        </p:nvSpPr>
        <p:spPr>
          <a:xfrm>
            <a:off x="6876256" y="2060848"/>
            <a:ext cx="936104" cy="576064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5" action="ppaction://hlinksldjump" highlightClick="1"/>
          </p:cNvPr>
          <p:cNvSpPr/>
          <p:nvPr/>
        </p:nvSpPr>
        <p:spPr>
          <a:xfrm>
            <a:off x="7956376" y="2060848"/>
            <a:ext cx="936104" cy="576064"/>
          </a:xfrm>
          <a:prstGeom prst="actionButtonBlank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6" action="ppaction://hlinksldjump" highlightClick="1"/>
          </p:cNvPr>
          <p:cNvSpPr/>
          <p:nvPr/>
        </p:nvSpPr>
        <p:spPr>
          <a:xfrm>
            <a:off x="4211960" y="3861048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7" action="ppaction://hlinksldjump" highlightClick="1"/>
          </p:cNvPr>
          <p:cNvSpPr/>
          <p:nvPr/>
        </p:nvSpPr>
        <p:spPr>
          <a:xfrm>
            <a:off x="5292080" y="3861048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8" action="ppaction://hlinksldjump" highlightClick="1"/>
          </p:cNvPr>
          <p:cNvSpPr/>
          <p:nvPr/>
        </p:nvSpPr>
        <p:spPr>
          <a:xfrm>
            <a:off x="6372200" y="3861048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9" action="ppaction://hlinksldjump" highlightClick="1"/>
          </p:cNvPr>
          <p:cNvSpPr/>
          <p:nvPr/>
        </p:nvSpPr>
        <p:spPr>
          <a:xfrm>
            <a:off x="7452320" y="3861048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0" action="ppaction://hlinksldjump" highlightClick="1"/>
          </p:cNvPr>
          <p:cNvSpPr/>
          <p:nvPr/>
        </p:nvSpPr>
        <p:spPr>
          <a:xfrm>
            <a:off x="3635896" y="566124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11" action="ppaction://hlinksldjump" highlightClick="1"/>
          </p:cNvPr>
          <p:cNvSpPr/>
          <p:nvPr/>
        </p:nvSpPr>
        <p:spPr>
          <a:xfrm>
            <a:off x="4716016" y="566124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12" action="ppaction://hlinksldjump" highlightClick="1"/>
          </p:cNvPr>
          <p:cNvSpPr/>
          <p:nvPr/>
        </p:nvSpPr>
        <p:spPr>
          <a:xfrm>
            <a:off x="5796136" y="566124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rId13" action="ppaction://hlinksldjump" highlightClick="1"/>
          </p:cNvPr>
          <p:cNvSpPr/>
          <p:nvPr/>
        </p:nvSpPr>
        <p:spPr>
          <a:xfrm>
            <a:off x="6876256" y="566124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rId14" action="ppaction://hlinksldjump" highlightClick="1"/>
          </p:cNvPr>
          <p:cNvSpPr/>
          <p:nvPr/>
        </p:nvSpPr>
        <p:spPr>
          <a:xfrm>
            <a:off x="7956376" y="566124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сведения 19">
            <a:hlinkClick r:id="" action="ppaction://hlinkshowjump?jump=lastslide" highlightClick="1"/>
          </p:cNvPr>
          <p:cNvSpPr/>
          <p:nvPr/>
        </p:nvSpPr>
        <p:spPr>
          <a:xfrm>
            <a:off x="8460432" y="188640"/>
            <a:ext cx="432048" cy="360040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настраиваемая 20">
            <a:hlinkClick r:id="" action="ppaction://hlinkshowjump?jump=endshow" highlightClick="1"/>
          </p:cNvPr>
          <p:cNvSpPr/>
          <p:nvPr/>
        </p:nvSpPr>
        <p:spPr>
          <a:xfrm>
            <a:off x="7956376" y="188640"/>
            <a:ext cx="432048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accent1">
                    <a:lumMod val="50000"/>
                  </a:schemeClr>
                </a:solidFill>
              </a:rPr>
              <a:t>Ο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8" y="2492896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285293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Магистр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44008" y="3212976"/>
            <a:ext cx="227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Шапочка выпускника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44008" y="3573016"/>
            <a:ext cx="239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Школьные учебники-1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3933056"/>
            <a:ext cx="239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Школьные учебники-2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44008" y="4293096"/>
            <a:ext cx="250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Школьные учебники - 3</a:t>
            </a:r>
            <a:endParaRPr lang="ru-RU" dirty="0"/>
          </a:p>
        </p:txBody>
      </p:sp>
      <p:pic>
        <p:nvPicPr>
          <p:cNvPr id="5122" name="Picture 2" descr="https://cdn.euroki.org/system/books/covers/000/005/229/mid/cover.jpg?154230635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21337371">
            <a:off x="838857" y="1296470"/>
            <a:ext cx="2772655" cy="417529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888662" y="692696"/>
            <a:ext cx="4823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91680" y="1700808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b =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   =&gt; 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&lt; b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числа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если: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700808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b =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1700808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700808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2636912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b =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 =&gt; 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b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2636912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– b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2636912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2636912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91680" y="3573016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 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b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3573016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 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3573016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55576" y="3573016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91680" y="4509120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b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691680" y="4509120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91680" y="4509120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5576" y="4509120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76368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1907704" y="177281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2204864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А(</a:t>
            </a:r>
            <a:r>
              <a:rPr lang="ru-RU" sz="24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расположена на координатной прямой правее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(- 2). Какое из утверждений верно: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2204864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&gt; 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2204864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2204864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3140968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63688" y="3140968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140968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3140968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63688" y="4077072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63688" y="4077072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63688" y="4077072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4077072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63688" y="5013176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5013176"/>
            <a:ext cx="50405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сравнить невозможно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763688" y="5013176"/>
            <a:ext cx="5040560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7584" y="5013176"/>
            <a:ext cx="720080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76368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755576" y="1772816"/>
            <a:ext cx="6336704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2123728" y="1628800"/>
            <a:ext cx="72008" cy="21602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292080" y="1628800"/>
            <a:ext cx="72008" cy="21602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1979712" y="126876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48064" y="126876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8064" y="177281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76368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4077072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≤ 0,   верно</a:t>
            </a:r>
            <a:endParaRPr lang="ru-RU" sz="28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4077072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5)(2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2)²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3(4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87624" y="4077072"/>
            <a:ext cx="5904656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ая выноска 36"/>
          <p:cNvSpPr/>
          <p:nvPr/>
        </p:nvSpPr>
        <p:spPr>
          <a:xfrm>
            <a:off x="3059832" y="4941168"/>
            <a:ext cx="5328592" cy="1800200"/>
          </a:xfrm>
          <a:prstGeom prst="wedgeRectCallout">
            <a:avLst>
              <a:gd name="adj1" fmla="val 32579"/>
              <a:gd name="adj2" fmla="val -71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(разность квадратов)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(квадрат разности)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скобки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подобные слагаемые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Управляющая кнопка: справка 37">
            <a:hlinkClick r:id="" action="ppaction://noaction" highlightClick="1"/>
          </p:cNvPr>
          <p:cNvSpPr/>
          <p:nvPr/>
        </p:nvSpPr>
        <p:spPr>
          <a:xfrm>
            <a:off x="7236296" y="4077072"/>
            <a:ext cx="717872" cy="64807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3140968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35,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3140968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6)²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7624" y="3140968"/>
            <a:ext cx="5904656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1519" y="4077072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ая выноска 34"/>
          <p:cNvSpPr/>
          <p:nvPr/>
        </p:nvSpPr>
        <p:spPr>
          <a:xfrm>
            <a:off x="2987824" y="4005064"/>
            <a:ext cx="5328592" cy="1584176"/>
          </a:xfrm>
          <a:prstGeom prst="wedgeRectCallout">
            <a:avLst>
              <a:gd name="adj1" fmla="val 32579"/>
              <a:gd name="adj2" fmla="val -71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ФСУ (квадрат разности)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скобки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подобные слагаемые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Управляющая кнопка: справка 35">
            <a:hlinkClick r:id="" action="ppaction://noaction" highlightClick="1"/>
          </p:cNvPr>
          <p:cNvSpPr/>
          <p:nvPr/>
        </p:nvSpPr>
        <p:spPr>
          <a:xfrm>
            <a:off x="7236296" y="3140968"/>
            <a:ext cx="717872" cy="64807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204864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110,  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неравенство: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204864"/>
            <a:ext cx="59046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2204864"/>
            <a:ext cx="5904656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19" y="2204864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19" y="3140968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ая выноска 32"/>
          <p:cNvSpPr/>
          <p:nvPr/>
        </p:nvSpPr>
        <p:spPr>
          <a:xfrm>
            <a:off x="4283968" y="2996952"/>
            <a:ext cx="3672408" cy="1224136"/>
          </a:xfrm>
          <a:prstGeom prst="wedgeRectCallout">
            <a:avLst>
              <a:gd name="adj1" fmla="val 32579"/>
              <a:gd name="adj2" fmla="val -711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скобки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подобные слагаемые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Управляющая кнопка: справка 33">
            <a:hlinkClick r:id="" action="ppaction://noaction" highlightClick="1"/>
          </p:cNvPr>
          <p:cNvSpPr/>
          <p:nvPr/>
        </p:nvSpPr>
        <p:spPr>
          <a:xfrm>
            <a:off x="7236296" y="2204864"/>
            <a:ext cx="717872" cy="64807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37" grpId="0" animBg="1"/>
      <p:bldP spid="37" grpId="1" animBg="1"/>
      <p:bldP spid="8" grpId="0" animBg="1"/>
      <p:bldP spid="8" grpId="1" animBg="1"/>
      <p:bldP spid="9" grpId="0" animBg="1"/>
      <p:bldP spid="9" grpId="1" animBg="1"/>
      <p:bldP spid="35" grpId="0" animBg="1"/>
      <p:bldP spid="35" grpId="1" animBg="1"/>
      <p:bldP spid="5" grpId="0" animBg="1"/>
      <p:bldP spid="5" grpId="1" animBg="1"/>
      <p:bldP spid="4" grpId="0" animBg="1"/>
      <p:bldP spid="4" grpId="1" animBg="1"/>
      <p:bldP spid="33" grpId="0" animBg="1"/>
      <p:bldP spid="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неравенство: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5536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  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а²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5536" y="1844824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95536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а²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95536" y="2636912"/>
            <a:ext cx="4104456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44008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((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644008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а²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644008" y="1844824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44008" y="2636912"/>
            <a:ext cx="4104456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а² 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644008" y="2636912"/>
            <a:ext cx="4104456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76368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неравенство: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1)²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  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+ 4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+1)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5536" y="1628800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+ 10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03648" y="3933056"/>
            <a:ext cx="655272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6)²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 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  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03648" y="3933056"/>
            <a:ext cx="655272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²)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+ 12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+36)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536" y="3933056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03648" y="3933056"/>
            <a:ext cx="655272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+ 40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03648" y="3933056"/>
            <a:ext cx="6552728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  верно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²) ≤ 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²) ≤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неравенство: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²)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5536" y="1628800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³;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03648" y="1628800"/>
            <a:ext cx="561662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63567E-6 L -2.77778E-7 0.2676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63567E-6 L -2.77778E-7 0.3516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63567E-6 L 2.77778E-7 0.435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9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т.к.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0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)²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верно,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&gt; 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m²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&gt; 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699792" y="6237312"/>
            <a:ext cx="720080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763688" y="6237312"/>
            <a:ext cx="720080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332656"/>
            <a:ext cx="648072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неравенство: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72400" y="1700808"/>
            <a:ext cx="720080" cy="648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+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&gt; 0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95536" y="1628800"/>
            <a:ext cx="802375" cy="648072"/>
          </a:xfrm>
          <a:prstGeom prst="rect">
            <a:avLst/>
          </a:prstGeom>
          <a:solidFill>
            <a:srgbClr val="5283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&gt; 0; 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1</a:t>
            </a: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403648" y="1628800"/>
            <a:ext cx="6408712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00486E-6 L 2.22222E-6 0.0892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10132E-6 L 2.22222E-6 0.183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63567E-6 L -2.77778E-7 0.2676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63567E-6 L -2.77778E-7 0.3516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63567E-6 L 2.77778E-7 0.435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9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3788</Words>
  <Application>WPS Presentation</Application>
  <PresentationFormat>Экран (4:3)</PresentationFormat>
  <Paragraphs>566</Paragraphs>
  <Slides>20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KarMaN</dc:creator>
  <cp:lastModifiedBy>Людмила Мороз</cp:lastModifiedBy>
  <cp:revision>76</cp:revision>
  <dcterms:created xsi:type="dcterms:W3CDTF">2019-05-24T23:12:00Z</dcterms:created>
  <dcterms:modified xsi:type="dcterms:W3CDTF">2025-02-16T17:08:17Z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1508F2B993B04DC886D426739364F25B_12</vt:lpwstr>
  </property>
  <property fmtid="{D5CDD505-2E9C-101B-9397-08002B2CF9AE}" pid="3" name="KSOProductBuildVer">
    <vt:lpwstr>1049-12.2.0.19805</vt:lpwstr>
  </property>
</Properties>
</file>