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7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56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84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963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332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80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592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20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96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69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882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076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61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16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83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58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4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Что из этого угрожает продовольственной безопасности?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 err="1">
                <a:latin typeface="Corbel" panose="020B0503020204020204" pitchFamily="34" charset="0"/>
              </a:rPr>
              <a:t>dintre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pune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pericol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securitatea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alimentară</a:t>
            </a:r>
            <a:r>
              <a:rPr lang="en-US" sz="4300" b="1" dirty="0">
                <a:latin typeface="Corbel" panose="020B0503020204020204" pitchFamily="34" charset="0"/>
              </a:rPr>
              <a:t>? 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Зависимость </a:t>
            </a:r>
            <a:r>
              <a:rPr lang="ru-RU" sz="4300" dirty="0">
                <a:latin typeface="Corbel" panose="020B0503020204020204" pitchFamily="34" charset="0"/>
              </a:rPr>
              <a:t>от ископаемого </a:t>
            </a:r>
            <a:r>
              <a:rPr lang="ru-RU" sz="4300" dirty="0" smtClean="0">
                <a:latin typeface="Corbel" panose="020B0503020204020204" pitchFamily="34" charset="0"/>
              </a:rPr>
              <a:t>топлива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Dependența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combustibili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fosili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Сговор производителей о повышение </a:t>
            </a:r>
            <a:r>
              <a:rPr lang="ru-RU" sz="4300" dirty="0" smtClean="0">
                <a:latin typeface="Corbel" panose="020B0503020204020204" pitchFamily="34" charset="0"/>
              </a:rPr>
              <a:t>цен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Înțelegerile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secrete </a:t>
            </a:r>
            <a:r>
              <a:rPr lang="en-US" sz="4300" dirty="0" err="1">
                <a:latin typeface="Corbel" panose="020B0503020204020204" pitchFamily="34" charset="0"/>
              </a:rPr>
              <a:t>dintre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producători</a:t>
            </a:r>
            <a:r>
              <a:rPr lang="en-US" sz="4300" dirty="0">
                <a:latin typeface="Corbel" panose="020B0503020204020204" pitchFamily="34" charset="0"/>
              </a:rPr>
              <a:t> de a </a:t>
            </a:r>
            <a:r>
              <a:rPr lang="en-US" sz="4300" dirty="0" err="1">
                <a:latin typeface="Corbel" panose="020B0503020204020204" pitchFamily="34" charset="0"/>
              </a:rPr>
              <a:t>mări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prețurile</a:t>
            </a:r>
            <a:r>
              <a:rPr lang="en-US" sz="4300" dirty="0">
                <a:latin typeface="Corbel" panose="020B0503020204020204" pitchFamily="34" charset="0"/>
              </a:rPr>
              <a:t>. 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Рост </a:t>
            </a:r>
            <a:r>
              <a:rPr lang="ru-RU" sz="4300" dirty="0" smtClean="0">
                <a:latin typeface="Corbel" panose="020B0503020204020204" pitchFamily="34" charset="0"/>
              </a:rPr>
              <a:t>населения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Creșterea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numărului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populației</a:t>
            </a:r>
            <a:r>
              <a:rPr lang="en-US" sz="4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Сокращение обрабатываемых </a:t>
            </a:r>
            <a:r>
              <a:rPr lang="ru-RU" sz="4300" dirty="0" smtClean="0">
                <a:latin typeface="Corbel" panose="020B0503020204020204" pitchFamily="34" charset="0"/>
              </a:rPr>
              <a:t>земель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Reducerea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suprafețelor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arabile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67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 err="1">
                <a:latin typeface="Corbel" panose="020B0503020204020204" pitchFamily="34" charset="0"/>
              </a:rPr>
              <a:t>Бик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err="1">
                <a:latin typeface="Corbel" panose="020B0503020204020204" pitchFamily="34" charset="0"/>
              </a:rPr>
              <a:t>Амбон</a:t>
            </a:r>
            <a:r>
              <a:rPr lang="ru-RU" sz="4300" dirty="0">
                <a:latin typeface="Corbel" panose="020B0503020204020204" pitchFamily="34" charset="0"/>
              </a:rPr>
              <a:t> – традиционный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индонезийский </a:t>
            </a:r>
            <a:r>
              <a:rPr lang="ru-RU" sz="4300" dirty="0">
                <a:latin typeface="Corbel" panose="020B0503020204020204" pitchFamily="34" charset="0"/>
              </a:rPr>
              <a:t>десерт. Для </a:t>
            </a:r>
            <a:r>
              <a:rPr lang="ru-RU" sz="4300" dirty="0" smtClean="0">
                <a:latin typeface="Corbel" panose="020B0503020204020204" pitchFamily="34" charset="0"/>
              </a:rPr>
              <a:t>его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приготовления </a:t>
            </a:r>
            <a:r>
              <a:rPr lang="ru-RU" sz="4300" dirty="0">
                <a:latin typeface="Corbel" panose="020B0503020204020204" pitchFamily="34" charset="0"/>
              </a:rPr>
              <a:t>нужны мука, яйца,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сахар</a:t>
            </a:r>
            <a:r>
              <a:rPr lang="ru-RU" sz="4300" dirty="0">
                <a:latin typeface="Corbel" panose="020B0503020204020204" pitchFamily="34" charset="0"/>
              </a:rPr>
              <a:t>, дрожжи и </a:t>
            </a:r>
            <a:r>
              <a:rPr lang="ru-RU" sz="4300" dirty="0" smtClean="0">
                <a:latin typeface="Corbel" panose="020B0503020204020204" pitchFamily="34" charset="0"/>
              </a:rPr>
              <a:t>молоко.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ru-RU" sz="4300" b="1" dirty="0" smtClean="0">
                <a:latin typeface="Corbel" panose="020B0503020204020204" pitchFamily="34" charset="0"/>
              </a:rPr>
              <a:t>Какое?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Bik </a:t>
            </a:r>
            <a:r>
              <a:rPr lang="en-US" sz="4300" dirty="0">
                <a:latin typeface="Corbel" panose="020B0503020204020204" pitchFamily="34" charset="0"/>
              </a:rPr>
              <a:t>Ambon e un desert </a:t>
            </a:r>
            <a:r>
              <a:rPr lang="en-US" sz="4300" dirty="0" err="1">
                <a:latin typeface="Corbel" panose="020B0503020204020204" pitchFamily="34" charset="0"/>
              </a:rPr>
              <a:t>tradițional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indonezian</a:t>
            </a:r>
            <a:r>
              <a:rPr lang="en-US" sz="4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Pentru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a-l </a:t>
            </a:r>
            <a:r>
              <a:rPr lang="en-US" sz="4300" dirty="0" err="1">
                <a:latin typeface="Corbel" panose="020B0503020204020204" pitchFamily="34" charset="0"/>
              </a:rPr>
              <a:t>pregăti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e</a:t>
            </a:r>
            <a:r>
              <a:rPr lang="ro-MD" sz="4300" dirty="0" smtClean="0">
                <a:latin typeface="Corbel" panose="020B0503020204020204" pitchFamily="34" charset="0"/>
              </a:rPr>
              <a:t>ste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nevoie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făină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ouă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zahăr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drojdie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Ce </a:t>
            </a:r>
            <a:r>
              <a:rPr lang="en-US" sz="4300" b="1" dirty="0" err="1">
                <a:latin typeface="Corbel" panose="020B0503020204020204" pitchFamily="34" charset="0"/>
              </a:rPr>
              <a:t>fel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lapte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Коровье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vacă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Кокосовое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cocos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Козье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capră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Слонов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elefant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1" y="1268457"/>
            <a:ext cx="8954336" cy="72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 err="1">
                <a:latin typeface="Corbel" panose="020B0503020204020204" pitchFamily="34" charset="0"/>
              </a:rPr>
              <a:t>Бик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err="1">
                <a:latin typeface="Corbel" panose="020B0503020204020204" pitchFamily="34" charset="0"/>
              </a:rPr>
              <a:t>Амбон</a:t>
            </a:r>
            <a:r>
              <a:rPr lang="ru-RU" sz="4300" dirty="0">
                <a:latin typeface="Corbel" panose="020B0503020204020204" pitchFamily="34" charset="0"/>
              </a:rPr>
              <a:t> – традиционный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индонезийский </a:t>
            </a:r>
            <a:r>
              <a:rPr lang="ru-RU" sz="4300" dirty="0">
                <a:latin typeface="Corbel" panose="020B0503020204020204" pitchFamily="34" charset="0"/>
              </a:rPr>
              <a:t>десерт. Для </a:t>
            </a:r>
            <a:r>
              <a:rPr lang="ru-RU" sz="4300" dirty="0" smtClean="0">
                <a:latin typeface="Corbel" panose="020B0503020204020204" pitchFamily="34" charset="0"/>
              </a:rPr>
              <a:t>его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приготовления </a:t>
            </a:r>
            <a:r>
              <a:rPr lang="ru-RU" sz="4300" dirty="0">
                <a:latin typeface="Corbel" panose="020B0503020204020204" pitchFamily="34" charset="0"/>
              </a:rPr>
              <a:t>нужны мука, яйца,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сахар</a:t>
            </a:r>
            <a:r>
              <a:rPr lang="ru-RU" sz="4300" dirty="0">
                <a:latin typeface="Corbel" panose="020B0503020204020204" pitchFamily="34" charset="0"/>
              </a:rPr>
              <a:t>, дрожжи и </a:t>
            </a:r>
            <a:r>
              <a:rPr lang="ru-RU" sz="4300" dirty="0" smtClean="0">
                <a:latin typeface="Corbel" panose="020B0503020204020204" pitchFamily="34" charset="0"/>
              </a:rPr>
              <a:t>молоко.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ru-RU" sz="4300" b="1" dirty="0" smtClean="0">
                <a:latin typeface="Corbel" panose="020B0503020204020204" pitchFamily="34" charset="0"/>
              </a:rPr>
              <a:t>Какое?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Bik </a:t>
            </a:r>
            <a:r>
              <a:rPr lang="en-US" sz="4300" dirty="0">
                <a:latin typeface="Corbel" panose="020B0503020204020204" pitchFamily="34" charset="0"/>
              </a:rPr>
              <a:t>Ambon e un desert </a:t>
            </a:r>
            <a:r>
              <a:rPr lang="en-US" sz="4300" dirty="0" err="1">
                <a:latin typeface="Corbel" panose="020B0503020204020204" pitchFamily="34" charset="0"/>
              </a:rPr>
              <a:t>tradițional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indonezian</a:t>
            </a:r>
            <a:r>
              <a:rPr lang="en-US" sz="4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Pentru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a-l </a:t>
            </a:r>
            <a:r>
              <a:rPr lang="en-US" sz="4300" dirty="0" err="1">
                <a:latin typeface="Corbel" panose="020B0503020204020204" pitchFamily="34" charset="0"/>
              </a:rPr>
              <a:t>pregăti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e</a:t>
            </a:r>
            <a:r>
              <a:rPr lang="ro-MD" sz="4300" smtClean="0">
                <a:latin typeface="Corbel" panose="020B0503020204020204" pitchFamily="34" charset="0"/>
              </a:rPr>
              <a:t>ste</a:t>
            </a:r>
            <a:r>
              <a:rPr lang="en-US" sz="430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nevoie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făină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ouă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zahăr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drojdie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Ce </a:t>
            </a:r>
            <a:r>
              <a:rPr lang="en-US" sz="4300" b="1" dirty="0" err="1">
                <a:latin typeface="Corbel" panose="020B0503020204020204" pitchFamily="34" charset="0"/>
              </a:rPr>
              <a:t>fel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lapte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Коровье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vacă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Кокосовое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cocos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Козье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capră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Слонов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Lapte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elefant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1" y="1268457"/>
            <a:ext cx="8954336" cy="7230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857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После географических открытий растение попало в Европу, но там </a:t>
            </a:r>
            <a:r>
              <a:rPr lang="ru-RU" sz="4400" dirty="0" smtClean="0">
                <a:latin typeface="Corbel" panose="020B0503020204020204" pitchFamily="34" charset="0"/>
              </a:rPr>
              <a:t>его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считали </a:t>
            </a:r>
            <a:r>
              <a:rPr lang="ru-RU" sz="4400" dirty="0">
                <a:latin typeface="Corbel" panose="020B0503020204020204" pitchFamily="34" charset="0"/>
              </a:rPr>
              <a:t>ядовитым и непригодным для еды. Дело в том, что </a:t>
            </a:r>
            <a:r>
              <a:rPr lang="ru-RU" sz="4400" dirty="0" smtClean="0">
                <a:latin typeface="Corbel" panose="020B0503020204020204" pitchFamily="34" charset="0"/>
              </a:rPr>
              <a:t>употребляли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ягоды</a:t>
            </a:r>
            <a:r>
              <a:rPr lang="ru-RU" sz="4400" dirty="0">
                <a:latin typeface="Corbel" panose="020B0503020204020204" pitchFamily="34" charset="0"/>
              </a:rPr>
              <a:t>, а не привычную для нас часть. </a:t>
            </a:r>
            <a:r>
              <a:rPr lang="ru-RU" sz="4400" b="1" dirty="0">
                <a:latin typeface="Corbel" panose="020B0503020204020204" pitchFamily="34" charset="0"/>
              </a:rPr>
              <a:t>Что это за </a:t>
            </a:r>
            <a:r>
              <a:rPr lang="ru-RU" sz="4400" b="1" dirty="0" smtClean="0">
                <a:latin typeface="Corbel" panose="020B0503020204020204" pitchFamily="34" charset="0"/>
              </a:rPr>
              <a:t>растение?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rezultatul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descoperirilor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geografice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planta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ajuns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Europa, </a:t>
            </a:r>
            <a:r>
              <a:rPr lang="en-US" sz="4400" dirty="0" err="1">
                <a:latin typeface="Corbel" panose="020B0503020204020204" pitchFamily="34" charset="0"/>
              </a:rPr>
              <a:t>dar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fost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considerată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otrăvitoare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nepotrivită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pentru</a:t>
            </a:r>
            <a:r>
              <a:rPr lang="en-US" sz="4400" dirty="0">
                <a:latin typeface="Corbel" panose="020B0503020204020204" pitchFamily="34" charset="0"/>
              </a:rPr>
              <a:t> a fi </a:t>
            </a:r>
            <a:r>
              <a:rPr lang="en-US" sz="4400" dirty="0" err="1">
                <a:latin typeface="Corbel" panose="020B0503020204020204" pitchFamily="34" charset="0"/>
              </a:rPr>
              <a:t>folosită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alimentație</a:t>
            </a:r>
            <a:r>
              <a:rPr lang="en-US" sz="4400" dirty="0">
                <a:latin typeface="Corbel" panose="020B0503020204020204" pitchFamily="34" charset="0"/>
              </a:rPr>
              <a:t>. De </a:t>
            </a:r>
            <a:r>
              <a:rPr lang="en-US" sz="4400" dirty="0" err="1">
                <a:latin typeface="Corbel" panose="020B0503020204020204" pitchFamily="34" charset="0"/>
              </a:rPr>
              <a:t>vină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e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faptul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că</a:t>
            </a:r>
            <a:r>
              <a:rPr lang="en-US" sz="4400" dirty="0">
                <a:latin typeface="Corbel" panose="020B0503020204020204" pitchFamily="34" charset="0"/>
              </a:rPr>
              <a:t> se </a:t>
            </a:r>
            <a:r>
              <a:rPr lang="en-US" sz="4400" dirty="0" err="1">
                <a:latin typeface="Corbel" panose="020B0503020204020204" pitchFamily="34" charset="0"/>
              </a:rPr>
              <a:t>foloseau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fructele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plantei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nu </a:t>
            </a:r>
            <a:r>
              <a:rPr lang="en-US" sz="4400" dirty="0" err="1">
                <a:latin typeface="Corbel" panose="020B0503020204020204" pitchFamily="34" charset="0"/>
              </a:rPr>
              <a:t>partea</a:t>
            </a:r>
            <a:r>
              <a:rPr lang="en-US" sz="4400" dirty="0">
                <a:latin typeface="Corbel" panose="020B0503020204020204" pitchFamily="34" charset="0"/>
              </a:rPr>
              <a:t> cu care </a:t>
            </a:r>
            <a:r>
              <a:rPr lang="en-US" sz="4400" dirty="0" err="1">
                <a:latin typeface="Corbel" panose="020B0503020204020204" pitchFamily="34" charset="0"/>
              </a:rPr>
              <a:t>suntem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obișnuiți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moment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plantă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e</a:t>
            </a:r>
            <a:r>
              <a:rPr lang="ro-MD" sz="4400" b="1" dirty="0" smtClean="0">
                <a:latin typeface="Corbel" panose="020B0503020204020204" pitchFamily="34" charset="0"/>
              </a:rPr>
              <a:t>ste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vorba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Огурцы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Castravete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Ананасы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Ananasul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Картофель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Cartoful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Редиска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Ridichea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После географических открытий растение попало в Европу, но там </a:t>
            </a:r>
            <a:r>
              <a:rPr lang="ru-RU" sz="4400" dirty="0" smtClean="0">
                <a:latin typeface="Corbel" panose="020B0503020204020204" pitchFamily="34" charset="0"/>
              </a:rPr>
              <a:t>его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считали </a:t>
            </a:r>
            <a:r>
              <a:rPr lang="ru-RU" sz="4400" dirty="0">
                <a:latin typeface="Corbel" panose="020B0503020204020204" pitchFamily="34" charset="0"/>
              </a:rPr>
              <a:t>ядовитым и непригодным для еды. Дело в том, что </a:t>
            </a:r>
            <a:r>
              <a:rPr lang="ru-RU" sz="4400" dirty="0" smtClean="0">
                <a:latin typeface="Corbel" panose="020B0503020204020204" pitchFamily="34" charset="0"/>
              </a:rPr>
              <a:t>употребляли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ягоды</a:t>
            </a:r>
            <a:r>
              <a:rPr lang="ru-RU" sz="4400" dirty="0">
                <a:latin typeface="Corbel" panose="020B0503020204020204" pitchFamily="34" charset="0"/>
              </a:rPr>
              <a:t>, а не привычную для нас часть. </a:t>
            </a:r>
            <a:r>
              <a:rPr lang="ru-RU" sz="4400" b="1" dirty="0">
                <a:latin typeface="Corbel" panose="020B0503020204020204" pitchFamily="34" charset="0"/>
              </a:rPr>
              <a:t>Что это за </a:t>
            </a:r>
            <a:r>
              <a:rPr lang="ru-RU" sz="4400" b="1" dirty="0" smtClean="0">
                <a:latin typeface="Corbel" panose="020B0503020204020204" pitchFamily="34" charset="0"/>
              </a:rPr>
              <a:t>растение?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rezultatul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descoperirilor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geografice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planta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ajuns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Europa, </a:t>
            </a:r>
            <a:r>
              <a:rPr lang="en-US" sz="4400" dirty="0" err="1">
                <a:latin typeface="Corbel" panose="020B0503020204020204" pitchFamily="34" charset="0"/>
              </a:rPr>
              <a:t>dar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fost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considerată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otrăvitoare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nepotrivită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pentru</a:t>
            </a:r>
            <a:r>
              <a:rPr lang="en-US" sz="4400" dirty="0">
                <a:latin typeface="Corbel" panose="020B0503020204020204" pitchFamily="34" charset="0"/>
              </a:rPr>
              <a:t> a fi </a:t>
            </a:r>
            <a:r>
              <a:rPr lang="en-US" sz="4400" dirty="0" err="1">
                <a:latin typeface="Corbel" panose="020B0503020204020204" pitchFamily="34" charset="0"/>
              </a:rPr>
              <a:t>folosită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alimentație</a:t>
            </a:r>
            <a:r>
              <a:rPr lang="en-US" sz="4400" dirty="0">
                <a:latin typeface="Corbel" panose="020B0503020204020204" pitchFamily="34" charset="0"/>
              </a:rPr>
              <a:t>. De </a:t>
            </a:r>
            <a:r>
              <a:rPr lang="en-US" sz="4400" dirty="0" err="1">
                <a:latin typeface="Corbel" panose="020B0503020204020204" pitchFamily="34" charset="0"/>
              </a:rPr>
              <a:t>vină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e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faptul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că</a:t>
            </a:r>
            <a:r>
              <a:rPr lang="en-US" sz="4400" dirty="0">
                <a:latin typeface="Corbel" panose="020B0503020204020204" pitchFamily="34" charset="0"/>
              </a:rPr>
              <a:t> se </a:t>
            </a:r>
            <a:r>
              <a:rPr lang="en-US" sz="4400" dirty="0" err="1">
                <a:latin typeface="Corbel" panose="020B0503020204020204" pitchFamily="34" charset="0"/>
              </a:rPr>
              <a:t>foloseau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fructele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plantei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nu </a:t>
            </a:r>
            <a:r>
              <a:rPr lang="en-US" sz="4400" dirty="0" err="1">
                <a:latin typeface="Corbel" panose="020B0503020204020204" pitchFamily="34" charset="0"/>
              </a:rPr>
              <a:t>partea</a:t>
            </a:r>
            <a:r>
              <a:rPr lang="en-US" sz="4400" dirty="0">
                <a:latin typeface="Corbel" panose="020B0503020204020204" pitchFamily="34" charset="0"/>
              </a:rPr>
              <a:t> cu care </a:t>
            </a:r>
            <a:r>
              <a:rPr lang="en-US" sz="4400" dirty="0" err="1">
                <a:latin typeface="Corbel" panose="020B0503020204020204" pitchFamily="34" charset="0"/>
              </a:rPr>
              <a:t>suntem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obișnuiți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moment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plantă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e</a:t>
            </a:r>
            <a:r>
              <a:rPr lang="ro-MD" sz="4400" b="1" smtClean="0">
                <a:latin typeface="Corbel" panose="020B0503020204020204" pitchFamily="34" charset="0"/>
              </a:rPr>
              <a:t>ste</a:t>
            </a:r>
            <a:r>
              <a:rPr lang="en-US" sz="4400" b="1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vorba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Огурцы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Castravete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Ананасы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Ananasul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Картофель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Cartoful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Редиска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Ridichea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99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Корову по кличке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ru-RU" sz="4700" dirty="0">
                <a:latin typeface="Corbel" panose="020B0503020204020204" pitchFamily="34" charset="0"/>
              </a:rPr>
              <a:t>Белое вымя) вывели при </a:t>
            </a:r>
            <a:r>
              <a:rPr lang="ru-RU" sz="4700" dirty="0" smtClean="0">
                <a:latin typeface="Corbel" panose="020B0503020204020204" pitchFamily="34" charset="0"/>
              </a:rPr>
              <a:t>скрещивании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мясной </a:t>
            </a:r>
            <a:r>
              <a:rPr lang="ru-RU" sz="4700" dirty="0">
                <a:latin typeface="Corbel" panose="020B0503020204020204" pitchFamily="34" charset="0"/>
              </a:rPr>
              <a:t>и молочной пород. Она была настолько дорога хозяину, что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он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поставил </a:t>
            </a:r>
            <a:r>
              <a:rPr lang="ru-RU" sz="4700" dirty="0">
                <a:latin typeface="Corbel" panose="020B0503020204020204" pitchFamily="34" charset="0"/>
              </a:rPr>
              <a:t>ей памятник. </a:t>
            </a:r>
            <a:r>
              <a:rPr lang="ru-RU" sz="4700" b="1" dirty="0">
                <a:latin typeface="Corbel" panose="020B0503020204020204" pitchFamily="34" charset="0"/>
              </a:rPr>
              <a:t>Из </a:t>
            </a:r>
            <a:r>
              <a:rPr lang="ru-RU" sz="4700" b="1" dirty="0" smtClean="0">
                <a:latin typeface="Corbel" panose="020B0503020204020204" pitchFamily="34" charset="0"/>
              </a:rPr>
              <a:t>чего?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Vaca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en-US" sz="4700" dirty="0" err="1">
                <a:latin typeface="Corbel" panose="020B0503020204020204" pitchFamily="34" charset="0"/>
              </a:rPr>
              <a:t>Uger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alb</a:t>
            </a:r>
            <a:r>
              <a:rPr lang="en-US" sz="4700" dirty="0">
                <a:latin typeface="Corbel" panose="020B0503020204020204" pitchFamily="34" charset="0"/>
              </a:rPr>
              <a:t>) a </a:t>
            </a:r>
            <a:r>
              <a:rPr lang="en-US" sz="4700" dirty="0" err="1">
                <a:latin typeface="Corbel" panose="020B0503020204020204" pitchFamily="34" charset="0"/>
              </a:rPr>
              <a:t>apărut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urma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încrucișării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unei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rase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faimoase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pentru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carnea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sa</a:t>
            </a:r>
            <a:r>
              <a:rPr lang="en-US" sz="4700" dirty="0">
                <a:latin typeface="Corbel" panose="020B0503020204020204" pitchFamily="34" charset="0"/>
              </a:rPr>
              <a:t> cu o </a:t>
            </a:r>
            <a:r>
              <a:rPr lang="en-US" sz="4700" dirty="0" err="1">
                <a:latin typeface="Corbel" panose="020B0503020204020204" pitchFamily="34" charset="0"/>
              </a:rPr>
              <a:t>rasă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faimoasă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lapte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Ubre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>
                <a:latin typeface="Corbel" panose="020B0503020204020204" pitchFamily="34" charset="0"/>
              </a:rPr>
              <a:t>Blanca </a:t>
            </a:r>
            <a:r>
              <a:rPr lang="en-US" sz="4700" b="1" dirty="0" smtClean="0">
                <a:latin typeface="Corbel" panose="020B0503020204020204" pitchFamily="34" charset="0"/>
              </a:rPr>
              <a:t>era </a:t>
            </a:r>
            <a:r>
              <a:rPr lang="en-US" sz="4700" b="1" dirty="0" err="1">
                <a:latin typeface="Corbel" panose="020B0503020204020204" pitchFamily="34" charset="0"/>
              </a:rPr>
              <a:t>într-atât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de </a:t>
            </a:r>
            <a:r>
              <a:rPr lang="en-US" sz="4700" b="1" dirty="0" err="1" smtClean="0">
                <a:latin typeface="Corbel" panose="020B0503020204020204" pitchFamily="34" charset="0"/>
              </a:rPr>
              <a:t>dragă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proprietarului</a:t>
            </a:r>
            <a:r>
              <a:rPr lang="en-US" sz="4700" b="1" dirty="0">
                <a:latin typeface="Corbel" panose="020B0503020204020204" pitchFamily="34" charset="0"/>
              </a:rPr>
              <a:t>, </a:t>
            </a:r>
            <a:r>
              <a:rPr lang="en-US" sz="4700" b="1" dirty="0" err="1">
                <a:latin typeface="Corbel" panose="020B0503020204020204" pitchFamily="34" charset="0"/>
              </a:rPr>
              <a:t>încât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</a:t>
            </a:r>
            <a:r>
              <a:rPr lang="en-US" sz="4700" b="1" dirty="0">
                <a:latin typeface="Corbel" panose="020B0503020204020204" pitchFamily="34" charset="0"/>
              </a:rPr>
              <a:t>-a </a:t>
            </a:r>
            <a:r>
              <a:rPr lang="en-US" sz="4700" b="1" dirty="0" err="1">
                <a:latin typeface="Corbel" panose="020B0503020204020204" pitchFamily="34" charset="0"/>
              </a:rPr>
              <a:t>ridicat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un </a:t>
            </a:r>
            <a:r>
              <a:rPr lang="en-US" sz="4700" b="1" dirty="0">
                <a:latin typeface="Corbel" panose="020B0503020204020204" pitchFamily="34" charset="0"/>
              </a:rPr>
              <a:t>monument </a:t>
            </a:r>
            <a:r>
              <a:rPr lang="en-US" sz="4700" b="1" dirty="0" smtClean="0">
                <a:latin typeface="Corbel" panose="020B0503020204020204" pitchFamily="34" charset="0"/>
              </a:rPr>
              <a:t>din</a:t>
            </a:r>
            <a:r>
              <a:rPr lang="en-US" sz="4700" b="1" dirty="0">
                <a:latin typeface="Corbel" panose="020B0503020204020204" pitchFamily="34" charset="0"/>
              </a:rPr>
              <a:t>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Бронзы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bronz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Мрамора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marmură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Гранита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granit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Воска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ceară</a:t>
            </a:r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768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Корову по кличке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ru-RU" sz="4700" dirty="0">
                <a:latin typeface="Corbel" panose="020B0503020204020204" pitchFamily="34" charset="0"/>
              </a:rPr>
              <a:t>Белое вымя) вывели при </a:t>
            </a:r>
            <a:r>
              <a:rPr lang="ru-RU" sz="4700" dirty="0" smtClean="0">
                <a:latin typeface="Corbel" panose="020B0503020204020204" pitchFamily="34" charset="0"/>
              </a:rPr>
              <a:t>скрещивании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мясной </a:t>
            </a:r>
            <a:r>
              <a:rPr lang="ru-RU" sz="4700" dirty="0">
                <a:latin typeface="Corbel" panose="020B0503020204020204" pitchFamily="34" charset="0"/>
              </a:rPr>
              <a:t>и молочной пород. Она была настолько дорога хозяину, что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он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поставил </a:t>
            </a:r>
            <a:r>
              <a:rPr lang="ru-RU" sz="4700" dirty="0">
                <a:latin typeface="Corbel" panose="020B0503020204020204" pitchFamily="34" charset="0"/>
              </a:rPr>
              <a:t>ей памятник. </a:t>
            </a:r>
            <a:r>
              <a:rPr lang="ru-RU" sz="4700" b="1" dirty="0">
                <a:latin typeface="Corbel" panose="020B0503020204020204" pitchFamily="34" charset="0"/>
              </a:rPr>
              <a:t>Из </a:t>
            </a:r>
            <a:r>
              <a:rPr lang="ru-RU" sz="4700" b="1" dirty="0" smtClean="0">
                <a:latin typeface="Corbel" panose="020B0503020204020204" pitchFamily="34" charset="0"/>
              </a:rPr>
              <a:t>чего?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Vaca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en-US" sz="4700" dirty="0" err="1">
                <a:latin typeface="Corbel" panose="020B0503020204020204" pitchFamily="34" charset="0"/>
              </a:rPr>
              <a:t>Uger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alb</a:t>
            </a:r>
            <a:r>
              <a:rPr lang="en-US" sz="4700" dirty="0">
                <a:latin typeface="Corbel" panose="020B0503020204020204" pitchFamily="34" charset="0"/>
              </a:rPr>
              <a:t>) a </a:t>
            </a:r>
            <a:r>
              <a:rPr lang="en-US" sz="4700" dirty="0" err="1">
                <a:latin typeface="Corbel" panose="020B0503020204020204" pitchFamily="34" charset="0"/>
              </a:rPr>
              <a:t>apărut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urma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încrucișării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unei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rase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faimoase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pentru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carnea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sa</a:t>
            </a:r>
            <a:r>
              <a:rPr lang="en-US" sz="4700" dirty="0">
                <a:latin typeface="Corbel" panose="020B0503020204020204" pitchFamily="34" charset="0"/>
              </a:rPr>
              <a:t> cu o </a:t>
            </a:r>
            <a:r>
              <a:rPr lang="en-US" sz="4700" dirty="0" err="1">
                <a:latin typeface="Corbel" panose="020B0503020204020204" pitchFamily="34" charset="0"/>
              </a:rPr>
              <a:t>rasă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faimoasă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lapte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Ubre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>
                <a:latin typeface="Corbel" panose="020B0503020204020204" pitchFamily="34" charset="0"/>
              </a:rPr>
              <a:t>Blanca </a:t>
            </a:r>
            <a:r>
              <a:rPr lang="en-US" sz="4700" b="1" dirty="0" smtClean="0">
                <a:latin typeface="Corbel" panose="020B0503020204020204" pitchFamily="34" charset="0"/>
              </a:rPr>
              <a:t>era </a:t>
            </a:r>
            <a:r>
              <a:rPr lang="en-US" sz="4700" b="1" dirty="0" err="1">
                <a:latin typeface="Corbel" panose="020B0503020204020204" pitchFamily="34" charset="0"/>
              </a:rPr>
              <a:t>într-atât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de </a:t>
            </a:r>
            <a:r>
              <a:rPr lang="en-US" sz="4700" b="1" dirty="0" err="1" smtClean="0">
                <a:latin typeface="Corbel" panose="020B0503020204020204" pitchFamily="34" charset="0"/>
              </a:rPr>
              <a:t>dragă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proprietarului</a:t>
            </a:r>
            <a:r>
              <a:rPr lang="en-US" sz="4700" b="1" dirty="0">
                <a:latin typeface="Corbel" panose="020B0503020204020204" pitchFamily="34" charset="0"/>
              </a:rPr>
              <a:t>, </a:t>
            </a:r>
            <a:r>
              <a:rPr lang="en-US" sz="4700" b="1" dirty="0" err="1">
                <a:latin typeface="Corbel" panose="020B0503020204020204" pitchFamily="34" charset="0"/>
              </a:rPr>
              <a:t>încât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</a:t>
            </a:r>
            <a:r>
              <a:rPr lang="en-US" sz="4700" b="1" dirty="0">
                <a:latin typeface="Corbel" panose="020B0503020204020204" pitchFamily="34" charset="0"/>
              </a:rPr>
              <a:t>-a </a:t>
            </a:r>
            <a:r>
              <a:rPr lang="en-US" sz="4700" b="1" dirty="0" err="1">
                <a:latin typeface="Corbel" panose="020B0503020204020204" pitchFamily="34" charset="0"/>
              </a:rPr>
              <a:t>ridicat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un </a:t>
            </a:r>
            <a:r>
              <a:rPr lang="en-US" sz="4700" b="1" dirty="0">
                <a:latin typeface="Corbel" panose="020B0503020204020204" pitchFamily="34" charset="0"/>
              </a:rPr>
              <a:t>monument </a:t>
            </a:r>
            <a:r>
              <a:rPr lang="en-US" sz="4700" b="1" dirty="0" smtClean="0">
                <a:latin typeface="Corbel" panose="020B0503020204020204" pitchFamily="34" charset="0"/>
              </a:rPr>
              <a:t>din</a:t>
            </a:r>
            <a:r>
              <a:rPr lang="en-US" sz="4700" b="1" dirty="0">
                <a:latin typeface="Corbel" panose="020B0503020204020204" pitchFamily="34" charset="0"/>
              </a:rPr>
              <a:t>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Бронзы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bronz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Мрамора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marmură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Гранита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granit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Воска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ceară</a:t>
            </a:r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2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Корову по кличке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ru-RU" sz="4700" dirty="0">
                <a:latin typeface="Corbel" panose="020B0503020204020204" pitchFamily="34" charset="0"/>
              </a:rPr>
              <a:t>Белое вымя) вывели при </a:t>
            </a:r>
            <a:r>
              <a:rPr lang="ru-RU" sz="4700" dirty="0" smtClean="0">
                <a:latin typeface="Corbel" panose="020B0503020204020204" pitchFamily="34" charset="0"/>
              </a:rPr>
              <a:t>скрещивании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мясной </a:t>
            </a:r>
            <a:r>
              <a:rPr lang="ru-RU" sz="4700" dirty="0">
                <a:latin typeface="Corbel" panose="020B0503020204020204" pitchFamily="34" charset="0"/>
              </a:rPr>
              <a:t>и молочной пород. Она была настолько дорога хозяину, что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он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поставил </a:t>
            </a:r>
            <a:r>
              <a:rPr lang="ru-RU" sz="4700" dirty="0">
                <a:latin typeface="Corbel" panose="020B0503020204020204" pitchFamily="34" charset="0"/>
              </a:rPr>
              <a:t>ей памятник. </a:t>
            </a:r>
            <a:r>
              <a:rPr lang="ru-RU" sz="4700" b="1" dirty="0">
                <a:latin typeface="Corbel" panose="020B0503020204020204" pitchFamily="34" charset="0"/>
              </a:rPr>
              <a:t>Из </a:t>
            </a:r>
            <a:r>
              <a:rPr lang="ru-RU" sz="4700" b="1" dirty="0" smtClean="0">
                <a:latin typeface="Corbel" panose="020B0503020204020204" pitchFamily="34" charset="0"/>
              </a:rPr>
              <a:t>чего?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Vaca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Ubre</a:t>
            </a:r>
            <a:r>
              <a:rPr lang="en-US" sz="4700" dirty="0">
                <a:latin typeface="Corbel" panose="020B0503020204020204" pitchFamily="34" charset="0"/>
              </a:rPr>
              <a:t> Blanca (</a:t>
            </a:r>
            <a:r>
              <a:rPr lang="en-US" sz="4700" dirty="0" err="1">
                <a:latin typeface="Corbel" panose="020B0503020204020204" pitchFamily="34" charset="0"/>
              </a:rPr>
              <a:t>Uger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alb</a:t>
            </a:r>
            <a:r>
              <a:rPr lang="en-US" sz="4700" dirty="0">
                <a:latin typeface="Corbel" panose="020B0503020204020204" pitchFamily="34" charset="0"/>
              </a:rPr>
              <a:t>) a </a:t>
            </a:r>
            <a:r>
              <a:rPr lang="en-US" sz="4700" dirty="0" err="1">
                <a:latin typeface="Corbel" panose="020B0503020204020204" pitchFamily="34" charset="0"/>
              </a:rPr>
              <a:t>apărut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urma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încrucișării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unei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rase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faimoase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pentru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carnea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sa</a:t>
            </a:r>
            <a:r>
              <a:rPr lang="en-US" sz="4700" dirty="0">
                <a:latin typeface="Corbel" panose="020B0503020204020204" pitchFamily="34" charset="0"/>
              </a:rPr>
              <a:t> cu o </a:t>
            </a:r>
            <a:r>
              <a:rPr lang="en-US" sz="4700" dirty="0" err="1">
                <a:latin typeface="Corbel" panose="020B0503020204020204" pitchFamily="34" charset="0"/>
              </a:rPr>
              <a:t>rasă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faimoasă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lapte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Ubre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>
                <a:latin typeface="Corbel" panose="020B0503020204020204" pitchFamily="34" charset="0"/>
              </a:rPr>
              <a:t>Blanca </a:t>
            </a:r>
            <a:r>
              <a:rPr lang="en-US" sz="4700" b="1" dirty="0" smtClean="0">
                <a:latin typeface="Corbel" panose="020B0503020204020204" pitchFamily="34" charset="0"/>
              </a:rPr>
              <a:t>era </a:t>
            </a:r>
            <a:r>
              <a:rPr lang="en-US" sz="4700" b="1" dirty="0" err="1">
                <a:latin typeface="Corbel" panose="020B0503020204020204" pitchFamily="34" charset="0"/>
              </a:rPr>
              <a:t>într-atât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de </a:t>
            </a:r>
            <a:r>
              <a:rPr lang="en-US" sz="4700" b="1" dirty="0" err="1" smtClean="0">
                <a:latin typeface="Corbel" panose="020B0503020204020204" pitchFamily="34" charset="0"/>
              </a:rPr>
              <a:t>dragă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proprietarului</a:t>
            </a:r>
            <a:r>
              <a:rPr lang="en-US" sz="4700" b="1" dirty="0">
                <a:latin typeface="Corbel" panose="020B0503020204020204" pitchFamily="34" charset="0"/>
              </a:rPr>
              <a:t>, </a:t>
            </a:r>
            <a:r>
              <a:rPr lang="en-US" sz="4700" b="1" dirty="0" err="1">
                <a:latin typeface="Corbel" panose="020B0503020204020204" pitchFamily="34" charset="0"/>
              </a:rPr>
              <a:t>încât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</a:t>
            </a:r>
            <a:r>
              <a:rPr lang="en-US" sz="4700" b="1" dirty="0">
                <a:latin typeface="Corbel" panose="020B0503020204020204" pitchFamily="34" charset="0"/>
              </a:rPr>
              <a:t>-a </a:t>
            </a:r>
            <a:r>
              <a:rPr lang="en-US" sz="4700" b="1" dirty="0" err="1">
                <a:latin typeface="Corbel" panose="020B0503020204020204" pitchFamily="34" charset="0"/>
              </a:rPr>
              <a:t>ridicat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un </a:t>
            </a:r>
            <a:r>
              <a:rPr lang="en-US" sz="4700" b="1" dirty="0">
                <a:latin typeface="Corbel" panose="020B0503020204020204" pitchFamily="34" charset="0"/>
              </a:rPr>
              <a:t>monument </a:t>
            </a:r>
            <a:r>
              <a:rPr lang="en-US" sz="4700" b="1" dirty="0" smtClean="0">
                <a:latin typeface="Corbel" panose="020B0503020204020204" pitchFamily="34" charset="0"/>
              </a:rPr>
              <a:t>din</a:t>
            </a:r>
            <a:r>
              <a:rPr lang="en-US" sz="4700" b="1" dirty="0">
                <a:latin typeface="Corbel" panose="020B0503020204020204" pitchFamily="34" charset="0"/>
              </a:rPr>
              <a:t>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Бронзы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bronz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Мрамора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marmură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Гранита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granit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Воска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ceară</a:t>
            </a:r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5150"/>
            <a:ext cx="20104099" cy="5429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5" name="Google Shape;305;p24"/>
          <p:cNvSpPr txBox="1"/>
          <p:nvPr/>
        </p:nvSpPr>
        <p:spPr>
          <a:xfrm>
            <a:off x="0" y="3105149"/>
            <a:ext cx="20110500" cy="542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727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7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Первые фейерверки появились в Китае. Главный ингредиент фейерверков </a:t>
            </a:r>
            <a:r>
              <a:rPr lang="ru-RU" sz="4400" dirty="0" smtClean="0">
                <a:latin typeface="Corbel" panose="020B0503020204020204" pitchFamily="34" charset="0"/>
              </a:rPr>
              <a:t>–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часть </a:t>
            </a:r>
            <a:r>
              <a:rPr lang="ru-RU" sz="4400" dirty="0">
                <a:latin typeface="Corbel" panose="020B0503020204020204" pitchFamily="34" charset="0"/>
              </a:rPr>
              <a:t>важнейшей в мире </a:t>
            </a:r>
            <a:r>
              <a:rPr lang="ru-RU" sz="4400" dirty="0" err="1">
                <a:latin typeface="Corbel" panose="020B0503020204020204" pitchFamily="34" charset="0"/>
              </a:rPr>
              <a:t>сельхозкультуры</a:t>
            </a:r>
            <a:r>
              <a:rPr lang="ru-RU" sz="4400" dirty="0">
                <a:latin typeface="Corbel" panose="020B0503020204020204" pitchFamily="34" charset="0"/>
              </a:rPr>
              <a:t>, неурожай которой </a:t>
            </a:r>
            <a:r>
              <a:rPr lang="ru-RU" sz="4400" dirty="0" smtClean="0">
                <a:latin typeface="Corbel" panose="020B0503020204020204" pitchFamily="34" charset="0"/>
              </a:rPr>
              <a:t>может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спровоцировать </a:t>
            </a:r>
            <a:r>
              <a:rPr lang="ru-RU" sz="4400" dirty="0">
                <a:latin typeface="Corbel" panose="020B0503020204020204" pitchFamily="34" charset="0"/>
              </a:rPr>
              <a:t>продовольственную катастрофу для половины </a:t>
            </a:r>
            <a:r>
              <a:rPr lang="ru-RU" sz="4400" dirty="0" smtClean="0">
                <a:latin typeface="Corbel" panose="020B0503020204020204" pitchFamily="34" charset="0"/>
              </a:rPr>
              <a:t>населения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Земли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b="1" dirty="0">
                <a:latin typeface="Corbel" panose="020B0503020204020204" pitchFamily="34" charset="0"/>
              </a:rPr>
              <a:t>Назовите ингредиент.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Primele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artificii</a:t>
            </a:r>
            <a:r>
              <a:rPr lang="en-US" sz="4400" dirty="0">
                <a:latin typeface="Corbel" panose="020B0503020204020204" pitchFamily="34" charset="0"/>
              </a:rPr>
              <a:t> au </a:t>
            </a:r>
            <a:r>
              <a:rPr lang="en-US" sz="4400" dirty="0" err="1">
                <a:latin typeface="Corbel" panose="020B0503020204020204" pitchFamily="34" charset="0"/>
              </a:rPr>
              <a:t>apărut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China. </a:t>
            </a:r>
            <a:r>
              <a:rPr lang="en-US" sz="4400" dirty="0" err="1">
                <a:latin typeface="Corbel" panose="020B0503020204020204" pitchFamily="34" charset="0"/>
              </a:rPr>
              <a:t>Ingredientul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bază</a:t>
            </a:r>
            <a:r>
              <a:rPr lang="en-US" sz="4400" dirty="0">
                <a:latin typeface="Corbel" panose="020B0503020204020204" pitchFamily="34" charset="0"/>
              </a:rPr>
              <a:t> al </a:t>
            </a:r>
            <a:r>
              <a:rPr lang="en-US" sz="4400" dirty="0" err="1">
                <a:latin typeface="Corbel" panose="020B0503020204020204" pitchFamily="34" charset="0"/>
              </a:rPr>
              <a:t>acestora</a:t>
            </a:r>
            <a:r>
              <a:rPr lang="en-US" sz="4400" dirty="0">
                <a:latin typeface="Corbel" panose="020B0503020204020204" pitchFamily="34" charset="0"/>
              </a:rPr>
              <a:t> era o </a:t>
            </a:r>
            <a:r>
              <a:rPr lang="en-US" sz="4400" dirty="0" err="1" smtClean="0">
                <a:latin typeface="Corbel" panose="020B0503020204020204" pitchFamily="34" charset="0"/>
              </a:rPr>
              <a:t>cultură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agricolă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dispariția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căreia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declanșa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dezastru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alimentar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pentru</a:t>
            </a:r>
            <a:r>
              <a:rPr lang="en-US" sz="4400" dirty="0">
                <a:latin typeface="Corbel" panose="020B0503020204020204" pitchFamily="34" charset="0"/>
              </a:rPr>
              <a:t> circa </a:t>
            </a:r>
            <a:r>
              <a:rPr lang="en-US" sz="4400" dirty="0" err="1" smtClean="0">
                <a:latin typeface="Corbel" panose="020B0503020204020204" pitchFamily="34" charset="0"/>
              </a:rPr>
              <a:t>jumătate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din </a:t>
            </a:r>
            <a:r>
              <a:rPr lang="en-US" sz="4400" dirty="0" err="1">
                <a:latin typeface="Corbel" panose="020B0503020204020204" pitchFamily="34" charset="0"/>
              </a:rPr>
              <a:t>populația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Terrei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cultură</a:t>
            </a:r>
            <a:r>
              <a:rPr lang="en-US" sz="4400" b="1" dirty="0">
                <a:latin typeface="Corbel" panose="020B0503020204020204" pitchFamily="34" charset="0"/>
              </a:rPr>
              <a:t> e </a:t>
            </a:r>
            <a:r>
              <a:rPr lang="en-US" sz="4400" b="1" dirty="0" err="1" smtClean="0">
                <a:latin typeface="Corbel" panose="020B0503020204020204" pitchFamily="34" charset="0"/>
              </a:rPr>
              <a:t>vorba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Порох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Praf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pușcă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Соя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Soia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Мука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Făină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porumb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Рис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Orez</a:t>
            </a:r>
            <a:endParaRPr lang="en-US" sz="4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Первые фейерверки появились в Китае. Главный ингредиент фейерверков </a:t>
            </a:r>
            <a:r>
              <a:rPr lang="ru-RU" sz="4400" dirty="0" smtClean="0">
                <a:latin typeface="Corbel" panose="020B0503020204020204" pitchFamily="34" charset="0"/>
              </a:rPr>
              <a:t>–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часть </a:t>
            </a:r>
            <a:r>
              <a:rPr lang="ru-RU" sz="4400" dirty="0">
                <a:latin typeface="Corbel" panose="020B0503020204020204" pitchFamily="34" charset="0"/>
              </a:rPr>
              <a:t>важнейшей в мире </a:t>
            </a:r>
            <a:r>
              <a:rPr lang="ru-RU" sz="4400" dirty="0" err="1">
                <a:latin typeface="Corbel" panose="020B0503020204020204" pitchFamily="34" charset="0"/>
              </a:rPr>
              <a:t>сельхозкультуры</a:t>
            </a:r>
            <a:r>
              <a:rPr lang="ru-RU" sz="4400" dirty="0">
                <a:latin typeface="Corbel" panose="020B0503020204020204" pitchFamily="34" charset="0"/>
              </a:rPr>
              <a:t>, неурожай которой </a:t>
            </a:r>
            <a:r>
              <a:rPr lang="ru-RU" sz="4400" dirty="0" smtClean="0">
                <a:latin typeface="Corbel" panose="020B0503020204020204" pitchFamily="34" charset="0"/>
              </a:rPr>
              <a:t>может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спровоцировать </a:t>
            </a:r>
            <a:r>
              <a:rPr lang="ru-RU" sz="4400" dirty="0">
                <a:latin typeface="Corbel" panose="020B0503020204020204" pitchFamily="34" charset="0"/>
              </a:rPr>
              <a:t>продовольственную катастрофу для половины </a:t>
            </a:r>
            <a:r>
              <a:rPr lang="ru-RU" sz="4400" dirty="0" smtClean="0">
                <a:latin typeface="Corbel" panose="020B0503020204020204" pitchFamily="34" charset="0"/>
              </a:rPr>
              <a:t>населения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Земли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b="1" dirty="0">
                <a:latin typeface="Corbel" panose="020B0503020204020204" pitchFamily="34" charset="0"/>
              </a:rPr>
              <a:t>Назовите ингредиент.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Primele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artificii</a:t>
            </a:r>
            <a:r>
              <a:rPr lang="en-US" sz="4400" dirty="0">
                <a:latin typeface="Corbel" panose="020B0503020204020204" pitchFamily="34" charset="0"/>
              </a:rPr>
              <a:t> au </a:t>
            </a:r>
            <a:r>
              <a:rPr lang="en-US" sz="4400" dirty="0" err="1">
                <a:latin typeface="Corbel" panose="020B0503020204020204" pitchFamily="34" charset="0"/>
              </a:rPr>
              <a:t>apărut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China. </a:t>
            </a:r>
            <a:r>
              <a:rPr lang="en-US" sz="4400" dirty="0" err="1">
                <a:latin typeface="Corbel" panose="020B0503020204020204" pitchFamily="34" charset="0"/>
              </a:rPr>
              <a:t>Ingredientul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bază</a:t>
            </a:r>
            <a:r>
              <a:rPr lang="en-US" sz="4400" dirty="0">
                <a:latin typeface="Corbel" panose="020B0503020204020204" pitchFamily="34" charset="0"/>
              </a:rPr>
              <a:t> al </a:t>
            </a:r>
            <a:r>
              <a:rPr lang="en-US" sz="4400" dirty="0" err="1">
                <a:latin typeface="Corbel" panose="020B0503020204020204" pitchFamily="34" charset="0"/>
              </a:rPr>
              <a:t>acestora</a:t>
            </a:r>
            <a:r>
              <a:rPr lang="en-US" sz="4400" dirty="0">
                <a:latin typeface="Corbel" panose="020B0503020204020204" pitchFamily="34" charset="0"/>
              </a:rPr>
              <a:t> era o </a:t>
            </a:r>
            <a:r>
              <a:rPr lang="en-US" sz="4400" dirty="0" err="1" smtClean="0">
                <a:latin typeface="Corbel" panose="020B0503020204020204" pitchFamily="34" charset="0"/>
              </a:rPr>
              <a:t>cultură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agricolă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dispariția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căreia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declanșa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dezastru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alimentar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pentru</a:t>
            </a:r>
            <a:r>
              <a:rPr lang="en-US" sz="4400" dirty="0">
                <a:latin typeface="Corbel" panose="020B0503020204020204" pitchFamily="34" charset="0"/>
              </a:rPr>
              <a:t> circa </a:t>
            </a:r>
            <a:r>
              <a:rPr lang="en-US" sz="4400" dirty="0" err="1" smtClean="0">
                <a:latin typeface="Corbel" panose="020B0503020204020204" pitchFamily="34" charset="0"/>
              </a:rPr>
              <a:t>jumătate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din </a:t>
            </a:r>
            <a:r>
              <a:rPr lang="en-US" sz="4400" dirty="0" err="1">
                <a:latin typeface="Corbel" panose="020B0503020204020204" pitchFamily="34" charset="0"/>
              </a:rPr>
              <a:t>populația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Terrei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cultură</a:t>
            </a:r>
            <a:r>
              <a:rPr lang="en-US" sz="4400" b="1" dirty="0">
                <a:latin typeface="Corbel" panose="020B0503020204020204" pitchFamily="34" charset="0"/>
              </a:rPr>
              <a:t> e </a:t>
            </a:r>
            <a:r>
              <a:rPr lang="en-US" sz="4400" b="1" dirty="0" err="1" smtClean="0">
                <a:latin typeface="Corbel" panose="020B0503020204020204" pitchFamily="34" charset="0"/>
              </a:rPr>
              <a:t>vorba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Порох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Praf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pușcă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Соя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Soia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Мука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Făină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porumb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Рис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Orez</a:t>
            </a:r>
            <a:endParaRPr lang="en-US" sz="4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270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Если его видно, значит, еда на месте, но тебе нечего будет есть.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Если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он </a:t>
            </a:r>
            <a:r>
              <a:rPr lang="ru-RU" sz="5000" dirty="0">
                <a:latin typeface="Corbel" panose="020B0503020204020204" pitchFamily="34" charset="0"/>
              </a:rPr>
              <a:t>пропал, то еду кто-то съел, но и тебе будет что есть.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О </a:t>
            </a:r>
            <a:r>
              <a:rPr lang="ru-RU" sz="5000" b="1" dirty="0">
                <a:latin typeface="Corbel" panose="020B0503020204020204" pitchFamily="34" charset="0"/>
              </a:rPr>
              <a:t>чём </a:t>
            </a:r>
            <a:r>
              <a:rPr lang="ru-RU" sz="5000" b="1" dirty="0" smtClean="0">
                <a:latin typeface="Corbel" panose="020B0503020204020204" pitchFamily="34" charset="0"/>
              </a:rPr>
              <a:t>речь?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Când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se </a:t>
            </a:r>
            <a:r>
              <a:rPr lang="en-US" sz="5000" dirty="0" err="1">
                <a:latin typeface="Corbel" panose="020B0503020204020204" pitchFamily="34" charset="0"/>
              </a:rPr>
              <a:t>vede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atunci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mâncarea</a:t>
            </a:r>
            <a:r>
              <a:rPr lang="en-US" sz="5000" dirty="0">
                <a:latin typeface="Corbel" panose="020B0503020204020204" pitchFamily="34" charset="0"/>
              </a:rPr>
              <a:t> e la </a:t>
            </a:r>
            <a:r>
              <a:rPr lang="en-US" sz="5000" dirty="0" err="1">
                <a:latin typeface="Corbel" panose="020B0503020204020204" pitchFamily="34" charset="0"/>
              </a:rPr>
              <a:t>locul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însă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tu</a:t>
            </a:r>
            <a:r>
              <a:rPr lang="en-US" sz="5000" dirty="0">
                <a:latin typeface="Corbel" panose="020B0503020204020204" pitchFamily="34" charset="0"/>
              </a:rPr>
              <a:t> nu </a:t>
            </a:r>
            <a:r>
              <a:rPr lang="en-US" sz="5000" dirty="0" err="1">
                <a:latin typeface="Corbel" panose="020B0503020204020204" pitchFamily="34" charset="0"/>
              </a:rPr>
              <a:t>vei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avea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mânca</a:t>
            </a:r>
            <a:r>
              <a:rPr lang="en-US" sz="5000" dirty="0" smtClean="0">
                <a:latin typeface="Corbel" panose="020B0503020204020204" pitchFamily="34" charset="0"/>
              </a:rPr>
              <a:t>. </a:t>
            </a:r>
            <a:r>
              <a:rPr lang="en-US" sz="5000" dirty="0" err="1" smtClean="0">
                <a:latin typeface="Corbel" panose="020B0503020204020204" pitchFamily="34" charset="0"/>
              </a:rPr>
              <a:t>Dacă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dispărut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înseamnă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cineva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deja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mâncat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dar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vei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avea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mânca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Despre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sau</a:t>
            </a:r>
            <a:r>
              <a:rPr lang="en-US" sz="5000" b="1" dirty="0">
                <a:latin typeface="Corbel" panose="020B0503020204020204" pitchFamily="34" charset="0"/>
              </a:rPr>
              <a:t> cine e </a:t>
            </a:r>
            <a:r>
              <a:rPr lang="en-US" sz="5000" b="1" dirty="0" err="1" smtClean="0">
                <a:latin typeface="Corbel" panose="020B0503020204020204" pitchFamily="34" charset="0"/>
              </a:rPr>
              <a:t>vorba</a:t>
            </a:r>
            <a:r>
              <a:rPr lang="en-US" sz="5000" b="1" dirty="0" smtClean="0">
                <a:latin typeface="Corbel" panose="020B0503020204020204" pitchFamily="34" charset="0"/>
              </a:rPr>
              <a:t>?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1. </a:t>
            </a:r>
            <a:r>
              <a:rPr lang="ru-RU" sz="5000" dirty="0" smtClean="0">
                <a:latin typeface="Corbel" panose="020B0503020204020204" pitchFamily="34" charset="0"/>
              </a:rPr>
              <a:t>Капкан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Capcană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2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Шампур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 </a:t>
            </a:r>
            <a:r>
              <a:rPr lang="en-US" sz="5000" dirty="0" err="1">
                <a:latin typeface="Corbel" panose="020B0503020204020204" pitchFamily="34" charset="0"/>
              </a:rPr>
              <a:t>Băț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 smtClean="0">
                <a:latin typeface="Corbel" panose="020B0503020204020204" pitchFamily="34" charset="0"/>
              </a:rPr>
              <a:t>frigărui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3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Повар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Bucătar</a:t>
            </a:r>
            <a:endParaRPr lang="en-US" sz="5000" dirty="0">
              <a:latin typeface="Corbel" panose="020B0503020204020204" pitchFamily="34" charset="0"/>
            </a:endParaRPr>
          </a:p>
          <a:p>
            <a:r>
              <a:rPr lang="en-US" sz="5000" dirty="0">
                <a:latin typeface="Corbel" panose="020B0503020204020204" pitchFamily="34" charset="0"/>
              </a:rPr>
              <a:t>4. </a:t>
            </a:r>
            <a:r>
              <a:rPr lang="ru-RU" sz="5000" dirty="0" smtClean="0">
                <a:latin typeface="Corbel" panose="020B0503020204020204" pitchFamily="34" charset="0"/>
              </a:rPr>
              <a:t>Поплавок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Plutitor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la </a:t>
            </a:r>
            <a:r>
              <a:rPr lang="en-US" sz="5000" dirty="0" err="1" smtClean="0">
                <a:latin typeface="Corbel" panose="020B0503020204020204" pitchFamily="34" charset="0"/>
              </a:rPr>
              <a:t>pescuit</a:t>
            </a:r>
            <a:endParaRPr lang="en-US" sz="5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09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Если его видно, значит, еда на месте, но тебе нечего будет есть.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Если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он </a:t>
            </a:r>
            <a:r>
              <a:rPr lang="ru-RU" sz="5000" dirty="0">
                <a:latin typeface="Corbel" panose="020B0503020204020204" pitchFamily="34" charset="0"/>
              </a:rPr>
              <a:t>пропал, то еду кто-то съел, но и тебе будет что есть.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О </a:t>
            </a:r>
            <a:r>
              <a:rPr lang="ru-RU" sz="5000" b="1" dirty="0">
                <a:latin typeface="Corbel" panose="020B0503020204020204" pitchFamily="34" charset="0"/>
              </a:rPr>
              <a:t>чём </a:t>
            </a:r>
            <a:r>
              <a:rPr lang="ru-RU" sz="5000" b="1" dirty="0" smtClean="0">
                <a:latin typeface="Corbel" panose="020B0503020204020204" pitchFamily="34" charset="0"/>
              </a:rPr>
              <a:t>речь?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Când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se </a:t>
            </a:r>
            <a:r>
              <a:rPr lang="en-US" sz="5000" dirty="0" err="1">
                <a:latin typeface="Corbel" panose="020B0503020204020204" pitchFamily="34" charset="0"/>
              </a:rPr>
              <a:t>vede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atunci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mâncarea</a:t>
            </a:r>
            <a:r>
              <a:rPr lang="en-US" sz="5000" dirty="0">
                <a:latin typeface="Corbel" panose="020B0503020204020204" pitchFamily="34" charset="0"/>
              </a:rPr>
              <a:t> e la </a:t>
            </a:r>
            <a:r>
              <a:rPr lang="en-US" sz="5000" dirty="0" err="1">
                <a:latin typeface="Corbel" panose="020B0503020204020204" pitchFamily="34" charset="0"/>
              </a:rPr>
              <a:t>locul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însă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tu</a:t>
            </a:r>
            <a:r>
              <a:rPr lang="en-US" sz="5000" dirty="0">
                <a:latin typeface="Corbel" panose="020B0503020204020204" pitchFamily="34" charset="0"/>
              </a:rPr>
              <a:t> nu </a:t>
            </a:r>
            <a:r>
              <a:rPr lang="en-US" sz="5000" dirty="0" err="1">
                <a:latin typeface="Corbel" panose="020B0503020204020204" pitchFamily="34" charset="0"/>
              </a:rPr>
              <a:t>vei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avea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mânca</a:t>
            </a:r>
            <a:r>
              <a:rPr lang="en-US" sz="5000" dirty="0" smtClean="0">
                <a:latin typeface="Corbel" panose="020B0503020204020204" pitchFamily="34" charset="0"/>
              </a:rPr>
              <a:t>. </a:t>
            </a:r>
            <a:r>
              <a:rPr lang="en-US" sz="5000" dirty="0" err="1" smtClean="0">
                <a:latin typeface="Corbel" panose="020B0503020204020204" pitchFamily="34" charset="0"/>
              </a:rPr>
              <a:t>Dacă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dispărut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înseamnă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cineva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deja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mâncat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dar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vei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avea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mânca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Despre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sau</a:t>
            </a:r>
            <a:r>
              <a:rPr lang="en-US" sz="5000" b="1" dirty="0">
                <a:latin typeface="Corbel" panose="020B0503020204020204" pitchFamily="34" charset="0"/>
              </a:rPr>
              <a:t> cine e </a:t>
            </a:r>
            <a:r>
              <a:rPr lang="en-US" sz="5000" b="1" dirty="0" err="1" smtClean="0">
                <a:latin typeface="Corbel" panose="020B0503020204020204" pitchFamily="34" charset="0"/>
              </a:rPr>
              <a:t>vorba</a:t>
            </a:r>
            <a:r>
              <a:rPr lang="en-US" sz="5000" b="1" dirty="0" smtClean="0">
                <a:latin typeface="Corbel" panose="020B0503020204020204" pitchFamily="34" charset="0"/>
              </a:rPr>
              <a:t>?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1. </a:t>
            </a:r>
            <a:r>
              <a:rPr lang="ru-RU" sz="5000" dirty="0" smtClean="0">
                <a:latin typeface="Corbel" panose="020B0503020204020204" pitchFamily="34" charset="0"/>
              </a:rPr>
              <a:t>Капкан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Capcană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2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Шампур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 </a:t>
            </a:r>
            <a:r>
              <a:rPr lang="en-US" sz="5000" dirty="0" err="1">
                <a:latin typeface="Corbel" panose="020B0503020204020204" pitchFamily="34" charset="0"/>
              </a:rPr>
              <a:t>Băț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 smtClean="0">
                <a:latin typeface="Corbel" panose="020B0503020204020204" pitchFamily="34" charset="0"/>
              </a:rPr>
              <a:t>frigărui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3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Повар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Bucătar</a:t>
            </a:r>
            <a:endParaRPr lang="en-US" sz="5000" dirty="0">
              <a:latin typeface="Corbel" panose="020B0503020204020204" pitchFamily="34" charset="0"/>
            </a:endParaRPr>
          </a:p>
          <a:p>
            <a:r>
              <a:rPr lang="en-US" sz="5000" dirty="0">
                <a:latin typeface="Corbel" panose="020B0503020204020204" pitchFamily="34" charset="0"/>
              </a:rPr>
              <a:t>4. </a:t>
            </a:r>
            <a:r>
              <a:rPr lang="ru-RU" sz="5000" dirty="0" smtClean="0">
                <a:latin typeface="Corbel" panose="020B0503020204020204" pitchFamily="34" charset="0"/>
              </a:rPr>
              <a:t>Поплавок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ru-RU" sz="5000" dirty="0" smtClean="0">
                <a:latin typeface="Corbel" panose="020B0503020204020204" pitchFamily="34" charset="0"/>
              </a:rPr>
              <a:t>/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Plutitor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la </a:t>
            </a:r>
            <a:r>
              <a:rPr lang="en-US" sz="5000" dirty="0" err="1" smtClean="0">
                <a:latin typeface="Corbel" panose="020B0503020204020204" pitchFamily="34" charset="0"/>
              </a:rPr>
              <a:t>pescuit</a:t>
            </a:r>
            <a:endParaRPr lang="en-US" sz="5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5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una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Dacă</a:t>
            </a:r>
            <a:r>
              <a:rPr lang="en-US" sz="4000" i="1" dirty="0" smtClean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corecte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С середины </a:t>
            </a:r>
            <a:r>
              <a:rPr lang="en-US" sz="4000" dirty="0">
                <a:latin typeface="Corbel" panose="020B0503020204020204" pitchFamily="34" charset="0"/>
              </a:rPr>
              <a:t>XIX </a:t>
            </a:r>
            <a:r>
              <a:rPr lang="ru-RU" sz="4000" dirty="0">
                <a:latin typeface="Corbel" panose="020B0503020204020204" pitchFamily="34" charset="0"/>
              </a:rPr>
              <a:t>века в Западной Европе сократились случаи массового голода.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Почему?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La </a:t>
            </a:r>
            <a:r>
              <a:rPr lang="en-US" sz="4000" dirty="0" err="1">
                <a:latin typeface="Corbel" panose="020B0503020204020204" pitchFamily="34" charset="0"/>
              </a:rPr>
              <a:t>mijlocul</a:t>
            </a:r>
            <a:r>
              <a:rPr lang="en-US" sz="4000" dirty="0">
                <a:latin typeface="Corbel" panose="020B0503020204020204" pitchFamily="34" charset="0"/>
              </a:rPr>
              <a:t> sec. XIX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Europa de Vest s-au </a:t>
            </a:r>
            <a:r>
              <a:rPr lang="en-US" sz="4000" dirty="0" err="1">
                <a:latin typeface="Corbel" panose="020B0503020204020204" pitchFamily="34" charset="0"/>
              </a:rPr>
              <a:t>micșorat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considerabil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cazurile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foamete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masă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>
                <a:latin typeface="Corbel" panose="020B0503020204020204" pitchFamily="34" charset="0"/>
              </a:rPr>
              <a:t>Din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motiv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Развились </a:t>
            </a:r>
            <a:r>
              <a:rPr lang="ru-RU" sz="4000" dirty="0">
                <a:latin typeface="Corbel" panose="020B0503020204020204" pitchFamily="34" charset="0"/>
              </a:rPr>
              <a:t>пути </a:t>
            </a:r>
            <a:r>
              <a:rPr lang="ru-RU" sz="4000" dirty="0" smtClean="0">
                <a:latin typeface="Corbel" panose="020B0503020204020204" pitchFamily="34" charset="0"/>
              </a:rPr>
              <a:t>сообщения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>
                <a:latin typeface="Corbel" panose="020B0503020204020204" pitchFamily="34" charset="0"/>
              </a:rPr>
              <a:t>S-au </a:t>
            </a:r>
            <a:r>
              <a:rPr lang="en-US" sz="4000" dirty="0" err="1">
                <a:latin typeface="Corbel" panose="020B0503020204020204" pitchFamily="34" charset="0"/>
              </a:rPr>
              <a:t>dezvoltat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rețelele</a:t>
            </a:r>
            <a:r>
              <a:rPr lang="en-US" sz="4000" dirty="0">
                <a:latin typeface="Corbel" panose="020B0503020204020204" pitchFamily="34" charset="0"/>
              </a:rPr>
              <a:t> de transport.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Возрос уровень дохода </a:t>
            </a:r>
            <a:r>
              <a:rPr lang="ru-RU" sz="4000" dirty="0" smtClean="0">
                <a:latin typeface="Corbel" panose="020B0503020204020204" pitchFamily="34" charset="0"/>
              </a:rPr>
              <a:t>населения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Au </a:t>
            </a:r>
            <a:r>
              <a:rPr lang="en-US" sz="4000" dirty="0" err="1">
                <a:latin typeface="Corbel" panose="020B0503020204020204" pitchFamily="34" charset="0"/>
              </a:rPr>
              <a:t>crescut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veniturile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populației</a:t>
            </a:r>
            <a:r>
              <a:rPr lang="en-US" sz="4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Развилась торговля между </a:t>
            </a:r>
            <a:r>
              <a:rPr lang="ru-RU" sz="4000" dirty="0" smtClean="0">
                <a:latin typeface="Corbel" panose="020B0503020204020204" pitchFamily="34" charset="0"/>
              </a:rPr>
              <a:t>странами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crescut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comerțul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între</a:t>
            </a:r>
            <a:r>
              <a:rPr lang="en-US" sz="4000" dirty="0">
                <a:latin typeface="Corbel" panose="020B0503020204020204" pitchFamily="34" charset="0"/>
              </a:rPr>
              <a:t> state.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моду вошло </a:t>
            </a:r>
            <a:r>
              <a:rPr lang="ru-RU" sz="4000" dirty="0" smtClean="0">
                <a:latin typeface="Corbel" panose="020B0503020204020204" pitchFamily="34" charset="0"/>
              </a:rPr>
              <a:t>вегетарианство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Vegetarianismul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a </a:t>
            </a:r>
            <a:r>
              <a:rPr lang="en-US" sz="4000" dirty="0" err="1">
                <a:latin typeface="Corbel" panose="020B0503020204020204" pitchFamily="34" charset="0"/>
              </a:rPr>
              <a:t>devenit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modă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44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una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Dacă</a:t>
            </a:r>
            <a:r>
              <a:rPr lang="en-US" sz="4000" i="1" dirty="0" smtClean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corecte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С середины </a:t>
            </a:r>
            <a:r>
              <a:rPr lang="en-US" sz="4000" dirty="0">
                <a:latin typeface="Corbel" panose="020B0503020204020204" pitchFamily="34" charset="0"/>
              </a:rPr>
              <a:t>XIX </a:t>
            </a:r>
            <a:r>
              <a:rPr lang="ru-RU" sz="4000" dirty="0">
                <a:latin typeface="Corbel" panose="020B0503020204020204" pitchFamily="34" charset="0"/>
              </a:rPr>
              <a:t>века в Западной Европе сократились случаи массового голода.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Почему?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La </a:t>
            </a:r>
            <a:r>
              <a:rPr lang="en-US" sz="4000" dirty="0" err="1">
                <a:latin typeface="Corbel" panose="020B0503020204020204" pitchFamily="34" charset="0"/>
              </a:rPr>
              <a:t>mijlocul</a:t>
            </a:r>
            <a:r>
              <a:rPr lang="en-US" sz="4000" dirty="0">
                <a:latin typeface="Corbel" panose="020B0503020204020204" pitchFamily="34" charset="0"/>
              </a:rPr>
              <a:t> sec. XIX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Europa de Vest s-au </a:t>
            </a:r>
            <a:r>
              <a:rPr lang="en-US" sz="4000" dirty="0" err="1">
                <a:latin typeface="Corbel" panose="020B0503020204020204" pitchFamily="34" charset="0"/>
              </a:rPr>
              <a:t>micșorat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considerabil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cazurile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foamete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masă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>
                <a:latin typeface="Corbel" panose="020B0503020204020204" pitchFamily="34" charset="0"/>
              </a:rPr>
              <a:t>Din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motiv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Развились </a:t>
            </a:r>
            <a:r>
              <a:rPr lang="ru-RU" sz="4000" dirty="0">
                <a:latin typeface="Corbel" panose="020B0503020204020204" pitchFamily="34" charset="0"/>
              </a:rPr>
              <a:t>пути </a:t>
            </a:r>
            <a:r>
              <a:rPr lang="ru-RU" sz="4000" dirty="0" smtClean="0">
                <a:latin typeface="Corbel" panose="020B0503020204020204" pitchFamily="34" charset="0"/>
              </a:rPr>
              <a:t>сообщения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>
                <a:latin typeface="Corbel" panose="020B0503020204020204" pitchFamily="34" charset="0"/>
              </a:rPr>
              <a:t>S-au </a:t>
            </a:r>
            <a:r>
              <a:rPr lang="en-US" sz="4000" dirty="0" err="1">
                <a:latin typeface="Corbel" panose="020B0503020204020204" pitchFamily="34" charset="0"/>
              </a:rPr>
              <a:t>dezvoltat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rețelele</a:t>
            </a:r>
            <a:r>
              <a:rPr lang="en-US" sz="4000" dirty="0">
                <a:latin typeface="Corbel" panose="020B0503020204020204" pitchFamily="34" charset="0"/>
              </a:rPr>
              <a:t> de transport.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Возрос уровень дохода </a:t>
            </a:r>
            <a:r>
              <a:rPr lang="ru-RU" sz="4000" dirty="0" smtClean="0">
                <a:latin typeface="Corbel" panose="020B0503020204020204" pitchFamily="34" charset="0"/>
              </a:rPr>
              <a:t>населения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Au </a:t>
            </a:r>
            <a:r>
              <a:rPr lang="en-US" sz="4000" dirty="0" err="1">
                <a:latin typeface="Corbel" panose="020B0503020204020204" pitchFamily="34" charset="0"/>
              </a:rPr>
              <a:t>crescut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veniturile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populației</a:t>
            </a:r>
            <a:r>
              <a:rPr lang="en-US" sz="4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Развилась торговля между </a:t>
            </a:r>
            <a:r>
              <a:rPr lang="ru-RU" sz="4000" dirty="0" smtClean="0">
                <a:latin typeface="Corbel" panose="020B0503020204020204" pitchFamily="34" charset="0"/>
              </a:rPr>
              <a:t>странами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crescut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comerțul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între</a:t>
            </a:r>
            <a:r>
              <a:rPr lang="en-US" sz="4000" dirty="0">
                <a:latin typeface="Corbel" panose="020B0503020204020204" pitchFamily="34" charset="0"/>
              </a:rPr>
              <a:t> state.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моду вошло </a:t>
            </a:r>
            <a:r>
              <a:rPr lang="ru-RU" sz="4000" dirty="0" smtClean="0">
                <a:latin typeface="Corbel" panose="020B0503020204020204" pitchFamily="34" charset="0"/>
              </a:rPr>
              <a:t>вегетарианство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Vegetarianismul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a </a:t>
            </a:r>
            <a:r>
              <a:rPr lang="en-US" sz="4000" dirty="0" err="1">
                <a:latin typeface="Corbel" panose="020B0503020204020204" pitchFamily="34" charset="0"/>
              </a:rPr>
              <a:t>devenit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modă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8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Что из этого угрожает продовольственной безопасности?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 err="1">
                <a:latin typeface="Corbel" panose="020B0503020204020204" pitchFamily="34" charset="0"/>
              </a:rPr>
              <a:t>dintre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pune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pericol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securitatea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alimentară</a:t>
            </a:r>
            <a:r>
              <a:rPr lang="en-US" sz="4300" b="1" dirty="0">
                <a:latin typeface="Corbel" panose="020B0503020204020204" pitchFamily="34" charset="0"/>
              </a:rPr>
              <a:t>? 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Зависимость </a:t>
            </a:r>
            <a:r>
              <a:rPr lang="ru-RU" sz="4300" dirty="0">
                <a:latin typeface="Corbel" panose="020B0503020204020204" pitchFamily="34" charset="0"/>
              </a:rPr>
              <a:t>от ископаемого </a:t>
            </a:r>
            <a:r>
              <a:rPr lang="ru-RU" sz="4300" dirty="0" smtClean="0">
                <a:latin typeface="Corbel" panose="020B0503020204020204" pitchFamily="34" charset="0"/>
              </a:rPr>
              <a:t>топлива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Dependența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combustibili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fosili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Сговор производителей о повышение </a:t>
            </a:r>
            <a:r>
              <a:rPr lang="ru-RU" sz="4300" dirty="0" smtClean="0">
                <a:latin typeface="Corbel" panose="020B0503020204020204" pitchFamily="34" charset="0"/>
              </a:rPr>
              <a:t>цен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Înțelegerile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secrete </a:t>
            </a:r>
            <a:r>
              <a:rPr lang="en-US" sz="4300" dirty="0" err="1">
                <a:latin typeface="Corbel" panose="020B0503020204020204" pitchFamily="34" charset="0"/>
              </a:rPr>
              <a:t>dintre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producători</a:t>
            </a:r>
            <a:r>
              <a:rPr lang="en-US" sz="4300" dirty="0">
                <a:latin typeface="Corbel" panose="020B0503020204020204" pitchFamily="34" charset="0"/>
              </a:rPr>
              <a:t> de a </a:t>
            </a:r>
            <a:r>
              <a:rPr lang="en-US" sz="4300" dirty="0" err="1">
                <a:latin typeface="Corbel" panose="020B0503020204020204" pitchFamily="34" charset="0"/>
              </a:rPr>
              <a:t>mări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prețurile</a:t>
            </a:r>
            <a:r>
              <a:rPr lang="en-US" sz="4300" dirty="0">
                <a:latin typeface="Corbel" panose="020B0503020204020204" pitchFamily="34" charset="0"/>
              </a:rPr>
              <a:t>. 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Рост </a:t>
            </a:r>
            <a:r>
              <a:rPr lang="ru-RU" sz="4300" dirty="0" smtClean="0">
                <a:latin typeface="Corbel" panose="020B0503020204020204" pitchFamily="34" charset="0"/>
              </a:rPr>
              <a:t>населения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Creșterea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numărului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populației</a:t>
            </a:r>
            <a:r>
              <a:rPr lang="en-US" sz="4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Сокращение обрабатываемых </a:t>
            </a:r>
            <a:r>
              <a:rPr lang="ru-RU" sz="4300" dirty="0" smtClean="0">
                <a:latin typeface="Corbel" panose="020B0503020204020204" pitchFamily="34" charset="0"/>
              </a:rPr>
              <a:t>земель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Reducerea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suprafețelor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arabile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59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1574</Words>
  <Application>Microsoft Office PowerPoint</Application>
  <PresentationFormat>Произвольный</PresentationFormat>
  <Paragraphs>198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417</cp:revision>
  <dcterms:modified xsi:type="dcterms:W3CDTF">2021-01-06T10:35:46Z</dcterms:modified>
</cp:coreProperties>
</file>