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44" r:id="rId3"/>
    <p:sldId id="276" r:id="rId4"/>
    <p:sldId id="335" r:id="rId5"/>
    <p:sldId id="329" r:id="rId6"/>
    <p:sldId id="336" r:id="rId7"/>
    <p:sldId id="330" r:id="rId8"/>
    <p:sldId id="337" r:id="rId9"/>
    <p:sldId id="331" r:id="rId10"/>
    <p:sldId id="338" r:id="rId11"/>
    <p:sldId id="332" r:id="rId12"/>
    <p:sldId id="339" r:id="rId13"/>
    <p:sldId id="333" r:id="rId14"/>
    <p:sldId id="340" r:id="rId15"/>
    <p:sldId id="334" r:id="rId16"/>
    <p:sldId id="341" r:id="rId17"/>
    <p:sldId id="342" r:id="rId18"/>
    <p:sldId id="343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2" autoAdjust="0"/>
    <p:restoredTop sz="94660"/>
  </p:normalViewPr>
  <p:slideViewPr>
    <p:cSldViewPr snapToGrid="0">
      <p:cViewPr varScale="1">
        <p:scale>
          <a:sx n="53" d="100"/>
          <a:sy n="53" d="100"/>
        </p:scale>
        <p:origin x="504" y="8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426042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625081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391509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687939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952086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033791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958824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84923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868663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839758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586388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458656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193551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794057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28935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10/1/2021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414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7.png"/><Relationship Id="rId9" Type="http://schemas.openxmlformats.org/officeDocument/2006/relationships/audio" Target="../media/audio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7.png"/><Relationship Id="rId9" Type="http://schemas.openxmlformats.org/officeDocument/2006/relationships/audio" Target="../media/audio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7.png"/><Relationship Id="rId9" Type="http://schemas.openxmlformats.org/officeDocument/2006/relationships/audio" Target="../media/audio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7.png"/><Relationship Id="rId9" Type="http://schemas.openxmlformats.org/officeDocument/2006/relationships/audio" Target="../media/audio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7.png"/><Relationship Id="rId9" Type="http://schemas.openxmlformats.org/officeDocument/2006/relationships/audio" Target="../media/audio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7.png"/><Relationship Id="rId9" Type="http://schemas.openxmlformats.org/officeDocument/2006/relationships/audio" Target="../media/audio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63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Защитные маски эффективны, только если их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правильно </a:t>
            </a:r>
            <a:r>
              <a:rPr lang="ru-RU" sz="7200" dirty="0">
                <a:latin typeface="Corbel" panose="020B0503020204020204" pitchFamily="34" charset="0"/>
              </a:rPr>
              <a:t>носить. В социальном ролике их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сравнили </a:t>
            </a:r>
            <a:r>
              <a:rPr lang="ru-RU" sz="7200" dirty="0">
                <a:latin typeface="Corbel" panose="020B0503020204020204" pitchFamily="34" charset="0"/>
              </a:rPr>
              <a:t>с ремнём. </a:t>
            </a:r>
            <a:r>
              <a:rPr lang="ru-RU" sz="7200" b="1" dirty="0">
                <a:latin typeface="Corbel" panose="020B0503020204020204" pitchFamily="34" charset="0"/>
              </a:rPr>
              <a:t>Каким?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sp>
        <p:nvSpPr>
          <p:cNvPr id="14" name="Google Shape;253;p20"/>
          <p:cNvSpPr txBox="1"/>
          <p:nvPr/>
        </p:nvSpPr>
        <p:spPr>
          <a:xfrm>
            <a:off x="297634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MD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o-MD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72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27" y="10265631"/>
            <a:ext cx="980472" cy="98047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621228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0"/>
    </mc:Choice>
    <mc:Fallback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Стэндфордский университет выпустил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анимационный </a:t>
            </a:r>
            <a:r>
              <a:rPr lang="ru-RU" sz="7200" dirty="0">
                <a:latin typeface="Corbel" panose="020B0503020204020204" pitchFamily="34" charset="0"/>
              </a:rPr>
              <a:t>ролик, в котором коронавирус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стремится </a:t>
            </a:r>
            <a:r>
              <a:rPr lang="ru-RU" sz="7200" dirty="0">
                <a:latin typeface="Corbel" panose="020B0503020204020204" pitchFamily="34" charset="0"/>
              </a:rPr>
              <a:t>заразить Землю, а она пытается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уберечься</a:t>
            </a:r>
            <a:r>
              <a:rPr lang="ru-RU" sz="7200" dirty="0">
                <a:latin typeface="Corbel" panose="020B0503020204020204" pitchFamily="34" charset="0"/>
              </a:rPr>
              <a:t>. На помощь приходят врачи,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которые </a:t>
            </a:r>
            <a:r>
              <a:rPr lang="ru-RU" sz="7200" dirty="0">
                <a:latin typeface="Corbel" panose="020B0503020204020204" pitchFamily="34" charset="0"/>
              </a:rPr>
              <a:t>дают планете огромную АЛЬФУ,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некое </a:t>
            </a:r>
            <a:r>
              <a:rPr lang="ru-RU" sz="7200" dirty="0">
                <a:latin typeface="Corbel" panose="020B0503020204020204" pitchFamily="34" charset="0"/>
              </a:rPr>
              <a:t>подобие щита.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Назовите </a:t>
            </a:r>
            <a:r>
              <a:rPr lang="ru-RU" sz="7200" b="1" dirty="0">
                <a:latin typeface="Corbel" panose="020B0503020204020204" pitchFamily="34" charset="0"/>
              </a:rPr>
              <a:t>АЛЬФУ.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sp>
        <p:nvSpPr>
          <p:cNvPr id="14" name="Google Shape;253;p20"/>
          <p:cNvSpPr txBox="1"/>
          <p:nvPr/>
        </p:nvSpPr>
        <p:spPr>
          <a:xfrm>
            <a:off x="297634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MD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o-MD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72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38722"/>
            <a:ext cx="3386335" cy="72847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27" y="10265631"/>
            <a:ext cx="980472" cy="98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79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Стэндфордский университет выпустил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анимационный </a:t>
            </a:r>
            <a:r>
              <a:rPr lang="ru-RU" sz="7200" dirty="0">
                <a:latin typeface="Corbel" panose="020B0503020204020204" pitchFamily="34" charset="0"/>
              </a:rPr>
              <a:t>ролик, в котором коронавирус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стремится </a:t>
            </a:r>
            <a:r>
              <a:rPr lang="ru-RU" sz="7200" dirty="0">
                <a:latin typeface="Corbel" panose="020B0503020204020204" pitchFamily="34" charset="0"/>
              </a:rPr>
              <a:t>заразить Землю, а она пытается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уберечься</a:t>
            </a:r>
            <a:r>
              <a:rPr lang="ru-RU" sz="7200" dirty="0">
                <a:latin typeface="Corbel" panose="020B0503020204020204" pitchFamily="34" charset="0"/>
              </a:rPr>
              <a:t>. На помощь приходят врачи,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которые </a:t>
            </a:r>
            <a:r>
              <a:rPr lang="ru-RU" sz="7200" dirty="0">
                <a:latin typeface="Corbel" panose="020B0503020204020204" pitchFamily="34" charset="0"/>
              </a:rPr>
              <a:t>дают планете огромную АЛЬФУ,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некое </a:t>
            </a:r>
            <a:r>
              <a:rPr lang="ru-RU" sz="7200" dirty="0">
                <a:latin typeface="Corbel" panose="020B0503020204020204" pitchFamily="34" charset="0"/>
              </a:rPr>
              <a:t>подобие щита.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Назовите </a:t>
            </a:r>
            <a:r>
              <a:rPr lang="ru-RU" sz="7200" b="1" dirty="0">
                <a:latin typeface="Corbel" panose="020B0503020204020204" pitchFamily="34" charset="0"/>
              </a:rPr>
              <a:t>АЛЬФУ.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sp>
        <p:nvSpPr>
          <p:cNvPr id="14" name="Google Shape;253;p20"/>
          <p:cNvSpPr txBox="1"/>
          <p:nvPr/>
        </p:nvSpPr>
        <p:spPr>
          <a:xfrm>
            <a:off x="297634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MD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o-MD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72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27" y="10265631"/>
            <a:ext cx="980472" cy="98047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57502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0"/>
    </mc:Choice>
    <mc:Fallback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>
                <a:latin typeface="Corbel" panose="020B0503020204020204" pitchFamily="34" charset="0"/>
              </a:rPr>
              <a:t>Какой процесс обязателен для хирургов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и </a:t>
            </a:r>
            <a:r>
              <a:rPr lang="ru-RU" sz="7200" b="1" dirty="0">
                <a:latin typeface="Corbel" panose="020B0503020204020204" pitchFamily="34" charset="0"/>
              </a:rPr>
              <a:t>очень рекомендован как мера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профилактики </a:t>
            </a:r>
            <a:r>
              <a:rPr lang="ru-RU" sz="7200" b="1" dirty="0">
                <a:latin typeface="Corbel" panose="020B0503020204020204" pitchFamily="34" charset="0"/>
              </a:rPr>
              <a:t>от </a:t>
            </a:r>
            <a:r>
              <a:rPr lang="en-US" sz="7200" b="1" dirty="0">
                <a:latin typeface="Corbel" panose="020B0503020204020204" pitchFamily="34" charset="0"/>
              </a:rPr>
              <a:t>COVID</a:t>
            </a:r>
            <a:r>
              <a:rPr lang="ru-RU" sz="7200" b="1" dirty="0">
                <a:latin typeface="Corbel" panose="020B0503020204020204" pitchFamily="34" charset="0"/>
              </a:rPr>
              <a:t>-19?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sp>
        <p:nvSpPr>
          <p:cNvPr id="14" name="Google Shape;253;p20"/>
          <p:cNvSpPr txBox="1"/>
          <p:nvPr/>
        </p:nvSpPr>
        <p:spPr>
          <a:xfrm>
            <a:off x="297634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MD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o-MD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72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38722"/>
            <a:ext cx="3386335" cy="72847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27" y="10265631"/>
            <a:ext cx="980472" cy="98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73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>
                <a:latin typeface="Corbel" panose="020B0503020204020204" pitchFamily="34" charset="0"/>
              </a:rPr>
              <a:t>Какой процесс обязателен для хирургов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и </a:t>
            </a:r>
            <a:r>
              <a:rPr lang="ru-RU" sz="7200" b="1" dirty="0">
                <a:latin typeface="Corbel" panose="020B0503020204020204" pitchFamily="34" charset="0"/>
              </a:rPr>
              <a:t>очень рекомендован как мера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профилактики </a:t>
            </a:r>
            <a:r>
              <a:rPr lang="ru-RU" sz="7200" b="1" dirty="0">
                <a:latin typeface="Corbel" panose="020B0503020204020204" pitchFamily="34" charset="0"/>
              </a:rPr>
              <a:t>от </a:t>
            </a:r>
            <a:r>
              <a:rPr lang="en-US" sz="7200" b="1" dirty="0">
                <a:latin typeface="Corbel" panose="020B0503020204020204" pitchFamily="34" charset="0"/>
              </a:rPr>
              <a:t>COVID</a:t>
            </a:r>
            <a:r>
              <a:rPr lang="ru-RU" sz="7200" b="1" dirty="0">
                <a:latin typeface="Corbel" panose="020B0503020204020204" pitchFamily="34" charset="0"/>
              </a:rPr>
              <a:t>-19?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sp>
        <p:nvSpPr>
          <p:cNvPr id="14" name="Google Shape;253;p20"/>
          <p:cNvSpPr txBox="1"/>
          <p:nvPr/>
        </p:nvSpPr>
        <p:spPr>
          <a:xfrm>
            <a:off x="297634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MD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o-MD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72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27" y="10265631"/>
            <a:ext cx="980472" cy="98047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528876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0"/>
    </mc:Choice>
    <mc:Fallback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33107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dirty="0">
                <a:latin typeface="Corbel" panose="020B0503020204020204" pitchFamily="34" charset="0"/>
              </a:rPr>
              <a:t>В совместном заявлении исполнительного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директора </a:t>
            </a:r>
            <a:r>
              <a:rPr lang="ru-RU" sz="6600" dirty="0">
                <a:latin typeface="Corbel" panose="020B0503020204020204" pitchFamily="34" charset="0"/>
              </a:rPr>
              <a:t>ЮНИСЕФ Генриетты Фор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и </a:t>
            </a:r>
            <a:r>
              <a:rPr lang="ru-RU" sz="6600" dirty="0">
                <a:latin typeface="Corbel" panose="020B0503020204020204" pitchFamily="34" charset="0"/>
              </a:rPr>
              <a:t>генерального директора ВОЗ доктора </a:t>
            </a:r>
            <a:r>
              <a:rPr lang="ru-RU" sz="6600" dirty="0" err="1">
                <a:latin typeface="Corbel" panose="020B0503020204020204" pitchFamily="34" charset="0"/>
              </a:rPr>
              <a:t>Тедроса</a:t>
            </a:r>
            <a:r>
              <a:rPr lang="ru-RU" sz="6600" dirty="0">
                <a:latin typeface="Corbel" panose="020B0503020204020204" pitchFamily="34" charset="0"/>
              </a:rPr>
              <a:t>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err="1" smtClean="0">
                <a:latin typeface="Corbel" panose="020B0503020204020204" pitchFamily="34" charset="0"/>
              </a:rPr>
              <a:t>Адханома</a:t>
            </a:r>
            <a:r>
              <a:rPr lang="ru-RU" sz="6600" dirty="0" smtClean="0">
                <a:latin typeface="Corbel" panose="020B0503020204020204" pitchFamily="34" charset="0"/>
              </a:rPr>
              <a:t> </a:t>
            </a:r>
            <a:r>
              <a:rPr lang="ru-RU" sz="6600" dirty="0" err="1">
                <a:latin typeface="Corbel" panose="020B0503020204020204" pitchFamily="34" charset="0"/>
              </a:rPr>
              <a:t>Гебрейесуса</a:t>
            </a:r>
            <a:r>
              <a:rPr lang="ru-RU" sz="6600" dirty="0">
                <a:latin typeface="Corbel" panose="020B0503020204020204" pitchFamily="34" charset="0"/>
              </a:rPr>
              <a:t> говорится, что грудное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вскармливание </a:t>
            </a:r>
            <a:r>
              <a:rPr lang="ru-RU" sz="6600" dirty="0">
                <a:latin typeface="Corbel" panose="020B0503020204020204" pitchFamily="34" charset="0"/>
              </a:rPr>
              <a:t>– это мощная защита для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новорожденных </a:t>
            </a:r>
            <a:r>
              <a:rPr lang="ru-RU" sz="6600" dirty="0">
                <a:latin typeface="Corbel" panose="020B0503020204020204" pitchFamily="34" charset="0"/>
              </a:rPr>
              <a:t>детей. </a:t>
            </a:r>
            <a:r>
              <a:rPr lang="en-US" sz="6600" dirty="0">
                <a:latin typeface="Corbel" panose="020B0503020204020204" pitchFamily="34" charset="0"/>
              </a:rPr>
              <a:t>В </a:t>
            </a:r>
            <a:r>
              <a:rPr lang="en-US" sz="6600" dirty="0" err="1">
                <a:latin typeface="Corbel" panose="020B0503020204020204" pitchFamily="34" charset="0"/>
              </a:rPr>
              <a:t>заявлении</a:t>
            </a:r>
            <a:r>
              <a:rPr lang="en-US" sz="6600" dirty="0">
                <a:latin typeface="Corbel" panose="020B0503020204020204" pitchFamily="34" charset="0"/>
              </a:rPr>
              <a:t> </a:t>
            </a:r>
            <a:r>
              <a:rPr lang="en-US" sz="6600" dirty="0" err="1">
                <a:latin typeface="Corbel" panose="020B0503020204020204" pitchFamily="34" charset="0"/>
              </a:rPr>
              <a:t>грудное</a:t>
            </a:r>
            <a:r>
              <a:rPr lang="en-US" sz="6600" dirty="0">
                <a:latin typeface="Corbel" panose="020B0503020204020204" pitchFamily="34" charset="0"/>
              </a:rPr>
              <a:t>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600" dirty="0" err="1" smtClean="0">
                <a:latin typeface="Corbel" panose="020B0503020204020204" pitchFamily="34" charset="0"/>
              </a:rPr>
              <a:t>молоко</a:t>
            </a:r>
            <a:r>
              <a:rPr lang="en-US" sz="6600" dirty="0" smtClean="0">
                <a:latin typeface="Corbel" panose="020B0503020204020204" pitchFamily="34" charset="0"/>
              </a:rPr>
              <a:t> </a:t>
            </a:r>
            <a:r>
              <a:rPr lang="en-US" sz="6600" dirty="0" err="1">
                <a:latin typeface="Corbel" panose="020B0503020204020204" pitchFamily="34" charset="0"/>
              </a:rPr>
              <a:t>сравнивают</a:t>
            </a:r>
            <a:r>
              <a:rPr lang="en-US" sz="6600" dirty="0">
                <a:latin typeface="Corbel" panose="020B0503020204020204" pitchFamily="34" charset="0"/>
              </a:rPr>
              <a:t> с </a:t>
            </a:r>
            <a:r>
              <a:rPr lang="en-US" sz="6600" dirty="0" err="1">
                <a:latin typeface="Corbel" panose="020B0503020204020204" pitchFamily="34" charset="0"/>
              </a:rPr>
              <a:t>первой</a:t>
            </a:r>
            <a:r>
              <a:rPr lang="en-US" sz="6600" dirty="0">
                <a:latin typeface="Corbel" panose="020B0503020204020204" pitchFamily="34" charset="0"/>
              </a:rPr>
              <a:t>… </a:t>
            </a:r>
            <a:r>
              <a:rPr lang="ru-RU" sz="6600" b="1" dirty="0">
                <a:latin typeface="Corbel" panose="020B0503020204020204" pitchFamily="34" charset="0"/>
              </a:rPr>
              <a:t>Чем?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sp>
        <p:nvSpPr>
          <p:cNvPr id="14" name="Google Shape;253;p20"/>
          <p:cNvSpPr txBox="1"/>
          <p:nvPr/>
        </p:nvSpPr>
        <p:spPr>
          <a:xfrm>
            <a:off x="297634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MD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o-MD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72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38722"/>
            <a:ext cx="3386335" cy="72847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27" y="10265631"/>
            <a:ext cx="980472" cy="98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53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33107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dirty="0">
                <a:latin typeface="Corbel" panose="020B0503020204020204" pitchFamily="34" charset="0"/>
              </a:rPr>
              <a:t>В совместном заявлении исполнительного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директора </a:t>
            </a:r>
            <a:r>
              <a:rPr lang="ru-RU" sz="6600" dirty="0">
                <a:latin typeface="Corbel" panose="020B0503020204020204" pitchFamily="34" charset="0"/>
              </a:rPr>
              <a:t>ЮНИСЕФ Генриетты Фор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и </a:t>
            </a:r>
            <a:r>
              <a:rPr lang="ru-RU" sz="6600" dirty="0">
                <a:latin typeface="Corbel" panose="020B0503020204020204" pitchFamily="34" charset="0"/>
              </a:rPr>
              <a:t>генерального директора ВОЗ доктора </a:t>
            </a:r>
            <a:r>
              <a:rPr lang="ru-RU" sz="6600" dirty="0" err="1">
                <a:latin typeface="Corbel" panose="020B0503020204020204" pitchFamily="34" charset="0"/>
              </a:rPr>
              <a:t>Тедроса</a:t>
            </a:r>
            <a:r>
              <a:rPr lang="ru-RU" sz="6600" dirty="0">
                <a:latin typeface="Corbel" panose="020B0503020204020204" pitchFamily="34" charset="0"/>
              </a:rPr>
              <a:t>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err="1" smtClean="0">
                <a:latin typeface="Corbel" panose="020B0503020204020204" pitchFamily="34" charset="0"/>
              </a:rPr>
              <a:t>Адханома</a:t>
            </a:r>
            <a:r>
              <a:rPr lang="ru-RU" sz="6600" dirty="0" smtClean="0">
                <a:latin typeface="Corbel" panose="020B0503020204020204" pitchFamily="34" charset="0"/>
              </a:rPr>
              <a:t> </a:t>
            </a:r>
            <a:r>
              <a:rPr lang="ru-RU" sz="6600" dirty="0" err="1">
                <a:latin typeface="Corbel" panose="020B0503020204020204" pitchFamily="34" charset="0"/>
              </a:rPr>
              <a:t>Гебрейесуса</a:t>
            </a:r>
            <a:r>
              <a:rPr lang="ru-RU" sz="6600" dirty="0">
                <a:latin typeface="Corbel" panose="020B0503020204020204" pitchFamily="34" charset="0"/>
              </a:rPr>
              <a:t> говорится, что грудное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вскармливание </a:t>
            </a:r>
            <a:r>
              <a:rPr lang="ru-RU" sz="6600" dirty="0">
                <a:latin typeface="Corbel" panose="020B0503020204020204" pitchFamily="34" charset="0"/>
              </a:rPr>
              <a:t>– это мощная защита для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новорожденных </a:t>
            </a:r>
            <a:r>
              <a:rPr lang="ru-RU" sz="6600" dirty="0">
                <a:latin typeface="Corbel" panose="020B0503020204020204" pitchFamily="34" charset="0"/>
              </a:rPr>
              <a:t>детей. </a:t>
            </a:r>
            <a:r>
              <a:rPr lang="en-US" sz="6600" dirty="0">
                <a:latin typeface="Corbel" panose="020B0503020204020204" pitchFamily="34" charset="0"/>
              </a:rPr>
              <a:t>В </a:t>
            </a:r>
            <a:r>
              <a:rPr lang="en-US" sz="6600" dirty="0" err="1">
                <a:latin typeface="Corbel" panose="020B0503020204020204" pitchFamily="34" charset="0"/>
              </a:rPr>
              <a:t>заявлении</a:t>
            </a:r>
            <a:r>
              <a:rPr lang="en-US" sz="6600" dirty="0">
                <a:latin typeface="Corbel" panose="020B0503020204020204" pitchFamily="34" charset="0"/>
              </a:rPr>
              <a:t> </a:t>
            </a:r>
            <a:r>
              <a:rPr lang="en-US" sz="6600" dirty="0" err="1">
                <a:latin typeface="Corbel" panose="020B0503020204020204" pitchFamily="34" charset="0"/>
              </a:rPr>
              <a:t>грудное</a:t>
            </a:r>
            <a:r>
              <a:rPr lang="en-US" sz="6600" dirty="0">
                <a:latin typeface="Corbel" panose="020B0503020204020204" pitchFamily="34" charset="0"/>
              </a:rPr>
              <a:t>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600" dirty="0" err="1" smtClean="0">
                <a:latin typeface="Corbel" panose="020B0503020204020204" pitchFamily="34" charset="0"/>
              </a:rPr>
              <a:t>молоко</a:t>
            </a:r>
            <a:r>
              <a:rPr lang="en-US" sz="6600" dirty="0" smtClean="0">
                <a:latin typeface="Corbel" panose="020B0503020204020204" pitchFamily="34" charset="0"/>
              </a:rPr>
              <a:t> </a:t>
            </a:r>
            <a:r>
              <a:rPr lang="en-US" sz="6600" dirty="0" err="1">
                <a:latin typeface="Corbel" panose="020B0503020204020204" pitchFamily="34" charset="0"/>
              </a:rPr>
              <a:t>сравнивают</a:t>
            </a:r>
            <a:r>
              <a:rPr lang="en-US" sz="6600" dirty="0">
                <a:latin typeface="Corbel" panose="020B0503020204020204" pitchFamily="34" charset="0"/>
              </a:rPr>
              <a:t> с </a:t>
            </a:r>
            <a:r>
              <a:rPr lang="en-US" sz="6600" dirty="0" err="1">
                <a:latin typeface="Corbel" panose="020B0503020204020204" pitchFamily="34" charset="0"/>
              </a:rPr>
              <a:t>первой</a:t>
            </a:r>
            <a:r>
              <a:rPr lang="en-US" sz="6600" dirty="0">
                <a:latin typeface="Corbel" panose="020B0503020204020204" pitchFamily="34" charset="0"/>
              </a:rPr>
              <a:t>… </a:t>
            </a:r>
            <a:r>
              <a:rPr lang="ru-RU" sz="6600" b="1" dirty="0">
                <a:latin typeface="Corbel" panose="020B0503020204020204" pitchFamily="34" charset="0"/>
              </a:rPr>
              <a:t>Чем?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sp>
        <p:nvSpPr>
          <p:cNvPr id="14" name="Google Shape;253;p20"/>
          <p:cNvSpPr txBox="1"/>
          <p:nvPr/>
        </p:nvSpPr>
        <p:spPr>
          <a:xfrm>
            <a:off x="297634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MD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o-MD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72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27" y="10265631"/>
            <a:ext cx="980472" cy="98047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854857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0"/>
    </mc:Choice>
    <mc:Fallback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33107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dirty="0">
                <a:latin typeface="Corbel" panose="020B0503020204020204" pitchFamily="34" charset="0"/>
              </a:rPr>
              <a:t>В совместном заявлении исполнительного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директора </a:t>
            </a:r>
            <a:r>
              <a:rPr lang="ru-RU" sz="6600" dirty="0">
                <a:latin typeface="Corbel" panose="020B0503020204020204" pitchFamily="34" charset="0"/>
              </a:rPr>
              <a:t>ЮНИСЕФ Генриетты Фор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и </a:t>
            </a:r>
            <a:r>
              <a:rPr lang="ru-RU" sz="6600" dirty="0">
                <a:latin typeface="Corbel" panose="020B0503020204020204" pitchFamily="34" charset="0"/>
              </a:rPr>
              <a:t>генерального директора ВОЗ доктора </a:t>
            </a:r>
            <a:r>
              <a:rPr lang="ru-RU" sz="6600" dirty="0" err="1">
                <a:latin typeface="Corbel" panose="020B0503020204020204" pitchFamily="34" charset="0"/>
              </a:rPr>
              <a:t>Тедроса</a:t>
            </a:r>
            <a:r>
              <a:rPr lang="ru-RU" sz="6600" dirty="0">
                <a:latin typeface="Corbel" panose="020B0503020204020204" pitchFamily="34" charset="0"/>
              </a:rPr>
              <a:t>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err="1" smtClean="0">
                <a:latin typeface="Corbel" panose="020B0503020204020204" pitchFamily="34" charset="0"/>
              </a:rPr>
              <a:t>Адханома</a:t>
            </a:r>
            <a:r>
              <a:rPr lang="ru-RU" sz="6600" dirty="0" smtClean="0">
                <a:latin typeface="Corbel" panose="020B0503020204020204" pitchFamily="34" charset="0"/>
              </a:rPr>
              <a:t> </a:t>
            </a:r>
            <a:r>
              <a:rPr lang="ru-RU" sz="6600" dirty="0" err="1">
                <a:latin typeface="Corbel" panose="020B0503020204020204" pitchFamily="34" charset="0"/>
              </a:rPr>
              <a:t>Гебрейесуса</a:t>
            </a:r>
            <a:r>
              <a:rPr lang="ru-RU" sz="6600" dirty="0">
                <a:latin typeface="Corbel" panose="020B0503020204020204" pitchFamily="34" charset="0"/>
              </a:rPr>
              <a:t> говорится, что грудное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вскармливание </a:t>
            </a:r>
            <a:r>
              <a:rPr lang="ru-RU" sz="6600" dirty="0">
                <a:latin typeface="Corbel" panose="020B0503020204020204" pitchFamily="34" charset="0"/>
              </a:rPr>
              <a:t>– это мощная защита для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новорожденных </a:t>
            </a:r>
            <a:r>
              <a:rPr lang="ru-RU" sz="6600" dirty="0">
                <a:latin typeface="Corbel" panose="020B0503020204020204" pitchFamily="34" charset="0"/>
              </a:rPr>
              <a:t>детей. </a:t>
            </a:r>
            <a:r>
              <a:rPr lang="en-US" sz="6600" dirty="0">
                <a:latin typeface="Corbel" panose="020B0503020204020204" pitchFamily="34" charset="0"/>
              </a:rPr>
              <a:t>В </a:t>
            </a:r>
            <a:r>
              <a:rPr lang="en-US" sz="6600" dirty="0" err="1">
                <a:latin typeface="Corbel" panose="020B0503020204020204" pitchFamily="34" charset="0"/>
              </a:rPr>
              <a:t>заявлении</a:t>
            </a:r>
            <a:r>
              <a:rPr lang="en-US" sz="6600" dirty="0">
                <a:latin typeface="Corbel" panose="020B0503020204020204" pitchFamily="34" charset="0"/>
              </a:rPr>
              <a:t> </a:t>
            </a:r>
            <a:r>
              <a:rPr lang="en-US" sz="6600" dirty="0" err="1">
                <a:latin typeface="Corbel" panose="020B0503020204020204" pitchFamily="34" charset="0"/>
              </a:rPr>
              <a:t>грудное</a:t>
            </a:r>
            <a:r>
              <a:rPr lang="en-US" sz="6600" dirty="0">
                <a:latin typeface="Corbel" panose="020B0503020204020204" pitchFamily="34" charset="0"/>
              </a:rPr>
              <a:t>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600" dirty="0" err="1" smtClean="0">
                <a:latin typeface="Corbel" panose="020B0503020204020204" pitchFamily="34" charset="0"/>
              </a:rPr>
              <a:t>молоко</a:t>
            </a:r>
            <a:r>
              <a:rPr lang="en-US" sz="6600" dirty="0" smtClean="0">
                <a:latin typeface="Corbel" panose="020B0503020204020204" pitchFamily="34" charset="0"/>
              </a:rPr>
              <a:t> </a:t>
            </a:r>
            <a:r>
              <a:rPr lang="en-US" sz="6600" dirty="0" err="1">
                <a:latin typeface="Corbel" panose="020B0503020204020204" pitchFamily="34" charset="0"/>
              </a:rPr>
              <a:t>сравнивают</a:t>
            </a:r>
            <a:r>
              <a:rPr lang="en-US" sz="6600" dirty="0">
                <a:latin typeface="Corbel" panose="020B0503020204020204" pitchFamily="34" charset="0"/>
              </a:rPr>
              <a:t> с </a:t>
            </a:r>
            <a:r>
              <a:rPr lang="en-US" sz="6600" dirty="0" err="1">
                <a:latin typeface="Corbel" panose="020B0503020204020204" pitchFamily="34" charset="0"/>
              </a:rPr>
              <a:t>первой</a:t>
            </a:r>
            <a:r>
              <a:rPr lang="en-US" sz="6600" dirty="0">
                <a:latin typeface="Corbel" panose="020B0503020204020204" pitchFamily="34" charset="0"/>
              </a:rPr>
              <a:t>… </a:t>
            </a:r>
            <a:r>
              <a:rPr lang="ru-RU" sz="6600" b="1" dirty="0">
                <a:latin typeface="Corbel" panose="020B0503020204020204" pitchFamily="34" charset="0"/>
              </a:rPr>
              <a:t>Чем?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sp>
        <p:nvSpPr>
          <p:cNvPr id="14" name="Google Shape;253;p20"/>
          <p:cNvSpPr txBox="1"/>
          <p:nvPr/>
        </p:nvSpPr>
        <p:spPr>
          <a:xfrm>
            <a:off x="297634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MD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o-MD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72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38722"/>
            <a:ext cx="3386335" cy="72847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27" y="10265631"/>
            <a:ext cx="980472" cy="980472"/>
          </a:xfrm>
          <a:prstGeom prst="rect">
            <a:avLst/>
          </a:prstGeom>
        </p:spPr>
      </p:pic>
      <p:pic>
        <p:nvPicPr>
          <p:cNvPr id="10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83205" y="417846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170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" y="3890513"/>
            <a:ext cx="20104100" cy="3471971"/>
          </a:xfrm>
          <a:prstGeom prst="rect">
            <a:avLst/>
          </a:prstGeom>
        </p:spPr>
      </p:pic>
      <p:sp>
        <p:nvSpPr>
          <p:cNvPr id="305" name="Google Shape;305;p24"/>
          <p:cNvSpPr txBox="1"/>
          <p:nvPr/>
        </p:nvSpPr>
        <p:spPr>
          <a:xfrm>
            <a:off x="0" y="3890513"/>
            <a:ext cx="20110500" cy="3471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</a:t>
            </a: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РАУНДА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!!!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БЛАНКИ С ОТВЕТАМИ.</a:t>
            </a:r>
            <a:endParaRPr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27" y="10265631"/>
            <a:ext cx="980472" cy="98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895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sndAc>
          <p:stSnd>
            <p:snd r:embed="rId3" name="chimes.wav"/>
          </p:stSnd>
        </p:sndAc>
      </p:transition>
    </mc:Choice>
    <mc:Fallback>
      <p:transition spd="slow" advClick="0"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8594338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8231478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7" y="300929"/>
            <a:ext cx="8124109" cy="1367974"/>
          </a:xfrm>
          <a:prstGeom prst="rect">
            <a:avLst/>
          </a:prstGeom>
          <a:noFill/>
        </p:spPr>
        <p:txBody>
          <a:bodyPr wrap="squar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Средний раунд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77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ОТВЕТA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3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БАЛЛA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lvl="0" fontAlgn="base"/>
            <a:r>
              <a:rPr lang="ru-RU" sz="7200" b="1" dirty="0">
                <a:latin typeface="Corbel" panose="020B0503020204020204" pitchFamily="34" charset="0"/>
              </a:rPr>
              <a:t>Восстановите слова, в которых мы оставили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lvl="0" fontAlgn="base"/>
            <a:r>
              <a:rPr lang="ru-RU" sz="7200" b="1" dirty="0" smtClean="0">
                <a:latin typeface="Corbel" panose="020B0503020204020204" pitchFamily="34" charset="0"/>
              </a:rPr>
              <a:t>только гласные.</a:t>
            </a:r>
            <a:endParaRPr lang="ro-MD" sz="7200" dirty="0">
              <a:latin typeface="Corbel" panose="020B0503020204020204" pitchFamily="34" charset="0"/>
            </a:endParaRPr>
          </a:p>
          <a:p>
            <a:pPr lvl="0" fontAlgn="base"/>
            <a:r>
              <a:rPr lang="ro-MD" sz="7200" dirty="0" smtClean="0">
                <a:latin typeface="Corbel" panose="020B0503020204020204" pitchFamily="34" charset="0"/>
              </a:rPr>
              <a:t>1. </a:t>
            </a:r>
            <a:r>
              <a:rPr lang="ru-RU" sz="7200" dirty="0" smtClean="0">
                <a:latin typeface="Corbel" panose="020B0503020204020204" pitchFamily="34" charset="0"/>
              </a:rPr>
              <a:t>е </a:t>
            </a:r>
            <a:r>
              <a:rPr lang="ru-RU" sz="7200" dirty="0">
                <a:latin typeface="Corbel" panose="020B0503020204020204" pitchFamily="34" charset="0"/>
              </a:rPr>
              <a:t>и е </a:t>
            </a:r>
            <a:r>
              <a:rPr lang="ru-RU" sz="7200" dirty="0" err="1">
                <a:latin typeface="Corbel" panose="020B0503020204020204" pitchFamily="34" charset="0"/>
              </a:rPr>
              <a:t>ия</a:t>
            </a:r>
            <a:r>
              <a:rPr lang="ru-RU" sz="7200" dirty="0">
                <a:latin typeface="Corbel" panose="020B0503020204020204" pitchFamily="34" charset="0"/>
              </a:rPr>
              <a:t> – для этого используют санитайзер.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lvl="0" fontAlgn="base"/>
            <a:r>
              <a:rPr lang="ro-MD" sz="7200" dirty="0" smtClean="0">
                <a:latin typeface="Corbel" panose="020B0503020204020204" pitchFamily="34" charset="0"/>
              </a:rPr>
              <a:t>2. </a:t>
            </a:r>
            <a:r>
              <a:rPr lang="ru-RU" sz="7200" dirty="0" smtClean="0">
                <a:latin typeface="Corbel" panose="020B0503020204020204" pitchFamily="34" charset="0"/>
              </a:rPr>
              <a:t>е </a:t>
            </a:r>
            <a:r>
              <a:rPr lang="ru-RU" sz="7200" dirty="0">
                <a:latin typeface="Corbel" panose="020B0503020204020204" pitchFamily="34" charset="0"/>
              </a:rPr>
              <a:t>ё о – кто упомянут в слогане ЮНИСЕФ?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lvl="0" fontAlgn="base"/>
            <a:r>
              <a:rPr lang="ro-MD" sz="7200" dirty="0" smtClean="0">
                <a:latin typeface="Corbel" panose="020B0503020204020204" pitchFamily="34" charset="0"/>
              </a:rPr>
              <a:t>3. </a:t>
            </a:r>
            <a:r>
              <a:rPr lang="ru-RU" sz="7200" dirty="0" smtClean="0">
                <a:latin typeface="Corbel" panose="020B0503020204020204" pitchFamily="34" charset="0"/>
              </a:rPr>
              <a:t>е </a:t>
            </a:r>
            <a:r>
              <a:rPr lang="ru-RU" sz="7200" dirty="0">
                <a:latin typeface="Corbel" panose="020B0503020204020204" pitchFamily="34" charset="0"/>
              </a:rPr>
              <a:t>о е – устройство, которое помогает определить один из симптомов </a:t>
            </a:r>
            <a:r>
              <a:rPr lang="en-US" sz="7200" dirty="0">
                <a:latin typeface="Corbel" panose="020B0503020204020204" pitchFamily="34" charset="0"/>
              </a:rPr>
              <a:t>COVID</a:t>
            </a:r>
            <a:r>
              <a:rPr lang="ru-RU" sz="7200" dirty="0">
                <a:latin typeface="Corbel" panose="020B0503020204020204" pitchFamily="34" charset="0"/>
              </a:rPr>
              <a:t>-19</a:t>
            </a:r>
            <a:r>
              <a:rPr lang="ru-RU" sz="7200" dirty="0" smtClean="0">
                <a:latin typeface="Corbel" panose="020B0503020204020204" pitchFamily="34" charset="0"/>
              </a:rPr>
              <a:t>.</a:t>
            </a:r>
            <a:endParaRPr lang="en-US" sz="7200" dirty="0">
              <a:latin typeface="Corbel" panose="020B0503020204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72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38722"/>
            <a:ext cx="3386335" cy="72847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27" y="10265631"/>
            <a:ext cx="980472" cy="98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ОТВЕТA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3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БАЛЛA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lvl="0" fontAlgn="base"/>
            <a:r>
              <a:rPr lang="ru-RU" sz="7200" b="1" dirty="0">
                <a:latin typeface="Corbel" panose="020B0503020204020204" pitchFamily="34" charset="0"/>
              </a:rPr>
              <a:t>Восстановите слова, в которых мы оставили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lvl="0" fontAlgn="base"/>
            <a:r>
              <a:rPr lang="ru-RU" sz="7200" b="1" dirty="0" smtClean="0">
                <a:latin typeface="Corbel" panose="020B0503020204020204" pitchFamily="34" charset="0"/>
              </a:rPr>
              <a:t>только гласные.</a:t>
            </a:r>
            <a:endParaRPr lang="ro-MD" sz="7200" dirty="0">
              <a:latin typeface="Corbel" panose="020B0503020204020204" pitchFamily="34" charset="0"/>
            </a:endParaRPr>
          </a:p>
          <a:p>
            <a:pPr lvl="0" fontAlgn="base"/>
            <a:r>
              <a:rPr lang="ro-MD" sz="7200" dirty="0" smtClean="0">
                <a:latin typeface="Corbel" panose="020B0503020204020204" pitchFamily="34" charset="0"/>
              </a:rPr>
              <a:t>1. </a:t>
            </a:r>
            <a:r>
              <a:rPr lang="ru-RU" sz="7200" dirty="0" smtClean="0">
                <a:latin typeface="Corbel" panose="020B0503020204020204" pitchFamily="34" charset="0"/>
              </a:rPr>
              <a:t>е </a:t>
            </a:r>
            <a:r>
              <a:rPr lang="ru-RU" sz="7200" dirty="0">
                <a:latin typeface="Corbel" panose="020B0503020204020204" pitchFamily="34" charset="0"/>
              </a:rPr>
              <a:t>и е </a:t>
            </a:r>
            <a:r>
              <a:rPr lang="ru-RU" sz="7200" dirty="0" err="1">
                <a:latin typeface="Corbel" panose="020B0503020204020204" pitchFamily="34" charset="0"/>
              </a:rPr>
              <a:t>ия</a:t>
            </a:r>
            <a:r>
              <a:rPr lang="ru-RU" sz="7200" dirty="0">
                <a:latin typeface="Corbel" panose="020B0503020204020204" pitchFamily="34" charset="0"/>
              </a:rPr>
              <a:t> – для этого используют санитайзер.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lvl="0" fontAlgn="base"/>
            <a:r>
              <a:rPr lang="ro-MD" sz="7200" dirty="0" smtClean="0">
                <a:latin typeface="Corbel" panose="020B0503020204020204" pitchFamily="34" charset="0"/>
              </a:rPr>
              <a:t>2. </a:t>
            </a:r>
            <a:r>
              <a:rPr lang="ru-RU" sz="7200" dirty="0" smtClean="0">
                <a:latin typeface="Corbel" panose="020B0503020204020204" pitchFamily="34" charset="0"/>
              </a:rPr>
              <a:t>е </a:t>
            </a:r>
            <a:r>
              <a:rPr lang="ru-RU" sz="7200" dirty="0">
                <a:latin typeface="Corbel" panose="020B0503020204020204" pitchFamily="34" charset="0"/>
              </a:rPr>
              <a:t>ё о – кто упомянут в слогане ЮНИСЕФ?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lvl="0" fontAlgn="base"/>
            <a:r>
              <a:rPr lang="ro-MD" sz="7200" dirty="0" smtClean="0">
                <a:latin typeface="Corbel" panose="020B0503020204020204" pitchFamily="34" charset="0"/>
              </a:rPr>
              <a:t>3. </a:t>
            </a:r>
            <a:r>
              <a:rPr lang="ru-RU" sz="7200" dirty="0" smtClean="0">
                <a:latin typeface="Corbel" panose="020B0503020204020204" pitchFamily="34" charset="0"/>
              </a:rPr>
              <a:t>е </a:t>
            </a:r>
            <a:r>
              <a:rPr lang="ru-RU" sz="7200" dirty="0">
                <a:latin typeface="Corbel" panose="020B0503020204020204" pitchFamily="34" charset="0"/>
              </a:rPr>
              <a:t>о е – устройство, которое помогает определить один из симптомов </a:t>
            </a:r>
            <a:r>
              <a:rPr lang="en-US" sz="7200" dirty="0">
                <a:latin typeface="Corbel" panose="020B0503020204020204" pitchFamily="34" charset="0"/>
              </a:rPr>
              <a:t>COVID</a:t>
            </a:r>
            <a:r>
              <a:rPr lang="ru-RU" sz="7200" dirty="0">
                <a:latin typeface="Corbel" panose="020B0503020204020204" pitchFamily="34" charset="0"/>
              </a:rPr>
              <a:t>-19</a:t>
            </a:r>
            <a:r>
              <a:rPr lang="ru-RU" sz="7200" dirty="0" smtClean="0">
                <a:latin typeface="Corbel" panose="020B0503020204020204" pitchFamily="34" charset="0"/>
              </a:rPr>
              <a:t>.</a:t>
            </a:r>
            <a:endParaRPr lang="en-US" sz="7200" dirty="0">
              <a:latin typeface="Corbel" panose="020B0503020204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72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27" y="10265631"/>
            <a:ext cx="980472" cy="98047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620832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0"/>
    </mc:Choice>
    <mc:Fallback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При каком показателе заболевших в Молдове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вводится </a:t>
            </a:r>
            <a:r>
              <a:rPr lang="ru-RU" sz="7200" dirty="0">
                <a:latin typeface="Corbel" panose="020B0503020204020204" pitchFamily="34" charset="0"/>
              </a:rPr>
              <a:t>чрезвычайное положение в области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здравоохранения</a:t>
            </a:r>
            <a:r>
              <a:rPr lang="ru-RU" sz="7200" dirty="0">
                <a:latin typeface="Corbel" panose="020B0503020204020204" pitchFamily="34" charset="0"/>
              </a:rPr>
              <a:t>: </a:t>
            </a:r>
            <a:r>
              <a:rPr lang="ru-RU" sz="7200" b="1" dirty="0">
                <a:latin typeface="Corbel" panose="020B0503020204020204" pitchFamily="34" charset="0"/>
              </a:rPr>
              <a:t>350 человек на 100 тысяч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или </a:t>
            </a:r>
            <a:r>
              <a:rPr lang="ru-RU" sz="7200" b="1" dirty="0">
                <a:latin typeface="Corbel" panose="020B0503020204020204" pitchFamily="34" charset="0"/>
              </a:rPr>
              <a:t>350 человек на 1 миллион?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sp>
        <p:nvSpPr>
          <p:cNvPr id="14" name="Google Shape;253;p20"/>
          <p:cNvSpPr txBox="1"/>
          <p:nvPr/>
        </p:nvSpPr>
        <p:spPr>
          <a:xfrm>
            <a:off x="297634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MD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o-MD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72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38722"/>
            <a:ext cx="3386335" cy="72847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27" y="10265631"/>
            <a:ext cx="980472" cy="98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81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При каком показателе заболевших в Молдове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вводится </a:t>
            </a:r>
            <a:r>
              <a:rPr lang="ru-RU" sz="7200" dirty="0">
                <a:latin typeface="Corbel" panose="020B0503020204020204" pitchFamily="34" charset="0"/>
              </a:rPr>
              <a:t>чрезвычайное положение в области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здравоохранения</a:t>
            </a:r>
            <a:r>
              <a:rPr lang="ru-RU" sz="7200" dirty="0">
                <a:latin typeface="Corbel" panose="020B0503020204020204" pitchFamily="34" charset="0"/>
              </a:rPr>
              <a:t>: </a:t>
            </a:r>
            <a:r>
              <a:rPr lang="ru-RU" sz="7200" b="1" dirty="0">
                <a:latin typeface="Corbel" panose="020B0503020204020204" pitchFamily="34" charset="0"/>
              </a:rPr>
              <a:t>350 человек на 100 тысяч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или </a:t>
            </a:r>
            <a:r>
              <a:rPr lang="ru-RU" sz="7200" b="1" dirty="0">
                <a:latin typeface="Corbel" panose="020B0503020204020204" pitchFamily="34" charset="0"/>
              </a:rPr>
              <a:t>350 человек на 1 миллион?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sp>
        <p:nvSpPr>
          <p:cNvPr id="14" name="Google Shape;253;p20"/>
          <p:cNvSpPr txBox="1"/>
          <p:nvPr/>
        </p:nvSpPr>
        <p:spPr>
          <a:xfrm>
            <a:off x="297634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MD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o-MD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72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27" y="10265631"/>
            <a:ext cx="980472" cy="98047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249414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0"/>
    </mc:Choice>
    <mc:Fallback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>
                <a:latin typeface="Corbel" panose="020B0503020204020204" pitchFamily="34" charset="0"/>
              </a:rPr>
              <a:t>Верите ли вы, что вирус </a:t>
            </a:r>
            <a:r>
              <a:rPr lang="en-US" sz="7200" b="1" dirty="0">
                <a:latin typeface="Corbel" panose="020B0503020204020204" pitchFamily="34" charset="0"/>
              </a:rPr>
              <a:t>COVID</a:t>
            </a:r>
            <a:r>
              <a:rPr lang="ru-RU" sz="7200" b="1" dirty="0">
                <a:latin typeface="Corbel" panose="020B0503020204020204" pitchFamily="34" charset="0"/>
              </a:rPr>
              <a:t>-19 влияет на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концентрацию </a:t>
            </a:r>
            <a:r>
              <a:rPr lang="ru-RU" sz="7200" b="1" dirty="0">
                <a:latin typeface="Corbel" panose="020B0503020204020204" pitchFamily="34" charset="0"/>
              </a:rPr>
              <a:t>кислорода в крови?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sp>
        <p:nvSpPr>
          <p:cNvPr id="14" name="Google Shape;253;p20"/>
          <p:cNvSpPr txBox="1"/>
          <p:nvPr/>
        </p:nvSpPr>
        <p:spPr>
          <a:xfrm>
            <a:off x="297634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MD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o-MD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72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38722"/>
            <a:ext cx="3386335" cy="72847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27" y="10265631"/>
            <a:ext cx="980472" cy="98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69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>
                <a:latin typeface="Corbel" panose="020B0503020204020204" pitchFamily="34" charset="0"/>
              </a:rPr>
              <a:t>Верите ли вы, что вирус </a:t>
            </a:r>
            <a:r>
              <a:rPr lang="en-US" sz="7200" b="1" dirty="0">
                <a:latin typeface="Corbel" panose="020B0503020204020204" pitchFamily="34" charset="0"/>
              </a:rPr>
              <a:t>COVID</a:t>
            </a:r>
            <a:r>
              <a:rPr lang="ru-RU" sz="7200" b="1" dirty="0">
                <a:latin typeface="Corbel" panose="020B0503020204020204" pitchFamily="34" charset="0"/>
              </a:rPr>
              <a:t>-19 влияет на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концентрацию </a:t>
            </a:r>
            <a:r>
              <a:rPr lang="ru-RU" sz="7200" b="1" dirty="0">
                <a:latin typeface="Corbel" panose="020B0503020204020204" pitchFamily="34" charset="0"/>
              </a:rPr>
              <a:t>кислорода в крови?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sp>
        <p:nvSpPr>
          <p:cNvPr id="14" name="Google Shape;253;p20"/>
          <p:cNvSpPr txBox="1"/>
          <p:nvPr/>
        </p:nvSpPr>
        <p:spPr>
          <a:xfrm>
            <a:off x="297634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MD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o-MD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72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27" y="10265631"/>
            <a:ext cx="980472" cy="98047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87707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0"/>
    </mc:Choice>
    <mc:Fallback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Защитные маски эффективны, только если их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правильно </a:t>
            </a:r>
            <a:r>
              <a:rPr lang="ru-RU" sz="7200" dirty="0">
                <a:latin typeface="Corbel" panose="020B0503020204020204" pitchFamily="34" charset="0"/>
              </a:rPr>
              <a:t>носить. В социальном ролике их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сравнили </a:t>
            </a:r>
            <a:r>
              <a:rPr lang="ru-RU" sz="7200" dirty="0">
                <a:latin typeface="Corbel" panose="020B0503020204020204" pitchFamily="34" charset="0"/>
              </a:rPr>
              <a:t>с ремнём. </a:t>
            </a:r>
            <a:r>
              <a:rPr lang="ru-RU" sz="7200" b="1" dirty="0">
                <a:latin typeface="Corbel" panose="020B0503020204020204" pitchFamily="34" charset="0"/>
              </a:rPr>
              <a:t>Каким?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sp>
        <p:nvSpPr>
          <p:cNvPr id="14" name="Google Shape;253;p20"/>
          <p:cNvSpPr txBox="1"/>
          <p:nvPr/>
        </p:nvSpPr>
        <p:spPr>
          <a:xfrm>
            <a:off x="297634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MD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o-MD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72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38722"/>
            <a:ext cx="3386335" cy="72847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27" y="10265631"/>
            <a:ext cx="980472" cy="98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23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2922</TotalTime>
  <Words>536</Words>
  <Application>Microsoft Office PowerPoint</Application>
  <PresentationFormat>Произвольный</PresentationFormat>
  <Paragraphs>101</Paragraphs>
  <Slides>18</Slides>
  <Notes>17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1   ВОПРОС</vt:lpstr>
      <vt:lpstr>1   ВОПРОС</vt:lpstr>
      <vt:lpstr>2   ВОПРОС</vt:lpstr>
      <vt:lpstr>2   ВОПРОС</vt:lpstr>
      <vt:lpstr>3   ВОПРОС</vt:lpstr>
      <vt:lpstr>3   ВОПРОС</vt:lpstr>
      <vt:lpstr>4   ВОПРОС</vt:lpstr>
      <vt:lpstr>4   ВОПРОС</vt:lpstr>
      <vt:lpstr>5   ВОПРОС</vt:lpstr>
      <vt:lpstr>5   ВОПРОС</vt:lpstr>
      <vt:lpstr>6   ВОПРОС</vt:lpstr>
      <vt:lpstr>6   ВОПРОС</vt:lpstr>
      <vt:lpstr>7   ВОПРОС</vt:lpstr>
      <vt:lpstr>7   ВОПРОС</vt:lpstr>
      <vt:lpstr>7   ВОПРОС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User</cp:lastModifiedBy>
  <cp:revision>416</cp:revision>
  <dcterms:modified xsi:type="dcterms:W3CDTF">2021-10-01T08:43:41Z</dcterms:modified>
</cp:coreProperties>
</file>