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6858000" cy="9144000"/>
  <p:embeddedFontLst>
    <p:embeddedFont>
      <p:font typeface="Arial Black"/>
      <p:regular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8" roundtripDataSignature="AMtx7mgNRek4/2fzegXKDar8v8cQYM+A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ArialBlack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0" name="Google Shape;70;p2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39" name="Google Shape;39;p1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1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1" name="Google Shape;61;p2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2" name="Google Shape;62;p2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3" name="Google Shape;63;p2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4" name="Google Shape;64;p2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random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folHlink"/>
            </a:gs>
            <a:gs pos="100000">
              <a:srgbClr val="EAF4CA"/>
            </a:gs>
          </a:gsLst>
          <a:lin ang="5400000" scaled="0"/>
        </a:gra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381000" y="1447800"/>
            <a:ext cx="7937579" cy="26736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990033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990033"/>
                </a:solidFill>
                <a:latin typeface="Courier New"/>
              </a:rPr>
              <a:t>Транспортир</a:t>
            </a:r>
          </a:p>
        </p:txBody>
      </p:sp>
    </p:spTree>
  </p:cSld>
  <p:clrMapOvr>
    <a:masterClrMapping/>
  </p:clrMapOvr>
  <p:transition spd="slow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folHlink"/>
            </a:gs>
            <a:gs pos="100000">
              <a:srgbClr val="DCEDA7"/>
            </a:gs>
          </a:gsLst>
          <a:lin ang="5400000" scaled="0"/>
        </a:gra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0"/>
          <p:cNvSpPr txBox="1"/>
          <p:nvPr>
            <p:ph type="title"/>
          </p:nvPr>
        </p:nvSpPr>
        <p:spPr>
          <a:xfrm>
            <a:off x="457200" y="0"/>
            <a:ext cx="8458200" cy="944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6300"/>
              <a:buFont typeface="Arial Black"/>
              <a:buNone/>
            </a:pPr>
            <a:r>
              <a:rPr b="0" i="0" lang="en-US" sz="6300" u="none">
                <a:solidFill>
                  <a:srgbClr val="990033"/>
                </a:solidFill>
                <a:latin typeface="Arial Black"/>
                <a:ea typeface="Arial Black"/>
                <a:cs typeface="Arial Black"/>
                <a:sym typeface="Arial Black"/>
              </a:rPr>
              <a:t>Построение углов</a:t>
            </a:r>
            <a:endParaRPr/>
          </a:p>
        </p:txBody>
      </p:sp>
      <p:sp>
        <p:nvSpPr>
          <p:cNvPr id="182" name="Google Shape;182;p10"/>
          <p:cNvSpPr txBox="1"/>
          <p:nvPr/>
        </p:nvSpPr>
        <p:spPr>
          <a:xfrm>
            <a:off x="304800" y="1371600"/>
            <a:ext cx="1600200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6000"/>
              <a:buFont typeface="Bookman Old Style"/>
              <a:buNone/>
            </a:pPr>
            <a:r>
              <a:rPr b="1" i="1" lang="en-US" sz="6000" u="none">
                <a:solidFill>
                  <a:srgbClr val="CC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90</a:t>
            </a:r>
            <a:r>
              <a:rPr b="1" baseline="30000" i="1" lang="en-US" sz="6000" u="none">
                <a:solidFill>
                  <a:srgbClr val="CC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о</a:t>
            </a:r>
            <a:endParaRPr/>
          </a:p>
        </p:txBody>
      </p:sp>
      <p:sp>
        <p:nvSpPr>
          <p:cNvPr id="183" name="Google Shape;183;p10"/>
          <p:cNvSpPr/>
          <p:nvPr/>
        </p:nvSpPr>
        <p:spPr>
          <a:xfrm>
            <a:off x="8534400" y="2667000"/>
            <a:ext cx="2100262" cy="197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10"/>
          <p:cNvCxnSpPr/>
          <p:nvPr/>
        </p:nvCxnSpPr>
        <p:spPr>
          <a:xfrm>
            <a:off x="2286000" y="5029200"/>
            <a:ext cx="5029200" cy="1524000"/>
          </a:xfrm>
          <a:prstGeom prst="straightConnector1">
            <a:avLst/>
          </a:prstGeom>
          <a:noFill/>
          <a:ln cap="flat" cmpd="sng" w="76200">
            <a:solidFill>
              <a:srgbClr val="000099"/>
            </a:solidFill>
            <a:prstDash val="solid"/>
            <a:miter lim="800000"/>
            <a:headEnd len="med" w="med" type="oval"/>
            <a:tailEnd len="med" w="med" type="none"/>
          </a:ln>
        </p:spPr>
      </p:cxnSp>
      <p:grpSp>
        <p:nvGrpSpPr>
          <p:cNvPr id="185" name="Google Shape;185;p10"/>
          <p:cNvGrpSpPr/>
          <p:nvPr/>
        </p:nvGrpSpPr>
        <p:grpSpPr>
          <a:xfrm rot="960000">
            <a:off x="2819400" y="1752600"/>
            <a:ext cx="5029200" cy="4062412"/>
            <a:chOff x="3648" y="1056"/>
            <a:chExt cx="2016" cy="2112"/>
          </a:xfrm>
        </p:grpSpPr>
        <p:sp>
          <p:nvSpPr>
            <p:cNvPr id="186" name="Google Shape;186;p10"/>
            <p:cNvSpPr/>
            <p:nvPr/>
          </p:nvSpPr>
          <p:spPr>
            <a:xfrm>
              <a:off x="3648" y="1056"/>
              <a:ext cx="2016" cy="2112"/>
            </a:xfrm>
            <a:prstGeom prst="rtTriangle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10"/>
            <p:cNvSpPr/>
            <p:nvPr/>
          </p:nvSpPr>
          <p:spPr>
            <a:xfrm>
              <a:off x="3984" y="1872"/>
              <a:ext cx="864" cy="960"/>
            </a:xfrm>
            <a:prstGeom prst="rtTriangle">
              <a:avLst/>
            </a:prstGeom>
            <a:gradFill>
              <a:gsLst>
                <a:gs pos="0">
                  <a:schemeClr val="folHlink"/>
                </a:gs>
                <a:gs pos="100000">
                  <a:srgbClr val="D5EA95"/>
                </a:gs>
              </a:gsLst>
              <a:lin ang="5400000" scaled="0"/>
            </a:gra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88" name="Google Shape;188;p10"/>
          <p:cNvCxnSpPr/>
          <p:nvPr/>
        </p:nvCxnSpPr>
        <p:spPr>
          <a:xfrm flipH="1" rot="10800000">
            <a:off x="2286000" y="914400"/>
            <a:ext cx="1295400" cy="4114800"/>
          </a:xfrm>
          <a:prstGeom prst="straightConnector1">
            <a:avLst/>
          </a:prstGeom>
          <a:noFill/>
          <a:ln cap="flat" cmpd="sng" w="92075">
            <a:solidFill>
              <a:srgbClr val="CC0000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ransition spd="slow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9ECA1"/>
            </a:gs>
            <a:gs pos="100000">
              <a:schemeClr val="folHlink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7200"/>
              <a:buFont typeface="Comic Sans MS"/>
              <a:buNone/>
            </a:pPr>
            <a:r>
              <a:rPr b="1" i="0" lang="en-US" sz="7200" u="none">
                <a:solidFill>
                  <a:srgbClr val="990033"/>
                </a:solidFill>
                <a:latin typeface="Comic Sans MS"/>
                <a:ea typeface="Comic Sans MS"/>
                <a:cs typeface="Comic Sans MS"/>
                <a:sym typeface="Comic Sans MS"/>
              </a:rPr>
              <a:t>Работа в парах</a:t>
            </a:r>
            <a:endParaRPr/>
          </a:p>
        </p:txBody>
      </p:sp>
      <p:sp>
        <p:nvSpPr>
          <p:cNvPr id="194" name="Google Shape;194;p11"/>
          <p:cNvSpPr txBox="1"/>
          <p:nvPr>
            <p:ph idx="1" type="body"/>
          </p:nvPr>
        </p:nvSpPr>
        <p:spPr>
          <a:xfrm>
            <a:off x="304800" y="1219200"/>
            <a:ext cx="2895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4400"/>
              <a:buFont typeface="Arial"/>
              <a:buNone/>
            </a:pPr>
            <a:r>
              <a:rPr b="1" i="0" lang="en-US" sz="44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Задание:</a:t>
            </a:r>
            <a:r>
              <a:rPr b="0" i="0" lang="en-US" sz="44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95" name="Google Shape;195;p11"/>
          <p:cNvSpPr txBox="1"/>
          <p:nvPr/>
        </p:nvSpPr>
        <p:spPr>
          <a:xfrm>
            <a:off x="152400" y="1905000"/>
            <a:ext cx="87630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09600" lvl="0" marL="609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okman Old Style"/>
              <a:buAutoNum type="arabicPeriod"/>
            </a:pPr>
            <a:r>
              <a:rPr b="1" i="1" lang="en-US" sz="2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Постройте острый угол. Измерьте его. Поменяйтесь с соседом по парте тетрадями. Проверьте работу друг друга. </a:t>
            </a:r>
            <a:endParaRPr/>
          </a:p>
          <a:p>
            <a:pPr indent="-609600" lvl="0" marL="6096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99"/>
              </a:buClr>
              <a:buSzPts val="2800"/>
              <a:buFont typeface="Bookman Old Style"/>
              <a:buAutoNum type="arabicPeriod"/>
            </a:pPr>
            <a:r>
              <a:rPr b="1" i="1" lang="en-US" sz="2800" u="none">
                <a:solidFill>
                  <a:srgbClr val="000099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Сделайте то же задание, построив тупой угол. </a:t>
            </a:r>
            <a:endParaRPr/>
          </a:p>
          <a:p>
            <a:pPr indent="-609600" lvl="0" marL="6096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okman Old Style"/>
              <a:buAutoNum type="arabicPeriod"/>
            </a:pPr>
            <a:r>
              <a:rPr b="1" i="1" lang="en-US" sz="2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Постройте угол в 78</a:t>
            </a:r>
            <a:r>
              <a:rPr b="1" baseline="30000" i="1" lang="en-US" sz="2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о</a:t>
            </a:r>
            <a:r>
              <a:rPr b="1" i="1" lang="en-US" sz="2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. Запишите вид построенного угла. Попросите соседа по парте проверить ваше построение. </a:t>
            </a:r>
            <a:endParaRPr/>
          </a:p>
          <a:p>
            <a:pPr indent="-609600" lvl="0" marL="6096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99"/>
              </a:buClr>
              <a:buSzPts val="2800"/>
              <a:buFont typeface="Bookman Old Style"/>
              <a:buAutoNum type="arabicPeriod"/>
            </a:pPr>
            <a:r>
              <a:rPr b="1" i="1" lang="en-US" sz="2800" u="none">
                <a:solidFill>
                  <a:srgbClr val="000099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Сделайте то же задание, построив углы в 145</a:t>
            </a:r>
            <a:r>
              <a:rPr b="1" baseline="30000" i="1" lang="en-US" sz="2800" u="none">
                <a:solidFill>
                  <a:srgbClr val="000099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о</a:t>
            </a:r>
            <a:r>
              <a:rPr b="1" i="1" lang="en-US" sz="2800" u="none">
                <a:solidFill>
                  <a:srgbClr val="000099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 и 90</a:t>
            </a:r>
            <a:r>
              <a:rPr b="1" baseline="30000" i="1" lang="en-US" sz="2800" u="none">
                <a:solidFill>
                  <a:srgbClr val="000099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о</a:t>
            </a:r>
            <a:r>
              <a:rPr b="1" i="1" lang="en-US" sz="2800" u="none">
                <a:solidFill>
                  <a:srgbClr val="000099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. </a:t>
            </a:r>
            <a:endParaRPr/>
          </a:p>
        </p:txBody>
      </p:sp>
    </p:spTree>
  </p:cSld>
  <p:clrMapOvr>
    <a:masterClrMapping/>
  </p:clrMapOvr>
  <p:transition spd="slow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folHlink"/>
            </a:gs>
            <a:gs pos="100000">
              <a:srgbClr val="DEEFAD"/>
            </a:gs>
          </a:gsLst>
          <a:lin ang="5400000" scaled="0"/>
        </a:gra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7200"/>
              <a:buFont typeface="Arial Black"/>
              <a:buNone/>
            </a:pPr>
            <a:r>
              <a:rPr b="0" i="0" lang="en-US" sz="7200" u="none">
                <a:solidFill>
                  <a:srgbClr val="990033"/>
                </a:solidFill>
                <a:latin typeface="Arial Black"/>
                <a:ea typeface="Arial Black"/>
                <a:cs typeface="Arial Black"/>
                <a:sym typeface="Arial Black"/>
              </a:rPr>
              <a:t>Вспомним!</a:t>
            </a:r>
            <a:endParaRPr/>
          </a:p>
        </p:txBody>
      </p:sp>
      <p:grpSp>
        <p:nvGrpSpPr>
          <p:cNvPr id="90" name="Google Shape;90;p2"/>
          <p:cNvGrpSpPr/>
          <p:nvPr/>
        </p:nvGrpSpPr>
        <p:grpSpPr>
          <a:xfrm rot="-10200000">
            <a:off x="1143000" y="2209800"/>
            <a:ext cx="4191000" cy="3657600"/>
            <a:chOff x="2496" y="1392"/>
            <a:chExt cx="2640" cy="2304"/>
          </a:xfrm>
        </p:grpSpPr>
        <p:cxnSp>
          <p:nvCxnSpPr>
            <p:cNvPr id="91" name="Google Shape;91;p2"/>
            <p:cNvCxnSpPr/>
            <p:nvPr/>
          </p:nvCxnSpPr>
          <p:spPr>
            <a:xfrm>
              <a:off x="2592" y="1392"/>
              <a:ext cx="2544" cy="1248"/>
            </a:xfrm>
            <a:prstGeom prst="straightConnector1">
              <a:avLst/>
            </a:prstGeom>
            <a:noFill/>
            <a:ln cap="flat" cmpd="sng" w="1524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92" name="Google Shape;92;p2"/>
            <p:cNvCxnSpPr/>
            <p:nvPr/>
          </p:nvCxnSpPr>
          <p:spPr>
            <a:xfrm flipH="1">
              <a:off x="2496" y="2640"/>
              <a:ext cx="2640" cy="1056"/>
            </a:xfrm>
            <a:prstGeom prst="straightConnector1">
              <a:avLst/>
            </a:prstGeom>
            <a:noFill/>
            <a:ln cap="flat" cmpd="sng" w="152400">
              <a:solidFill>
                <a:schemeClr val="dk1"/>
              </a:solidFill>
              <a:prstDash val="solid"/>
              <a:miter lim="800000"/>
              <a:headEnd len="med" w="med" type="oval"/>
              <a:tailEnd len="med" w="med" type="none"/>
            </a:ln>
          </p:spPr>
        </p:cxnSp>
      </p:grpSp>
      <p:sp>
        <p:nvSpPr>
          <p:cNvPr id="93" name="Google Shape;93;p2"/>
          <p:cNvSpPr txBox="1"/>
          <p:nvPr/>
        </p:nvSpPr>
        <p:spPr>
          <a:xfrm rot="-720000">
            <a:off x="2209800" y="2209800"/>
            <a:ext cx="25146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3600"/>
              <a:buFont typeface="Bookman Old Style"/>
              <a:buNone/>
            </a:pPr>
            <a:r>
              <a:rPr b="1" i="1" lang="en-US" sz="3600" u="none" cap="none" strike="noStrike">
                <a:solidFill>
                  <a:srgbClr val="000099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сторона</a:t>
            </a:r>
            <a:endParaRPr/>
          </a:p>
        </p:txBody>
      </p:sp>
      <p:sp>
        <p:nvSpPr>
          <p:cNvPr id="94" name="Google Shape;94;p2"/>
          <p:cNvSpPr txBox="1"/>
          <p:nvPr/>
        </p:nvSpPr>
        <p:spPr>
          <a:xfrm rot="2160000">
            <a:off x="1371600" y="5029200"/>
            <a:ext cx="25146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3600"/>
              <a:buFont typeface="Bookman Old Style"/>
              <a:buNone/>
            </a:pPr>
            <a:r>
              <a:rPr b="1" i="1" lang="en-US" sz="3600" u="none" cap="none" strike="noStrike">
                <a:solidFill>
                  <a:srgbClr val="000099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сторона</a:t>
            </a:r>
            <a:endParaRPr/>
          </a:p>
        </p:txBody>
      </p:sp>
      <p:sp>
        <p:nvSpPr>
          <p:cNvPr id="95" name="Google Shape;95;p2"/>
          <p:cNvSpPr txBox="1"/>
          <p:nvPr/>
        </p:nvSpPr>
        <p:spPr>
          <a:xfrm rot="-5400000">
            <a:off x="-479425" y="3298825"/>
            <a:ext cx="25146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3600"/>
              <a:buFont typeface="Bookman Old Style"/>
              <a:buNone/>
            </a:pPr>
            <a:r>
              <a:rPr b="1" i="1" lang="en-US" sz="3600" u="none" cap="none" strike="noStrike">
                <a:solidFill>
                  <a:srgbClr val="000099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вершина</a:t>
            </a:r>
            <a:endParaRPr/>
          </a:p>
        </p:txBody>
      </p:sp>
      <p:sp>
        <p:nvSpPr>
          <p:cNvPr id="96" name="Google Shape;96;p2"/>
          <p:cNvSpPr txBox="1"/>
          <p:nvPr/>
        </p:nvSpPr>
        <p:spPr>
          <a:xfrm>
            <a:off x="5105400" y="1676400"/>
            <a:ext cx="685800" cy="823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4800"/>
              <a:buFont typeface="Arial Black"/>
              <a:buNone/>
            </a:pPr>
            <a:r>
              <a:rPr b="1" i="0" lang="en-US" sz="4800" u="none" cap="none" strike="noStrike">
                <a:solidFill>
                  <a:srgbClr val="000099"/>
                </a:solidFill>
                <a:latin typeface="Arial Black"/>
                <a:ea typeface="Arial Black"/>
                <a:cs typeface="Arial Black"/>
                <a:sym typeface="Arial Black"/>
              </a:rPr>
              <a:t>А</a:t>
            </a:r>
            <a:endParaRPr/>
          </a:p>
        </p:txBody>
      </p:sp>
      <p:sp>
        <p:nvSpPr>
          <p:cNvPr id="97" name="Google Shape;97;p2"/>
          <p:cNvSpPr txBox="1"/>
          <p:nvPr/>
        </p:nvSpPr>
        <p:spPr>
          <a:xfrm>
            <a:off x="4800600" y="5791200"/>
            <a:ext cx="685800" cy="823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4800"/>
              <a:buFont typeface="Arial Black"/>
              <a:buNone/>
            </a:pPr>
            <a:r>
              <a:rPr b="1" i="0" lang="en-US" sz="4800" u="none" cap="none" strike="noStrike">
                <a:solidFill>
                  <a:srgbClr val="000099"/>
                </a:solidFill>
                <a:latin typeface="Arial Black"/>
                <a:ea typeface="Arial Black"/>
                <a:cs typeface="Arial Black"/>
                <a:sym typeface="Arial Black"/>
              </a:rPr>
              <a:t>В</a:t>
            </a:r>
            <a:endParaRPr/>
          </a:p>
        </p:txBody>
      </p:sp>
      <p:sp>
        <p:nvSpPr>
          <p:cNvPr id="98" name="Google Shape;98;p2"/>
          <p:cNvSpPr txBox="1"/>
          <p:nvPr/>
        </p:nvSpPr>
        <p:spPr>
          <a:xfrm>
            <a:off x="914400" y="2514600"/>
            <a:ext cx="685800" cy="823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4800"/>
              <a:buFont typeface="Arial Black"/>
              <a:buNone/>
            </a:pPr>
            <a:r>
              <a:rPr b="1" i="0" lang="en-US" sz="4800" u="none" cap="none" strike="noStrike">
                <a:solidFill>
                  <a:srgbClr val="000099"/>
                </a:solidFill>
                <a:latin typeface="Arial Black"/>
                <a:ea typeface="Arial Black"/>
                <a:cs typeface="Arial Black"/>
                <a:sym typeface="Arial Black"/>
              </a:rPr>
              <a:t>О</a:t>
            </a:r>
            <a:endParaRPr/>
          </a:p>
        </p:txBody>
      </p:sp>
      <p:sp>
        <p:nvSpPr>
          <p:cNvPr id="99" name="Google Shape;99;p2"/>
          <p:cNvSpPr txBox="1"/>
          <p:nvPr/>
        </p:nvSpPr>
        <p:spPr>
          <a:xfrm rot="-1140000">
            <a:off x="4467225" y="3286125"/>
            <a:ext cx="45720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3600"/>
              <a:buFont typeface="Bookman Old Style"/>
              <a:buNone/>
            </a:pPr>
            <a:r>
              <a:rPr b="1" i="1" lang="en-US" sz="3600" u="none" cap="none" strike="noStrike">
                <a:solidFill>
                  <a:srgbClr val="990033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∠АОВ,  ∠ВОА,  ∠О</a:t>
            </a:r>
            <a:endParaRPr/>
          </a:p>
        </p:txBody>
      </p:sp>
    </p:spTree>
  </p:cSld>
  <p:clrMapOvr>
    <a:masterClrMapping/>
  </p:clrMapOvr>
  <p:transition spd="slow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2" id="104" name="Google Shape;104;p3"/>
          <p:cNvPicPr preferRelativeResize="0"/>
          <p:nvPr/>
        </p:nvPicPr>
        <p:blipFill rotWithShape="1">
          <a:blip r:embed="rId3">
            <a:alphaModFix/>
          </a:blip>
          <a:srcRect b="50000" l="0" r="0" t="0"/>
          <a:stretch/>
        </p:blipFill>
        <p:spPr>
          <a:xfrm>
            <a:off x="228600" y="1066800"/>
            <a:ext cx="5943600" cy="2312987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3"/>
          <p:cNvSpPr txBox="1"/>
          <p:nvPr>
            <p:ph type="title"/>
          </p:nvPr>
        </p:nvSpPr>
        <p:spPr>
          <a:xfrm>
            <a:off x="2895600" y="0"/>
            <a:ext cx="6248400" cy="1096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8000"/>
              <a:buFont typeface="Comic Sans MS"/>
              <a:buNone/>
            </a:pPr>
            <a:r>
              <a:rPr b="1" i="0" lang="en-US" sz="8000" u="none">
                <a:solidFill>
                  <a:srgbClr val="990033"/>
                </a:solidFill>
                <a:latin typeface="Comic Sans MS"/>
                <a:ea typeface="Comic Sans MS"/>
                <a:cs typeface="Comic Sans MS"/>
                <a:sym typeface="Comic Sans MS"/>
              </a:rPr>
              <a:t>Виды углов</a:t>
            </a:r>
            <a:endParaRPr/>
          </a:p>
        </p:txBody>
      </p:sp>
      <p:pic>
        <p:nvPicPr>
          <p:cNvPr descr="Image2" id="106" name="Google Shape;106;p3"/>
          <p:cNvPicPr preferRelativeResize="0"/>
          <p:nvPr/>
        </p:nvPicPr>
        <p:blipFill rotWithShape="1">
          <a:blip r:embed="rId3">
            <a:alphaModFix/>
          </a:blip>
          <a:srcRect b="0" l="0" r="0" t="45953"/>
          <a:stretch/>
        </p:blipFill>
        <p:spPr>
          <a:xfrm rot="-60000">
            <a:off x="1981200" y="3200400"/>
            <a:ext cx="7162800" cy="3013075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3"/>
          <p:cNvSpPr txBox="1"/>
          <p:nvPr/>
        </p:nvSpPr>
        <p:spPr>
          <a:xfrm>
            <a:off x="0" y="4495800"/>
            <a:ext cx="3276600" cy="1190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990033"/>
                </a:solidFill>
                <a:latin typeface="Arial"/>
                <a:ea typeface="Arial"/>
                <a:cs typeface="Arial"/>
                <a:sym typeface="Arial"/>
              </a:rPr>
              <a:t>развёрнутыйугол</a:t>
            </a:r>
            <a:endParaRPr/>
          </a:p>
        </p:txBody>
      </p:sp>
    </p:spTree>
  </p:cSld>
  <p:clrMapOvr>
    <a:masterClrMapping/>
  </p:clrMapOvr>
  <p:transition spd="slow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4" id="112" name="Google Shape;112;p4"/>
          <p:cNvPicPr preferRelativeResize="0"/>
          <p:nvPr/>
        </p:nvPicPr>
        <p:blipFill rotWithShape="1">
          <a:blip r:embed="rId3">
            <a:alphaModFix/>
          </a:blip>
          <a:srcRect b="0" l="33593" r="32812" t="0"/>
          <a:stretch/>
        </p:blipFill>
        <p:spPr>
          <a:xfrm>
            <a:off x="4800600" y="381000"/>
            <a:ext cx="4343400" cy="323215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4"/>
          <p:cNvSpPr txBox="1"/>
          <p:nvPr>
            <p:ph type="title"/>
          </p:nvPr>
        </p:nvSpPr>
        <p:spPr>
          <a:xfrm>
            <a:off x="0" y="0"/>
            <a:ext cx="716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8800"/>
              <a:buFont typeface="Comic Sans MS"/>
              <a:buNone/>
            </a:pPr>
            <a:r>
              <a:rPr b="1" i="0" lang="en-US" sz="8800" u="none">
                <a:solidFill>
                  <a:srgbClr val="990033"/>
                </a:solidFill>
                <a:latin typeface="Comic Sans MS"/>
                <a:ea typeface="Comic Sans MS"/>
                <a:cs typeface="Comic Sans MS"/>
                <a:sym typeface="Comic Sans MS"/>
              </a:rPr>
              <a:t>Виды углов</a:t>
            </a:r>
            <a:endParaRPr/>
          </a:p>
        </p:txBody>
      </p:sp>
      <p:pic>
        <p:nvPicPr>
          <p:cNvPr descr="Image4" id="114" name="Google Shape;114;p4"/>
          <p:cNvPicPr preferRelativeResize="0"/>
          <p:nvPr/>
        </p:nvPicPr>
        <p:blipFill rotWithShape="1">
          <a:blip r:embed="rId3">
            <a:alphaModFix/>
          </a:blip>
          <a:srcRect b="-3100" l="67175" r="0" t="0"/>
          <a:stretch/>
        </p:blipFill>
        <p:spPr>
          <a:xfrm rot="-60000">
            <a:off x="0" y="989012"/>
            <a:ext cx="4495800" cy="3530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4" id="115" name="Google Shape;115;p4"/>
          <p:cNvPicPr preferRelativeResize="0"/>
          <p:nvPr/>
        </p:nvPicPr>
        <p:blipFill rotWithShape="1">
          <a:blip r:embed="rId3">
            <a:alphaModFix/>
          </a:blip>
          <a:srcRect b="3124" l="781" r="67187" t="0"/>
          <a:stretch/>
        </p:blipFill>
        <p:spPr>
          <a:xfrm>
            <a:off x="4876800" y="3657600"/>
            <a:ext cx="4038600" cy="305435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4"/>
          <p:cNvSpPr txBox="1"/>
          <p:nvPr/>
        </p:nvSpPr>
        <p:spPr>
          <a:xfrm>
            <a:off x="381000" y="4495800"/>
            <a:ext cx="32004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прямой угол</a:t>
            </a:r>
            <a:endParaRPr/>
          </a:p>
        </p:txBody>
      </p:sp>
      <p:sp>
        <p:nvSpPr>
          <p:cNvPr id="117" name="Google Shape;117;p4"/>
          <p:cNvSpPr txBox="1"/>
          <p:nvPr/>
        </p:nvSpPr>
        <p:spPr>
          <a:xfrm>
            <a:off x="838200" y="5181600"/>
            <a:ext cx="34290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острый угол</a:t>
            </a:r>
            <a:endParaRPr/>
          </a:p>
        </p:txBody>
      </p:sp>
      <p:sp>
        <p:nvSpPr>
          <p:cNvPr id="118" name="Google Shape;118;p4"/>
          <p:cNvSpPr txBox="1"/>
          <p:nvPr/>
        </p:nvSpPr>
        <p:spPr>
          <a:xfrm>
            <a:off x="1524000" y="5943600"/>
            <a:ext cx="28194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990033"/>
                </a:solidFill>
                <a:latin typeface="Arial"/>
                <a:ea typeface="Arial"/>
                <a:cs typeface="Arial"/>
                <a:sym typeface="Arial"/>
              </a:rPr>
              <a:t>тупой угол</a:t>
            </a:r>
            <a:endParaRPr/>
          </a:p>
        </p:txBody>
      </p:sp>
    </p:spTree>
  </p:cSld>
  <p:clrMapOvr>
    <a:masterClrMapping/>
  </p:clrMapOvr>
  <p:transition spd="slow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/>
          <p:nvPr>
            <p:ph type="title"/>
          </p:nvPr>
        </p:nvSpPr>
        <p:spPr>
          <a:xfrm>
            <a:off x="5334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8000"/>
              <a:buFont typeface="Arial Black"/>
              <a:buNone/>
            </a:pPr>
            <a:r>
              <a:rPr b="0" i="0" lang="en-US" sz="8000" u="none">
                <a:solidFill>
                  <a:srgbClr val="990033"/>
                </a:solidFill>
                <a:latin typeface="Arial Black"/>
                <a:ea typeface="Arial Black"/>
                <a:cs typeface="Arial Black"/>
                <a:sym typeface="Arial Black"/>
              </a:rPr>
              <a:t>Транспортир </a:t>
            </a:r>
            <a:endParaRPr/>
          </a:p>
        </p:txBody>
      </p:sp>
      <p:grpSp>
        <p:nvGrpSpPr>
          <p:cNvPr id="124" name="Google Shape;124;p5"/>
          <p:cNvGrpSpPr/>
          <p:nvPr/>
        </p:nvGrpSpPr>
        <p:grpSpPr>
          <a:xfrm>
            <a:off x="640546" y="1300187"/>
            <a:ext cx="8320108" cy="5400626"/>
            <a:chOff x="403" y="819"/>
            <a:chExt cx="5241" cy="3402"/>
          </a:xfrm>
        </p:grpSpPr>
        <p:pic>
          <p:nvPicPr>
            <p:cNvPr descr="Image1" id="125" name="Google Shape;125;p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rot="60000">
              <a:off x="432" y="864"/>
              <a:ext cx="5184" cy="331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6" name="Google Shape;126;p5"/>
            <p:cNvSpPr txBox="1"/>
            <p:nvPr/>
          </p:nvSpPr>
          <p:spPr>
            <a:xfrm>
              <a:off x="2928" y="2832"/>
              <a:ext cx="144" cy="3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C0099"/>
                </a:buClr>
                <a:buSzPts val="3200"/>
                <a:buFont typeface="Arial Black"/>
                <a:buNone/>
              </a:pPr>
              <a:r>
                <a:rPr b="1" i="0" lang="en-US" sz="3200" u="none" cap="none" strike="noStrike">
                  <a:solidFill>
                    <a:srgbClr val="CC0099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ı</a:t>
              </a:r>
              <a:endParaRPr/>
            </a:p>
          </p:txBody>
        </p:sp>
      </p:grpSp>
      <p:sp>
        <p:nvSpPr>
          <p:cNvPr id="127" name="Google Shape;127;p5"/>
          <p:cNvSpPr txBox="1"/>
          <p:nvPr/>
        </p:nvSpPr>
        <p:spPr>
          <a:xfrm rot="-1500000">
            <a:off x="304800" y="1600200"/>
            <a:ext cx="22860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4000"/>
              <a:buFont typeface="Bookman Old Style"/>
              <a:buNone/>
            </a:pPr>
            <a:r>
              <a:rPr b="1" i="1" lang="en-US" sz="4000" u="none" cap="none" strike="noStrike">
                <a:solidFill>
                  <a:srgbClr val="CC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градус</a:t>
            </a:r>
            <a:endParaRPr/>
          </a:p>
        </p:txBody>
      </p:sp>
    </p:spTree>
  </p:cSld>
  <p:clrMapOvr>
    <a:masterClrMapping/>
  </p:clrMapOvr>
  <p:transition spd="slow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1" id="132" name="Google Shape;13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80000">
            <a:off x="685800" y="1676400"/>
            <a:ext cx="6708775" cy="427513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3" name="Google Shape;133;p6"/>
          <p:cNvCxnSpPr/>
          <p:nvPr/>
        </p:nvCxnSpPr>
        <p:spPr>
          <a:xfrm flipH="1" rot="10560000">
            <a:off x="3822700" y="2671762"/>
            <a:ext cx="5097462" cy="1501775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4" name="Google Shape;134;p6"/>
          <p:cNvCxnSpPr/>
          <p:nvPr/>
        </p:nvCxnSpPr>
        <p:spPr>
          <a:xfrm rot="-300000">
            <a:off x="3956050" y="4173537"/>
            <a:ext cx="5000625" cy="2005012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oval"/>
            <a:tailEnd len="med" w="med" type="none"/>
          </a:ln>
        </p:spPr>
      </p:cxnSp>
      <p:sp>
        <p:nvSpPr>
          <p:cNvPr id="135" name="Google Shape;135;p6"/>
          <p:cNvSpPr txBox="1"/>
          <p:nvPr>
            <p:ph type="title"/>
          </p:nvPr>
        </p:nvSpPr>
        <p:spPr>
          <a:xfrm>
            <a:off x="228600" y="0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6600"/>
              <a:buFont typeface="Arial Black"/>
              <a:buNone/>
            </a:pPr>
            <a:r>
              <a:rPr b="0" i="0" lang="en-US" sz="6600" u="none">
                <a:solidFill>
                  <a:srgbClr val="990033"/>
                </a:solidFill>
                <a:latin typeface="Arial Black"/>
                <a:ea typeface="Arial Black"/>
                <a:cs typeface="Arial Black"/>
                <a:sym typeface="Arial Black"/>
              </a:rPr>
              <a:t>Измерение углов</a:t>
            </a:r>
            <a:endParaRPr/>
          </a:p>
        </p:txBody>
      </p:sp>
      <p:cxnSp>
        <p:nvCxnSpPr>
          <p:cNvPr id="136" name="Google Shape;136;p6"/>
          <p:cNvCxnSpPr/>
          <p:nvPr/>
        </p:nvCxnSpPr>
        <p:spPr>
          <a:xfrm>
            <a:off x="3886200" y="4343400"/>
            <a:ext cx="5029200" cy="1600200"/>
          </a:xfrm>
          <a:prstGeom prst="straightConnector1">
            <a:avLst/>
          </a:prstGeom>
          <a:noFill/>
          <a:ln cap="flat" cmpd="sng" w="38100">
            <a:solidFill>
              <a:srgbClr val="CC0099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7" name="Google Shape;137;p6"/>
          <p:cNvCxnSpPr/>
          <p:nvPr/>
        </p:nvCxnSpPr>
        <p:spPr>
          <a:xfrm flipH="1" rot="10800000">
            <a:off x="3962400" y="2438400"/>
            <a:ext cx="4953000" cy="1905000"/>
          </a:xfrm>
          <a:prstGeom prst="straightConnector1">
            <a:avLst/>
          </a:prstGeom>
          <a:noFill/>
          <a:ln cap="flat" cmpd="sng" w="57150">
            <a:solidFill>
              <a:srgbClr val="CC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38" name="Google Shape;138;p6"/>
          <p:cNvSpPr/>
          <p:nvPr/>
        </p:nvSpPr>
        <p:spPr>
          <a:xfrm rot="10260000">
            <a:off x="4957762" y="3884612"/>
            <a:ext cx="241300" cy="839787"/>
          </a:xfrm>
          <a:prstGeom prst="curvedRightArrow">
            <a:avLst>
              <a:gd fmla="val 17152" name="adj1"/>
              <a:gd fmla="val 50000" name="adj2"/>
              <a:gd fmla="val 25000" name="adj3"/>
            </a:avLst>
          </a:prstGeom>
          <a:solidFill>
            <a:schemeClr val="accent1"/>
          </a:solidFill>
          <a:ln cap="flat" cmpd="sng" w="76200">
            <a:solidFill>
              <a:srgbClr val="CC009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6"/>
          <p:cNvSpPr txBox="1"/>
          <p:nvPr/>
        </p:nvSpPr>
        <p:spPr>
          <a:xfrm>
            <a:off x="7086600" y="3505200"/>
            <a:ext cx="1524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5400"/>
              <a:buFont typeface="Bookman Old Style"/>
              <a:buNone/>
            </a:pPr>
            <a:r>
              <a:rPr b="1" i="1" lang="en-US" sz="5400" u="none">
                <a:solidFill>
                  <a:srgbClr val="CC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40</a:t>
            </a:r>
            <a:r>
              <a:rPr b="1" baseline="30000" i="1" lang="en-US" sz="5400" u="none">
                <a:solidFill>
                  <a:srgbClr val="CC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о</a:t>
            </a:r>
            <a:endParaRPr/>
          </a:p>
        </p:txBody>
      </p:sp>
      <p:sp>
        <p:nvSpPr>
          <p:cNvPr id="140" name="Google Shape;140;p6"/>
          <p:cNvSpPr txBox="1"/>
          <p:nvPr/>
        </p:nvSpPr>
        <p:spPr>
          <a:xfrm>
            <a:off x="685800" y="5791200"/>
            <a:ext cx="2514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400"/>
              <a:buFont typeface="Bookman Old Style"/>
              <a:buNone/>
            </a:pPr>
            <a:r>
              <a:rPr b="1" i="1" lang="en-US" sz="2400" u="none">
                <a:solidFill>
                  <a:srgbClr val="CC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острый угол</a:t>
            </a:r>
            <a:endParaRPr/>
          </a:p>
        </p:txBody>
      </p:sp>
    </p:spTree>
  </p:cSld>
  <p:clrMapOvr>
    <a:masterClrMapping/>
  </p:clrMapOvr>
  <p:transition spd="slow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"/>
          <p:cNvSpPr txBox="1"/>
          <p:nvPr>
            <p:ph type="title"/>
          </p:nvPr>
        </p:nvSpPr>
        <p:spPr>
          <a:xfrm>
            <a:off x="457200" y="-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6000"/>
              <a:buFont typeface="Arial Black"/>
              <a:buNone/>
            </a:pPr>
            <a:r>
              <a:rPr b="1" i="0" lang="en-US" sz="6000" u="none">
                <a:solidFill>
                  <a:srgbClr val="990033"/>
                </a:solidFill>
                <a:latin typeface="Arial Black"/>
                <a:ea typeface="Arial Black"/>
                <a:cs typeface="Arial Black"/>
                <a:sym typeface="Arial Black"/>
              </a:rPr>
              <a:t>Измерение углов</a:t>
            </a:r>
            <a:endParaRPr/>
          </a:p>
        </p:txBody>
      </p:sp>
      <p:pic>
        <p:nvPicPr>
          <p:cNvPr descr="Image1" id="146" name="Google Shape;146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5400" y="1295400"/>
            <a:ext cx="7216775" cy="45053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7" name="Google Shape;147;p7"/>
          <p:cNvGrpSpPr/>
          <p:nvPr/>
        </p:nvGrpSpPr>
        <p:grpSpPr>
          <a:xfrm>
            <a:off x="762000" y="232083"/>
            <a:ext cx="6599934" cy="5706240"/>
            <a:chOff x="240" y="570"/>
            <a:chExt cx="3423" cy="2894"/>
          </a:xfrm>
        </p:grpSpPr>
        <p:cxnSp>
          <p:nvCxnSpPr>
            <p:cNvPr id="148" name="Google Shape;148;p7"/>
            <p:cNvCxnSpPr/>
            <p:nvPr/>
          </p:nvCxnSpPr>
          <p:spPr>
            <a:xfrm rot="-3600000">
              <a:off x="823" y="1674"/>
              <a:ext cx="1056" cy="177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49" name="Google Shape;149;p7"/>
            <p:cNvCxnSpPr/>
            <p:nvPr/>
          </p:nvCxnSpPr>
          <p:spPr>
            <a:xfrm rot="-3600000">
              <a:off x="1878" y="1529"/>
              <a:ext cx="2298" cy="143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oval"/>
              <a:tailEnd len="med" w="med" type="none"/>
            </a:ln>
          </p:spPr>
        </p:cxnSp>
        <p:cxnSp>
          <p:nvCxnSpPr>
            <p:cNvPr id="150" name="Google Shape;150;p7"/>
            <p:cNvCxnSpPr/>
            <p:nvPr/>
          </p:nvCxnSpPr>
          <p:spPr>
            <a:xfrm flipH="1" rot="10800000">
              <a:off x="240" y="2544"/>
              <a:ext cx="2160" cy="48"/>
            </a:xfrm>
            <a:prstGeom prst="straightConnector1">
              <a:avLst/>
            </a:prstGeom>
            <a:noFill/>
            <a:ln cap="flat" cmpd="sng" w="57150">
              <a:solidFill>
                <a:srgbClr val="CC0099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cxnSp>
        <p:nvCxnSpPr>
          <p:cNvPr id="151" name="Google Shape;151;p7"/>
          <p:cNvCxnSpPr/>
          <p:nvPr/>
        </p:nvCxnSpPr>
        <p:spPr>
          <a:xfrm flipH="1" rot="10800000">
            <a:off x="4926012" y="914400"/>
            <a:ext cx="2084387" cy="3209925"/>
          </a:xfrm>
          <a:prstGeom prst="straightConnector1">
            <a:avLst/>
          </a:prstGeom>
          <a:noFill/>
          <a:ln cap="flat" cmpd="sng" w="57150">
            <a:solidFill>
              <a:srgbClr val="CC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52" name="Google Shape;152;p7"/>
          <p:cNvSpPr txBox="1"/>
          <p:nvPr/>
        </p:nvSpPr>
        <p:spPr>
          <a:xfrm>
            <a:off x="304800" y="1143000"/>
            <a:ext cx="1752600" cy="823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4800"/>
              <a:buFont typeface="Bookman Old Style"/>
              <a:buNone/>
            </a:pPr>
            <a:r>
              <a:rPr b="1" i="1" lang="en-US" sz="4800" u="none">
                <a:solidFill>
                  <a:srgbClr val="CC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122</a:t>
            </a:r>
            <a:r>
              <a:rPr b="1" baseline="30000" i="1" lang="en-US" sz="4800" u="none">
                <a:solidFill>
                  <a:srgbClr val="CC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о</a:t>
            </a:r>
            <a:endParaRPr/>
          </a:p>
        </p:txBody>
      </p:sp>
      <p:sp>
        <p:nvSpPr>
          <p:cNvPr id="153" name="Google Shape;153;p7"/>
          <p:cNvSpPr txBox="1"/>
          <p:nvPr/>
        </p:nvSpPr>
        <p:spPr>
          <a:xfrm>
            <a:off x="3733800" y="5943600"/>
            <a:ext cx="32766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3600"/>
              <a:buFont typeface="Bookman Old Style"/>
              <a:buNone/>
            </a:pPr>
            <a:r>
              <a:rPr b="1" i="1" lang="en-US" sz="3600" u="none">
                <a:solidFill>
                  <a:srgbClr val="CC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тупой угол</a:t>
            </a:r>
            <a:endParaRPr/>
          </a:p>
        </p:txBody>
      </p:sp>
      <p:sp>
        <p:nvSpPr>
          <p:cNvPr id="154" name="Google Shape;154;p7"/>
          <p:cNvSpPr/>
          <p:nvPr/>
        </p:nvSpPr>
        <p:spPr>
          <a:xfrm rot="-4860000">
            <a:off x="1988343" y="-86518"/>
            <a:ext cx="4037012" cy="5264150"/>
          </a:xfrm>
          <a:custGeom>
            <a:rect b="b" l="l" r="r" t="t"/>
            <a:pathLst>
              <a:path extrusionOk="0" fill="none" h="24567" w="25679">
                <a:moveTo>
                  <a:pt x="-1" y="388"/>
                </a:moveTo>
                <a:cubicBezTo>
                  <a:pt x="1344" y="130"/>
                  <a:pt x="2710" y="-1"/>
                  <a:pt x="4079" y="0"/>
                </a:cubicBezTo>
                <a:cubicBezTo>
                  <a:pt x="16008" y="0"/>
                  <a:pt x="25679" y="9670"/>
                  <a:pt x="25679" y="21600"/>
                </a:cubicBezTo>
                <a:cubicBezTo>
                  <a:pt x="25679" y="22592"/>
                  <a:pt x="25610" y="23583"/>
                  <a:pt x="25474" y="24567"/>
                </a:cubicBezTo>
              </a:path>
              <a:path extrusionOk="0" h="24567" w="25679">
                <a:moveTo>
                  <a:pt x="-1" y="388"/>
                </a:moveTo>
                <a:cubicBezTo>
                  <a:pt x="1344" y="130"/>
                  <a:pt x="2710" y="-1"/>
                  <a:pt x="4079" y="0"/>
                </a:cubicBezTo>
                <a:cubicBezTo>
                  <a:pt x="16008" y="0"/>
                  <a:pt x="25679" y="9670"/>
                  <a:pt x="25679" y="21600"/>
                </a:cubicBezTo>
                <a:cubicBezTo>
                  <a:pt x="25679" y="22592"/>
                  <a:pt x="25610" y="23583"/>
                  <a:pt x="25474" y="24567"/>
                </a:cubicBezTo>
                <a:lnTo>
                  <a:pt x="4079" y="21600"/>
                </a:lnTo>
                <a:lnTo>
                  <a:pt x="-1" y="388"/>
                </a:lnTo>
                <a:close/>
              </a:path>
            </a:pathLst>
          </a:custGeom>
          <a:noFill/>
          <a:ln cap="flat" cmpd="sng" w="57150">
            <a:solidFill>
              <a:srgbClr val="CC00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1" id="159" name="Google Shape;15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660000">
            <a:off x="1066800" y="2057400"/>
            <a:ext cx="6245225" cy="4225925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8"/>
          <p:cNvSpPr txBox="1"/>
          <p:nvPr>
            <p:ph type="title"/>
          </p:nvPr>
        </p:nvSpPr>
        <p:spPr>
          <a:xfrm>
            <a:off x="228600" y="152400"/>
            <a:ext cx="8763000" cy="944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6600"/>
              <a:buFont typeface="Arial Black"/>
              <a:buNone/>
            </a:pPr>
            <a:r>
              <a:rPr b="0" i="0" lang="en-US" sz="6600" u="none">
                <a:solidFill>
                  <a:srgbClr val="990033"/>
                </a:solidFill>
                <a:latin typeface="Arial Black"/>
                <a:ea typeface="Arial Black"/>
                <a:cs typeface="Arial Black"/>
                <a:sym typeface="Arial Black"/>
              </a:rPr>
              <a:t>Построение углов</a:t>
            </a:r>
            <a:endParaRPr/>
          </a:p>
        </p:txBody>
      </p:sp>
      <p:sp>
        <p:nvSpPr>
          <p:cNvPr id="161" name="Google Shape;161;p8"/>
          <p:cNvSpPr txBox="1"/>
          <p:nvPr/>
        </p:nvSpPr>
        <p:spPr>
          <a:xfrm>
            <a:off x="228600" y="1219200"/>
            <a:ext cx="1676400" cy="1098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6600"/>
              <a:buFont typeface="Bookman Old Style"/>
              <a:buNone/>
            </a:pPr>
            <a:r>
              <a:rPr b="1" i="1" lang="en-US" sz="6600" u="none">
                <a:solidFill>
                  <a:srgbClr val="CC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60</a:t>
            </a:r>
            <a:r>
              <a:rPr b="1" baseline="30000" i="1" lang="en-US" sz="6600" u="none">
                <a:solidFill>
                  <a:srgbClr val="CC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о</a:t>
            </a:r>
            <a:endParaRPr/>
          </a:p>
        </p:txBody>
      </p:sp>
      <p:cxnSp>
        <p:nvCxnSpPr>
          <p:cNvPr id="162" name="Google Shape;162;p8"/>
          <p:cNvCxnSpPr/>
          <p:nvPr/>
        </p:nvCxnSpPr>
        <p:spPr>
          <a:xfrm>
            <a:off x="4148137" y="4776787"/>
            <a:ext cx="4995862" cy="831850"/>
          </a:xfrm>
          <a:prstGeom prst="straightConnector1">
            <a:avLst/>
          </a:prstGeom>
          <a:noFill/>
          <a:ln cap="flat" cmpd="sng" w="57150">
            <a:solidFill>
              <a:srgbClr val="CC0099"/>
            </a:solidFill>
            <a:prstDash val="solid"/>
            <a:miter lim="800000"/>
            <a:headEnd len="med" w="med" type="oval"/>
            <a:tailEnd len="med" w="med" type="none"/>
          </a:ln>
        </p:spPr>
      </p:cxnSp>
      <p:sp>
        <p:nvSpPr>
          <p:cNvPr id="163" name="Google Shape;163;p8"/>
          <p:cNvSpPr txBox="1"/>
          <p:nvPr/>
        </p:nvSpPr>
        <p:spPr>
          <a:xfrm>
            <a:off x="4813300" y="3392487"/>
            <a:ext cx="3333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400"/>
              <a:buFont typeface="Arial Black"/>
              <a:buNone/>
            </a:pPr>
            <a:r>
              <a:rPr b="0" i="0" lang="en-US" sz="2400" u="none">
                <a:solidFill>
                  <a:srgbClr val="CC0000"/>
                </a:solidFill>
                <a:latin typeface="Arial Black"/>
                <a:ea typeface="Arial Black"/>
                <a:cs typeface="Arial Black"/>
                <a:sym typeface="Arial Black"/>
              </a:rPr>
              <a:t>●</a:t>
            </a:r>
            <a:endParaRPr/>
          </a:p>
        </p:txBody>
      </p:sp>
      <p:cxnSp>
        <p:nvCxnSpPr>
          <p:cNvPr id="164" name="Google Shape;164;p8"/>
          <p:cNvCxnSpPr/>
          <p:nvPr/>
        </p:nvCxnSpPr>
        <p:spPr>
          <a:xfrm flipH="1" rot="10800000">
            <a:off x="4114800" y="990600"/>
            <a:ext cx="2971800" cy="3786187"/>
          </a:xfrm>
          <a:prstGeom prst="straightConnector1">
            <a:avLst/>
          </a:prstGeom>
          <a:noFill/>
          <a:ln cap="flat" cmpd="sng" w="57150">
            <a:solidFill>
              <a:srgbClr val="CC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65" name="Google Shape;165;p8"/>
          <p:cNvSpPr/>
          <p:nvPr/>
        </p:nvSpPr>
        <p:spPr>
          <a:xfrm rot="-3120000">
            <a:off x="2133600" y="3048000"/>
            <a:ext cx="5334000" cy="609600"/>
          </a:xfrm>
          <a:prstGeom prst="rect">
            <a:avLst/>
          </a:prstGeom>
          <a:gradFill>
            <a:gsLst>
              <a:gs pos="0">
                <a:srgbClr val="FBE4AE">
                  <a:alpha val="27843"/>
                </a:srgbClr>
              </a:gs>
              <a:gs pos="13000">
                <a:srgbClr val="BD922A">
                  <a:alpha val="27450"/>
                </a:srgbClr>
              </a:gs>
              <a:gs pos="21001">
                <a:srgbClr val="BD922A">
                  <a:alpha val="27058"/>
                </a:srgbClr>
              </a:gs>
              <a:gs pos="63000">
                <a:srgbClr val="FBE4AE">
                  <a:alpha val="25098"/>
                </a:srgbClr>
              </a:gs>
              <a:gs pos="67000">
                <a:srgbClr val="BD922A">
                  <a:alpha val="25098"/>
                </a:srgbClr>
              </a:gs>
              <a:gs pos="69000">
                <a:srgbClr val="835E17">
                  <a:alpha val="25098"/>
                </a:srgbClr>
              </a:gs>
              <a:gs pos="82001">
                <a:srgbClr val="A28949">
                  <a:alpha val="24705"/>
                </a:srgbClr>
              </a:gs>
              <a:gs pos="100000">
                <a:srgbClr val="FAE3B7">
                  <a:alpha val="23921"/>
                </a:srgbClr>
              </a:gs>
            </a:gsLst>
            <a:lin ang="18900000" scaled="0"/>
          </a:gradFill>
          <a:ln cap="flat" cmpd="sng" w="571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6200"/>
              <a:buFont typeface="Arial Black"/>
              <a:buNone/>
            </a:pPr>
            <a:r>
              <a:rPr b="1" i="0" lang="en-US" sz="6200" u="none">
                <a:solidFill>
                  <a:srgbClr val="990033"/>
                </a:solidFill>
                <a:latin typeface="Arial Black"/>
                <a:ea typeface="Arial Black"/>
                <a:cs typeface="Arial Black"/>
                <a:sym typeface="Arial Black"/>
              </a:rPr>
              <a:t>Построение углов</a:t>
            </a:r>
            <a:endParaRPr/>
          </a:p>
        </p:txBody>
      </p:sp>
      <p:sp>
        <p:nvSpPr>
          <p:cNvPr id="171" name="Google Shape;171;p9"/>
          <p:cNvSpPr txBox="1"/>
          <p:nvPr/>
        </p:nvSpPr>
        <p:spPr>
          <a:xfrm>
            <a:off x="228600" y="990600"/>
            <a:ext cx="2133600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6000"/>
              <a:buFont typeface="Bookman Old Style"/>
              <a:buNone/>
            </a:pPr>
            <a:r>
              <a:rPr b="1" i="1" lang="en-US" sz="6000" u="none">
                <a:solidFill>
                  <a:srgbClr val="CC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136</a:t>
            </a:r>
            <a:r>
              <a:rPr b="1" baseline="30000" i="1" lang="en-US" sz="6000" u="none">
                <a:solidFill>
                  <a:srgbClr val="CC0000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о</a:t>
            </a:r>
            <a:endParaRPr/>
          </a:p>
        </p:txBody>
      </p:sp>
      <p:pic>
        <p:nvPicPr>
          <p:cNvPr descr="Image1" id="172" name="Google Shape;17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9900000">
            <a:off x="1779587" y="1828800"/>
            <a:ext cx="6732587" cy="46482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3" name="Google Shape;173;p9"/>
          <p:cNvCxnSpPr/>
          <p:nvPr/>
        </p:nvCxnSpPr>
        <p:spPr>
          <a:xfrm>
            <a:off x="5410200" y="3598862"/>
            <a:ext cx="3733800" cy="990600"/>
          </a:xfrm>
          <a:prstGeom prst="straightConnector1">
            <a:avLst/>
          </a:prstGeom>
          <a:noFill/>
          <a:ln cap="flat" cmpd="sng" w="76200">
            <a:solidFill>
              <a:srgbClr val="CC0099"/>
            </a:solidFill>
            <a:prstDash val="solid"/>
            <a:miter lim="800000"/>
            <a:headEnd len="med" w="med" type="oval"/>
            <a:tailEnd len="med" w="med" type="none"/>
          </a:ln>
        </p:spPr>
      </p:cxnSp>
      <p:sp>
        <p:nvSpPr>
          <p:cNvPr id="174" name="Google Shape;174;p9"/>
          <p:cNvSpPr txBox="1"/>
          <p:nvPr/>
        </p:nvSpPr>
        <p:spPr>
          <a:xfrm>
            <a:off x="2514600" y="4724400"/>
            <a:ext cx="655637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Arial Black"/>
              <a:buNone/>
            </a:pPr>
            <a:r>
              <a:rPr b="1" i="0" lang="en-US" sz="2800" u="none">
                <a:solidFill>
                  <a:srgbClr val="CC0000"/>
                </a:solidFill>
                <a:latin typeface="Arial Black"/>
                <a:ea typeface="Arial Black"/>
                <a:cs typeface="Arial Black"/>
                <a:sym typeface="Arial Black"/>
              </a:rPr>
              <a:t>●</a:t>
            </a:r>
            <a:endParaRPr/>
          </a:p>
        </p:txBody>
      </p:sp>
      <p:cxnSp>
        <p:nvCxnSpPr>
          <p:cNvPr id="175" name="Google Shape;175;p9"/>
          <p:cNvCxnSpPr/>
          <p:nvPr/>
        </p:nvCxnSpPr>
        <p:spPr>
          <a:xfrm flipH="1">
            <a:off x="762000" y="3581400"/>
            <a:ext cx="4572000" cy="2438400"/>
          </a:xfrm>
          <a:prstGeom prst="straightConnector1">
            <a:avLst/>
          </a:prstGeom>
          <a:noFill/>
          <a:ln cap="flat" cmpd="sng" w="101600">
            <a:solidFill>
              <a:srgbClr val="CC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76" name="Google Shape;176;p9"/>
          <p:cNvSpPr/>
          <p:nvPr/>
        </p:nvSpPr>
        <p:spPr>
          <a:xfrm rot="-1680000">
            <a:off x="501650" y="3913188"/>
            <a:ext cx="5867400" cy="609600"/>
          </a:xfrm>
          <a:prstGeom prst="rect">
            <a:avLst/>
          </a:prstGeom>
          <a:gradFill>
            <a:gsLst>
              <a:gs pos="0">
                <a:srgbClr val="FAE3B7">
                  <a:alpha val="26666"/>
                </a:srgbClr>
              </a:gs>
              <a:gs pos="17999">
                <a:srgbClr val="A28949">
                  <a:alpha val="26274"/>
                </a:srgbClr>
              </a:gs>
              <a:gs pos="31000">
                <a:srgbClr val="835E17">
                  <a:alpha val="25882"/>
                </a:srgbClr>
              </a:gs>
              <a:gs pos="33000">
                <a:srgbClr val="BD922A">
                  <a:alpha val="25882"/>
                </a:srgbClr>
              </a:gs>
              <a:gs pos="37000">
                <a:srgbClr val="FBE4AE">
                  <a:alpha val="25882"/>
                </a:srgbClr>
              </a:gs>
              <a:gs pos="78999">
                <a:srgbClr val="BD922A">
                  <a:alpha val="24313"/>
                </a:srgbClr>
              </a:gs>
              <a:gs pos="87000">
                <a:srgbClr val="BD922A">
                  <a:alpha val="24313"/>
                </a:srgbClr>
              </a:gs>
              <a:gs pos="100000">
                <a:srgbClr val="FBE4AE">
                  <a:alpha val="23921"/>
                </a:srgbClr>
              </a:gs>
            </a:gsLst>
            <a:lin ang="2700000" scaled="0"/>
          </a:gradFill>
          <a:ln cap="flat" cmpd="sng" w="571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1601-01-01T00:00:00Z</dcterms:created>
  <dc:creator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