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32" d="100"/>
          <a:sy n="32" d="100"/>
        </p:scale>
        <p:origin x="67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5392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9289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9825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1692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2331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6646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8884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9184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4854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0364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6554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271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91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4186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740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1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.wav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.wav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5.jpe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8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Будучи ребёнком, Эндрю </a:t>
            </a:r>
            <a:r>
              <a:rPr lang="ru-RU" sz="5200" dirty="0" err="1">
                <a:latin typeface="Corbel" panose="020B0503020204020204" pitchFamily="34" charset="0"/>
              </a:rPr>
              <a:t>Стэнтон</a:t>
            </a:r>
            <a:r>
              <a:rPr lang="ru-RU" sz="5200" dirty="0">
                <a:latin typeface="Corbel" panose="020B0503020204020204" pitchFamily="34" charset="0"/>
              </a:rPr>
              <a:t> посещал дантиста, у которого в </a:t>
            </a: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кабинете был большой аквариум с тропическими рыбками. Ожидая </a:t>
            </a: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приёма, он представлял, что рыбы хотят сбежать и вернуться в </a:t>
            </a: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океан. </a:t>
            </a:r>
            <a:r>
              <a:rPr lang="ru-RU" sz="5200" b="1" dirty="0">
                <a:latin typeface="Corbel" panose="020B0503020204020204" pitchFamily="34" charset="0"/>
              </a:rPr>
              <a:t>Какой мультфильм создал повзрослевший Эндрю?</a:t>
            </a:r>
          </a:p>
          <a:p>
            <a:pPr fontAlgn="base"/>
            <a:endParaRPr lang="ru-RU" sz="30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copilărie</a:t>
            </a:r>
            <a:r>
              <a:rPr lang="en-US" sz="5200" dirty="0">
                <a:latin typeface="Corbel" panose="020B0503020204020204" pitchFamily="34" charset="0"/>
              </a:rPr>
              <a:t>, Andrew Stanton a </a:t>
            </a:r>
            <a:r>
              <a:rPr lang="ro-MD" sz="5200" dirty="0">
                <a:latin typeface="Corbel" panose="020B0503020204020204" pitchFamily="34" charset="0"/>
              </a:rPr>
              <a:t>vizitat</a:t>
            </a:r>
            <a:r>
              <a:rPr lang="en-US" sz="5200" dirty="0">
                <a:latin typeface="Corbel" panose="020B0503020204020204" pitchFamily="34" charset="0"/>
              </a:rPr>
              <a:t> un medic </a:t>
            </a:r>
            <a:r>
              <a:rPr lang="en-US" sz="5200" dirty="0" err="1">
                <a:latin typeface="Corbel" panose="020B0503020204020204" pitchFamily="34" charset="0"/>
              </a:rPr>
              <a:t>stomatolog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biroul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căruia</a:t>
            </a:r>
            <a:r>
              <a:rPr lang="en-US" sz="5200" dirty="0">
                <a:latin typeface="Corbel" panose="020B0503020204020204" pitchFamily="34" charset="0"/>
              </a:rPr>
              <a:t> a </a:t>
            </a:r>
            <a:r>
              <a:rPr lang="en-US" sz="5200" dirty="0" err="1">
                <a:latin typeface="Corbel" panose="020B0503020204020204" pitchFamily="34" charset="0"/>
              </a:rPr>
              <a:t>văzut</a:t>
            </a:r>
            <a:r>
              <a:rPr lang="en-US" sz="5200" dirty="0">
                <a:latin typeface="Corbel" panose="020B0503020204020204" pitchFamily="34" charset="0"/>
              </a:rPr>
              <a:t> un </a:t>
            </a:r>
            <a:r>
              <a:rPr lang="en-US" sz="5200" dirty="0" err="1">
                <a:latin typeface="Corbel" panose="020B0503020204020204" pitchFamily="34" charset="0"/>
              </a:rPr>
              <a:t>acvariu</a:t>
            </a:r>
            <a:r>
              <a:rPr lang="en-US" sz="5200" dirty="0">
                <a:latin typeface="Corbel" panose="020B0503020204020204" pitchFamily="34" charset="0"/>
              </a:rPr>
              <a:t> mare cu </a:t>
            </a:r>
            <a:r>
              <a:rPr lang="en-US" sz="5200" dirty="0" err="1">
                <a:latin typeface="Corbel" panose="020B0503020204020204" pitchFamily="34" charset="0"/>
              </a:rPr>
              <a:t>peștișori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tropicali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așteptarea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doctorului</a:t>
            </a:r>
            <a:r>
              <a:rPr lang="en-US" sz="5200" dirty="0">
                <a:latin typeface="Corbel" panose="020B0503020204020204" pitchFamily="34" charset="0"/>
              </a:rPr>
              <a:t>, Andrew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-a </a:t>
            </a:r>
            <a:r>
              <a:rPr lang="en-US" sz="5200" dirty="0" err="1">
                <a:latin typeface="Corbel" panose="020B0503020204020204" pitchFamily="34" charset="0"/>
              </a:rPr>
              <a:t>imaginat</a:t>
            </a:r>
            <a:r>
              <a:rPr lang="en-US" sz="5200" dirty="0">
                <a:latin typeface="Corbel" panose="020B0503020204020204" pitchFamily="34" charset="0"/>
              </a:rPr>
              <a:t> cum </a:t>
            </a:r>
            <a:r>
              <a:rPr lang="en-US" sz="5200" dirty="0" err="1">
                <a:latin typeface="Corbel" panose="020B0503020204020204" pitchFamily="34" charset="0"/>
              </a:rPr>
              <a:t>peștele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evadează</a:t>
            </a:r>
            <a:r>
              <a:rPr lang="en-US" sz="5200" dirty="0">
                <a:latin typeface="Corbel" panose="020B0503020204020204" pitchFamily="34" charset="0"/>
              </a:rPr>
              <a:t> din </a:t>
            </a:r>
            <a:r>
              <a:rPr lang="en-US" sz="5200" dirty="0" err="1">
                <a:latin typeface="Corbel" panose="020B0503020204020204" pitchFamily="34" charset="0"/>
              </a:rPr>
              <a:t>acvariu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înoată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ro-MD" sz="5200" dirty="0">
                <a:latin typeface="Corbel" panose="020B0503020204020204" pitchFamily="34" charset="0"/>
              </a:rPr>
              <a:t>spre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libertate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b="1" dirty="0">
                <a:latin typeface="Corbel" panose="020B0503020204020204" pitchFamily="34" charset="0"/>
              </a:rPr>
              <a:t>Ce </a:t>
            </a:r>
            <a:r>
              <a:rPr lang="en-US" sz="5200" b="1" dirty="0" err="1">
                <a:latin typeface="Corbel" panose="020B0503020204020204" pitchFamily="34" charset="0"/>
              </a:rPr>
              <a:t>desen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animat</a:t>
            </a:r>
            <a:r>
              <a:rPr lang="en-US" sz="5200" b="1" dirty="0">
                <a:latin typeface="Corbel" panose="020B0503020204020204" pitchFamily="34" charset="0"/>
              </a:rPr>
              <a:t> a </a:t>
            </a:r>
            <a:r>
              <a:rPr lang="en-US" sz="5200" b="1" dirty="0" err="1">
                <a:latin typeface="Corbel" panose="020B0503020204020204" pitchFamily="34" charset="0"/>
              </a:rPr>
              <a:t>creat</a:t>
            </a:r>
            <a:r>
              <a:rPr lang="en-US" sz="5200" b="1" dirty="0">
                <a:latin typeface="Corbel" panose="020B0503020204020204" pitchFamily="34" charset="0"/>
              </a:rPr>
              <a:t> Andrew </a:t>
            </a:r>
            <a:r>
              <a:rPr lang="en-US" sz="5200" b="1" dirty="0" err="1">
                <a:latin typeface="Corbel" panose="020B0503020204020204" pitchFamily="34" charset="0"/>
              </a:rPr>
              <a:t>când</a:t>
            </a:r>
            <a:r>
              <a:rPr lang="en-US" sz="5200" b="1" dirty="0">
                <a:latin typeface="Corbel" panose="020B0503020204020204" pitchFamily="34" charset="0"/>
              </a:rPr>
              <a:t> s-a </a:t>
            </a:r>
            <a:endParaRPr lang="ru-RU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>
                <a:latin typeface="Corbel" panose="020B0503020204020204" pitchFamily="34" charset="0"/>
              </a:rPr>
              <a:t>maturizat</a:t>
            </a:r>
            <a:r>
              <a:rPr lang="en-US" sz="5200" b="1">
                <a:latin typeface="Corbel" panose="020B0503020204020204" pitchFamily="34" charset="0"/>
              </a:rPr>
              <a:t>?</a:t>
            </a:r>
            <a:endParaRPr lang="ru-RU" sz="5200" b="1" dirty="0">
              <a:latin typeface="Corbel" panose="020B0503020204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4738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pic>
        <p:nvPicPr>
          <p:cNvPr id="17" name="Picture 2" descr="https://lh4.googleusercontent.com/oLWAa_bcaSYUM2hWk9ytJlf0Pv4_dayZYRXfCJx4TL0qStEUnsUd6EQyQNcouFQFbCxUpOL84Ezd6CN8b8lFZhNoMslZXWV7he4j2YacRL8bYl7nJrzvhppJ-yFoXZ1ziVmiQZ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991" y="1244373"/>
            <a:ext cx="10316530" cy="648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20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21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11499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Что </a:t>
            </a:r>
            <a:r>
              <a:rPr lang="ru-RU" sz="7200" b="1" dirty="0">
                <a:latin typeface="Corbel" panose="020B0503020204020204" pitchFamily="34" charset="0"/>
              </a:rPr>
              <a:t>скрыто на этом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плакате </a:t>
            </a:r>
            <a:r>
              <a:rPr lang="ru-RU" sz="7200" b="1" dirty="0">
                <a:latin typeface="Corbel" panose="020B0503020204020204" pitchFamily="34" charset="0"/>
              </a:rPr>
              <a:t>Всемирного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фонда </a:t>
            </a:r>
            <a:r>
              <a:rPr lang="ru-RU" sz="7200" b="1" dirty="0">
                <a:latin typeface="Corbel" panose="020B0503020204020204" pitchFamily="34" charset="0"/>
              </a:rPr>
              <a:t>защиты дикой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природы</a:t>
            </a:r>
            <a:r>
              <a:rPr lang="ru-RU" sz="7200" b="1" dirty="0">
                <a:latin typeface="Corbel" panose="020B0503020204020204" pitchFamily="34" charset="0"/>
              </a:rPr>
              <a:t>? </a:t>
            </a: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>
                <a:latin typeface="Corbel" panose="020B0503020204020204" pitchFamily="34" charset="0"/>
              </a:rPr>
              <a:t>am </a:t>
            </a:r>
            <a:r>
              <a:rPr lang="en-US" sz="7200" b="1" dirty="0" err="1">
                <a:latin typeface="Corbel" panose="020B0503020204020204" pitchFamily="34" charset="0"/>
              </a:rPr>
              <a:t>ascuns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acest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poster </a:t>
            </a:r>
            <a:r>
              <a:rPr lang="en-US" sz="7200" b="1" dirty="0">
                <a:latin typeface="Corbel" panose="020B0503020204020204" pitchFamily="34" charset="0"/>
              </a:rPr>
              <a:t>a </a:t>
            </a:r>
            <a:r>
              <a:rPr lang="en-US" sz="7200" b="1" dirty="0" err="1">
                <a:latin typeface="Corbel" panose="020B0503020204020204" pitchFamily="34" charset="0"/>
              </a:rPr>
              <a:t>Fundației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Mondiale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a </a:t>
            </a:r>
            <a:r>
              <a:rPr lang="en-US" sz="7200" b="1" dirty="0" err="1">
                <a:latin typeface="Corbel" panose="020B0503020204020204" pitchFamily="34" charset="0"/>
              </a:rPr>
              <a:t>Naturii</a:t>
            </a:r>
            <a:r>
              <a:rPr lang="en-US" sz="7200" b="1" dirty="0">
                <a:latin typeface="Corbel" panose="020B0503020204020204" pitchFamily="34" charset="0"/>
              </a:rPr>
              <a:t>? </a:t>
            </a:r>
            <a:endParaRPr lang="ru-RU" sz="7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67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pic>
        <p:nvPicPr>
          <p:cNvPr id="17" name="Picture 2" descr="https://lh4.googleusercontent.com/oLWAa_bcaSYUM2hWk9ytJlf0Pv4_dayZYRXfCJx4TL0qStEUnsUd6EQyQNcouFQFbCxUpOL84Ezd6CN8b8lFZhNoMslZXWV7he4j2YacRL8bYl7nJrzvhppJ-yFoXZ1ziVmiQZk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991" y="1244373"/>
            <a:ext cx="10316530" cy="648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20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21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11499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Что </a:t>
            </a:r>
            <a:r>
              <a:rPr lang="ru-RU" sz="7200" b="1" dirty="0">
                <a:latin typeface="Corbel" panose="020B0503020204020204" pitchFamily="34" charset="0"/>
              </a:rPr>
              <a:t>скрыто на этом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плакате </a:t>
            </a:r>
            <a:r>
              <a:rPr lang="ru-RU" sz="7200" b="1" dirty="0">
                <a:latin typeface="Corbel" panose="020B0503020204020204" pitchFamily="34" charset="0"/>
              </a:rPr>
              <a:t>Всемирного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фонда </a:t>
            </a:r>
            <a:r>
              <a:rPr lang="ru-RU" sz="7200" b="1" dirty="0">
                <a:latin typeface="Corbel" panose="020B0503020204020204" pitchFamily="34" charset="0"/>
              </a:rPr>
              <a:t>защиты дикой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природы</a:t>
            </a:r>
            <a:r>
              <a:rPr lang="ru-RU" sz="7200" b="1" dirty="0">
                <a:latin typeface="Corbel" panose="020B0503020204020204" pitchFamily="34" charset="0"/>
              </a:rPr>
              <a:t>? </a:t>
            </a: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>
                <a:latin typeface="Corbel" panose="020B0503020204020204" pitchFamily="34" charset="0"/>
              </a:rPr>
              <a:t>am </a:t>
            </a:r>
            <a:r>
              <a:rPr lang="en-US" sz="7200" b="1" dirty="0" err="1">
                <a:latin typeface="Corbel" panose="020B0503020204020204" pitchFamily="34" charset="0"/>
              </a:rPr>
              <a:t>ascuns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acest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poster </a:t>
            </a:r>
            <a:r>
              <a:rPr lang="en-US" sz="7200" b="1" dirty="0">
                <a:latin typeface="Corbel" panose="020B0503020204020204" pitchFamily="34" charset="0"/>
              </a:rPr>
              <a:t>a </a:t>
            </a:r>
            <a:r>
              <a:rPr lang="en-US" sz="7200" b="1" dirty="0" err="1">
                <a:latin typeface="Corbel" panose="020B0503020204020204" pitchFamily="34" charset="0"/>
              </a:rPr>
              <a:t>Fundației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Mondiale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a </a:t>
            </a:r>
            <a:r>
              <a:rPr lang="en-US" sz="7200" b="1" dirty="0" err="1">
                <a:latin typeface="Corbel" panose="020B0503020204020204" pitchFamily="34" charset="0"/>
              </a:rPr>
              <a:t>Naturii</a:t>
            </a:r>
            <a:r>
              <a:rPr lang="en-US" sz="7200" b="1" dirty="0">
                <a:latin typeface="Corbel" panose="020B0503020204020204" pitchFamily="34" charset="0"/>
              </a:rPr>
              <a:t>? 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3802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1060741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8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У берегов Фарерских островов, которые принадлежат </a:t>
            </a: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Дании, уничтожают китов. Чтобы привлечь внимание к </a:t>
            </a: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проблеме, группа вандалов облила красной краской ЕЁ </a:t>
            </a: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скульптуру в Копенгагене.</a:t>
            </a:r>
            <a:r>
              <a:rPr lang="ru-RU" sz="5700" b="1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5700" b="1" dirty="0">
                <a:latin typeface="Corbel" panose="020B0503020204020204" pitchFamily="34" charset="0"/>
              </a:rPr>
              <a:t>Назовите ЕЁ и автора сказки о НЕЙ.</a:t>
            </a: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apele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insulelor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Feroe</a:t>
            </a:r>
            <a:r>
              <a:rPr lang="en-US" sz="5700" dirty="0">
                <a:latin typeface="Corbel" panose="020B0503020204020204" pitchFamily="34" charset="0"/>
              </a:rPr>
              <a:t>, care </a:t>
            </a:r>
            <a:r>
              <a:rPr lang="en-US" sz="5700" dirty="0" err="1">
                <a:latin typeface="Corbel" panose="020B0503020204020204" pitchFamily="34" charset="0"/>
              </a:rPr>
              <a:t>aparțin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Danemarcei</a:t>
            </a:r>
            <a:r>
              <a:rPr lang="en-US" sz="5700" dirty="0">
                <a:latin typeface="Corbel" panose="020B0503020204020204" pitchFamily="34" charset="0"/>
              </a:rPr>
              <a:t>, </a:t>
            </a:r>
            <a:r>
              <a:rPr lang="en-US" sz="5700" dirty="0" err="1">
                <a:latin typeface="Corbel" panose="020B0503020204020204" pitchFamily="34" charset="0"/>
              </a:rPr>
              <a:t>anual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sunt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ucise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sute</a:t>
            </a:r>
            <a:r>
              <a:rPr lang="en-US" sz="5700" dirty="0">
                <a:latin typeface="Corbel" panose="020B0503020204020204" pitchFamily="34" charset="0"/>
              </a:rPr>
              <a:t> de </a:t>
            </a:r>
            <a:r>
              <a:rPr lang="en-US" sz="5700" dirty="0" err="1">
                <a:latin typeface="Corbel" panose="020B0503020204020204" pitchFamily="34" charset="0"/>
              </a:rPr>
              <a:t>balene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dirty="0" err="1">
                <a:latin typeface="Corbel" panose="020B0503020204020204" pitchFamily="34" charset="0"/>
              </a:rPr>
              <a:t>Pentru</a:t>
            </a:r>
            <a:r>
              <a:rPr lang="en-US" sz="5700" dirty="0">
                <a:latin typeface="Corbel" panose="020B0503020204020204" pitchFamily="34" charset="0"/>
              </a:rPr>
              <a:t> a </a:t>
            </a:r>
            <a:r>
              <a:rPr lang="en-US" sz="5700" dirty="0" err="1">
                <a:latin typeface="Corbel" panose="020B0503020204020204" pitchFamily="34" charset="0"/>
              </a:rPr>
              <a:t>atrage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atenția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asupra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problemei</a:t>
            </a:r>
            <a:r>
              <a:rPr lang="en-US" sz="5700" dirty="0">
                <a:latin typeface="Corbel" panose="020B0503020204020204" pitchFamily="34" charset="0"/>
              </a:rPr>
              <a:t>, </a:t>
            </a:r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>
                <a:latin typeface="Corbel" panose="020B0503020204020204" pitchFamily="34" charset="0"/>
              </a:rPr>
              <a:t>un </a:t>
            </a:r>
            <a:r>
              <a:rPr lang="en-US" sz="5700" dirty="0" err="1">
                <a:latin typeface="Corbel" panose="020B0503020204020204" pitchFamily="34" charset="0"/>
              </a:rPr>
              <a:t>grup</a:t>
            </a:r>
            <a:r>
              <a:rPr lang="en-US" sz="5700" dirty="0">
                <a:latin typeface="Corbel" panose="020B0503020204020204" pitchFamily="34" charset="0"/>
              </a:rPr>
              <a:t> de </a:t>
            </a:r>
            <a:r>
              <a:rPr lang="en-US" sz="5700" dirty="0" err="1">
                <a:latin typeface="Corbel" panose="020B0503020204020204" pitchFamily="34" charset="0"/>
              </a:rPr>
              <a:t>vandali</a:t>
            </a:r>
            <a:r>
              <a:rPr lang="en-US" sz="5700" dirty="0">
                <a:latin typeface="Corbel" panose="020B0503020204020204" pitchFamily="34" charset="0"/>
              </a:rPr>
              <a:t> au </a:t>
            </a:r>
            <a:r>
              <a:rPr lang="en-US" sz="5700" dirty="0" err="1">
                <a:latin typeface="Corbel" panose="020B0503020204020204" pitchFamily="34" charset="0"/>
              </a:rPr>
              <a:t>colorat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roșu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sculptura</a:t>
            </a:r>
            <a:r>
              <a:rPr lang="en-US" sz="5700" dirty="0">
                <a:latin typeface="Corbel" panose="020B0503020204020204" pitchFamily="34" charset="0"/>
              </a:rPr>
              <a:t> E</a:t>
            </a:r>
            <a:r>
              <a:rPr lang="ro-MD" sz="5700" dirty="0">
                <a:latin typeface="Corbel" panose="020B0503020204020204" pitchFamily="34" charset="0"/>
              </a:rPr>
              <a:t>i</a:t>
            </a:r>
            <a:r>
              <a:rPr lang="en-US" sz="5700" dirty="0">
                <a:latin typeface="Corbel" panose="020B0503020204020204" pitchFamily="34" charset="0"/>
              </a:rPr>
              <a:t> din </a:t>
            </a:r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Copenhaga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b="1" dirty="0" err="1">
                <a:latin typeface="Corbel" panose="020B0503020204020204" pitchFamily="34" charset="0"/>
              </a:rPr>
              <a:t>Numiți</a:t>
            </a:r>
            <a:r>
              <a:rPr lang="en-US" sz="5700" b="1" dirty="0">
                <a:latin typeface="Corbel" panose="020B0503020204020204" pitchFamily="34" charset="0"/>
              </a:rPr>
              <a:t>-O </a:t>
            </a:r>
            <a:r>
              <a:rPr lang="en-US" sz="5700" b="1" dirty="0" err="1">
                <a:latin typeface="Corbel" panose="020B0503020204020204" pitchFamily="34" charset="0"/>
              </a:rPr>
              <a:t>și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numiți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autorul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poveștii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despre</a:t>
            </a:r>
            <a:r>
              <a:rPr lang="en-US" sz="5700" b="1" dirty="0">
                <a:latin typeface="Corbel" panose="020B0503020204020204" pitchFamily="34" charset="0"/>
              </a:rPr>
              <a:t> EA</a:t>
            </a:r>
            <a:r>
              <a:rPr lang="ro-MD" sz="5700" b="1" dirty="0">
                <a:latin typeface="Corbel" panose="020B0503020204020204" pitchFamily="34" charset="0"/>
              </a:rPr>
              <a:t>!</a:t>
            </a:r>
            <a:endParaRPr lang="ru-RU" sz="57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2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1060741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8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У берегов Фарерских островов, которые принадлежат </a:t>
            </a: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Дании, уничтожают китов. Чтобы привлечь внимание к </a:t>
            </a: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проблеме, группа вандалов облила красной краской ЕЁ </a:t>
            </a: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скульптуру в Копенгагене.</a:t>
            </a:r>
            <a:r>
              <a:rPr lang="ru-RU" sz="5700" b="1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5700" b="1" dirty="0">
                <a:latin typeface="Corbel" panose="020B0503020204020204" pitchFamily="34" charset="0"/>
              </a:rPr>
              <a:t>Назовите ЕЁ и автора сказки о НЕЙ.</a:t>
            </a: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apele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insulelor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Feroe</a:t>
            </a:r>
            <a:r>
              <a:rPr lang="en-US" sz="5700" dirty="0">
                <a:latin typeface="Corbel" panose="020B0503020204020204" pitchFamily="34" charset="0"/>
              </a:rPr>
              <a:t>, care </a:t>
            </a:r>
            <a:r>
              <a:rPr lang="en-US" sz="5700" dirty="0" err="1">
                <a:latin typeface="Corbel" panose="020B0503020204020204" pitchFamily="34" charset="0"/>
              </a:rPr>
              <a:t>aparțin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Danemarcei</a:t>
            </a:r>
            <a:r>
              <a:rPr lang="en-US" sz="5700" dirty="0">
                <a:latin typeface="Corbel" panose="020B0503020204020204" pitchFamily="34" charset="0"/>
              </a:rPr>
              <a:t>, </a:t>
            </a:r>
            <a:r>
              <a:rPr lang="en-US" sz="5700" dirty="0" err="1">
                <a:latin typeface="Corbel" panose="020B0503020204020204" pitchFamily="34" charset="0"/>
              </a:rPr>
              <a:t>anual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sunt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ucise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sute</a:t>
            </a:r>
            <a:r>
              <a:rPr lang="en-US" sz="5700" dirty="0">
                <a:latin typeface="Corbel" panose="020B0503020204020204" pitchFamily="34" charset="0"/>
              </a:rPr>
              <a:t> de </a:t>
            </a:r>
            <a:r>
              <a:rPr lang="en-US" sz="5700" dirty="0" err="1">
                <a:latin typeface="Corbel" panose="020B0503020204020204" pitchFamily="34" charset="0"/>
              </a:rPr>
              <a:t>balene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dirty="0" err="1">
                <a:latin typeface="Corbel" panose="020B0503020204020204" pitchFamily="34" charset="0"/>
              </a:rPr>
              <a:t>Pentru</a:t>
            </a:r>
            <a:r>
              <a:rPr lang="en-US" sz="5700" dirty="0">
                <a:latin typeface="Corbel" panose="020B0503020204020204" pitchFamily="34" charset="0"/>
              </a:rPr>
              <a:t> a </a:t>
            </a:r>
            <a:r>
              <a:rPr lang="en-US" sz="5700" dirty="0" err="1">
                <a:latin typeface="Corbel" panose="020B0503020204020204" pitchFamily="34" charset="0"/>
              </a:rPr>
              <a:t>atrage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atenția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asupra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problemei</a:t>
            </a:r>
            <a:r>
              <a:rPr lang="en-US" sz="5700" dirty="0">
                <a:latin typeface="Corbel" panose="020B0503020204020204" pitchFamily="34" charset="0"/>
              </a:rPr>
              <a:t>, </a:t>
            </a:r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>
                <a:latin typeface="Corbel" panose="020B0503020204020204" pitchFamily="34" charset="0"/>
              </a:rPr>
              <a:t>un </a:t>
            </a:r>
            <a:r>
              <a:rPr lang="en-US" sz="5700" dirty="0" err="1">
                <a:latin typeface="Corbel" panose="020B0503020204020204" pitchFamily="34" charset="0"/>
              </a:rPr>
              <a:t>grup</a:t>
            </a:r>
            <a:r>
              <a:rPr lang="en-US" sz="5700" dirty="0">
                <a:latin typeface="Corbel" panose="020B0503020204020204" pitchFamily="34" charset="0"/>
              </a:rPr>
              <a:t> de </a:t>
            </a:r>
            <a:r>
              <a:rPr lang="en-US" sz="5700" dirty="0" err="1">
                <a:latin typeface="Corbel" panose="020B0503020204020204" pitchFamily="34" charset="0"/>
              </a:rPr>
              <a:t>vandali</a:t>
            </a:r>
            <a:r>
              <a:rPr lang="en-US" sz="5700" dirty="0">
                <a:latin typeface="Corbel" panose="020B0503020204020204" pitchFamily="34" charset="0"/>
              </a:rPr>
              <a:t> au </a:t>
            </a:r>
            <a:r>
              <a:rPr lang="en-US" sz="5700" dirty="0" err="1">
                <a:latin typeface="Corbel" panose="020B0503020204020204" pitchFamily="34" charset="0"/>
              </a:rPr>
              <a:t>colorat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roșu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sculptura</a:t>
            </a:r>
            <a:r>
              <a:rPr lang="en-US" sz="5700" dirty="0">
                <a:latin typeface="Corbel" panose="020B0503020204020204" pitchFamily="34" charset="0"/>
              </a:rPr>
              <a:t> E</a:t>
            </a:r>
            <a:r>
              <a:rPr lang="ro-MD" sz="5700" dirty="0">
                <a:latin typeface="Corbel" panose="020B0503020204020204" pitchFamily="34" charset="0"/>
              </a:rPr>
              <a:t>i</a:t>
            </a:r>
            <a:r>
              <a:rPr lang="en-US" sz="5700" dirty="0">
                <a:latin typeface="Corbel" panose="020B0503020204020204" pitchFamily="34" charset="0"/>
              </a:rPr>
              <a:t> din </a:t>
            </a:r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Copenhaga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b="1" dirty="0" err="1">
                <a:latin typeface="Corbel" panose="020B0503020204020204" pitchFamily="34" charset="0"/>
              </a:rPr>
              <a:t>Numiți</a:t>
            </a:r>
            <a:r>
              <a:rPr lang="en-US" sz="5700" b="1" dirty="0">
                <a:latin typeface="Corbel" panose="020B0503020204020204" pitchFamily="34" charset="0"/>
              </a:rPr>
              <a:t>-O </a:t>
            </a:r>
            <a:r>
              <a:rPr lang="en-US" sz="5700" b="1" dirty="0" err="1">
                <a:latin typeface="Corbel" panose="020B0503020204020204" pitchFamily="34" charset="0"/>
              </a:rPr>
              <a:t>și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numiți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autorul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poveștii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despre</a:t>
            </a:r>
            <a:r>
              <a:rPr lang="en-US" sz="5700" b="1" dirty="0">
                <a:latin typeface="Corbel" panose="020B0503020204020204" pitchFamily="34" charset="0"/>
              </a:rPr>
              <a:t> EA</a:t>
            </a:r>
            <a:r>
              <a:rPr lang="ro-MD" sz="5700" b="1">
                <a:latin typeface="Corbel" panose="020B0503020204020204" pitchFamily="34" charset="0"/>
              </a:rPr>
              <a:t>!</a:t>
            </a:r>
            <a:endParaRPr lang="ru-RU" sz="5700" b="1" dirty="0">
              <a:latin typeface="Corbel" panose="020B0503020204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748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pic>
        <p:nvPicPr>
          <p:cNvPr id="17" name="Picture 2" descr="https://lh3.googleusercontent.com/6ppvQUZQcIDcSwfVqIH_UsLbPCuJ2j9qFCJB6K7pkw5QdyHku9QLY9ZvMzQ1pbhreRdd5oB-thJxWH8GHMKkuyJHy4kAzCUXOCqSc_ObuIuRuDC01gLEFCXBPSRv1D95WP-kJD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836" y="1244372"/>
            <a:ext cx="9451112" cy="668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20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21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3642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Слоган </a:t>
            </a:r>
            <a:r>
              <a:rPr lang="ru-RU" sz="7200" dirty="0">
                <a:latin typeface="Corbel" panose="020B0503020204020204" pitchFamily="34" charset="0"/>
              </a:rPr>
              <a:t>этой социальной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кампании </a:t>
            </a:r>
            <a:r>
              <a:rPr lang="ru-RU" sz="7200" dirty="0">
                <a:latin typeface="Corbel" panose="020B0503020204020204" pitchFamily="34" charset="0"/>
              </a:rPr>
              <a:t>гласит, что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жизнь </a:t>
            </a:r>
            <a:r>
              <a:rPr lang="ru-RU" sz="7200" dirty="0">
                <a:latin typeface="Corbel" panose="020B0503020204020204" pitchFamily="34" charset="0"/>
              </a:rPr>
              <a:t>животных…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 чём?</a:t>
            </a:r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Sloganul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acestei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campanii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sociale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afirmă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viața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animalelor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este</a:t>
            </a:r>
            <a:r>
              <a:rPr lang="en-US" sz="7200" dirty="0">
                <a:latin typeface="Corbel" panose="020B0503020204020204" pitchFamily="34" charset="0"/>
              </a:rPr>
              <a:t>… </a:t>
            </a:r>
            <a:r>
              <a:rPr lang="en-US" sz="7200" b="1" dirty="0" err="1">
                <a:latin typeface="Corbel" panose="020B0503020204020204" pitchFamily="34" charset="0"/>
              </a:rPr>
              <a:t>Unde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53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pic>
        <p:nvPicPr>
          <p:cNvPr id="17" name="Picture 2" descr="https://lh3.googleusercontent.com/6ppvQUZQcIDcSwfVqIH_UsLbPCuJ2j9qFCJB6K7pkw5QdyHku9QLY9ZvMzQ1pbhreRdd5oB-thJxWH8GHMKkuyJHy4kAzCUXOCqSc_ObuIuRuDC01gLEFCXBPSRv1D95WP-kJD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836" y="1244372"/>
            <a:ext cx="9451112" cy="668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20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21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3642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Слоган </a:t>
            </a:r>
            <a:r>
              <a:rPr lang="ru-RU" sz="7200" dirty="0">
                <a:latin typeface="Corbel" panose="020B0503020204020204" pitchFamily="34" charset="0"/>
              </a:rPr>
              <a:t>этой социальной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кампании </a:t>
            </a:r>
            <a:r>
              <a:rPr lang="ru-RU" sz="7200" dirty="0">
                <a:latin typeface="Corbel" panose="020B0503020204020204" pitchFamily="34" charset="0"/>
              </a:rPr>
              <a:t>гласит, что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жизнь </a:t>
            </a:r>
            <a:r>
              <a:rPr lang="ru-RU" sz="7200" dirty="0">
                <a:latin typeface="Corbel" panose="020B0503020204020204" pitchFamily="34" charset="0"/>
              </a:rPr>
              <a:t>животных…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 чём?</a:t>
            </a:r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Sloganul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acestei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campanii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sociale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afirmă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viața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animalelor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este</a:t>
            </a:r>
            <a:r>
              <a:rPr lang="en-US" sz="7200" dirty="0">
                <a:latin typeface="Corbel" panose="020B0503020204020204" pitchFamily="34" charset="0"/>
              </a:rPr>
              <a:t>… </a:t>
            </a:r>
            <a:r>
              <a:rPr lang="en-US" sz="7200" b="1" dirty="0" err="1">
                <a:latin typeface="Corbel" panose="020B0503020204020204" pitchFamily="34" charset="0"/>
              </a:rPr>
              <a:t>Unde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7777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pic>
        <p:nvPicPr>
          <p:cNvPr id="17" name="Picture 2" descr="https://lh3.googleusercontent.com/6ppvQUZQcIDcSwfVqIH_UsLbPCuJ2j9qFCJB6K7pkw5QdyHku9QLY9ZvMzQ1pbhreRdd5oB-thJxWH8GHMKkuyJHy4kAzCUXOCqSc_ObuIuRuDC01gLEFCXBPSRv1D95WP-kJD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836" y="1244372"/>
            <a:ext cx="9451112" cy="668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20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21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3642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Слоган </a:t>
            </a:r>
            <a:r>
              <a:rPr lang="ru-RU" sz="7200" dirty="0">
                <a:latin typeface="Corbel" panose="020B0503020204020204" pitchFamily="34" charset="0"/>
              </a:rPr>
              <a:t>этой социальной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кампании </a:t>
            </a:r>
            <a:r>
              <a:rPr lang="ru-RU" sz="7200" dirty="0">
                <a:latin typeface="Corbel" panose="020B0503020204020204" pitchFamily="34" charset="0"/>
              </a:rPr>
              <a:t>гласит, что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жизнь </a:t>
            </a:r>
            <a:r>
              <a:rPr lang="ru-RU" sz="7200" dirty="0">
                <a:latin typeface="Corbel" panose="020B0503020204020204" pitchFamily="34" charset="0"/>
              </a:rPr>
              <a:t>животных…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 чём?</a:t>
            </a:r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Sloganul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acestei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campanii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sociale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afirmă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viața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animalelor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este</a:t>
            </a:r>
            <a:r>
              <a:rPr lang="en-US" sz="7200" dirty="0">
                <a:latin typeface="Corbel" panose="020B0503020204020204" pitchFamily="34" charset="0"/>
              </a:rPr>
              <a:t>… </a:t>
            </a:r>
            <a:r>
              <a:rPr lang="en-US" sz="7200" b="1" dirty="0" err="1">
                <a:latin typeface="Corbel" panose="020B0503020204020204" pitchFamily="34" charset="0"/>
              </a:rPr>
              <a:t>Unde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6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" y="3028950"/>
            <a:ext cx="20104099" cy="5505449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7" name="Google Shape;305;p24"/>
          <p:cNvSpPr txBox="1"/>
          <p:nvPr/>
        </p:nvSpPr>
        <p:spPr>
          <a:xfrm>
            <a:off x="0" y="3025995"/>
            <a:ext cx="20110500" cy="5508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1775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75396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7229020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7229020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/Nivel complicat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6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8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dirty="0">
                <a:latin typeface="Corbel" panose="020B0503020204020204" pitchFamily="34" charset="0"/>
              </a:rPr>
              <a:t>В засушливых регионах Индии установили аппараты </a:t>
            </a:r>
            <a:endParaRPr lang="x-none" sz="6500" dirty="0">
              <a:latin typeface="Corbel" panose="020B0503020204020204" pitchFamily="34" charset="0"/>
            </a:endParaRPr>
          </a:p>
          <a:p>
            <a:pPr fontAlgn="base"/>
            <a:r>
              <a:rPr lang="ru-RU" sz="6500" dirty="0">
                <a:latin typeface="Corbel" panose="020B0503020204020204" pitchFamily="34" charset="0"/>
              </a:rPr>
              <a:t>для очистки воды до пригодной для питья. Местные </a:t>
            </a:r>
            <a:endParaRPr lang="x-none" sz="6500" dirty="0">
              <a:latin typeface="Corbel" panose="020B0503020204020204" pitchFamily="34" charset="0"/>
            </a:endParaRPr>
          </a:p>
          <a:p>
            <a:pPr fontAlgn="base"/>
            <a:r>
              <a:rPr lang="ru-RU" sz="6500" dirty="0">
                <a:latin typeface="Corbel" panose="020B0503020204020204" pitchFamily="34" charset="0"/>
              </a:rPr>
              <a:t>жители прозвали эти аппараты голубым… </a:t>
            </a:r>
            <a:r>
              <a:rPr lang="ru-RU" sz="6500" b="1" dirty="0">
                <a:latin typeface="Corbel" panose="020B0503020204020204" pitchFamily="34" charset="0"/>
              </a:rPr>
              <a:t>Чем? </a:t>
            </a:r>
            <a:r>
              <a:rPr lang="en-US" sz="6500" b="1" dirty="0">
                <a:latin typeface="Corbel" panose="020B0503020204020204" pitchFamily="34" charset="0"/>
              </a:rPr>
              <a:t/>
            </a:r>
            <a:br>
              <a:rPr lang="en-US" sz="6500" b="1" dirty="0">
                <a:latin typeface="Corbel" panose="020B0503020204020204" pitchFamily="34" charset="0"/>
              </a:rPr>
            </a:br>
            <a:endParaRPr lang="x-none" sz="6500" b="1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>
                <a:latin typeface="Corbel" panose="020B0503020204020204" pitchFamily="34" charset="0"/>
              </a:rPr>
              <a:t>În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regiunile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aride</a:t>
            </a:r>
            <a:r>
              <a:rPr lang="en-US" sz="6500" dirty="0">
                <a:latin typeface="Corbel" panose="020B0503020204020204" pitchFamily="34" charset="0"/>
              </a:rPr>
              <a:t> din India au </a:t>
            </a:r>
            <a:r>
              <a:rPr lang="en-US" sz="6500" dirty="0" err="1">
                <a:latin typeface="Corbel" panose="020B0503020204020204" pitchFamily="34" charset="0"/>
              </a:rPr>
              <a:t>fost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instalate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dispozitive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endParaRPr lang="x-none" sz="6500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>
                <a:latin typeface="Corbel" panose="020B0503020204020204" pitchFamily="34" charset="0"/>
              </a:rPr>
              <a:t>de </a:t>
            </a:r>
            <a:r>
              <a:rPr lang="en-US" sz="6500" dirty="0" err="1">
                <a:latin typeface="Corbel" panose="020B0503020204020204" pitchFamily="34" charset="0"/>
              </a:rPr>
              <a:t>purificare</a:t>
            </a:r>
            <a:r>
              <a:rPr lang="en-US" sz="6500" dirty="0">
                <a:latin typeface="Corbel" panose="020B0503020204020204" pitchFamily="34" charset="0"/>
              </a:rPr>
              <a:t> a </a:t>
            </a:r>
            <a:r>
              <a:rPr lang="en-US" sz="6500" dirty="0" err="1">
                <a:latin typeface="Corbel" panose="020B0503020204020204" pitchFamily="34" charset="0"/>
              </a:rPr>
              <a:t>apei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en-US" sz="6500" dirty="0" err="1">
                <a:latin typeface="Corbel" panose="020B0503020204020204" pitchFamily="34" charset="0"/>
              </a:rPr>
              <a:t>Localnicii</a:t>
            </a:r>
            <a:r>
              <a:rPr lang="en-US" sz="6500" dirty="0">
                <a:latin typeface="Corbel" panose="020B0503020204020204" pitchFamily="34" charset="0"/>
              </a:rPr>
              <a:t> au </a:t>
            </a:r>
            <a:r>
              <a:rPr lang="en-US" sz="6500" dirty="0" err="1">
                <a:latin typeface="Corbel" panose="020B0503020204020204" pitchFamily="34" charset="0"/>
              </a:rPr>
              <a:t>început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să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numească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endParaRPr lang="x-none" sz="6500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>
                <a:latin typeface="Corbel" panose="020B0503020204020204" pitchFamily="34" charset="0"/>
              </a:rPr>
              <a:t>aceste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dispozitive</a:t>
            </a:r>
            <a:r>
              <a:rPr lang="en-US" sz="6500" dirty="0">
                <a:latin typeface="Corbel" panose="020B0503020204020204" pitchFamily="34" charset="0"/>
              </a:rPr>
              <a:t> X-</a:t>
            </a:r>
            <a:r>
              <a:rPr lang="en-US" sz="6500" dirty="0" err="1">
                <a:latin typeface="Corbel" panose="020B0503020204020204" pitchFamily="34" charset="0"/>
              </a:rPr>
              <a:t>ul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albastru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en-US" sz="6500" b="1" dirty="0">
                <a:latin typeface="Corbel" panose="020B0503020204020204" pitchFamily="34" charset="0"/>
              </a:rPr>
              <a:t>Ce e</a:t>
            </a:r>
            <a:r>
              <a:rPr lang="ro-MD" sz="6500" b="1" dirty="0">
                <a:latin typeface="Corbel" panose="020B0503020204020204" pitchFamily="34" charset="0"/>
              </a:rPr>
              <a:t>ste</a:t>
            </a:r>
            <a:r>
              <a:rPr lang="en-US" sz="6500" b="1" dirty="0">
                <a:latin typeface="Corbel" panose="020B0503020204020204" pitchFamily="34" charset="0"/>
              </a:rPr>
              <a:t> X?</a:t>
            </a:r>
            <a:endParaRPr lang="ru-RU" sz="65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8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dirty="0">
                <a:latin typeface="Corbel" panose="020B0503020204020204" pitchFamily="34" charset="0"/>
              </a:rPr>
              <a:t>В засушливых регионах Индии установили аппараты </a:t>
            </a:r>
            <a:endParaRPr lang="x-none" sz="6500" dirty="0">
              <a:latin typeface="Corbel" panose="020B0503020204020204" pitchFamily="34" charset="0"/>
            </a:endParaRPr>
          </a:p>
          <a:p>
            <a:pPr fontAlgn="base"/>
            <a:r>
              <a:rPr lang="ru-RU" sz="6500" dirty="0">
                <a:latin typeface="Corbel" panose="020B0503020204020204" pitchFamily="34" charset="0"/>
              </a:rPr>
              <a:t>для очистки воды до пригодной для питья. Местные </a:t>
            </a:r>
            <a:endParaRPr lang="x-none" sz="6500" dirty="0">
              <a:latin typeface="Corbel" panose="020B0503020204020204" pitchFamily="34" charset="0"/>
            </a:endParaRPr>
          </a:p>
          <a:p>
            <a:pPr fontAlgn="base"/>
            <a:r>
              <a:rPr lang="ru-RU" sz="6500" dirty="0">
                <a:latin typeface="Corbel" panose="020B0503020204020204" pitchFamily="34" charset="0"/>
              </a:rPr>
              <a:t>жители прозвали эти аппараты голубым… </a:t>
            </a:r>
            <a:r>
              <a:rPr lang="ru-RU" sz="6500" b="1" dirty="0">
                <a:latin typeface="Corbel" panose="020B0503020204020204" pitchFamily="34" charset="0"/>
              </a:rPr>
              <a:t>Чем? </a:t>
            </a:r>
            <a:r>
              <a:rPr lang="en-US" sz="6500" b="1" dirty="0">
                <a:latin typeface="Corbel" panose="020B0503020204020204" pitchFamily="34" charset="0"/>
              </a:rPr>
              <a:t/>
            </a:r>
            <a:br>
              <a:rPr lang="en-US" sz="6500" b="1" dirty="0">
                <a:latin typeface="Corbel" panose="020B0503020204020204" pitchFamily="34" charset="0"/>
              </a:rPr>
            </a:br>
            <a:endParaRPr lang="x-none" sz="6500" b="1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>
                <a:latin typeface="Corbel" panose="020B0503020204020204" pitchFamily="34" charset="0"/>
              </a:rPr>
              <a:t>În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regiunile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aride</a:t>
            </a:r>
            <a:r>
              <a:rPr lang="en-US" sz="6500" dirty="0">
                <a:latin typeface="Corbel" panose="020B0503020204020204" pitchFamily="34" charset="0"/>
              </a:rPr>
              <a:t> din India au </a:t>
            </a:r>
            <a:r>
              <a:rPr lang="en-US" sz="6500" dirty="0" err="1">
                <a:latin typeface="Corbel" panose="020B0503020204020204" pitchFamily="34" charset="0"/>
              </a:rPr>
              <a:t>fost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instalate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dispozitive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endParaRPr lang="x-none" sz="6500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>
                <a:latin typeface="Corbel" panose="020B0503020204020204" pitchFamily="34" charset="0"/>
              </a:rPr>
              <a:t>de </a:t>
            </a:r>
            <a:r>
              <a:rPr lang="en-US" sz="6500" dirty="0" err="1">
                <a:latin typeface="Corbel" panose="020B0503020204020204" pitchFamily="34" charset="0"/>
              </a:rPr>
              <a:t>purificare</a:t>
            </a:r>
            <a:r>
              <a:rPr lang="en-US" sz="6500" dirty="0">
                <a:latin typeface="Corbel" panose="020B0503020204020204" pitchFamily="34" charset="0"/>
              </a:rPr>
              <a:t> a </a:t>
            </a:r>
            <a:r>
              <a:rPr lang="en-US" sz="6500" dirty="0" err="1">
                <a:latin typeface="Corbel" panose="020B0503020204020204" pitchFamily="34" charset="0"/>
              </a:rPr>
              <a:t>apei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en-US" sz="6500" dirty="0" err="1">
                <a:latin typeface="Corbel" panose="020B0503020204020204" pitchFamily="34" charset="0"/>
              </a:rPr>
              <a:t>Localnicii</a:t>
            </a:r>
            <a:r>
              <a:rPr lang="en-US" sz="6500" dirty="0">
                <a:latin typeface="Corbel" panose="020B0503020204020204" pitchFamily="34" charset="0"/>
              </a:rPr>
              <a:t> au </a:t>
            </a:r>
            <a:r>
              <a:rPr lang="en-US" sz="6500" dirty="0" err="1">
                <a:latin typeface="Corbel" panose="020B0503020204020204" pitchFamily="34" charset="0"/>
              </a:rPr>
              <a:t>început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să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numească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endParaRPr lang="x-none" sz="6500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>
                <a:latin typeface="Corbel" panose="020B0503020204020204" pitchFamily="34" charset="0"/>
              </a:rPr>
              <a:t>aceste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dispozitive</a:t>
            </a:r>
            <a:r>
              <a:rPr lang="en-US" sz="6500" dirty="0">
                <a:latin typeface="Corbel" panose="020B0503020204020204" pitchFamily="34" charset="0"/>
              </a:rPr>
              <a:t> X-</a:t>
            </a:r>
            <a:r>
              <a:rPr lang="en-US" sz="6500" dirty="0" err="1">
                <a:latin typeface="Corbel" panose="020B0503020204020204" pitchFamily="34" charset="0"/>
              </a:rPr>
              <a:t>ul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albastru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en-US" sz="6500" b="1" dirty="0">
                <a:latin typeface="Corbel" panose="020B0503020204020204" pitchFamily="34" charset="0"/>
              </a:rPr>
              <a:t>Ce e</a:t>
            </a:r>
            <a:r>
              <a:rPr lang="ro-MD" sz="6500" b="1" dirty="0">
                <a:latin typeface="Corbel" panose="020B0503020204020204" pitchFamily="34" charset="0"/>
              </a:rPr>
              <a:t>ste</a:t>
            </a:r>
            <a:r>
              <a:rPr lang="en-US" sz="6500" b="1">
                <a:latin typeface="Corbel" panose="020B0503020204020204" pitchFamily="34" charset="0"/>
              </a:rPr>
              <a:t> X?</a:t>
            </a:r>
            <a:endParaRPr lang="ru-RU" sz="6500" b="1" dirty="0">
              <a:latin typeface="Corbel" panose="020B0503020204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8098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1054209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9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В </a:t>
            </a:r>
            <a:r>
              <a:rPr lang="ru-RU" sz="5700" dirty="0">
                <a:latin typeface="Corbel" panose="020B0503020204020204" pitchFamily="34" charset="0"/>
              </a:rPr>
              <a:t>статье о Всемирном дне борьбы с засухой для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демонстрации </a:t>
            </a:r>
            <a:r>
              <a:rPr lang="ru-RU" sz="5700" dirty="0">
                <a:latin typeface="Corbel" panose="020B0503020204020204" pitchFamily="34" charset="0"/>
              </a:rPr>
              <a:t>проблемы опубликовали фотографию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морского </a:t>
            </a:r>
            <a:r>
              <a:rPr lang="ru-RU" sz="5700" dirty="0">
                <a:latin typeface="Corbel" panose="020B0503020204020204" pitchFamily="34" charset="0"/>
              </a:rPr>
              <a:t>побережья Узбекистана.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Какие </a:t>
            </a:r>
            <a:r>
              <a:rPr lang="ru-RU" sz="5700" b="1" dirty="0">
                <a:latin typeface="Corbel" panose="020B0503020204020204" pitchFamily="34" charset="0"/>
              </a:rPr>
              <a:t>заржавевшие объекты есть на этой фотографии</a:t>
            </a:r>
            <a:r>
              <a:rPr lang="ru-RU" sz="5700" b="1" dirty="0" smtClean="0">
                <a:latin typeface="Corbel" panose="020B0503020204020204" pitchFamily="34" charset="0"/>
              </a:rPr>
              <a:t>,</a:t>
            </a:r>
            <a:endParaRPr lang="ro-MD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и </a:t>
            </a:r>
            <a:r>
              <a:rPr lang="ru-RU" sz="5700" b="1" dirty="0">
                <a:latin typeface="Corbel" panose="020B0503020204020204" pitchFamily="34" charset="0"/>
              </a:rPr>
              <a:t>о каком море идет </a:t>
            </a:r>
            <a:r>
              <a:rPr lang="ru-RU" sz="5700" b="1" dirty="0" smtClean="0">
                <a:latin typeface="Corbel" panose="020B0503020204020204" pitchFamily="34" charset="0"/>
              </a:rPr>
              <a:t>речь?</a:t>
            </a:r>
            <a:endParaRPr lang="ro-MD" sz="5700" b="1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Într</a:t>
            </a:r>
            <a:r>
              <a:rPr lang="en-US" sz="5700" dirty="0" smtClean="0">
                <a:latin typeface="Corbel" panose="020B0503020204020204" pitchFamily="34" charset="0"/>
              </a:rPr>
              <a:t>-un </a:t>
            </a:r>
            <a:r>
              <a:rPr lang="en-US" sz="5700" dirty="0" err="1">
                <a:latin typeface="Corbel" panose="020B0503020204020204" pitchFamily="34" charset="0"/>
              </a:rPr>
              <a:t>articol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despre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Ziua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Mondială</a:t>
            </a:r>
            <a:r>
              <a:rPr lang="en-US" sz="5700" dirty="0">
                <a:latin typeface="Corbel" panose="020B0503020204020204" pitchFamily="34" charset="0"/>
              </a:rPr>
              <a:t> a </a:t>
            </a:r>
            <a:r>
              <a:rPr lang="en-US" sz="5700" dirty="0" err="1">
                <a:latin typeface="Corbel" panose="020B0503020204020204" pitchFamily="34" charset="0"/>
              </a:rPr>
              <a:t>luptei</a:t>
            </a:r>
            <a:r>
              <a:rPr lang="en-US" sz="5700" dirty="0">
                <a:latin typeface="Corbel" panose="020B0503020204020204" pitchFamily="34" charset="0"/>
              </a:rPr>
              <a:t> contra </a:t>
            </a:r>
            <a:r>
              <a:rPr lang="en-US" sz="5700" dirty="0" err="1">
                <a:latin typeface="Corbel" panose="020B0503020204020204" pitchFamily="34" charset="0"/>
              </a:rPr>
              <a:t>secetei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apare</a:t>
            </a:r>
            <a:r>
              <a:rPr lang="en-US" sz="5700" dirty="0" smtClean="0">
                <a:latin typeface="Corbel" panose="020B0503020204020204" pitchFamily="34" charset="0"/>
              </a:rPr>
              <a:t> o </a:t>
            </a:r>
            <a:r>
              <a:rPr lang="en-US" sz="5700" dirty="0" err="1">
                <a:latin typeface="Corbel" panose="020B0503020204020204" pitchFamily="34" charset="0"/>
              </a:rPr>
              <a:t>fotografie</a:t>
            </a:r>
            <a:r>
              <a:rPr lang="en-US" sz="5700" dirty="0">
                <a:latin typeface="Corbel" panose="020B0503020204020204" pitchFamily="34" charset="0"/>
              </a:rPr>
              <a:t> a “</a:t>
            </a:r>
            <a:r>
              <a:rPr lang="en-US" sz="5700" dirty="0" err="1">
                <a:latin typeface="Corbel" panose="020B0503020204020204" pitchFamily="34" charset="0"/>
              </a:rPr>
              <a:t>coastei</a:t>
            </a:r>
            <a:r>
              <a:rPr lang="en-US" sz="5700" dirty="0">
                <a:latin typeface="Corbel" panose="020B0503020204020204" pitchFamily="34" charset="0"/>
              </a:rPr>
              <a:t> maritime” a </a:t>
            </a:r>
            <a:r>
              <a:rPr lang="en-US" sz="5700" dirty="0" err="1">
                <a:latin typeface="Corbel" panose="020B0503020204020204" pitchFamily="34" charset="0"/>
              </a:rPr>
              <a:t>Uzbekistanului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 smtClean="0">
                <a:latin typeface="Corbel" panose="020B0503020204020204" pitchFamily="34" charset="0"/>
              </a:rPr>
              <a:t>Ce </a:t>
            </a:r>
            <a:r>
              <a:rPr lang="en-US" sz="5700" b="1" dirty="0" err="1">
                <a:latin typeface="Corbel" panose="020B0503020204020204" pitchFamily="34" charset="0"/>
              </a:rPr>
              <a:t>obiecte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ruginite</a:t>
            </a:r>
            <a:r>
              <a:rPr lang="en-US" sz="5700" b="1" dirty="0">
                <a:latin typeface="Corbel" panose="020B0503020204020204" pitchFamily="34" charset="0"/>
              </a:rPr>
              <a:t> pot fi </a:t>
            </a:r>
            <a:r>
              <a:rPr lang="en-US" sz="5700" b="1" dirty="0" err="1">
                <a:latin typeface="Corbel" panose="020B0503020204020204" pitchFamily="34" charset="0"/>
              </a:rPr>
              <a:t>văzute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fotografie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și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despre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ce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endParaRPr lang="ro-MD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 smtClean="0">
                <a:latin typeface="Corbel" panose="020B0503020204020204" pitchFamily="34" charset="0"/>
              </a:rPr>
              <a:t>“</a:t>
            </a:r>
            <a:r>
              <a:rPr lang="ro-MD" sz="5700" b="1" dirty="0">
                <a:latin typeface="Corbel" panose="020B0503020204020204" pitchFamily="34" charset="0"/>
              </a:rPr>
              <a:t>m</a:t>
            </a:r>
            <a:r>
              <a:rPr lang="en-US" sz="5700" b="1" dirty="0" smtClean="0">
                <a:latin typeface="Corbel" panose="020B0503020204020204" pitchFamily="34" charset="0"/>
              </a:rPr>
              <a:t>are</a:t>
            </a:r>
            <a:r>
              <a:rPr lang="en-US" sz="5700" b="1" dirty="0">
                <a:latin typeface="Corbel" panose="020B0503020204020204" pitchFamily="34" charset="0"/>
              </a:rPr>
              <a:t>” e </a:t>
            </a:r>
            <a:r>
              <a:rPr lang="en-US" sz="5700" b="1" dirty="0" err="1">
                <a:latin typeface="Corbel" panose="020B0503020204020204" pitchFamily="34" charset="0"/>
              </a:rPr>
              <a:t>vorba</a:t>
            </a:r>
            <a:r>
              <a:rPr lang="en-US" sz="5700" b="1" dirty="0">
                <a:latin typeface="Corbel" panose="020B0503020204020204" pitchFamily="34" charset="0"/>
              </a:rPr>
              <a:t>?</a:t>
            </a:r>
            <a:endParaRPr lang="ru-RU" sz="57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2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1054209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9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В </a:t>
            </a:r>
            <a:r>
              <a:rPr lang="ru-RU" sz="5700" dirty="0">
                <a:latin typeface="Corbel" panose="020B0503020204020204" pitchFamily="34" charset="0"/>
              </a:rPr>
              <a:t>статье о Всемирном дне борьбы с засухой для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демонстрации </a:t>
            </a:r>
            <a:r>
              <a:rPr lang="ru-RU" sz="5700" dirty="0">
                <a:latin typeface="Corbel" panose="020B0503020204020204" pitchFamily="34" charset="0"/>
              </a:rPr>
              <a:t>проблемы опубликовали фотографию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морского </a:t>
            </a:r>
            <a:r>
              <a:rPr lang="ru-RU" sz="5700" dirty="0">
                <a:latin typeface="Corbel" panose="020B0503020204020204" pitchFamily="34" charset="0"/>
              </a:rPr>
              <a:t>побережья Узбекистана.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Какие </a:t>
            </a:r>
            <a:r>
              <a:rPr lang="ru-RU" sz="5700" b="1" dirty="0">
                <a:latin typeface="Corbel" panose="020B0503020204020204" pitchFamily="34" charset="0"/>
              </a:rPr>
              <a:t>заржавевшие объекты есть на этой фотографии</a:t>
            </a:r>
            <a:r>
              <a:rPr lang="ru-RU" sz="5700" b="1" dirty="0" smtClean="0">
                <a:latin typeface="Corbel" panose="020B0503020204020204" pitchFamily="34" charset="0"/>
              </a:rPr>
              <a:t>,</a:t>
            </a:r>
            <a:endParaRPr lang="ro-MD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и </a:t>
            </a:r>
            <a:r>
              <a:rPr lang="ru-RU" sz="5700" b="1" dirty="0">
                <a:latin typeface="Corbel" panose="020B0503020204020204" pitchFamily="34" charset="0"/>
              </a:rPr>
              <a:t>о каком море идет </a:t>
            </a:r>
            <a:r>
              <a:rPr lang="ru-RU" sz="5700" b="1" dirty="0" smtClean="0">
                <a:latin typeface="Corbel" panose="020B0503020204020204" pitchFamily="34" charset="0"/>
              </a:rPr>
              <a:t>речь?</a:t>
            </a:r>
            <a:endParaRPr lang="ro-MD" sz="5700" b="1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Într</a:t>
            </a:r>
            <a:r>
              <a:rPr lang="en-US" sz="5700" dirty="0" smtClean="0">
                <a:latin typeface="Corbel" panose="020B0503020204020204" pitchFamily="34" charset="0"/>
              </a:rPr>
              <a:t>-un </a:t>
            </a:r>
            <a:r>
              <a:rPr lang="en-US" sz="5700" dirty="0" err="1">
                <a:latin typeface="Corbel" panose="020B0503020204020204" pitchFamily="34" charset="0"/>
              </a:rPr>
              <a:t>articol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despre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Ziua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Mondială</a:t>
            </a:r>
            <a:r>
              <a:rPr lang="en-US" sz="5700" dirty="0">
                <a:latin typeface="Corbel" panose="020B0503020204020204" pitchFamily="34" charset="0"/>
              </a:rPr>
              <a:t> a </a:t>
            </a:r>
            <a:r>
              <a:rPr lang="en-US" sz="5700" dirty="0" err="1">
                <a:latin typeface="Corbel" panose="020B0503020204020204" pitchFamily="34" charset="0"/>
              </a:rPr>
              <a:t>luptei</a:t>
            </a:r>
            <a:r>
              <a:rPr lang="en-US" sz="5700" dirty="0">
                <a:latin typeface="Corbel" panose="020B0503020204020204" pitchFamily="34" charset="0"/>
              </a:rPr>
              <a:t> contra </a:t>
            </a:r>
            <a:r>
              <a:rPr lang="en-US" sz="5700" dirty="0" err="1">
                <a:latin typeface="Corbel" panose="020B0503020204020204" pitchFamily="34" charset="0"/>
              </a:rPr>
              <a:t>secetei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apare</a:t>
            </a:r>
            <a:r>
              <a:rPr lang="en-US" sz="5700" dirty="0" smtClean="0">
                <a:latin typeface="Corbel" panose="020B0503020204020204" pitchFamily="34" charset="0"/>
              </a:rPr>
              <a:t> o </a:t>
            </a:r>
            <a:r>
              <a:rPr lang="en-US" sz="5700" dirty="0" err="1">
                <a:latin typeface="Corbel" panose="020B0503020204020204" pitchFamily="34" charset="0"/>
              </a:rPr>
              <a:t>fotografie</a:t>
            </a:r>
            <a:r>
              <a:rPr lang="en-US" sz="5700" dirty="0">
                <a:latin typeface="Corbel" panose="020B0503020204020204" pitchFamily="34" charset="0"/>
              </a:rPr>
              <a:t> a “</a:t>
            </a:r>
            <a:r>
              <a:rPr lang="en-US" sz="5700" dirty="0" err="1">
                <a:latin typeface="Corbel" panose="020B0503020204020204" pitchFamily="34" charset="0"/>
              </a:rPr>
              <a:t>coastei</a:t>
            </a:r>
            <a:r>
              <a:rPr lang="en-US" sz="5700" dirty="0">
                <a:latin typeface="Corbel" panose="020B0503020204020204" pitchFamily="34" charset="0"/>
              </a:rPr>
              <a:t> maritime” a </a:t>
            </a:r>
            <a:r>
              <a:rPr lang="en-US" sz="5700" dirty="0" err="1">
                <a:latin typeface="Corbel" panose="020B0503020204020204" pitchFamily="34" charset="0"/>
              </a:rPr>
              <a:t>Uzbekistanului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 smtClean="0">
                <a:latin typeface="Corbel" panose="020B0503020204020204" pitchFamily="34" charset="0"/>
              </a:rPr>
              <a:t>Ce </a:t>
            </a:r>
            <a:r>
              <a:rPr lang="en-US" sz="5700" b="1" dirty="0" err="1">
                <a:latin typeface="Corbel" panose="020B0503020204020204" pitchFamily="34" charset="0"/>
              </a:rPr>
              <a:t>obiecte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ruginite</a:t>
            </a:r>
            <a:r>
              <a:rPr lang="en-US" sz="5700" b="1" dirty="0">
                <a:latin typeface="Corbel" panose="020B0503020204020204" pitchFamily="34" charset="0"/>
              </a:rPr>
              <a:t> pot fi </a:t>
            </a:r>
            <a:r>
              <a:rPr lang="en-US" sz="5700" b="1" dirty="0" err="1">
                <a:latin typeface="Corbel" panose="020B0503020204020204" pitchFamily="34" charset="0"/>
              </a:rPr>
              <a:t>văzute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fotografie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și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despre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ce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endParaRPr lang="ro-MD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 smtClean="0">
                <a:latin typeface="Corbel" panose="020B0503020204020204" pitchFamily="34" charset="0"/>
              </a:rPr>
              <a:t>“</a:t>
            </a:r>
            <a:r>
              <a:rPr lang="ro-MD" sz="5700" b="1" dirty="0">
                <a:latin typeface="Corbel" panose="020B0503020204020204" pitchFamily="34" charset="0"/>
              </a:rPr>
              <a:t>m</a:t>
            </a:r>
            <a:r>
              <a:rPr lang="en-US" sz="5700" b="1" dirty="0" smtClean="0">
                <a:latin typeface="Corbel" panose="020B0503020204020204" pitchFamily="34" charset="0"/>
              </a:rPr>
              <a:t>are</a:t>
            </a:r>
            <a:r>
              <a:rPr lang="en-US" sz="5700" b="1" dirty="0">
                <a:latin typeface="Corbel" panose="020B0503020204020204" pitchFamily="34" charset="0"/>
              </a:rPr>
              <a:t>” e </a:t>
            </a:r>
            <a:r>
              <a:rPr lang="en-US" sz="5700" b="1" dirty="0" err="1">
                <a:latin typeface="Corbel" panose="020B0503020204020204" pitchFamily="34" charset="0"/>
              </a:rPr>
              <a:t>vorba</a:t>
            </a:r>
            <a:r>
              <a:rPr lang="en-US" sz="5700" b="1" dirty="0">
                <a:latin typeface="Corbel" panose="020B0503020204020204" pitchFamily="34" charset="0"/>
              </a:rPr>
              <a:t>?</a:t>
            </a:r>
            <a:endParaRPr lang="ru-RU" sz="5700" b="1" dirty="0">
              <a:latin typeface="Corbel" panose="020B0503020204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7264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8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Какое </a:t>
            </a:r>
            <a:r>
              <a:rPr lang="ru-RU" sz="7200" b="1" dirty="0">
                <a:latin typeface="Corbel" panose="020B0503020204020204" pitchFamily="34" charset="0"/>
              </a:rPr>
              <a:t>животное этимологически связано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с </a:t>
            </a:r>
            <a:r>
              <a:rPr lang="ru-RU" sz="7200" b="1" dirty="0">
                <a:latin typeface="Corbel" panose="020B0503020204020204" pitchFamily="34" charset="0"/>
              </a:rPr>
              <a:t>Всемирным женским днём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en-US" sz="7200" b="1" dirty="0" smtClean="0">
                <a:latin typeface="Corbel" panose="020B0503020204020204" pitchFamily="34" charset="0"/>
              </a:rPr>
              <a:t/>
            </a:r>
            <a:br>
              <a:rPr lang="en-US" sz="7200" b="1" dirty="0" smtClean="0">
                <a:latin typeface="Corbel" panose="020B0503020204020204" pitchFamily="34" charset="0"/>
              </a:rPr>
            </a:b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Denumirea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cărui</a:t>
            </a:r>
            <a:r>
              <a:rPr lang="en-US" sz="7200" b="1" dirty="0">
                <a:latin typeface="Corbel" panose="020B0503020204020204" pitchFamily="34" charset="0"/>
              </a:rPr>
              <a:t> animal </a:t>
            </a:r>
            <a:r>
              <a:rPr lang="en-US" sz="7200" b="1" dirty="0" err="1">
                <a:latin typeface="Corbel" panose="020B0503020204020204" pitchFamily="34" charset="0"/>
              </a:rPr>
              <a:t>este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etimologic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legată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de </a:t>
            </a:r>
            <a:r>
              <a:rPr lang="en-US" sz="7200" b="1" dirty="0">
                <a:latin typeface="Corbel" panose="020B0503020204020204" pitchFamily="34" charset="0"/>
              </a:rPr>
              <a:t>data, </a:t>
            </a:r>
            <a:r>
              <a:rPr lang="en-US" sz="7200" b="1" dirty="0" err="1">
                <a:latin typeface="Corbel" panose="020B0503020204020204" pitchFamily="34" charset="0"/>
              </a:rPr>
              <a:t>când</a:t>
            </a:r>
            <a:r>
              <a:rPr lang="en-US" sz="7200" b="1" dirty="0">
                <a:latin typeface="Corbel" panose="020B0503020204020204" pitchFamily="34" charset="0"/>
              </a:rPr>
              <a:t> se </a:t>
            </a:r>
            <a:r>
              <a:rPr lang="en-US" sz="7200" b="1" dirty="0" err="1">
                <a:latin typeface="Corbel" panose="020B0503020204020204" pitchFamily="34" charset="0"/>
              </a:rPr>
              <a:t>serbează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Ziua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Mondială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a </a:t>
            </a:r>
            <a:r>
              <a:rPr lang="en-US" sz="7200" b="1" dirty="0" err="1">
                <a:latin typeface="Corbel" panose="020B0503020204020204" pitchFamily="34" charset="0"/>
              </a:rPr>
              <a:t>femeilor</a:t>
            </a:r>
            <a:r>
              <a:rPr lang="en-US" sz="7200" b="1" dirty="0">
                <a:latin typeface="Corbel" panose="020B0503020204020204" pitchFamily="34" charset="0"/>
              </a:rPr>
              <a:t>? </a:t>
            </a:r>
          </a:p>
          <a:p>
            <a:pPr fontAlgn="base"/>
            <a:endParaRPr lang="ru-RU" sz="7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37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8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Какое </a:t>
            </a:r>
            <a:r>
              <a:rPr lang="ru-RU" sz="7200" b="1" dirty="0">
                <a:latin typeface="Corbel" panose="020B0503020204020204" pitchFamily="34" charset="0"/>
              </a:rPr>
              <a:t>животное этимологически связано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с </a:t>
            </a:r>
            <a:r>
              <a:rPr lang="ru-RU" sz="7200" b="1" dirty="0">
                <a:latin typeface="Corbel" panose="020B0503020204020204" pitchFamily="34" charset="0"/>
              </a:rPr>
              <a:t>Всемирным женским днём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en-US" sz="7200" b="1" dirty="0" smtClean="0">
                <a:latin typeface="Corbel" panose="020B0503020204020204" pitchFamily="34" charset="0"/>
              </a:rPr>
              <a:t/>
            </a:r>
            <a:br>
              <a:rPr lang="en-US" sz="7200" b="1" dirty="0" smtClean="0">
                <a:latin typeface="Corbel" panose="020B0503020204020204" pitchFamily="34" charset="0"/>
              </a:rPr>
            </a:b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Denumirea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cărui</a:t>
            </a:r>
            <a:r>
              <a:rPr lang="en-US" sz="7200" b="1" dirty="0">
                <a:latin typeface="Corbel" panose="020B0503020204020204" pitchFamily="34" charset="0"/>
              </a:rPr>
              <a:t> animal </a:t>
            </a:r>
            <a:r>
              <a:rPr lang="en-US" sz="7200" b="1" dirty="0" err="1">
                <a:latin typeface="Corbel" panose="020B0503020204020204" pitchFamily="34" charset="0"/>
              </a:rPr>
              <a:t>este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etimologic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legată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de </a:t>
            </a:r>
            <a:r>
              <a:rPr lang="en-US" sz="7200" b="1" dirty="0">
                <a:latin typeface="Corbel" panose="020B0503020204020204" pitchFamily="34" charset="0"/>
              </a:rPr>
              <a:t>data, </a:t>
            </a:r>
            <a:r>
              <a:rPr lang="en-US" sz="7200" b="1" dirty="0" err="1">
                <a:latin typeface="Corbel" panose="020B0503020204020204" pitchFamily="34" charset="0"/>
              </a:rPr>
              <a:t>când</a:t>
            </a:r>
            <a:r>
              <a:rPr lang="en-US" sz="7200" b="1" dirty="0">
                <a:latin typeface="Corbel" panose="020B0503020204020204" pitchFamily="34" charset="0"/>
              </a:rPr>
              <a:t> se </a:t>
            </a:r>
            <a:r>
              <a:rPr lang="en-US" sz="7200" b="1" dirty="0" err="1">
                <a:latin typeface="Corbel" panose="020B0503020204020204" pitchFamily="34" charset="0"/>
              </a:rPr>
              <a:t>serbează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Ziua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Mondială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a </a:t>
            </a:r>
            <a:r>
              <a:rPr lang="en-US" sz="7200" b="1" dirty="0" err="1">
                <a:latin typeface="Corbel" panose="020B0503020204020204" pitchFamily="34" charset="0"/>
              </a:rPr>
              <a:t>femeilor</a:t>
            </a:r>
            <a:r>
              <a:rPr lang="en-US" sz="7200" b="1" dirty="0">
                <a:latin typeface="Corbel" panose="020B0503020204020204" pitchFamily="34" charset="0"/>
              </a:rPr>
              <a:t>? </a:t>
            </a:r>
          </a:p>
          <a:p>
            <a:pPr fontAlgn="base"/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9136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8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Будучи ребёнком, Эндрю </a:t>
            </a:r>
            <a:r>
              <a:rPr lang="ru-RU" sz="5200" dirty="0" err="1">
                <a:latin typeface="Corbel" panose="020B0503020204020204" pitchFamily="34" charset="0"/>
              </a:rPr>
              <a:t>Стэнтон</a:t>
            </a:r>
            <a:r>
              <a:rPr lang="ru-RU" sz="5200" dirty="0">
                <a:latin typeface="Corbel" panose="020B0503020204020204" pitchFamily="34" charset="0"/>
              </a:rPr>
              <a:t> посещал дантиста, у которого в </a:t>
            </a: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кабинете был большой аквариум с тропическими рыбками. Ожидая </a:t>
            </a: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приёма, он представлял, что рыбы хотят сбежать и вернуться в </a:t>
            </a: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океан. </a:t>
            </a:r>
            <a:r>
              <a:rPr lang="ru-RU" sz="5200" b="1" dirty="0">
                <a:latin typeface="Corbel" panose="020B0503020204020204" pitchFamily="34" charset="0"/>
              </a:rPr>
              <a:t>Какой мультфильм создал повзрослевший Эндрю?</a:t>
            </a:r>
          </a:p>
          <a:p>
            <a:pPr fontAlgn="base"/>
            <a:endParaRPr lang="ru-RU" sz="30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copilărie</a:t>
            </a:r>
            <a:r>
              <a:rPr lang="en-US" sz="5200" dirty="0">
                <a:latin typeface="Corbel" panose="020B0503020204020204" pitchFamily="34" charset="0"/>
              </a:rPr>
              <a:t>, Andrew Stanton a </a:t>
            </a:r>
            <a:r>
              <a:rPr lang="ro-MD" sz="5200" dirty="0">
                <a:latin typeface="Corbel" panose="020B0503020204020204" pitchFamily="34" charset="0"/>
              </a:rPr>
              <a:t>vizitat</a:t>
            </a:r>
            <a:r>
              <a:rPr lang="en-US" sz="5200" dirty="0">
                <a:latin typeface="Corbel" panose="020B0503020204020204" pitchFamily="34" charset="0"/>
              </a:rPr>
              <a:t> un medic </a:t>
            </a:r>
            <a:r>
              <a:rPr lang="en-US" sz="5200" dirty="0" err="1">
                <a:latin typeface="Corbel" panose="020B0503020204020204" pitchFamily="34" charset="0"/>
              </a:rPr>
              <a:t>stomatolog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biroul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căruia</a:t>
            </a:r>
            <a:r>
              <a:rPr lang="en-US" sz="5200" dirty="0">
                <a:latin typeface="Corbel" panose="020B0503020204020204" pitchFamily="34" charset="0"/>
              </a:rPr>
              <a:t> a </a:t>
            </a:r>
            <a:r>
              <a:rPr lang="en-US" sz="5200" dirty="0" err="1">
                <a:latin typeface="Corbel" panose="020B0503020204020204" pitchFamily="34" charset="0"/>
              </a:rPr>
              <a:t>văzut</a:t>
            </a:r>
            <a:r>
              <a:rPr lang="en-US" sz="5200" dirty="0">
                <a:latin typeface="Corbel" panose="020B0503020204020204" pitchFamily="34" charset="0"/>
              </a:rPr>
              <a:t> un </a:t>
            </a:r>
            <a:r>
              <a:rPr lang="en-US" sz="5200" dirty="0" err="1">
                <a:latin typeface="Corbel" panose="020B0503020204020204" pitchFamily="34" charset="0"/>
              </a:rPr>
              <a:t>acvariu</a:t>
            </a:r>
            <a:r>
              <a:rPr lang="en-US" sz="5200" dirty="0">
                <a:latin typeface="Corbel" panose="020B0503020204020204" pitchFamily="34" charset="0"/>
              </a:rPr>
              <a:t> mare cu </a:t>
            </a:r>
            <a:r>
              <a:rPr lang="en-US" sz="5200" dirty="0" err="1">
                <a:latin typeface="Corbel" panose="020B0503020204020204" pitchFamily="34" charset="0"/>
              </a:rPr>
              <a:t>peștișori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tropicali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așteptarea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doctorului</a:t>
            </a:r>
            <a:r>
              <a:rPr lang="en-US" sz="5200" dirty="0">
                <a:latin typeface="Corbel" panose="020B0503020204020204" pitchFamily="34" charset="0"/>
              </a:rPr>
              <a:t>, Andrew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-a </a:t>
            </a:r>
            <a:r>
              <a:rPr lang="en-US" sz="5200" dirty="0" err="1">
                <a:latin typeface="Corbel" panose="020B0503020204020204" pitchFamily="34" charset="0"/>
              </a:rPr>
              <a:t>imaginat</a:t>
            </a:r>
            <a:r>
              <a:rPr lang="en-US" sz="5200" dirty="0">
                <a:latin typeface="Corbel" panose="020B0503020204020204" pitchFamily="34" charset="0"/>
              </a:rPr>
              <a:t> cum </a:t>
            </a:r>
            <a:r>
              <a:rPr lang="en-US" sz="5200" dirty="0" err="1">
                <a:latin typeface="Corbel" panose="020B0503020204020204" pitchFamily="34" charset="0"/>
              </a:rPr>
              <a:t>peștele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evadează</a:t>
            </a:r>
            <a:r>
              <a:rPr lang="en-US" sz="5200" dirty="0">
                <a:latin typeface="Corbel" panose="020B0503020204020204" pitchFamily="34" charset="0"/>
              </a:rPr>
              <a:t> din </a:t>
            </a:r>
            <a:r>
              <a:rPr lang="en-US" sz="5200" dirty="0" err="1">
                <a:latin typeface="Corbel" panose="020B0503020204020204" pitchFamily="34" charset="0"/>
              </a:rPr>
              <a:t>acvariu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înoată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ro-MD" sz="5200" dirty="0">
                <a:latin typeface="Corbel" panose="020B0503020204020204" pitchFamily="34" charset="0"/>
              </a:rPr>
              <a:t>spre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libertate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b="1" dirty="0">
                <a:latin typeface="Corbel" panose="020B0503020204020204" pitchFamily="34" charset="0"/>
              </a:rPr>
              <a:t>Ce </a:t>
            </a:r>
            <a:r>
              <a:rPr lang="en-US" sz="5200" b="1" dirty="0" err="1">
                <a:latin typeface="Corbel" panose="020B0503020204020204" pitchFamily="34" charset="0"/>
              </a:rPr>
              <a:t>desen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animat</a:t>
            </a:r>
            <a:r>
              <a:rPr lang="en-US" sz="5200" b="1" dirty="0">
                <a:latin typeface="Corbel" panose="020B0503020204020204" pitchFamily="34" charset="0"/>
              </a:rPr>
              <a:t> a </a:t>
            </a:r>
            <a:r>
              <a:rPr lang="en-US" sz="5200" b="1" dirty="0" err="1">
                <a:latin typeface="Corbel" panose="020B0503020204020204" pitchFamily="34" charset="0"/>
              </a:rPr>
              <a:t>creat</a:t>
            </a:r>
            <a:r>
              <a:rPr lang="en-US" sz="5200" b="1" dirty="0">
                <a:latin typeface="Corbel" panose="020B0503020204020204" pitchFamily="34" charset="0"/>
              </a:rPr>
              <a:t> Andrew </a:t>
            </a:r>
            <a:r>
              <a:rPr lang="en-US" sz="5200" b="1" dirty="0" err="1">
                <a:latin typeface="Corbel" panose="020B0503020204020204" pitchFamily="34" charset="0"/>
              </a:rPr>
              <a:t>când</a:t>
            </a:r>
            <a:r>
              <a:rPr lang="en-US" sz="5200" b="1" dirty="0">
                <a:latin typeface="Corbel" panose="020B0503020204020204" pitchFamily="34" charset="0"/>
              </a:rPr>
              <a:t> s-a </a:t>
            </a:r>
            <a:endParaRPr lang="ru-RU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>
                <a:latin typeface="Corbel" panose="020B0503020204020204" pitchFamily="34" charset="0"/>
              </a:rPr>
              <a:t>maturizat</a:t>
            </a:r>
            <a:r>
              <a:rPr lang="en-US" sz="5200" b="1" dirty="0">
                <a:latin typeface="Corbel" panose="020B0503020204020204" pitchFamily="34" charset="0"/>
              </a:rPr>
              <a:t>?</a:t>
            </a:r>
            <a:endParaRPr lang="ru-RU" sz="5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2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3003</TotalTime>
  <Words>881</Words>
  <Application>Microsoft Office PowerPoint</Application>
  <PresentationFormat>Произвольный</PresentationFormat>
  <Paragraphs>161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418</cp:revision>
  <dcterms:modified xsi:type="dcterms:W3CDTF">2021-01-13T11:20:18Z</dcterms:modified>
</cp:coreProperties>
</file>