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0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1" r:id="rId4"/>
    <p:sldId id="272" r:id="rId5"/>
    <p:sldId id="273" r:id="rId6"/>
    <p:sldId id="270" r:id="rId7"/>
    <p:sldId id="268" r:id="rId8"/>
    <p:sldId id="274" r:id="rId9"/>
    <p:sldId id="258" r:id="rId10"/>
    <p:sldId id="269" r:id="rId11"/>
    <p:sldId id="261" r:id="rId12"/>
    <p:sldId id="259" r:id="rId13"/>
    <p:sldId id="262" r:id="rId14"/>
    <p:sldId id="263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овсянников" initials="со" lastIdx="25" clrIdx="0">
    <p:extLst>
      <p:ext uri="{19B8F6BF-5375-455C-9EA6-DF929625EA0E}">
        <p15:presenceInfo xmlns:p15="http://schemas.microsoft.com/office/powerpoint/2012/main" userId="90fefdb0137843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2T17:25:58.708" idx="5">
    <p:pos x="10" y="10"/>
    <p:text>Никита Овсянников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2T17:29:03.695" idx="17">
    <p:pos x="10" y="10"/>
    <p:text>Мухин Влад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2T17:29:33.153" idx="19">
    <p:pos x="10" y="10"/>
    <p:text>Стефанович Иван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2T17:29:53.157" idx="20">
    <p:pos x="10" y="10"/>
    <p:text>Юра Грачев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2T17:30:04.715" idx="21">
    <p:pos x="10" y="10"/>
    <p:text>Макс Кастыро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2T17:30:10.595" idx="22">
    <p:pos x="10" y="10"/>
    <p:text>Никита Овсянников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2T17:33:32.274" idx="24">
    <p:pos x="10" y="10"/>
    <p:text>Макс Кастыро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2T17:27:41.126" idx="12">
    <p:pos x="10" y="10"/>
    <p:text>Никита Овсянников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2T17:27:57.190" idx="13">
    <p:pos x="10" y="10"/>
    <p:text>Макс Кастыро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2T17:25:43" idx="3">
    <p:pos x="10" y="10"/>
    <p:text>Юра Грачев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2T17:28:15.570" idx="14">
    <p:pos x="10" y="10"/>
    <p:text>Стефанович Иван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2T17:28:30.599" idx="15">
    <p:pos x="10" y="10"/>
    <p:text>Мухин Влад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2T17:28:40.955" idx="16">
    <p:pos x="10" y="10"/>
    <p:text>Штырхунов Макс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2T17:41:23.377" idx="25">
    <p:pos x="10" y="10"/>
    <p:text>Влад Мухин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2T17:26:29.602" idx="9">
    <p:pos x="10" y="10"/>
    <p:text>Макс Штырхунов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6C9D7-7605-4FA1-B6B1-F3FC7ABFD529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80F8E00-E5C1-4D48-9057-801A90806B5C}">
      <dgm:prSet phldrT="[Текст]"/>
      <dgm:spPr/>
      <dgm:t>
        <a:bodyPr/>
        <a:lstStyle/>
        <a:p>
          <a:r>
            <a:rPr lang="ru-RU" dirty="0" smtClean="0">
              <a:latin typeface="Garamond" panose="02020404030301010803" pitchFamily="18" charset="0"/>
            </a:rPr>
            <a:t>Угол</a:t>
          </a:r>
          <a:endParaRPr lang="ru-RU" dirty="0">
            <a:latin typeface="Garamond" panose="02020404030301010803" pitchFamily="18" charset="0"/>
          </a:endParaRPr>
        </a:p>
      </dgm:t>
    </dgm:pt>
    <dgm:pt modelId="{87DDE0F2-6A07-4752-AB16-957186B111BE}" type="parTrans" cxnId="{3D942B7C-FC5B-4C23-8DEC-539B20B241B4}">
      <dgm:prSet/>
      <dgm:spPr/>
      <dgm:t>
        <a:bodyPr/>
        <a:lstStyle/>
        <a:p>
          <a:endParaRPr lang="ru-RU"/>
        </a:p>
      </dgm:t>
    </dgm:pt>
    <dgm:pt modelId="{6F3AF87D-35A4-4F33-AE5D-7B5E153E9770}" type="sibTrans" cxnId="{3D942B7C-FC5B-4C23-8DEC-539B20B241B4}">
      <dgm:prSet/>
      <dgm:spPr/>
      <dgm:t>
        <a:bodyPr/>
        <a:lstStyle/>
        <a:p>
          <a:endParaRPr lang="ru-RU"/>
        </a:p>
      </dgm:t>
    </dgm:pt>
    <dgm:pt modelId="{4ABE875F-D567-4D37-AAAF-633330B17945}">
      <dgm:prSet phldrT="[Текст]"/>
      <dgm:spPr/>
      <dgm:t>
        <a:bodyPr/>
        <a:lstStyle/>
        <a:p>
          <a:r>
            <a:rPr lang="ru-RU" dirty="0" smtClean="0">
              <a:latin typeface="Garamond" panose="02020404030301010803" pitchFamily="18" charset="0"/>
            </a:rPr>
            <a:t>Равнобедренная трапеция</a:t>
          </a:r>
          <a:endParaRPr lang="ru-RU" dirty="0">
            <a:latin typeface="Garamond" panose="02020404030301010803" pitchFamily="18" charset="0"/>
          </a:endParaRPr>
        </a:p>
      </dgm:t>
    </dgm:pt>
    <dgm:pt modelId="{3743D76D-1245-4AC1-87DF-239F01A1BECB}" type="parTrans" cxnId="{99A84A9D-6304-4944-94A1-BF1D187ACB0F}">
      <dgm:prSet/>
      <dgm:spPr/>
      <dgm:t>
        <a:bodyPr/>
        <a:lstStyle/>
        <a:p>
          <a:endParaRPr lang="ru-RU"/>
        </a:p>
      </dgm:t>
    </dgm:pt>
    <dgm:pt modelId="{B79263F6-7782-45B3-8612-DEAD1CA61A63}" type="sibTrans" cxnId="{99A84A9D-6304-4944-94A1-BF1D187ACB0F}">
      <dgm:prSet/>
      <dgm:spPr/>
      <dgm:t>
        <a:bodyPr/>
        <a:lstStyle/>
        <a:p>
          <a:endParaRPr lang="ru-RU"/>
        </a:p>
      </dgm:t>
    </dgm:pt>
    <dgm:pt modelId="{AAA2A47D-6262-41E5-AB8F-1FAA9787CF26}">
      <dgm:prSet phldrT="[Текст]"/>
      <dgm:spPr/>
      <dgm:t>
        <a:bodyPr/>
        <a:lstStyle/>
        <a:p>
          <a:r>
            <a:rPr lang="ru-RU" dirty="0" smtClean="0">
              <a:latin typeface="Garamond" panose="02020404030301010803" pitchFamily="18" charset="0"/>
            </a:rPr>
            <a:t>Равнобедренный </a:t>
          </a:r>
          <a:r>
            <a:rPr lang="ru-RU" dirty="0" err="1" smtClean="0">
              <a:latin typeface="Garamond" panose="02020404030301010803" pitchFamily="18" charset="0"/>
            </a:rPr>
            <a:t>трегуольник</a:t>
          </a:r>
          <a:endParaRPr lang="ru-RU" dirty="0">
            <a:latin typeface="Garamond" panose="02020404030301010803" pitchFamily="18" charset="0"/>
          </a:endParaRPr>
        </a:p>
      </dgm:t>
    </dgm:pt>
    <dgm:pt modelId="{68E9B992-8F1A-4486-8EC5-71152D2058FA}" type="parTrans" cxnId="{EE48F9C4-1FE8-45AD-B60E-03754E6D5C96}">
      <dgm:prSet/>
      <dgm:spPr/>
      <dgm:t>
        <a:bodyPr/>
        <a:lstStyle/>
        <a:p>
          <a:endParaRPr lang="ru-RU"/>
        </a:p>
      </dgm:t>
    </dgm:pt>
    <dgm:pt modelId="{985230B4-687F-4F89-9E21-49B942FFAFFE}" type="sibTrans" cxnId="{EE48F9C4-1FE8-45AD-B60E-03754E6D5C96}">
      <dgm:prSet/>
      <dgm:spPr/>
      <dgm:t>
        <a:bodyPr/>
        <a:lstStyle/>
        <a:p>
          <a:endParaRPr lang="ru-RU"/>
        </a:p>
      </dgm:t>
    </dgm:pt>
    <dgm:pt modelId="{397ED655-7760-4A03-A05F-E7C32E24C51E}" type="pres">
      <dgm:prSet presAssocID="{C4E6C9D7-7605-4FA1-B6B1-F3FC7ABFD52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E1A9CCE-53B4-4795-9AC7-C32C06052BA3}" type="pres">
      <dgm:prSet presAssocID="{380F8E00-E5C1-4D48-9057-801A90806B5C}" presName="composite" presStyleCnt="0"/>
      <dgm:spPr/>
    </dgm:pt>
    <dgm:pt modelId="{E7419321-D9EF-46E8-A433-04B2A692A846}" type="pres">
      <dgm:prSet presAssocID="{380F8E00-E5C1-4D48-9057-801A90806B5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02231-8113-482B-A851-41F4FC52400A}" type="pres">
      <dgm:prSet presAssocID="{380F8E00-E5C1-4D48-9057-801A90806B5C}" presName="Image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47B231C3-DDD2-4032-BAFF-D152A63C8E94}" type="pres">
      <dgm:prSet presAssocID="{380F8E00-E5C1-4D48-9057-801A90806B5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2F587-728D-4334-BD19-57F6B47AAC76}" type="pres">
      <dgm:prSet presAssocID="{6F3AF87D-35A4-4F33-AE5D-7B5E153E9770}" presName="sibTrans" presStyleCnt="0"/>
      <dgm:spPr/>
    </dgm:pt>
    <dgm:pt modelId="{AD512D35-3326-4B70-93F1-4AD60F63A697}" type="pres">
      <dgm:prSet presAssocID="{4ABE875F-D567-4D37-AAAF-633330B17945}" presName="composite" presStyleCnt="0"/>
      <dgm:spPr/>
    </dgm:pt>
    <dgm:pt modelId="{03BF578C-C002-4BF9-8EB6-E58C6D9ACC39}" type="pres">
      <dgm:prSet presAssocID="{4ABE875F-D567-4D37-AAAF-633330B17945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4D0D9-87E5-471F-8564-B9174807892B}" type="pres">
      <dgm:prSet presAssocID="{4ABE875F-D567-4D37-AAAF-633330B17945}" presName="Image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6503B929-F412-477B-9F78-3A19E1CF4C1C}" type="pres">
      <dgm:prSet presAssocID="{4ABE875F-D567-4D37-AAAF-633330B17945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5F097-8CDC-40D8-99CF-45C4472FF259}" type="pres">
      <dgm:prSet presAssocID="{B79263F6-7782-45B3-8612-DEAD1CA61A63}" presName="sibTrans" presStyleCnt="0"/>
      <dgm:spPr/>
    </dgm:pt>
    <dgm:pt modelId="{4E30713D-E9CC-4D65-85F7-587123752B76}" type="pres">
      <dgm:prSet presAssocID="{AAA2A47D-6262-41E5-AB8F-1FAA9787CF26}" presName="composite" presStyleCnt="0"/>
      <dgm:spPr/>
    </dgm:pt>
    <dgm:pt modelId="{134FE537-019D-4E00-A2C3-FB818ECD49F8}" type="pres">
      <dgm:prSet presAssocID="{AAA2A47D-6262-41E5-AB8F-1FAA9787CF26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2B674-9242-4E38-9732-F08E3D162993}" type="pres">
      <dgm:prSet presAssocID="{AAA2A47D-6262-41E5-AB8F-1FAA9787CF26}" presName="Image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044306BC-BC49-4DD2-A378-0BC597C1978B}" type="pres">
      <dgm:prSet presAssocID="{AAA2A47D-6262-41E5-AB8F-1FAA9787CF26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06E944-7DEE-4502-9AAB-487E6767189E}" type="presOf" srcId="{AAA2A47D-6262-41E5-AB8F-1FAA9787CF26}" destId="{134FE537-019D-4E00-A2C3-FB818ECD49F8}" srcOrd="0" destOrd="0" presId="urn:microsoft.com/office/officeart/2008/layout/TitledPictureBlocks"/>
    <dgm:cxn modelId="{3D942B7C-FC5B-4C23-8DEC-539B20B241B4}" srcId="{C4E6C9D7-7605-4FA1-B6B1-F3FC7ABFD529}" destId="{380F8E00-E5C1-4D48-9057-801A90806B5C}" srcOrd="0" destOrd="0" parTransId="{87DDE0F2-6A07-4752-AB16-957186B111BE}" sibTransId="{6F3AF87D-35A4-4F33-AE5D-7B5E153E9770}"/>
    <dgm:cxn modelId="{99A84A9D-6304-4944-94A1-BF1D187ACB0F}" srcId="{C4E6C9D7-7605-4FA1-B6B1-F3FC7ABFD529}" destId="{4ABE875F-D567-4D37-AAAF-633330B17945}" srcOrd="1" destOrd="0" parTransId="{3743D76D-1245-4AC1-87DF-239F01A1BECB}" sibTransId="{B79263F6-7782-45B3-8612-DEAD1CA61A63}"/>
    <dgm:cxn modelId="{EE48F9C4-1FE8-45AD-B60E-03754E6D5C96}" srcId="{C4E6C9D7-7605-4FA1-B6B1-F3FC7ABFD529}" destId="{AAA2A47D-6262-41E5-AB8F-1FAA9787CF26}" srcOrd="2" destOrd="0" parTransId="{68E9B992-8F1A-4486-8EC5-71152D2058FA}" sibTransId="{985230B4-687F-4F89-9E21-49B942FFAFFE}"/>
    <dgm:cxn modelId="{9AF5C210-0335-464B-A377-B90FC80DEC69}" type="presOf" srcId="{380F8E00-E5C1-4D48-9057-801A90806B5C}" destId="{E7419321-D9EF-46E8-A433-04B2A692A846}" srcOrd="0" destOrd="0" presId="urn:microsoft.com/office/officeart/2008/layout/TitledPictureBlocks"/>
    <dgm:cxn modelId="{DD635A9C-1CE1-44CA-A33B-7A45B8CDBA79}" type="presOf" srcId="{4ABE875F-D567-4D37-AAAF-633330B17945}" destId="{03BF578C-C002-4BF9-8EB6-E58C6D9ACC39}" srcOrd="0" destOrd="0" presId="urn:microsoft.com/office/officeart/2008/layout/TitledPictureBlocks"/>
    <dgm:cxn modelId="{DDAB61E8-FDD4-46EF-BA38-5DE2602835FE}" type="presOf" srcId="{C4E6C9D7-7605-4FA1-B6B1-F3FC7ABFD529}" destId="{397ED655-7760-4A03-A05F-E7C32E24C51E}" srcOrd="0" destOrd="0" presId="urn:microsoft.com/office/officeart/2008/layout/TitledPictureBlocks"/>
    <dgm:cxn modelId="{1E898D76-2DCA-4BBB-8E16-817BFC4E1549}" type="presParOf" srcId="{397ED655-7760-4A03-A05F-E7C32E24C51E}" destId="{9E1A9CCE-53B4-4795-9AC7-C32C06052BA3}" srcOrd="0" destOrd="0" presId="urn:microsoft.com/office/officeart/2008/layout/TitledPictureBlocks"/>
    <dgm:cxn modelId="{5749E195-EAAF-4973-9999-878FBDD0EECA}" type="presParOf" srcId="{9E1A9CCE-53B4-4795-9AC7-C32C06052BA3}" destId="{E7419321-D9EF-46E8-A433-04B2A692A846}" srcOrd="0" destOrd="0" presId="urn:microsoft.com/office/officeart/2008/layout/TitledPictureBlocks"/>
    <dgm:cxn modelId="{CB44D186-680A-4AB5-B185-09728C6F53CE}" type="presParOf" srcId="{9E1A9CCE-53B4-4795-9AC7-C32C06052BA3}" destId="{89802231-8113-482B-A851-41F4FC52400A}" srcOrd="1" destOrd="0" presId="urn:microsoft.com/office/officeart/2008/layout/TitledPictureBlocks"/>
    <dgm:cxn modelId="{E0BFC45A-7AC6-4AE9-A8D3-FD10C427AD42}" type="presParOf" srcId="{9E1A9CCE-53B4-4795-9AC7-C32C06052BA3}" destId="{47B231C3-DDD2-4032-BAFF-D152A63C8E94}" srcOrd="2" destOrd="0" presId="urn:microsoft.com/office/officeart/2008/layout/TitledPictureBlocks"/>
    <dgm:cxn modelId="{9B7689CA-A41A-45AB-B10E-3C6F09836E5E}" type="presParOf" srcId="{397ED655-7760-4A03-A05F-E7C32E24C51E}" destId="{7942F587-728D-4334-BD19-57F6B47AAC76}" srcOrd="1" destOrd="0" presId="urn:microsoft.com/office/officeart/2008/layout/TitledPictureBlocks"/>
    <dgm:cxn modelId="{26A60BB7-F830-4BD0-84D7-3088B790715C}" type="presParOf" srcId="{397ED655-7760-4A03-A05F-E7C32E24C51E}" destId="{AD512D35-3326-4B70-93F1-4AD60F63A697}" srcOrd="2" destOrd="0" presId="urn:microsoft.com/office/officeart/2008/layout/TitledPictureBlocks"/>
    <dgm:cxn modelId="{B365AC8A-53FB-40AD-B2B7-52368FF420AC}" type="presParOf" srcId="{AD512D35-3326-4B70-93F1-4AD60F63A697}" destId="{03BF578C-C002-4BF9-8EB6-E58C6D9ACC39}" srcOrd="0" destOrd="0" presId="urn:microsoft.com/office/officeart/2008/layout/TitledPictureBlocks"/>
    <dgm:cxn modelId="{2011D495-385F-4414-B00B-96A957FD9CE5}" type="presParOf" srcId="{AD512D35-3326-4B70-93F1-4AD60F63A697}" destId="{E014D0D9-87E5-471F-8564-B9174807892B}" srcOrd="1" destOrd="0" presId="urn:microsoft.com/office/officeart/2008/layout/TitledPictureBlocks"/>
    <dgm:cxn modelId="{477B470A-E87D-425E-88E7-CC4D1BB5831A}" type="presParOf" srcId="{AD512D35-3326-4B70-93F1-4AD60F63A697}" destId="{6503B929-F412-477B-9F78-3A19E1CF4C1C}" srcOrd="2" destOrd="0" presId="urn:microsoft.com/office/officeart/2008/layout/TitledPictureBlocks"/>
    <dgm:cxn modelId="{EDA82E8B-839F-480F-88C7-7FB0C126BDA2}" type="presParOf" srcId="{397ED655-7760-4A03-A05F-E7C32E24C51E}" destId="{31D5F097-8CDC-40D8-99CF-45C4472FF259}" srcOrd="3" destOrd="0" presId="urn:microsoft.com/office/officeart/2008/layout/TitledPictureBlocks"/>
    <dgm:cxn modelId="{F270241F-8B3F-43A9-B25E-90513F2087A8}" type="presParOf" srcId="{397ED655-7760-4A03-A05F-E7C32E24C51E}" destId="{4E30713D-E9CC-4D65-85F7-587123752B76}" srcOrd="4" destOrd="0" presId="urn:microsoft.com/office/officeart/2008/layout/TitledPictureBlocks"/>
    <dgm:cxn modelId="{7F5B7B5E-20E2-45D9-87CE-09DC7B7908A1}" type="presParOf" srcId="{4E30713D-E9CC-4D65-85F7-587123752B76}" destId="{134FE537-019D-4E00-A2C3-FB818ECD49F8}" srcOrd="0" destOrd="0" presId="urn:microsoft.com/office/officeart/2008/layout/TitledPictureBlocks"/>
    <dgm:cxn modelId="{A129EEBD-5EC6-4369-A02E-3FAC8E4B5D7D}" type="presParOf" srcId="{4E30713D-E9CC-4D65-85F7-587123752B76}" destId="{A752B674-9242-4E38-9732-F08E3D162993}" srcOrd="1" destOrd="0" presId="urn:microsoft.com/office/officeart/2008/layout/TitledPictureBlocks"/>
    <dgm:cxn modelId="{61F8CE25-5F4D-45BE-9E90-576C44E92F7D}" type="presParOf" srcId="{4E30713D-E9CC-4D65-85F7-587123752B76}" destId="{044306BC-BC49-4DD2-A378-0BC597C1978B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571136-F7FB-4DA1-A392-9BAAEC6113A0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50AA673-2994-4FA2-BDB5-F0FA20F127D1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latin typeface="Garamond" panose="02020404030301010803" pitchFamily="18" charset="0"/>
            </a:rPr>
            <a:t>Прямоугольник</a:t>
          </a:r>
          <a:endParaRPr lang="ru-RU" dirty="0">
            <a:latin typeface="Garamond" panose="02020404030301010803" pitchFamily="18" charset="0"/>
          </a:endParaRPr>
        </a:p>
      </dgm:t>
    </dgm:pt>
    <dgm:pt modelId="{6BC160D1-D120-458E-9FCE-04DF532737D1}" type="parTrans" cxnId="{F6876DBE-5BD0-4566-8810-85C5607F11F0}">
      <dgm:prSet/>
      <dgm:spPr/>
      <dgm:t>
        <a:bodyPr/>
        <a:lstStyle/>
        <a:p>
          <a:endParaRPr lang="ru-RU"/>
        </a:p>
      </dgm:t>
    </dgm:pt>
    <dgm:pt modelId="{617F8066-ADC3-41AB-B8AA-892917DBCAA2}" type="sibTrans" cxnId="{F6876DBE-5BD0-4566-8810-85C5607F11F0}">
      <dgm:prSet/>
      <dgm:spPr/>
      <dgm:t>
        <a:bodyPr/>
        <a:lstStyle/>
        <a:p>
          <a:endParaRPr lang="ru-RU"/>
        </a:p>
      </dgm:t>
    </dgm:pt>
    <dgm:pt modelId="{F15CB0F6-5749-4F84-8437-36C911768AA9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Garamond" panose="02020404030301010803" pitchFamily="18" charset="0"/>
            </a:rPr>
            <a:t>Ромб</a:t>
          </a:r>
          <a:endParaRPr lang="ru-RU" dirty="0">
            <a:latin typeface="Garamond" panose="02020404030301010803" pitchFamily="18" charset="0"/>
          </a:endParaRPr>
        </a:p>
      </dgm:t>
    </dgm:pt>
    <dgm:pt modelId="{35683DC5-F736-40AC-8115-337C5CEADB98}" type="parTrans" cxnId="{A47F4B22-3C15-4AE8-B4BA-74C0C786DD1D}">
      <dgm:prSet/>
      <dgm:spPr/>
      <dgm:t>
        <a:bodyPr/>
        <a:lstStyle/>
        <a:p>
          <a:endParaRPr lang="ru-RU"/>
        </a:p>
      </dgm:t>
    </dgm:pt>
    <dgm:pt modelId="{D2B0DDFC-44CC-4141-AD3D-5412DF4642E0}" type="sibTrans" cxnId="{A47F4B22-3C15-4AE8-B4BA-74C0C786DD1D}">
      <dgm:prSet/>
      <dgm:spPr/>
      <dgm:t>
        <a:bodyPr/>
        <a:lstStyle/>
        <a:p>
          <a:endParaRPr lang="ru-RU"/>
        </a:p>
      </dgm:t>
    </dgm:pt>
    <dgm:pt modelId="{6E9DBBAF-D40D-41C8-85AA-F072D0A97C9A}" type="pres">
      <dgm:prSet presAssocID="{78571136-F7FB-4DA1-A392-9BAAEC6113A0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FB32B578-379D-4D3C-A0D4-FAF1AB4A5CDE}" type="pres">
      <dgm:prSet presAssocID="{350AA673-2994-4FA2-BDB5-F0FA20F127D1}" presName="composite" presStyleCnt="0"/>
      <dgm:spPr/>
    </dgm:pt>
    <dgm:pt modelId="{11CA43FD-B270-4CC2-933E-A4E2E426738C}" type="pres">
      <dgm:prSet presAssocID="{350AA673-2994-4FA2-BDB5-F0FA20F127D1}" presName="Image" presStyleLbl="bgShp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6C8FC56F-D32E-488C-AE37-EF68FDC7C5E0}" type="pres">
      <dgm:prSet presAssocID="{350AA673-2994-4FA2-BDB5-F0FA20F127D1}" presName="Parent" presStyleLbl="node0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80B88-69E7-4C95-BDAB-A0F12B8A2AA8}" type="pres">
      <dgm:prSet presAssocID="{617F8066-ADC3-41AB-B8AA-892917DBCAA2}" presName="sibTrans" presStyleCnt="0"/>
      <dgm:spPr/>
    </dgm:pt>
    <dgm:pt modelId="{91422A63-B173-49D9-BE34-DB228F5ED8D7}" type="pres">
      <dgm:prSet presAssocID="{F15CB0F6-5749-4F84-8437-36C911768AA9}" presName="composite" presStyleCnt="0"/>
      <dgm:spPr/>
    </dgm:pt>
    <dgm:pt modelId="{9618714F-5B42-48F5-AF44-932AD44C9F54}" type="pres">
      <dgm:prSet presAssocID="{F15CB0F6-5749-4F84-8437-36C911768AA9}" presName="Image" presStyleLbl="bgShp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227F7ACF-22E9-4456-A1E9-EBF51FC79B4B}" type="pres">
      <dgm:prSet presAssocID="{F15CB0F6-5749-4F84-8437-36C911768AA9}" presName="Parent" presStyleLbl="node0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876DBE-5BD0-4566-8810-85C5607F11F0}" srcId="{78571136-F7FB-4DA1-A392-9BAAEC6113A0}" destId="{350AA673-2994-4FA2-BDB5-F0FA20F127D1}" srcOrd="0" destOrd="0" parTransId="{6BC160D1-D120-458E-9FCE-04DF532737D1}" sibTransId="{617F8066-ADC3-41AB-B8AA-892917DBCAA2}"/>
    <dgm:cxn modelId="{A47F4B22-3C15-4AE8-B4BA-74C0C786DD1D}" srcId="{78571136-F7FB-4DA1-A392-9BAAEC6113A0}" destId="{F15CB0F6-5749-4F84-8437-36C911768AA9}" srcOrd="1" destOrd="0" parTransId="{35683DC5-F736-40AC-8115-337C5CEADB98}" sibTransId="{D2B0DDFC-44CC-4141-AD3D-5412DF4642E0}"/>
    <dgm:cxn modelId="{241EFFA9-CC1F-4CE1-A9FB-0004E131BD4A}" type="presOf" srcId="{78571136-F7FB-4DA1-A392-9BAAEC6113A0}" destId="{6E9DBBAF-D40D-41C8-85AA-F072D0A97C9A}" srcOrd="0" destOrd="0" presId="urn:microsoft.com/office/officeart/2008/layout/BendingPictureCaption"/>
    <dgm:cxn modelId="{0592509F-0B29-4B45-BBFE-EB92CF4E4753}" type="presOf" srcId="{350AA673-2994-4FA2-BDB5-F0FA20F127D1}" destId="{6C8FC56F-D32E-488C-AE37-EF68FDC7C5E0}" srcOrd="0" destOrd="0" presId="urn:microsoft.com/office/officeart/2008/layout/BendingPictureCaption"/>
    <dgm:cxn modelId="{DC9DC9E5-4381-4BAC-B16C-75B1AB4A7B9E}" type="presOf" srcId="{F15CB0F6-5749-4F84-8437-36C911768AA9}" destId="{227F7ACF-22E9-4456-A1E9-EBF51FC79B4B}" srcOrd="0" destOrd="0" presId="urn:microsoft.com/office/officeart/2008/layout/BendingPictureCaption"/>
    <dgm:cxn modelId="{28F026B1-11A8-4065-9DBA-5EA9909262EE}" type="presParOf" srcId="{6E9DBBAF-D40D-41C8-85AA-F072D0A97C9A}" destId="{FB32B578-379D-4D3C-A0D4-FAF1AB4A5CDE}" srcOrd="0" destOrd="0" presId="urn:microsoft.com/office/officeart/2008/layout/BendingPictureCaption"/>
    <dgm:cxn modelId="{E1229B60-28FD-4769-B263-010394CD8325}" type="presParOf" srcId="{FB32B578-379D-4D3C-A0D4-FAF1AB4A5CDE}" destId="{11CA43FD-B270-4CC2-933E-A4E2E426738C}" srcOrd="0" destOrd="0" presId="urn:microsoft.com/office/officeart/2008/layout/BendingPictureCaption"/>
    <dgm:cxn modelId="{5EE46AF4-3177-4354-B69E-E9256F653042}" type="presParOf" srcId="{FB32B578-379D-4D3C-A0D4-FAF1AB4A5CDE}" destId="{6C8FC56F-D32E-488C-AE37-EF68FDC7C5E0}" srcOrd="1" destOrd="0" presId="urn:microsoft.com/office/officeart/2008/layout/BendingPictureCaption"/>
    <dgm:cxn modelId="{01B2FBAA-CB69-4C79-9D85-7CF1D62A5A50}" type="presParOf" srcId="{6E9DBBAF-D40D-41C8-85AA-F072D0A97C9A}" destId="{D3380B88-69E7-4C95-BDAB-A0F12B8A2AA8}" srcOrd="1" destOrd="0" presId="urn:microsoft.com/office/officeart/2008/layout/BendingPictureCaption"/>
    <dgm:cxn modelId="{DE46F0D2-5102-4E3E-9F47-BBD683389EB8}" type="presParOf" srcId="{6E9DBBAF-D40D-41C8-85AA-F072D0A97C9A}" destId="{91422A63-B173-49D9-BE34-DB228F5ED8D7}" srcOrd="2" destOrd="0" presId="urn:microsoft.com/office/officeart/2008/layout/BendingPictureCaption"/>
    <dgm:cxn modelId="{FA6AF0B3-182F-4C15-B459-EAD3E62EEAD2}" type="presParOf" srcId="{91422A63-B173-49D9-BE34-DB228F5ED8D7}" destId="{9618714F-5B42-48F5-AF44-932AD44C9F54}" srcOrd="0" destOrd="0" presId="urn:microsoft.com/office/officeart/2008/layout/BendingPictureCaption"/>
    <dgm:cxn modelId="{FE517824-ED0A-4E80-AF5C-0ACD2301D005}" type="presParOf" srcId="{91422A63-B173-49D9-BE34-DB228F5ED8D7}" destId="{227F7ACF-22E9-4456-A1E9-EBF51FC79B4B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5B8FF2-A66D-4868-A224-5B9A0CF68A21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19C5BD-000B-4A6A-B09F-395B141ABBD3}">
      <dgm:prSet phldrT="[Текст]"/>
      <dgm:spPr/>
      <dgm:t>
        <a:bodyPr/>
        <a:lstStyle/>
        <a:p>
          <a:r>
            <a:rPr lang="ru-RU" dirty="0" smtClean="0"/>
            <a:t>Равносторонний </a:t>
          </a:r>
          <a:r>
            <a:rPr lang="ru-RU" dirty="0" err="1" smtClean="0"/>
            <a:t>трегуольник</a:t>
          </a:r>
          <a:endParaRPr lang="ru-RU" dirty="0"/>
        </a:p>
      </dgm:t>
    </dgm:pt>
    <dgm:pt modelId="{9A3D8C15-9D75-413D-AC54-7325A80DE553}" type="parTrans" cxnId="{E5E524B4-2C73-4592-B9FC-692C94DD6EAD}">
      <dgm:prSet/>
      <dgm:spPr/>
      <dgm:t>
        <a:bodyPr/>
        <a:lstStyle/>
        <a:p>
          <a:endParaRPr lang="ru-RU"/>
        </a:p>
      </dgm:t>
    </dgm:pt>
    <dgm:pt modelId="{6E2C659A-2E2E-4584-A215-5A3AAB123B61}" type="sibTrans" cxnId="{E5E524B4-2C73-4592-B9FC-692C94DD6EAD}">
      <dgm:prSet/>
      <dgm:spPr/>
      <dgm:t>
        <a:bodyPr/>
        <a:lstStyle/>
        <a:p>
          <a:endParaRPr lang="ru-RU"/>
        </a:p>
      </dgm:t>
    </dgm:pt>
    <dgm:pt modelId="{30766519-DCD8-465E-9114-A22117255053}">
      <dgm:prSet phldrT="[Текст]"/>
      <dgm:spPr/>
      <dgm:t>
        <a:bodyPr/>
        <a:lstStyle/>
        <a:p>
          <a:r>
            <a:rPr lang="ru-RU" dirty="0" smtClean="0"/>
            <a:t>Куб</a:t>
          </a:r>
          <a:endParaRPr lang="ru-RU" dirty="0"/>
        </a:p>
      </dgm:t>
    </dgm:pt>
    <dgm:pt modelId="{1E356283-5BF4-4934-B7D2-5ED9F37EE224}" type="parTrans" cxnId="{FAE9A3DF-A940-4111-9743-76076212972E}">
      <dgm:prSet/>
      <dgm:spPr/>
      <dgm:t>
        <a:bodyPr/>
        <a:lstStyle/>
        <a:p>
          <a:endParaRPr lang="ru-RU"/>
        </a:p>
      </dgm:t>
    </dgm:pt>
    <dgm:pt modelId="{A42E84D3-B1F3-49E0-BC61-31C8EDDAFF1A}" type="sibTrans" cxnId="{FAE9A3DF-A940-4111-9743-76076212972E}">
      <dgm:prSet/>
      <dgm:spPr/>
      <dgm:t>
        <a:bodyPr/>
        <a:lstStyle/>
        <a:p>
          <a:endParaRPr lang="ru-RU"/>
        </a:p>
      </dgm:t>
    </dgm:pt>
    <dgm:pt modelId="{5B1EFEB4-539B-4C36-A64B-ABA3F0C63FA9}">
      <dgm:prSet phldrT="[Текст]"/>
      <dgm:spPr/>
      <dgm:t>
        <a:bodyPr/>
        <a:lstStyle/>
        <a:p>
          <a:r>
            <a:rPr lang="ru-RU" dirty="0" smtClean="0"/>
            <a:t>Шар</a:t>
          </a:r>
          <a:endParaRPr lang="ru-RU" dirty="0"/>
        </a:p>
      </dgm:t>
    </dgm:pt>
    <dgm:pt modelId="{D053DEBA-5D29-4710-B29F-206E2036DE8B}" type="parTrans" cxnId="{055B4166-19F0-4725-8956-EDF3D048959A}">
      <dgm:prSet/>
      <dgm:spPr/>
      <dgm:t>
        <a:bodyPr/>
        <a:lstStyle/>
        <a:p>
          <a:endParaRPr lang="ru-RU"/>
        </a:p>
      </dgm:t>
    </dgm:pt>
    <dgm:pt modelId="{6BD5A8FC-446F-4347-9D7A-63207039FDB2}" type="sibTrans" cxnId="{055B4166-19F0-4725-8956-EDF3D048959A}">
      <dgm:prSet/>
      <dgm:spPr/>
      <dgm:t>
        <a:bodyPr/>
        <a:lstStyle/>
        <a:p>
          <a:endParaRPr lang="ru-RU"/>
        </a:p>
      </dgm:t>
    </dgm:pt>
    <dgm:pt modelId="{500A4858-42C7-42A1-86F4-6EC9FA51F806}" type="pres">
      <dgm:prSet presAssocID="{6D5B8FF2-A66D-4868-A224-5B9A0CF68A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5C62E8-0108-4DF8-A38C-847F944278E1}" type="pres">
      <dgm:prSet presAssocID="{AE19C5BD-000B-4A6A-B09F-395B141ABBD3}" presName="composite" presStyleCnt="0"/>
      <dgm:spPr/>
    </dgm:pt>
    <dgm:pt modelId="{6764F613-D490-411C-9196-94C1BB9B9668}" type="pres">
      <dgm:prSet presAssocID="{AE19C5BD-000B-4A6A-B09F-395B141ABBD3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281EB84-CB1A-4F46-B082-0A94CDB78B19}" type="pres">
      <dgm:prSet presAssocID="{AE19C5BD-000B-4A6A-B09F-395B141ABBD3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805D6-BAB5-4597-B06D-1E9EF1E061F5}" type="pres">
      <dgm:prSet presAssocID="{6E2C659A-2E2E-4584-A215-5A3AAB123B61}" presName="sibTrans" presStyleCnt="0"/>
      <dgm:spPr/>
    </dgm:pt>
    <dgm:pt modelId="{7F0DAFF2-6983-473D-8D3C-32BA52C9FFBB}" type="pres">
      <dgm:prSet presAssocID="{30766519-DCD8-465E-9114-A22117255053}" presName="composite" presStyleCnt="0"/>
      <dgm:spPr/>
    </dgm:pt>
    <dgm:pt modelId="{335DF8A9-DB27-43EF-857D-E043F836CD4B}" type="pres">
      <dgm:prSet presAssocID="{30766519-DCD8-465E-9114-A22117255053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653F714F-BE15-49CC-A2BB-50894CAFCD0D}" type="pres">
      <dgm:prSet presAssocID="{30766519-DCD8-465E-9114-A22117255053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994B1-B5B5-4E97-ABB5-0F3B7169F87A}" type="pres">
      <dgm:prSet presAssocID="{A42E84D3-B1F3-49E0-BC61-31C8EDDAFF1A}" presName="sibTrans" presStyleCnt="0"/>
      <dgm:spPr/>
    </dgm:pt>
    <dgm:pt modelId="{4FF7B034-A6CD-44CF-BDDC-B4D9D3219EA2}" type="pres">
      <dgm:prSet presAssocID="{5B1EFEB4-539B-4C36-A64B-ABA3F0C63FA9}" presName="composite" presStyleCnt="0"/>
      <dgm:spPr/>
    </dgm:pt>
    <dgm:pt modelId="{6CE88F06-7F45-4DAA-8A0C-C29908946DDB}" type="pres">
      <dgm:prSet presAssocID="{5B1EFEB4-539B-4C36-A64B-ABA3F0C63FA9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23602365-F286-4956-8698-0D3193148BCD}" type="pres">
      <dgm:prSet presAssocID="{5B1EFEB4-539B-4C36-A64B-ABA3F0C63FA9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E524B4-2C73-4592-B9FC-692C94DD6EAD}" srcId="{6D5B8FF2-A66D-4868-A224-5B9A0CF68A21}" destId="{AE19C5BD-000B-4A6A-B09F-395B141ABBD3}" srcOrd="0" destOrd="0" parTransId="{9A3D8C15-9D75-413D-AC54-7325A80DE553}" sibTransId="{6E2C659A-2E2E-4584-A215-5A3AAB123B61}"/>
    <dgm:cxn modelId="{04B80164-82B9-4B0F-9ED8-8937E069E5E9}" type="presOf" srcId="{6D5B8FF2-A66D-4868-A224-5B9A0CF68A21}" destId="{500A4858-42C7-42A1-86F4-6EC9FA51F806}" srcOrd="0" destOrd="0" presId="urn:microsoft.com/office/officeart/2008/layout/BendingPictureCaptionList"/>
    <dgm:cxn modelId="{7E1E5A6E-F5ED-4724-9438-F5C59820BB24}" type="presOf" srcId="{5B1EFEB4-539B-4C36-A64B-ABA3F0C63FA9}" destId="{23602365-F286-4956-8698-0D3193148BCD}" srcOrd="0" destOrd="0" presId="urn:microsoft.com/office/officeart/2008/layout/BendingPictureCaptionList"/>
    <dgm:cxn modelId="{F8F9F0A7-9575-41F9-AC82-F1BA04D502FB}" type="presOf" srcId="{AE19C5BD-000B-4A6A-B09F-395B141ABBD3}" destId="{5281EB84-CB1A-4F46-B082-0A94CDB78B19}" srcOrd="0" destOrd="0" presId="urn:microsoft.com/office/officeart/2008/layout/BendingPictureCaptionList"/>
    <dgm:cxn modelId="{FAE9A3DF-A940-4111-9743-76076212972E}" srcId="{6D5B8FF2-A66D-4868-A224-5B9A0CF68A21}" destId="{30766519-DCD8-465E-9114-A22117255053}" srcOrd="1" destOrd="0" parTransId="{1E356283-5BF4-4934-B7D2-5ED9F37EE224}" sibTransId="{A42E84D3-B1F3-49E0-BC61-31C8EDDAFF1A}"/>
    <dgm:cxn modelId="{F955D8E5-8169-4F4A-AD0F-1E6E4D44DCEB}" type="presOf" srcId="{30766519-DCD8-465E-9114-A22117255053}" destId="{653F714F-BE15-49CC-A2BB-50894CAFCD0D}" srcOrd="0" destOrd="0" presId="urn:microsoft.com/office/officeart/2008/layout/BendingPictureCaptionList"/>
    <dgm:cxn modelId="{055B4166-19F0-4725-8956-EDF3D048959A}" srcId="{6D5B8FF2-A66D-4868-A224-5B9A0CF68A21}" destId="{5B1EFEB4-539B-4C36-A64B-ABA3F0C63FA9}" srcOrd="2" destOrd="0" parTransId="{D053DEBA-5D29-4710-B29F-206E2036DE8B}" sibTransId="{6BD5A8FC-446F-4347-9D7A-63207039FDB2}"/>
    <dgm:cxn modelId="{8A466276-EDAB-43E3-9A8F-2CBB395B21CC}" type="presParOf" srcId="{500A4858-42C7-42A1-86F4-6EC9FA51F806}" destId="{105C62E8-0108-4DF8-A38C-847F944278E1}" srcOrd="0" destOrd="0" presId="urn:microsoft.com/office/officeart/2008/layout/BendingPictureCaptionList"/>
    <dgm:cxn modelId="{608B228D-3E02-439F-AC92-98C57265FFEA}" type="presParOf" srcId="{105C62E8-0108-4DF8-A38C-847F944278E1}" destId="{6764F613-D490-411C-9196-94C1BB9B9668}" srcOrd="0" destOrd="0" presId="urn:microsoft.com/office/officeart/2008/layout/BendingPictureCaptionList"/>
    <dgm:cxn modelId="{89F4835C-E768-4445-A766-3D9FECA39A98}" type="presParOf" srcId="{105C62E8-0108-4DF8-A38C-847F944278E1}" destId="{5281EB84-CB1A-4F46-B082-0A94CDB78B19}" srcOrd="1" destOrd="0" presId="urn:microsoft.com/office/officeart/2008/layout/BendingPictureCaptionList"/>
    <dgm:cxn modelId="{249FA1DF-793F-4C96-BADF-9685BEBCF090}" type="presParOf" srcId="{500A4858-42C7-42A1-86F4-6EC9FA51F806}" destId="{971805D6-BAB5-4597-B06D-1E9EF1E061F5}" srcOrd="1" destOrd="0" presId="urn:microsoft.com/office/officeart/2008/layout/BendingPictureCaptionList"/>
    <dgm:cxn modelId="{CBCA1804-FF19-4967-944A-B5597278868F}" type="presParOf" srcId="{500A4858-42C7-42A1-86F4-6EC9FA51F806}" destId="{7F0DAFF2-6983-473D-8D3C-32BA52C9FFBB}" srcOrd="2" destOrd="0" presId="urn:microsoft.com/office/officeart/2008/layout/BendingPictureCaptionList"/>
    <dgm:cxn modelId="{A29EC818-E02E-495B-A04E-C43A801DF4A6}" type="presParOf" srcId="{7F0DAFF2-6983-473D-8D3C-32BA52C9FFBB}" destId="{335DF8A9-DB27-43EF-857D-E043F836CD4B}" srcOrd="0" destOrd="0" presId="urn:microsoft.com/office/officeart/2008/layout/BendingPictureCaptionList"/>
    <dgm:cxn modelId="{B9836708-6AB6-4D86-B28D-CEB0908BD8D5}" type="presParOf" srcId="{7F0DAFF2-6983-473D-8D3C-32BA52C9FFBB}" destId="{653F714F-BE15-49CC-A2BB-50894CAFCD0D}" srcOrd="1" destOrd="0" presId="urn:microsoft.com/office/officeart/2008/layout/BendingPictureCaptionList"/>
    <dgm:cxn modelId="{56C3D178-EB96-4B79-990D-4F85E0A2B9AF}" type="presParOf" srcId="{500A4858-42C7-42A1-86F4-6EC9FA51F806}" destId="{C60994B1-B5B5-4E97-ABB5-0F3B7169F87A}" srcOrd="3" destOrd="0" presId="urn:microsoft.com/office/officeart/2008/layout/BendingPictureCaptionList"/>
    <dgm:cxn modelId="{12AA19E1-C094-4E02-8350-7FF3658993D5}" type="presParOf" srcId="{500A4858-42C7-42A1-86F4-6EC9FA51F806}" destId="{4FF7B034-A6CD-44CF-BDDC-B4D9D3219EA2}" srcOrd="4" destOrd="0" presId="urn:microsoft.com/office/officeart/2008/layout/BendingPictureCaptionList"/>
    <dgm:cxn modelId="{7D8503A2-0CA4-4367-B306-F175EF18AE89}" type="presParOf" srcId="{4FF7B034-A6CD-44CF-BDDC-B4D9D3219EA2}" destId="{6CE88F06-7F45-4DAA-8A0C-C29908946DDB}" srcOrd="0" destOrd="0" presId="urn:microsoft.com/office/officeart/2008/layout/BendingPictureCaptionList"/>
    <dgm:cxn modelId="{601080E8-C9BB-4462-9C56-5BA8A9835D41}" type="presParOf" srcId="{4FF7B034-A6CD-44CF-BDDC-B4D9D3219EA2}" destId="{23602365-F286-4956-8698-0D3193148BC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02231-8113-482B-A851-41F4FC52400A}">
      <dsp:nvSpPr>
        <dsp:cNvPr id="0" name=""/>
        <dsp:cNvSpPr/>
      </dsp:nvSpPr>
      <dsp:spPr>
        <a:xfrm>
          <a:off x="990192" y="422250"/>
          <a:ext cx="2333947" cy="19775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19321-D9EF-46E8-A433-04B2A692A846}">
      <dsp:nvSpPr>
        <dsp:cNvPr id="0" name=""/>
        <dsp:cNvSpPr/>
      </dsp:nvSpPr>
      <dsp:spPr>
        <a:xfrm>
          <a:off x="990192" y="45176"/>
          <a:ext cx="2333947" cy="3405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aramond" panose="02020404030301010803" pitchFamily="18" charset="0"/>
            </a:rPr>
            <a:t>Угол</a:t>
          </a:r>
          <a:endParaRPr lang="ru-RU" sz="1400" kern="1200" dirty="0">
            <a:latin typeface="Garamond" panose="02020404030301010803" pitchFamily="18" charset="0"/>
          </a:endParaRPr>
        </a:p>
      </dsp:txBody>
      <dsp:txXfrm>
        <a:off x="990192" y="45176"/>
        <a:ext cx="2333947" cy="340524"/>
      </dsp:txXfrm>
    </dsp:sp>
    <dsp:sp modelId="{E014D0D9-87E5-471F-8564-B9174807892B}">
      <dsp:nvSpPr>
        <dsp:cNvPr id="0" name=""/>
        <dsp:cNvSpPr/>
      </dsp:nvSpPr>
      <dsp:spPr>
        <a:xfrm>
          <a:off x="4520892" y="422250"/>
          <a:ext cx="2333947" cy="197753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F578C-C002-4BF9-8EB6-E58C6D9ACC39}">
      <dsp:nvSpPr>
        <dsp:cNvPr id="0" name=""/>
        <dsp:cNvSpPr/>
      </dsp:nvSpPr>
      <dsp:spPr>
        <a:xfrm>
          <a:off x="4520892" y="45176"/>
          <a:ext cx="2333947" cy="3405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aramond" panose="02020404030301010803" pitchFamily="18" charset="0"/>
            </a:rPr>
            <a:t>Равнобедренная трапеция</a:t>
          </a:r>
          <a:endParaRPr lang="ru-RU" sz="1400" kern="1200" dirty="0">
            <a:latin typeface="Garamond" panose="02020404030301010803" pitchFamily="18" charset="0"/>
          </a:endParaRPr>
        </a:p>
      </dsp:txBody>
      <dsp:txXfrm>
        <a:off x="4520892" y="45176"/>
        <a:ext cx="2333947" cy="340524"/>
      </dsp:txXfrm>
    </dsp:sp>
    <dsp:sp modelId="{A752B674-9242-4E38-9732-F08E3D162993}">
      <dsp:nvSpPr>
        <dsp:cNvPr id="0" name=""/>
        <dsp:cNvSpPr/>
      </dsp:nvSpPr>
      <dsp:spPr>
        <a:xfrm>
          <a:off x="2755542" y="3089851"/>
          <a:ext cx="2333947" cy="197753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FE537-019D-4E00-A2C3-FB818ECD49F8}">
      <dsp:nvSpPr>
        <dsp:cNvPr id="0" name=""/>
        <dsp:cNvSpPr/>
      </dsp:nvSpPr>
      <dsp:spPr>
        <a:xfrm>
          <a:off x="2755542" y="2712777"/>
          <a:ext cx="2333947" cy="3405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aramond" panose="02020404030301010803" pitchFamily="18" charset="0"/>
            </a:rPr>
            <a:t>Равнобедренный </a:t>
          </a:r>
          <a:r>
            <a:rPr lang="ru-RU" sz="1400" kern="1200" dirty="0" err="1" smtClean="0">
              <a:latin typeface="Garamond" panose="02020404030301010803" pitchFamily="18" charset="0"/>
            </a:rPr>
            <a:t>трегуольник</a:t>
          </a:r>
          <a:endParaRPr lang="ru-RU" sz="1400" kern="1200" dirty="0">
            <a:latin typeface="Garamond" panose="02020404030301010803" pitchFamily="18" charset="0"/>
          </a:endParaRPr>
        </a:p>
      </dsp:txBody>
      <dsp:txXfrm>
        <a:off x="2755542" y="2712777"/>
        <a:ext cx="2333947" cy="340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A43FD-B270-4CC2-933E-A4E2E426738C}">
      <dsp:nvSpPr>
        <dsp:cNvPr id="0" name=""/>
        <dsp:cNvSpPr/>
      </dsp:nvSpPr>
      <dsp:spPr>
        <a:xfrm>
          <a:off x="1254" y="839730"/>
          <a:ext cx="2986140" cy="22067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FC56F-D32E-488C-AE37-EF68FDC7C5E0}">
      <dsp:nvSpPr>
        <dsp:cNvPr id="0" name=""/>
        <dsp:cNvSpPr/>
      </dsp:nvSpPr>
      <dsp:spPr>
        <a:xfrm>
          <a:off x="604836" y="2646352"/>
          <a:ext cx="2573163" cy="61837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900" kern="1200" dirty="0" smtClean="0">
              <a:latin typeface="Garamond" panose="02020404030301010803" pitchFamily="18" charset="0"/>
            </a:rPr>
            <a:t>Прямоугольник</a:t>
          </a:r>
          <a:endParaRPr lang="ru-RU" sz="2900" kern="1200" dirty="0">
            <a:latin typeface="Garamond" panose="02020404030301010803" pitchFamily="18" charset="0"/>
          </a:endParaRPr>
        </a:p>
      </dsp:txBody>
      <dsp:txXfrm>
        <a:off x="604836" y="2646352"/>
        <a:ext cx="2573163" cy="618373"/>
      </dsp:txXfrm>
    </dsp:sp>
    <dsp:sp modelId="{9618714F-5B42-48F5-AF44-932AD44C9F54}">
      <dsp:nvSpPr>
        <dsp:cNvPr id="0" name=""/>
        <dsp:cNvSpPr/>
      </dsp:nvSpPr>
      <dsp:spPr>
        <a:xfrm>
          <a:off x="3577104" y="839730"/>
          <a:ext cx="2986140" cy="220674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F7ACF-22E9-4456-A1E9-EBF51FC79B4B}">
      <dsp:nvSpPr>
        <dsp:cNvPr id="0" name=""/>
        <dsp:cNvSpPr/>
      </dsp:nvSpPr>
      <dsp:spPr>
        <a:xfrm>
          <a:off x="4180686" y="2646352"/>
          <a:ext cx="2573163" cy="618373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900" kern="1200" dirty="0" smtClean="0">
              <a:latin typeface="Garamond" panose="02020404030301010803" pitchFamily="18" charset="0"/>
            </a:rPr>
            <a:t>Ромб</a:t>
          </a:r>
          <a:endParaRPr lang="ru-RU" sz="2900" kern="1200" dirty="0">
            <a:latin typeface="Garamond" panose="02020404030301010803" pitchFamily="18" charset="0"/>
          </a:endParaRPr>
        </a:p>
      </dsp:txBody>
      <dsp:txXfrm>
        <a:off x="4180686" y="2646352"/>
        <a:ext cx="2573163" cy="618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4F613-D490-411C-9196-94C1BB9B9668}">
      <dsp:nvSpPr>
        <dsp:cNvPr id="0" name=""/>
        <dsp:cNvSpPr/>
      </dsp:nvSpPr>
      <dsp:spPr>
        <a:xfrm>
          <a:off x="0" y="989799"/>
          <a:ext cx="2572679" cy="20581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1EB84-CB1A-4F46-B082-0A94CDB78B19}">
      <dsp:nvSpPr>
        <dsp:cNvPr id="0" name=""/>
        <dsp:cNvSpPr/>
      </dsp:nvSpPr>
      <dsp:spPr>
        <a:xfrm>
          <a:off x="231541" y="2842129"/>
          <a:ext cx="2289685" cy="72035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Равносторонний </a:t>
          </a:r>
          <a:r>
            <a:rPr lang="ru-RU" sz="2000" kern="1200" dirty="0" err="1" smtClean="0"/>
            <a:t>трегуольник</a:t>
          </a:r>
          <a:endParaRPr lang="ru-RU" sz="2000" kern="1200" dirty="0"/>
        </a:p>
      </dsp:txBody>
      <dsp:txXfrm>
        <a:off x="231541" y="2842129"/>
        <a:ext cx="2289685" cy="720350"/>
      </dsp:txXfrm>
    </dsp:sp>
    <dsp:sp modelId="{335DF8A9-DB27-43EF-857D-E043F836CD4B}">
      <dsp:nvSpPr>
        <dsp:cNvPr id="0" name=""/>
        <dsp:cNvSpPr/>
      </dsp:nvSpPr>
      <dsp:spPr>
        <a:xfrm>
          <a:off x="2829948" y="989799"/>
          <a:ext cx="2572679" cy="205814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F714F-BE15-49CC-A2BB-50894CAFCD0D}">
      <dsp:nvSpPr>
        <dsp:cNvPr id="0" name=""/>
        <dsp:cNvSpPr/>
      </dsp:nvSpPr>
      <dsp:spPr>
        <a:xfrm>
          <a:off x="3061489" y="2842129"/>
          <a:ext cx="2289685" cy="72035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Куб</a:t>
          </a:r>
          <a:endParaRPr lang="ru-RU" sz="2000" kern="1200" dirty="0"/>
        </a:p>
      </dsp:txBody>
      <dsp:txXfrm>
        <a:off x="3061489" y="2842129"/>
        <a:ext cx="2289685" cy="720350"/>
      </dsp:txXfrm>
    </dsp:sp>
    <dsp:sp modelId="{6CE88F06-7F45-4DAA-8A0C-C29908946DDB}">
      <dsp:nvSpPr>
        <dsp:cNvPr id="0" name=""/>
        <dsp:cNvSpPr/>
      </dsp:nvSpPr>
      <dsp:spPr>
        <a:xfrm>
          <a:off x="5659896" y="989799"/>
          <a:ext cx="2572679" cy="20581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02365-F286-4956-8698-0D3193148BCD}">
      <dsp:nvSpPr>
        <dsp:cNvPr id="0" name=""/>
        <dsp:cNvSpPr/>
      </dsp:nvSpPr>
      <dsp:spPr>
        <a:xfrm>
          <a:off x="5891437" y="2842129"/>
          <a:ext cx="2289685" cy="72035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Шар</a:t>
          </a:r>
          <a:endParaRPr lang="ru-RU" sz="2000" kern="1200" dirty="0"/>
        </a:p>
      </dsp:txBody>
      <dsp:txXfrm>
        <a:off x="5891437" y="2842129"/>
        <a:ext cx="2289685" cy="720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F34FA-7439-47D3-A469-22E329AFB73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787B7-4E17-461A-B43A-62FFDF7B7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7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787B7-4E17-461A-B43A-62FFDF7B77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9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0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9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188640"/>
            <a:ext cx="4914880" cy="1470025"/>
          </a:xfrm>
          <a:effectLst>
            <a:reflection blurRad="6350" stA="50000" endA="295" endPos="92000" dist="101600" dir="5400000" sy="-100000" algn="bl" rotWithShape="0"/>
          </a:effectLst>
        </p:spPr>
        <p:txBody>
          <a:bodyPr/>
          <a:lstStyle/>
          <a:p>
            <a:r>
              <a:rPr lang="ru-RU" dirty="0" smtClean="0">
                <a:latin typeface="Garamond" panose="02020404030301010803" pitchFamily="18" charset="0"/>
              </a:rPr>
              <a:t>Осевая симметрия в пространстве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096" y="4293096"/>
            <a:ext cx="2924912" cy="201622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30B0504020000000003" pitchFamily="66" charset="0"/>
              </a:rPr>
              <a:t>Подготовили ученики 11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30B0504020000000003" pitchFamily="66" charset="0"/>
              </a:rPr>
              <a:t>«А»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30B0504020000000003" pitchFamily="66" charset="0"/>
              </a:rPr>
              <a:t>класса: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30B0504020000000003" pitchFamily="66" charset="0"/>
              </a:rPr>
              <a:t>Мороз Николай,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30B0504020000000003" pitchFamily="66" charset="0"/>
              </a:rPr>
              <a:t>Горогач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30B0504020000000003" pitchFamily="66" charset="0"/>
              </a:rPr>
              <a:t> Александра,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30B0504020000000003" pitchFamily="66" charset="0"/>
              </a:rPr>
              <a:t>Юсёфф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30B0504020000000003" pitchFamily="66" charset="0"/>
              </a:rPr>
              <a:t> Натан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Segoe Script" panose="030B05040200000000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72547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Garamond" panose="02020404030301010803" pitchFamily="18" charset="0"/>
              </a:rPr>
              <a:t>Фигуры, обладающие одной осью симметрии</a:t>
            </a:r>
            <a:endParaRPr lang="ru-RU" sz="3200" dirty="0">
              <a:latin typeface="Garamond" panose="02020404030301010803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326053674"/>
              </p:ext>
            </p:extLst>
          </p:nvPr>
        </p:nvGraphicFramePr>
        <p:xfrm>
          <a:off x="683568" y="1052736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717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Garamond" panose="02020404030301010803" pitchFamily="18" charset="0"/>
              </a:rPr>
              <a:t>Фигуры, обладающие двумя осями симметрии</a:t>
            </a:r>
            <a:endParaRPr lang="ru-RU" sz="2800" dirty="0">
              <a:latin typeface="Garamond" panose="02020404030301010803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517652869"/>
              </p:ext>
            </p:extLst>
          </p:nvPr>
        </p:nvGraphicFramePr>
        <p:xfrm>
          <a:off x="1403648" y="1340768"/>
          <a:ext cx="675510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2547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Garamond" panose="02020404030301010803" pitchFamily="18" charset="0"/>
              </a:rPr>
              <a:t>Фигуры, обладающие более чем двумя осями симметрии</a:t>
            </a:r>
            <a:endParaRPr lang="ru-RU" sz="2800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41452069"/>
              </p:ext>
            </p:extLst>
          </p:nvPr>
        </p:nvGraphicFramePr>
        <p:xfrm>
          <a:off x="539552" y="116632"/>
          <a:ext cx="823257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38958" y="3837907"/>
            <a:ext cx="23663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aramond" panose="02020404030301010803" pitchFamily="18" charset="0"/>
              </a:rPr>
              <a:t>Для </a:t>
            </a:r>
            <a:r>
              <a:rPr lang="ru-RU" sz="1400" dirty="0">
                <a:latin typeface="Garamond" panose="02020404030301010803" pitchFamily="18" charset="0"/>
              </a:rPr>
              <a:t>окружности осей симметрии бесчисленное множество — это каждая прямая, которая проходит через центр этой фигуры.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3837915"/>
            <a:ext cx="28803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aramond" panose="02020404030301010803" pitchFamily="18" charset="0"/>
              </a:rPr>
              <a:t>Куб имеет 9 осей симметрии – это прямые, проходящие через центр куба перпендикулярно его граням(прямые </a:t>
            </a:r>
            <a:r>
              <a:rPr lang="en-US" sz="1400" dirty="0" smtClean="0">
                <a:latin typeface="Garamond" panose="02020404030301010803" pitchFamily="18" charset="0"/>
              </a:rPr>
              <a:t>a </a:t>
            </a:r>
            <a:r>
              <a:rPr lang="ru-RU" sz="1400" dirty="0" smtClean="0">
                <a:latin typeface="Garamond" panose="02020404030301010803" pitchFamily="18" charset="0"/>
              </a:rPr>
              <a:t>и </a:t>
            </a:r>
            <a:r>
              <a:rPr lang="en-US" sz="1400" dirty="0" smtClean="0">
                <a:latin typeface="Garamond" panose="02020404030301010803" pitchFamily="18" charset="0"/>
              </a:rPr>
              <a:t>b </a:t>
            </a:r>
            <a:r>
              <a:rPr lang="ru-RU" sz="1400" dirty="0" smtClean="0">
                <a:latin typeface="Garamond" panose="02020404030301010803" pitchFamily="18" charset="0"/>
              </a:rPr>
              <a:t>на </a:t>
            </a:r>
            <a:r>
              <a:rPr lang="ru-RU" sz="1400" dirty="0" err="1" smtClean="0">
                <a:latin typeface="Garamond" panose="02020404030301010803" pitchFamily="18" charset="0"/>
              </a:rPr>
              <a:t>риснке</a:t>
            </a:r>
            <a:r>
              <a:rPr lang="ru-RU" sz="1400" dirty="0" smtClean="0">
                <a:latin typeface="Garamond" panose="02020404030301010803" pitchFamily="18" charset="0"/>
              </a:rPr>
              <a:t>), а также прямые, проходящие через середины </a:t>
            </a:r>
            <a:r>
              <a:rPr lang="ru-RU" sz="1400" dirty="0" err="1" smtClean="0">
                <a:latin typeface="Garamond" panose="02020404030301010803" pitchFamily="18" charset="0"/>
              </a:rPr>
              <a:t>противополжных</a:t>
            </a:r>
            <a:r>
              <a:rPr lang="ru-RU" sz="1400" dirty="0" smtClean="0">
                <a:latin typeface="Garamond" panose="02020404030301010803" pitchFamily="18" charset="0"/>
              </a:rPr>
              <a:t> ребер( прямая с на рисунке</a:t>
            </a:r>
            <a:r>
              <a:rPr lang="ru-RU" dirty="0" smtClean="0">
                <a:latin typeface="Garamond" panose="02020404030301010803" pitchFamily="18" charset="0"/>
              </a:rPr>
              <a:t>)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754" y="3837907"/>
            <a:ext cx="26859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dirty="0">
                <a:latin typeface="Garamond" panose="02020404030301010803" pitchFamily="18" charset="0"/>
              </a:rPr>
              <a:t>Равносторонний треугольник имеет три оси </a:t>
            </a:r>
            <a:r>
              <a:rPr lang="ru-RU" sz="1400" dirty="0" smtClean="0">
                <a:latin typeface="Garamond" panose="02020404030301010803" pitchFamily="18" charset="0"/>
              </a:rPr>
              <a:t>симметрии</a:t>
            </a:r>
            <a:r>
              <a:rPr lang="ru-RU" sz="1400" dirty="0">
                <a:latin typeface="Garamond" panose="02020404030301010803" pitchFamily="18" charset="0"/>
              </a:rPr>
              <a:t> </a:t>
            </a:r>
            <a:r>
              <a:rPr lang="ru-RU" sz="1400" dirty="0" smtClean="0">
                <a:latin typeface="Garamond" panose="02020404030301010803" pitchFamily="18" charset="0"/>
              </a:rPr>
              <a:t> Осями симметрии равностороннего </a:t>
            </a:r>
            <a:r>
              <a:rPr lang="ru-RU" sz="1400" dirty="0">
                <a:latin typeface="Garamond" panose="02020404030301010803" pitchFamily="18" charset="0"/>
              </a:rPr>
              <a:t>треугольника являются прямые, содержащие серединные перпендикуляры к его сторонам.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Garamond" panose="02020404030301010803" pitchFamily="18" charset="0"/>
              </a:rPr>
              <a:t>Алгоритм построения фигуры, симметричной относительно некоторой прямой.</a:t>
            </a:r>
            <a:endParaRPr lang="ru-RU" sz="2000" dirty="0">
              <a:latin typeface="Garamond" panose="02020404030301010803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7504" y="1052736"/>
            <a:ext cx="8928992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Построим треугольник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</a:rPr>
              <a:t>B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</a:rPr>
              <a:t>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</a:rPr>
              <a:t>1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, симметричный треугольнику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</a:rPr>
              <a:t>ABC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относительно красной прямой: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1.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Для этого проведём из вершин треугольника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</a:rPr>
              <a:t>ABC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прямые, перпендикулярные оси симметрии и продолжим их дальше на другой стороне оси.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</a:b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2.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Измерим расстояния от вершин треугольника до получившихся точек на прямой и отложим с другой стороны прямой такие же расстояния.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</a:b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3.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Соединим получившиеся точки отрезками и получим треугольник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</a:rPr>
              <a:t>B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</a:rPr>
              <a:t>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</a:rPr>
              <a:t>1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, симметричный данному треугольнику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</a:rPr>
              <a:t>ABC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63052"/>
            <a:ext cx="5256584" cy="355786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aramond" panose="02020404030301010803" pitchFamily="18" charset="0"/>
              </a:rPr>
              <a:t>Задачи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1877" y="953328"/>
            <a:ext cx="7643192" cy="2069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</a:t>
            </a:r>
            <a:r>
              <a:rPr lang="ru-RU" sz="2000" dirty="0" smtClean="0">
                <a:latin typeface="Garamond" panose="02020404030301010803" pitchFamily="18" charset="0"/>
              </a:rPr>
              <a:t>Отрезок АВ, перпендикулярный прямой </a:t>
            </a:r>
            <a:r>
              <a:rPr lang="en-US" sz="2000" i="1" dirty="0" smtClean="0">
                <a:latin typeface="Garamond" panose="02020404030301010803" pitchFamily="18" charset="0"/>
              </a:rPr>
              <a:t>c</a:t>
            </a:r>
            <a:r>
              <a:rPr lang="ru-RU" sz="2000" dirty="0" smtClean="0">
                <a:latin typeface="Garamond" panose="02020404030301010803" pitchFamily="18" charset="0"/>
              </a:rPr>
              <a:t>, пересекает ее в точке О так, что АО≠ОВ. Симметричны ли точки А и В относительно прямой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с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?                                         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1877" y="2422939"/>
            <a:ext cx="7643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aramond" panose="02020404030301010803" pitchFamily="18" charset="0"/>
              </a:rPr>
              <a:t>Прямая </a:t>
            </a:r>
            <a:r>
              <a:rPr lang="ru-RU" sz="2000" i="1" dirty="0" smtClean="0">
                <a:latin typeface="Garamond" panose="02020404030301010803" pitchFamily="18" charset="0"/>
              </a:rPr>
              <a:t>а</a:t>
            </a:r>
            <a:r>
              <a:rPr lang="ru-RU" sz="2000" dirty="0" smtClean="0">
                <a:latin typeface="Garamond" panose="02020404030301010803" pitchFamily="18" charset="0"/>
              </a:rPr>
              <a:t> пересекает отрезок МК в его середине под углом отличным от прямого. Расстояние от точки М и точки К до прямой </a:t>
            </a:r>
            <a:r>
              <a:rPr lang="ru-RU" sz="2000" i="1" dirty="0" smtClean="0">
                <a:latin typeface="Garamond" panose="02020404030301010803" pitchFamily="18" charset="0"/>
              </a:rPr>
              <a:t>а</a:t>
            </a:r>
            <a:r>
              <a:rPr lang="ru-RU" sz="2000" dirty="0" smtClean="0">
                <a:latin typeface="Garamond" panose="02020404030301010803" pitchFamily="18" charset="0"/>
              </a:rPr>
              <a:t> одинаково Симметричны ли точки М и К относительно прямой </a:t>
            </a:r>
            <a:r>
              <a:rPr lang="ru-RU" sz="2000" i="1" dirty="0" smtClean="0">
                <a:latin typeface="Garamond" panose="02020404030301010803" pitchFamily="18" charset="0"/>
              </a:rPr>
              <a:t>а</a:t>
            </a:r>
            <a:r>
              <a:rPr lang="ru-RU" sz="2000" dirty="0" smtClean="0">
                <a:latin typeface="Garamond" panose="02020404030301010803" pitchFamily="18" charset="0"/>
              </a:rPr>
              <a:t>?</a:t>
            </a:r>
            <a:endParaRPr lang="ru-RU" sz="2000" dirty="0"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877" y="3988194"/>
            <a:ext cx="7643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aramond" panose="02020404030301010803" pitchFamily="18" charset="0"/>
              </a:rPr>
              <a:t>Точки А и В расположены в различных полуплоскостях с границей </a:t>
            </a:r>
            <a:r>
              <a:rPr lang="ru-RU" i="1" dirty="0" smtClean="0">
                <a:latin typeface="Garamond" panose="02020404030301010803" pitchFamily="18" charset="0"/>
              </a:rPr>
              <a:t>р</a:t>
            </a:r>
            <a:r>
              <a:rPr lang="ru-RU" dirty="0" smtClean="0">
                <a:latin typeface="Garamond" panose="02020404030301010803" pitchFamily="18" charset="0"/>
              </a:rPr>
              <a:t> так, что отрезок АВ перпендикулярен прямой </a:t>
            </a:r>
            <a:r>
              <a:rPr lang="ru-RU" i="1" dirty="0" smtClean="0">
                <a:latin typeface="Garamond" panose="02020404030301010803" pitchFamily="18" charset="0"/>
              </a:rPr>
              <a:t>р</a:t>
            </a:r>
            <a:r>
              <a:rPr lang="ru-RU" dirty="0" smtClean="0">
                <a:latin typeface="Garamond" panose="02020404030301010803" pitchFamily="18" charset="0"/>
              </a:rPr>
              <a:t> и делится ею пополам .Симметричны ли точки А и В относительно прямой </a:t>
            </a:r>
            <a:r>
              <a:rPr lang="ru-RU" i="1" dirty="0" smtClean="0">
                <a:latin typeface="Garamond" panose="02020404030301010803" pitchFamily="18" charset="0"/>
              </a:rPr>
              <a:t>р</a:t>
            </a:r>
            <a:r>
              <a:rPr lang="ru-RU" dirty="0" smtClean="0">
                <a:latin typeface="Garamond" panose="02020404030301010803" pitchFamily="18" charset="0"/>
              </a:rPr>
              <a:t>?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77" y="205360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aramond" panose="02020404030301010803" pitchFamily="18" charset="0"/>
              </a:rPr>
              <a:t>Ответ: нет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877" y="345618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aramond" panose="02020404030301010803" pitchFamily="18" charset="0"/>
              </a:rPr>
              <a:t>Ответ: нет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669" y="507420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aramond" panose="02020404030301010803" pitchFamily="18" charset="0"/>
              </a:rPr>
              <a:t>Ответ: да</a:t>
            </a:r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059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521497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Segoe Script" panose="030B0504020000000003" pitchFamily="66" charset="0"/>
              </a:rPr>
              <a:t>«Симметрия является той идеей, посредством которой человек на протяжении веков пытался постичь и создать порядок, красоту и совершенство» - </a:t>
            </a:r>
            <a:r>
              <a:rPr lang="ru-RU" dirty="0" err="1" smtClean="0">
                <a:latin typeface="Segoe Script" panose="030B0504020000000003" pitchFamily="66" charset="0"/>
              </a:rPr>
              <a:t>Вейгль</a:t>
            </a:r>
            <a:r>
              <a:rPr lang="ru-RU" dirty="0" smtClean="0">
                <a:latin typeface="Segoe Script" panose="030B0504020000000003" pitchFamily="66" charset="0"/>
              </a:rPr>
              <a:t> Г.</a:t>
            </a:r>
            <a:endParaRPr lang="ru-RU" dirty="0">
              <a:latin typeface="Segoe Script" panose="030B0504020000000003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06" y="-10642"/>
            <a:ext cx="8229600" cy="72547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Garamond" panose="02020404030301010803" pitchFamily="18" charset="0"/>
              </a:rPr>
              <a:t>Определение симметрии и ее роль в разных направлениях </a:t>
            </a:r>
            <a:endParaRPr lang="ru-RU" sz="2400" dirty="0">
              <a:latin typeface="Garamond" panose="020204040303010108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147248" cy="52149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Garamond" panose="02020404030301010803" pitchFamily="18" charset="0"/>
              </a:rPr>
              <a:t>Симметрия (от греч. </a:t>
            </a:r>
            <a:r>
              <a:rPr lang="en-US" sz="2800" dirty="0" err="1" smtClean="0">
                <a:latin typeface="Garamond" panose="02020404030301010803" pitchFamily="18" charset="0"/>
              </a:rPr>
              <a:t>Symmetria</a:t>
            </a:r>
            <a:r>
              <a:rPr lang="en-US" sz="2800" dirty="0" smtClean="0">
                <a:latin typeface="Garamond" panose="02020404030301010803" pitchFamily="18" charset="0"/>
              </a:rPr>
              <a:t> – </a:t>
            </a:r>
            <a:r>
              <a:rPr lang="ru-RU" sz="2800" dirty="0" smtClean="0">
                <a:latin typeface="Garamond" panose="02020404030301010803" pitchFamily="18" charset="0"/>
              </a:rPr>
              <a:t>соразмерность), в широком смысле – неизменность структуры материального объекта относительно его преобразований. Она играет огромную роль в математике, искусстве и архитектуре, ее можно заметить в музыке, поэзии. Симметрия широко распространена в природе. </a:t>
            </a:r>
            <a:endParaRPr lang="ru-RU" sz="28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06" y="-1064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aramond" panose="02020404030301010803" pitchFamily="18" charset="0"/>
              </a:rPr>
              <a:t>Симметрия в искусстве </a:t>
            </a:r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696744" cy="502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41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06" y="-1064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aramond" panose="02020404030301010803" pitchFamily="18" charset="0"/>
              </a:rPr>
              <a:t>Симметрия в архитектуре </a:t>
            </a:r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20601" r="5901" b="22700"/>
          <a:stretch/>
        </p:blipFill>
        <p:spPr>
          <a:xfrm>
            <a:off x="611560" y="1412776"/>
            <a:ext cx="813690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98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06" y="-1064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aramond" panose="02020404030301010803" pitchFamily="18" charset="0"/>
              </a:rPr>
              <a:t>Симметрия в музыке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8532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aramond" panose="02020404030301010803" pitchFamily="18" charset="0"/>
              </a:rPr>
              <a:t>Симметрия часто используется в таком виде искусства, как музыка. Ряд музыкальных форм строятся симметрично. В этом отношении особо характерно рондо (от фр. </a:t>
            </a:r>
            <a:r>
              <a:rPr lang="ru-RU" dirty="0" err="1">
                <a:latin typeface="Garamond" panose="02020404030301010803" pitchFamily="18" charset="0"/>
              </a:rPr>
              <a:t>rond</a:t>
            </a:r>
            <a:r>
              <a:rPr lang="ru-RU" dirty="0">
                <a:latin typeface="Garamond" panose="02020404030301010803" pitchFamily="18" charset="0"/>
              </a:rPr>
              <a:t> – круг). В рондо музыкальная тема многократно повторяется, чередуясь эпизодами различного содержания. Главная тема проводится не менее трех раз в основной тональности, а эпизоды – в других тональностях.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54200" r="29525" b="12201"/>
          <a:stretch/>
        </p:blipFill>
        <p:spPr>
          <a:xfrm>
            <a:off x="855174" y="2696508"/>
            <a:ext cx="7488832" cy="295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18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aramond" panose="02020404030301010803" pitchFamily="18" charset="0"/>
              </a:rPr>
              <a:t>Симметрия в поэзии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2060848"/>
            <a:ext cx="5976664" cy="27761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… В гранит </a:t>
            </a:r>
            <a:r>
              <a:rPr lang="ru-RU" dirty="0" err="1" smtClean="0"/>
              <a:t>оделася</a:t>
            </a:r>
            <a:r>
              <a:rPr lang="ru-RU" dirty="0" smtClean="0"/>
              <a:t> Не</a:t>
            </a:r>
            <a:r>
              <a:rPr lang="ru-RU" u="sng" dirty="0" smtClean="0"/>
              <a:t>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Мосты повисли над во</a:t>
            </a:r>
            <a:r>
              <a:rPr lang="ru-RU" u="sng" dirty="0" smtClean="0"/>
              <a:t>дами</a:t>
            </a:r>
            <a:r>
              <a:rPr lang="ru-RU" dirty="0" smtClean="0"/>
              <a:t> </a:t>
            </a:r>
            <a:r>
              <a:rPr lang="ru-RU" dirty="0" err="1" smtClean="0"/>
              <a:t>Темнозелеными</a:t>
            </a:r>
            <a:r>
              <a:rPr lang="ru-RU" dirty="0" smtClean="0"/>
              <a:t> са</a:t>
            </a:r>
            <a:r>
              <a:rPr lang="ru-RU" u="sng" dirty="0" smtClean="0"/>
              <a:t>дами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Ее покрылись остро</a:t>
            </a:r>
            <a:r>
              <a:rPr lang="ru-RU" u="sng" dirty="0" smtClean="0"/>
              <a:t>ва</a:t>
            </a:r>
            <a:br>
              <a:rPr lang="ru-RU" u="sng" dirty="0" smtClean="0"/>
            </a:br>
            <a:r>
              <a:rPr lang="ru-RU" dirty="0" smtClean="0"/>
              <a:t>А.С. Пушкин «Медный всадник» (Отрывок)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286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3731215" cy="41077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047310"/>
            <a:ext cx="3328067" cy="4113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0"/>
            <a:ext cx="779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</a:t>
            </a:r>
            <a:r>
              <a:rPr lang="ru-RU" sz="4000" dirty="0" smtClean="0">
                <a:latin typeface="Garamond" panose="02020404030301010803" pitchFamily="18" charset="0"/>
              </a:rPr>
              <a:t>Примеры симметрии в природе</a:t>
            </a:r>
            <a:endParaRPr lang="ru-RU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96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80528" y="0"/>
            <a:ext cx="8591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</a:t>
            </a:r>
            <a:r>
              <a:rPr lang="ru-RU" sz="4000" dirty="0" smtClean="0">
                <a:latin typeface="Garamond" panose="02020404030301010803" pitchFamily="18" charset="0"/>
              </a:rPr>
              <a:t>История возникновения симметрии</a:t>
            </a:r>
            <a:endParaRPr lang="ru-RU" sz="3200" dirty="0">
              <a:latin typeface="Garamond" panose="020204040303010108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980728"/>
            <a:ext cx="3600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aramond" panose="02020404030301010803" pitchFamily="18" charset="0"/>
              </a:rPr>
              <a:t>   </a:t>
            </a:r>
            <a:r>
              <a:rPr lang="ru-RU" sz="1400" dirty="0" smtClean="0">
                <a:latin typeface="Garamond" panose="02020404030301010803" pitchFamily="18" charset="0"/>
              </a:rPr>
              <a:t>Впервые </a:t>
            </a:r>
            <a:r>
              <a:rPr lang="ru-RU" sz="1400" dirty="0">
                <a:latin typeface="Garamond" panose="02020404030301010803" pitchFamily="18" charset="0"/>
              </a:rPr>
              <a:t>понятие симметрия появляется в VI веке до нашей эры в первой научной школе в истории человечества, у последователей Пифагора Самосского, пытавшихся связать симметрию с числом.</a:t>
            </a:r>
          </a:p>
          <a:p>
            <a:r>
              <a:rPr lang="ru-RU" sz="1400" dirty="0" smtClean="0">
                <a:latin typeface="Garamond" panose="02020404030301010803" pitchFamily="18" charset="0"/>
              </a:rPr>
              <a:t>   Каждой </a:t>
            </a:r>
            <a:r>
              <a:rPr lang="ru-RU" sz="1400" dirty="0">
                <a:latin typeface="Garamond" panose="02020404030301010803" pitchFamily="18" charset="0"/>
              </a:rPr>
              <a:t>вещи, учили пифагорейцы, соответствует определенное отношение чисел, которое они называли логосом. Пифагорейцы предпочитали вместо слова «</a:t>
            </a:r>
            <a:r>
              <a:rPr lang="ru-RU" sz="1400" dirty="0" smtClean="0">
                <a:latin typeface="Garamond" panose="02020404030301010803" pitchFamily="18" charset="0"/>
              </a:rPr>
              <a:t>симметрия» </a:t>
            </a:r>
            <a:r>
              <a:rPr lang="ru-RU" sz="1400" dirty="0">
                <a:latin typeface="Garamond" panose="02020404030301010803" pitchFamily="18" charset="0"/>
              </a:rPr>
              <a:t>пользоваться словом «гармония». </a:t>
            </a:r>
          </a:p>
          <a:p>
            <a:r>
              <a:rPr lang="ru-RU" sz="1400" dirty="0" smtClean="0">
                <a:latin typeface="Garamond" panose="02020404030301010803" pitchFamily="18" charset="0"/>
              </a:rPr>
              <a:t>   Ученые </a:t>
            </a:r>
            <a:r>
              <a:rPr lang="ru-RU" sz="1400" dirty="0">
                <a:latin typeface="Garamond" panose="02020404030301010803" pitchFamily="18" charset="0"/>
              </a:rPr>
              <a:t>древности, изучающие симметрию, любили обращаться к правильным многогранникам (грани у которых правильные многоугольники одного вида, а углы между гранями равны). Древние греки установили, что существует всего пять правильных выпуклых многогранников - тетраэдр (1), </a:t>
            </a:r>
            <a:r>
              <a:rPr lang="ru-RU" sz="1400" dirty="0" smtClean="0">
                <a:latin typeface="Garamond" panose="02020404030301010803" pitchFamily="18" charset="0"/>
              </a:rPr>
              <a:t>куб </a:t>
            </a:r>
            <a:r>
              <a:rPr lang="ru-RU" sz="1400" dirty="0">
                <a:latin typeface="Garamond" panose="02020404030301010803" pitchFamily="18" charset="0"/>
              </a:rPr>
              <a:t>(2), </a:t>
            </a:r>
            <a:r>
              <a:rPr lang="ru-RU" sz="1400" dirty="0" smtClean="0">
                <a:latin typeface="Garamond" panose="02020404030301010803" pitchFamily="18" charset="0"/>
              </a:rPr>
              <a:t>октаэдр </a:t>
            </a:r>
            <a:r>
              <a:rPr lang="ru-RU" sz="1400" dirty="0">
                <a:latin typeface="Garamond" panose="02020404030301010803" pitchFamily="18" charset="0"/>
              </a:rPr>
              <a:t>(3), </a:t>
            </a:r>
            <a:r>
              <a:rPr lang="ru-RU" sz="1400" dirty="0" err="1" smtClean="0">
                <a:latin typeface="Garamond" panose="02020404030301010803" pitchFamily="18" charset="0"/>
              </a:rPr>
              <a:t>икосаедр</a:t>
            </a:r>
            <a:r>
              <a:rPr lang="ru-RU" sz="1400" dirty="0" smtClean="0">
                <a:latin typeface="Garamond" panose="02020404030301010803" pitchFamily="18" charset="0"/>
              </a:rPr>
              <a:t> </a:t>
            </a:r>
            <a:r>
              <a:rPr lang="ru-RU" sz="1400" dirty="0">
                <a:latin typeface="Garamond" panose="02020404030301010803" pitchFamily="18" charset="0"/>
              </a:rPr>
              <a:t>(4), додекаэдр (5). Все правильные многогранники обладают зеркальной симметрией.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45562"/>
            <a:ext cx="4789252" cy="37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50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456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aramond" panose="02020404030301010803" pitchFamily="18" charset="0"/>
              </a:rPr>
              <a:t>Определение осевой симметрии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507288" cy="5214974"/>
          </a:xfrm>
        </p:spPr>
        <p:txBody>
          <a:bodyPr>
            <a:normAutofit/>
          </a:bodyPr>
          <a:lstStyle/>
          <a:p>
            <a:r>
              <a:rPr lang="ru-RU" b="1" dirty="0">
                <a:latin typeface="Garamond" panose="02020404030301010803" pitchFamily="18" charset="0"/>
              </a:rPr>
              <a:t>Осевая симметрия — это симметрия относительно проведённой прямой (оси).</a:t>
            </a:r>
            <a:endParaRPr lang="ru-RU" sz="1800" dirty="0">
              <a:latin typeface="Garamond" panose="020204040303010108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0"/>
          <a:stretch/>
        </p:blipFill>
        <p:spPr>
          <a:xfrm>
            <a:off x="4781087" y="2337122"/>
            <a:ext cx="2592288" cy="1429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3986971"/>
            <a:ext cx="39604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aramond" panose="02020404030301010803" pitchFamily="18" charset="0"/>
              </a:rPr>
              <a:t>   </a:t>
            </a:r>
            <a:r>
              <a:rPr lang="ru-RU" sz="1600" dirty="0" smtClean="0">
                <a:latin typeface="Open Sans"/>
              </a:rPr>
              <a:t>Прямая </a:t>
            </a:r>
            <a:r>
              <a:rPr lang="ru-RU" sz="1600" dirty="0">
                <a:latin typeface="Open Sans"/>
              </a:rPr>
              <a:t>называется </a:t>
            </a:r>
            <a:r>
              <a:rPr lang="ru-RU" sz="1600" u="sng" dirty="0">
                <a:latin typeface="Open Sans"/>
              </a:rPr>
              <a:t>осью симметрии фигуры</a:t>
            </a:r>
            <a:r>
              <a:rPr lang="ru-RU" sz="1600" dirty="0">
                <a:latin typeface="Open Sans"/>
              </a:rPr>
              <a:t>, если каждая точка фигуры симметрична относительно нее некоторой точке той же фигуры. </a:t>
            </a:r>
            <a:r>
              <a:rPr lang="ru-RU" sz="1600" dirty="0" smtClean="0">
                <a:latin typeface="Open Sans"/>
              </a:rPr>
              <a:t/>
            </a:r>
            <a:br>
              <a:rPr lang="ru-RU" sz="1600" dirty="0" smtClean="0">
                <a:latin typeface="Open Sans"/>
              </a:rPr>
            </a:br>
            <a:r>
              <a:rPr lang="ru-RU" sz="1600" dirty="0" smtClean="0">
                <a:latin typeface="Open Sans"/>
              </a:rPr>
              <a:t>    Если </a:t>
            </a:r>
            <a:r>
              <a:rPr lang="ru-RU" sz="1600" dirty="0">
                <a:latin typeface="Open Sans"/>
              </a:rPr>
              <a:t>фигура имеет ось симметрии, то говорят, что она обладает </a:t>
            </a:r>
            <a:r>
              <a:rPr lang="ru-RU" sz="1600" u="sng" dirty="0">
                <a:latin typeface="Open Sans"/>
              </a:rPr>
              <a:t>осевой симметрией.</a:t>
            </a:r>
            <a:endParaRPr lang="ru-RU" sz="1600" dirty="0">
              <a:latin typeface="Open Sans"/>
            </a:endParaRPr>
          </a:p>
          <a:p>
            <a:r>
              <a:rPr lang="ru-RU" sz="1600" dirty="0">
                <a:latin typeface="Garamond" panose="02020404030301010803" pitchFamily="18" charset="0"/>
              </a:rPr>
              <a:t/>
            </a:r>
            <a:br>
              <a:rPr lang="ru-RU" sz="1600" dirty="0">
                <a:latin typeface="Garamond" panose="02020404030301010803" pitchFamily="18" charset="0"/>
              </a:rPr>
            </a:br>
            <a:endParaRPr lang="ru-RU" sz="16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47664" y="2424335"/>
            <a:ext cx="286441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Точки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MathJax_Math-italic"/>
              </a:rPr>
              <a:t>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и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MathJax_Math-italic"/>
              </a:rPr>
              <a:t>А1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симметричны относительно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некоторой прямой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Open Sans"/>
              </a:rPr>
              <a:t>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 (оси симметрии), если эти точки лежат на прямой, перпендикулярной данной, и на одинаковом расстоянии от оси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симметри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Open Sans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994106"/>
            <a:ext cx="1790999" cy="19872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24328" y="4077072"/>
            <a:ext cx="16196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aramond" panose="02020404030301010803" pitchFamily="18" charset="0"/>
              </a:rPr>
              <a:t>a –</a:t>
            </a:r>
            <a:r>
              <a:rPr lang="ru-RU" sz="1400" dirty="0" smtClean="0">
                <a:latin typeface="Garamond" panose="02020404030301010803" pitchFamily="18" charset="0"/>
              </a:rPr>
              <a:t> ось симметрии куба</a:t>
            </a:r>
            <a:br>
              <a:rPr lang="ru-RU" sz="1400" dirty="0" smtClean="0">
                <a:latin typeface="Garamond" panose="02020404030301010803" pitchFamily="18" charset="0"/>
              </a:rPr>
            </a:br>
            <a:r>
              <a:rPr lang="ru-RU" sz="1400" dirty="0" smtClean="0">
                <a:latin typeface="Garamond" panose="02020404030301010803" pitchFamily="18" charset="0"/>
              </a:rPr>
              <a:t>А и А1 –  точки симметричные относительно прямой а (оси симметрии) </a:t>
            </a:r>
            <a:endParaRPr lang="ru-RU" sz="14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488</Words>
  <Application>Microsoft Office PowerPoint</Application>
  <PresentationFormat>Экран (4:3)</PresentationFormat>
  <Paragraphs>48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Garamond</vt:lpstr>
      <vt:lpstr>MathJax_Main</vt:lpstr>
      <vt:lpstr>MathJax_Math-italic</vt:lpstr>
      <vt:lpstr>Open Sans</vt:lpstr>
      <vt:lpstr>Segoe Script</vt:lpstr>
      <vt:lpstr>Тема Office</vt:lpstr>
      <vt:lpstr>Осевая симметрия в пространстве</vt:lpstr>
      <vt:lpstr>Определение симметрии и ее роль в разных направлениях </vt:lpstr>
      <vt:lpstr>Симметрия в искусстве </vt:lpstr>
      <vt:lpstr>Симметрия в архитектуре </vt:lpstr>
      <vt:lpstr>Симметрия в музыке</vt:lpstr>
      <vt:lpstr>Симметрия в поэзии</vt:lpstr>
      <vt:lpstr>Презентация PowerPoint</vt:lpstr>
      <vt:lpstr>Презентация PowerPoint</vt:lpstr>
      <vt:lpstr>Определение осевой симметрии</vt:lpstr>
      <vt:lpstr>Фигуры, обладающие одной осью симметрии</vt:lpstr>
      <vt:lpstr>Фигуры, обладающие двумя осями симметрии</vt:lpstr>
      <vt:lpstr>Фигуры, обладающие более чем двумя осями симметрии</vt:lpstr>
      <vt:lpstr>Алгоритм построения фигуры, симметричной относительно некоторой прямой.</vt:lpstr>
      <vt:lpstr>Задачи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Ludmila Moroz</cp:lastModifiedBy>
  <cp:revision>27</cp:revision>
  <dcterms:modified xsi:type="dcterms:W3CDTF">2023-05-22T18:02:00Z</dcterms:modified>
</cp:coreProperties>
</file>