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32" d="100"/>
          <a:sy n="32" d="100"/>
        </p:scale>
        <p:origin x="29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29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9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64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67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69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749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235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92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22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24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44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62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95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05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53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8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324382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Писатель Уильям Теккерей утверждал, что война облагает данью и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мужчин, и женщин: у первых забирает АЛЬФУ, у вторых – БЕТЫ.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«АЛЬФА, БЕТЫ и лавры» – книга Валентина Пикуля, пережившего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Вторую мировую войну, потерю отца и всенародное признание.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Напишите обе замены.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Scriitorul</a:t>
            </a:r>
            <a:r>
              <a:rPr lang="en-US" sz="5000" dirty="0">
                <a:latin typeface="Corbel" panose="020B0503020204020204" pitchFamily="34" charset="0"/>
              </a:rPr>
              <a:t> William Thackeray </a:t>
            </a:r>
            <a:r>
              <a:rPr lang="en-US" sz="5000" dirty="0" err="1">
                <a:latin typeface="Corbel" panose="020B0503020204020204" pitchFamily="34" charset="0"/>
              </a:rPr>
              <a:t>afirma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războiul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impune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tribut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atât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bărbaților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cât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femeilor</a:t>
            </a:r>
            <a:r>
              <a:rPr lang="en-US" sz="5000" dirty="0">
                <a:latin typeface="Corbel" panose="020B0503020204020204" pitchFamily="34" charset="0"/>
              </a:rPr>
              <a:t>: de la </a:t>
            </a:r>
            <a:r>
              <a:rPr lang="en-US" sz="5000" dirty="0" err="1">
                <a:latin typeface="Corbel" panose="020B0503020204020204" pitchFamily="34" charset="0"/>
              </a:rPr>
              <a:t>primii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ia</a:t>
            </a:r>
            <a:r>
              <a:rPr lang="en-US" sz="5000" dirty="0">
                <a:latin typeface="Corbel" panose="020B0503020204020204" pitchFamily="34" charset="0"/>
              </a:rPr>
              <a:t> X, de la </a:t>
            </a:r>
            <a:r>
              <a:rPr lang="en-US" sz="5000" dirty="0" err="1">
                <a:latin typeface="Corbel" panose="020B0503020204020204" pitchFamily="34" charset="0"/>
              </a:rPr>
              <a:t>femei</a:t>
            </a:r>
            <a:r>
              <a:rPr lang="en-US" sz="5000" dirty="0">
                <a:latin typeface="Corbel" panose="020B0503020204020204" pitchFamily="34" charset="0"/>
              </a:rPr>
              <a:t> - ALFE. ”X, ALFE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lauri</a:t>
            </a:r>
            <a:r>
              <a:rPr lang="en-US" sz="5000" dirty="0">
                <a:latin typeface="Corbel" panose="020B0503020204020204" pitchFamily="34" charset="0"/>
              </a:rPr>
              <a:t>” - e</a:t>
            </a:r>
            <a:r>
              <a:rPr lang="ro-MD" sz="5000" dirty="0">
                <a:latin typeface="Corbel" panose="020B0503020204020204" pitchFamily="34" charset="0"/>
              </a:rPr>
              <a:t>ste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denumirea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cărții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lui</a:t>
            </a:r>
            <a:r>
              <a:rPr lang="en-US" sz="5000" dirty="0">
                <a:latin typeface="Corbel" panose="020B0503020204020204" pitchFamily="34" charset="0"/>
              </a:rPr>
              <a:t> Valentin </a:t>
            </a:r>
            <a:r>
              <a:rPr lang="en-US" sz="5000" dirty="0" err="1">
                <a:latin typeface="Corbel" panose="020B0503020204020204" pitchFamily="34" charset="0"/>
              </a:rPr>
              <a:t>Pikul</a:t>
            </a:r>
            <a:r>
              <a:rPr lang="en-US" sz="5000" dirty="0">
                <a:latin typeface="Corbel" panose="020B0503020204020204" pitchFamily="34" charset="0"/>
              </a:rPr>
              <a:t>, care a </a:t>
            </a:r>
            <a:r>
              <a:rPr lang="en-US" sz="5000" dirty="0" err="1">
                <a:latin typeface="Corbel" panose="020B0503020204020204" pitchFamily="34" charset="0"/>
              </a:rPr>
              <a:t>supraviețuit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ro-MD" sz="5000" dirty="0">
                <a:latin typeface="Corbel" panose="020B0503020204020204" pitchFamily="34" charset="0"/>
              </a:rPr>
              <a:t>în cel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de-al </a:t>
            </a:r>
            <a:r>
              <a:rPr lang="en-US" sz="5000" dirty="0" err="1">
                <a:latin typeface="Corbel" panose="020B0503020204020204" pitchFamily="34" charset="0"/>
              </a:rPr>
              <a:t>doilea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Război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Mondial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ro-MD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pierd</a:t>
            </a:r>
            <a:r>
              <a:rPr lang="ro-MD" sz="5000" dirty="0">
                <a:latin typeface="Corbel" panose="020B0503020204020204" pitchFamily="34" charset="0"/>
              </a:rPr>
              <a:t>ut </a:t>
            </a:r>
            <a:r>
              <a:rPr lang="en-US" sz="5000" dirty="0" err="1">
                <a:latin typeface="Corbel" panose="020B0503020204020204" pitchFamily="34" charset="0"/>
              </a:rPr>
              <a:t>tatăl</a:t>
            </a:r>
            <a:r>
              <a:rPr lang="ro-MD" sz="5000" dirty="0">
                <a:latin typeface="Corbel" panose="020B0503020204020204" pitchFamily="34" charset="0"/>
              </a:rPr>
              <a:t>, dar a avut parte de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recunoaștere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națională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Numiți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ambele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înlocuiri</a:t>
            </a:r>
            <a:r>
              <a:rPr lang="en-US" sz="5000" b="1">
                <a:latin typeface="Corbel" panose="020B0503020204020204" pitchFamily="34" charset="0"/>
              </a:rPr>
              <a:t>!</a:t>
            </a:r>
            <a:endParaRPr lang="ru-RU" sz="5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36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Согласно афоризму, самая тяжелая ОНА – это искать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ЕЁ. В 23 статье всеобщей Декларации прав человека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даже сказано, что каждый человек имеет право на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защиту от ЕЁ отсутствия. </a:t>
            </a:r>
            <a:r>
              <a:rPr lang="ru-RU" sz="6500" b="1" dirty="0">
                <a:latin typeface="Corbel" panose="020B0503020204020204" pitchFamily="34" charset="0"/>
              </a:rPr>
              <a:t>Назовите ЕЁ.</a:t>
            </a:r>
          </a:p>
          <a:p>
            <a:pPr fontAlgn="base"/>
            <a:r>
              <a:rPr lang="en-US" sz="6500" dirty="0">
                <a:latin typeface="Corbel" panose="020B0503020204020204" pitchFamily="34" charset="0"/>
              </a:rPr>
              <a:t>Un </a:t>
            </a:r>
            <a:r>
              <a:rPr lang="en-US" sz="6500" dirty="0" err="1">
                <a:latin typeface="Corbel" panose="020B0503020204020204" pitchFamily="34" charset="0"/>
              </a:rPr>
              <a:t>aforism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spune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mai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dificil</a:t>
            </a:r>
            <a:r>
              <a:rPr lang="en-US" sz="6500" dirty="0">
                <a:latin typeface="Corbel" panose="020B0503020204020204" pitchFamily="34" charset="0"/>
              </a:rPr>
              <a:t> X </a:t>
            </a:r>
            <a:r>
              <a:rPr lang="en-US" sz="6500" dirty="0" err="1">
                <a:latin typeface="Corbel" panose="020B0503020204020204" pitchFamily="34" charset="0"/>
              </a:rPr>
              <a:t>este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cauți</a:t>
            </a:r>
            <a:r>
              <a:rPr lang="en-US" sz="6500" dirty="0">
                <a:latin typeface="Corbel" panose="020B0503020204020204" pitchFamily="34" charset="0"/>
              </a:rPr>
              <a:t> de X.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Articolul</a:t>
            </a:r>
            <a:r>
              <a:rPr lang="en-US" sz="6500" dirty="0">
                <a:latin typeface="Corbel" panose="020B0503020204020204" pitchFamily="34" charset="0"/>
              </a:rPr>
              <a:t> 23 al </a:t>
            </a:r>
            <a:r>
              <a:rPr lang="en-US" sz="6500" dirty="0" err="1">
                <a:latin typeface="Corbel" panose="020B0503020204020204" pitchFamily="34" charset="0"/>
              </a:rPr>
              <a:t>Declarației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universale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drepturilor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omului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o-MD" sz="6500" dirty="0">
                <a:latin typeface="Corbel" panose="020B0503020204020204" pitchFamily="34" charset="0"/>
              </a:rPr>
              <a:t>afirmă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fiecare</a:t>
            </a:r>
            <a:r>
              <a:rPr lang="en-US" sz="6500" dirty="0">
                <a:latin typeface="Corbel" panose="020B0503020204020204" pitchFamily="34" charset="0"/>
              </a:rPr>
              <a:t> om are </a:t>
            </a:r>
            <a:r>
              <a:rPr lang="en-US" sz="6500" dirty="0" err="1">
                <a:latin typeface="Corbel" panose="020B0503020204020204" pitchFamily="34" charset="0"/>
              </a:rPr>
              <a:t>dreptul</a:t>
            </a:r>
            <a:r>
              <a:rPr lang="en-US" sz="6500" dirty="0">
                <a:latin typeface="Corbel" panose="020B0503020204020204" pitchFamily="34" charset="0"/>
              </a:rPr>
              <a:t> la </a:t>
            </a:r>
            <a:r>
              <a:rPr lang="en-US" sz="6500" dirty="0" err="1">
                <a:latin typeface="Corbel" panose="020B0503020204020204" pitchFamily="34" charset="0"/>
              </a:rPr>
              <a:t>protecție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împotriva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lipsei</a:t>
            </a:r>
            <a:r>
              <a:rPr lang="en-US" sz="6500" dirty="0">
                <a:latin typeface="Corbel" panose="020B0503020204020204" pitchFamily="34" charset="0"/>
              </a:rPr>
              <a:t> de X. </a:t>
            </a:r>
            <a:r>
              <a:rPr lang="en-US" sz="6500" b="1" dirty="0">
                <a:latin typeface="Corbel" panose="020B0503020204020204" pitchFamily="34" charset="0"/>
              </a:rPr>
              <a:t>Ce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en-US" sz="6500" b="1" dirty="0">
                <a:latin typeface="Corbel" panose="020B0503020204020204" pitchFamily="34" charset="0"/>
              </a:rPr>
              <a:t> X?</a:t>
            </a:r>
            <a:endParaRPr lang="ru-RU" sz="6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Согласно афоризму, самая тяжелая ОНА – это искать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ЕЁ. В 23 статье всеобщей Декларации прав человека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даже сказано, что каждый человек имеет право на </a:t>
            </a: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защиту от ЕЁ отсутствия. </a:t>
            </a:r>
            <a:r>
              <a:rPr lang="ru-RU" sz="6500" b="1" dirty="0">
                <a:latin typeface="Corbel" panose="020B0503020204020204" pitchFamily="34" charset="0"/>
              </a:rPr>
              <a:t>Назовите ЕЁ.</a:t>
            </a:r>
          </a:p>
          <a:p>
            <a:pPr fontAlgn="base"/>
            <a:r>
              <a:rPr lang="en-US" sz="6500" dirty="0">
                <a:latin typeface="Corbel" panose="020B0503020204020204" pitchFamily="34" charset="0"/>
              </a:rPr>
              <a:t>Un </a:t>
            </a:r>
            <a:r>
              <a:rPr lang="en-US" sz="6500" dirty="0" err="1">
                <a:latin typeface="Corbel" panose="020B0503020204020204" pitchFamily="34" charset="0"/>
              </a:rPr>
              <a:t>aforism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spune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mai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dificil</a:t>
            </a:r>
            <a:r>
              <a:rPr lang="en-US" sz="6500" dirty="0">
                <a:latin typeface="Corbel" panose="020B0503020204020204" pitchFamily="34" charset="0"/>
              </a:rPr>
              <a:t> X </a:t>
            </a:r>
            <a:r>
              <a:rPr lang="en-US" sz="6500" dirty="0" err="1">
                <a:latin typeface="Corbel" panose="020B0503020204020204" pitchFamily="34" charset="0"/>
              </a:rPr>
              <a:t>este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cauți</a:t>
            </a:r>
            <a:r>
              <a:rPr lang="en-US" sz="6500" dirty="0">
                <a:latin typeface="Corbel" panose="020B0503020204020204" pitchFamily="34" charset="0"/>
              </a:rPr>
              <a:t> de X.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Articolul</a:t>
            </a:r>
            <a:r>
              <a:rPr lang="en-US" sz="6500" dirty="0">
                <a:latin typeface="Corbel" panose="020B0503020204020204" pitchFamily="34" charset="0"/>
              </a:rPr>
              <a:t> 23 al </a:t>
            </a:r>
            <a:r>
              <a:rPr lang="en-US" sz="6500" dirty="0" err="1">
                <a:latin typeface="Corbel" panose="020B0503020204020204" pitchFamily="34" charset="0"/>
              </a:rPr>
              <a:t>Declarației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universale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drepturilor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omului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o-MD" sz="6500" dirty="0">
                <a:latin typeface="Corbel" panose="020B0503020204020204" pitchFamily="34" charset="0"/>
              </a:rPr>
              <a:t>afirmă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fiecare</a:t>
            </a:r>
            <a:r>
              <a:rPr lang="en-US" sz="6500" dirty="0">
                <a:latin typeface="Corbel" panose="020B0503020204020204" pitchFamily="34" charset="0"/>
              </a:rPr>
              <a:t> om are </a:t>
            </a:r>
            <a:r>
              <a:rPr lang="en-US" sz="6500" dirty="0" err="1">
                <a:latin typeface="Corbel" panose="020B0503020204020204" pitchFamily="34" charset="0"/>
              </a:rPr>
              <a:t>dreptul</a:t>
            </a:r>
            <a:r>
              <a:rPr lang="en-US" sz="6500" dirty="0">
                <a:latin typeface="Corbel" panose="020B0503020204020204" pitchFamily="34" charset="0"/>
              </a:rPr>
              <a:t> la </a:t>
            </a:r>
            <a:r>
              <a:rPr lang="en-US" sz="6500" dirty="0" err="1">
                <a:latin typeface="Corbel" panose="020B0503020204020204" pitchFamily="34" charset="0"/>
              </a:rPr>
              <a:t>protecție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împotriva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lipsei</a:t>
            </a:r>
            <a:r>
              <a:rPr lang="en-US" sz="6500" dirty="0">
                <a:latin typeface="Corbel" panose="020B0503020204020204" pitchFamily="34" charset="0"/>
              </a:rPr>
              <a:t> de X. </a:t>
            </a:r>
            <a:r>
              <a:rPr lang="en-US" sz="6500" b="1" dirty="0">
                <a:latin typeface="Corbel" panose="020B0503020204020204" pitchFamily="34" charset="0"/>
              </a:rPr>
              <a:t>Ce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en-US" sz="6500" b="1">
                <a:latin typeface="Corbel" panose="020B0503020204020204" pitchFamily="34" charset="0"/>
              </a:rPr>
              <a:t> X?</a:t>
            </a:r>
            <a:endParaRPr lang="ru-RU" sz="65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86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Ещё в античности, несмотря на кажущуюся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воинственность действий: борьба, колесницы,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копья – всегда объявляли священное перемирие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во время… </a:t>
            </a:r>
            <a:r>
              <a:rPr lang="ru-RU" sz="7200" b="1" dirty="0">
                <a:latin typeface="Corbel" panose="020B0503020204020204" pitchFamily="34" charset="0"/>
              </a:rPr>
              <a:t>Чего? 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Antichitate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ciuda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aparenței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războinice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acțiunilor</a:t>
            </a:r>
            <a:r>
              <a:rPr lang="en-US" sz="7200" dirty="0">
                <a:latin typeface="Corbel" panose="020B0503020204020204" pitchFamily="34" charset="0"/>
              </a:rPr>
              <a:t>: </a:t>
            </a:r>
            <a:r>
              <a:rPr lang="en-US" sz="7200" dirty="0" err="1">
                <a:latin typeface="Corbel" panose="020B0503020204020204" pitchFamily="34" charset="0"/>
              </a:rPr>
              <a:t>lupta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carele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sulițele</a:t>
            </a:r>
            <a:r>
              <a:rPr lang="ro-MD" sz="7200" dirty="0">
                <a:latin typeface="Corbel" panose="020B0503020204020204" pitchFamily="34" charset="0"/>
              </a:rPr>
              <a:t>;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întotdeauna</a:t>
            </a:r>
            <a:r>
              <a:rPr lang="en-US" sz="7200" dirty="0">
                <a:latin typeface="Corbel" panose="020B0503020204020204" pitchFamily="34" charset="0"/>
              </a:rPr>
              <a:t> era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declarată</a:t>
            </a:r>
            <a:r>
              <a:rPr lang="en-US" sz="7200" dirty="0">
                <a:latin typeface="Corbel" panose="020B0503020204020204" pitchFamily="34" charset="0"/>
              </a:rPr>
              <a:t> stare de pace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timp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aveau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loc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Ещё в античности, несмотря на кажущуюся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воинственность действий: борьба, колесницы,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копья – всегда объявляли священное перемирие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во время… </a:t>
            </a:r>
            <a:r>
              <a:rPr lang="ru-RU" sz="7200" b="1" dirty="0">
                <a:latin typeface="Corbel" panose="020B0503020204020204" pitchFamily="34" charset="0"/>
              </a:rPr>
              <a:t>Чего? 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Antichitate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ciuda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aparenței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războinice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acțiunilor</a:t>
            </a:r>
            <a:r>
              <a:rPr lang="en-US" sz="7200" dirty="0">
                <a:latin typeface="Corbel" panose="020B0503020204020204" pitchFamily="34" charset="0"/>
              </a:rPr>
              <a:t>: </a:t>
            </a:r>
            <a:r>
              <a:rPr lang="en-US" sz="7200" dirty="0" err="1">
                <a:latin typeface="Corbel" panose="020B0503020204020204" pitchFamily="34" charset="0"/>
              </a:rPr>
              <a:t>lupta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carele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sulițele</a:t>
            </a:r>
            <a:r>
              <a:rPr lang="ro-MD" sz="7200" dirty="0">
                <a:latin typeface="Corbel" panose="020B0503020204020204" pitchFamily="34" charset="0"/>
              </a:rPr>
              <a:t>;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întotdeauna</a:t>
            </a:r>
            <a:r>
              <a:rPr lang="en-US" sz="7200" dirty="0">
                <a:latin typeface="Corbel" panose="020B0503020204020204" pitchFamily="34" charset="0"/>
              </a:rPr>
              <a:t> era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declarată</a:t>
            </a:r>
            <a:r>
              <a:rPr lang="en-US" sz="7200" dirty="0">
                <a:latin typeface="Corbel" panose="020B0503020204020204" pitchFamily="34" charset="0"/>
              </a:rPr>
              <a:t> stare de pace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timp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aveau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loc</a:t>
            </a:r>
            <a:r>
              <a:rPr lang="en-US" sz="7200">
                <a:latin typeface="Corbel" panose="020B0503020204020204" pitchFamily="34" charset="0"/>
              </a:rPr>
              <a:t>… </a:t>
            </a:r>
            <a:r>
              <a:rPr lang="en-US" sz="7200" b="1">
                <a:latin typeface="Corbel" panose="020B0503020204020204" pitchFamily="34" charset="0"/>
              </a:rPr>
              <a:t>Ce?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7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Американке </a:t>
            </a:r>
            <a:r>
              <a:rPr lang="ru-RU" sz="5700" dirty="0" err="1">
                <a:latin typeface="Corbel" panose="020B0503020204020204" pitchFamily="34" charset="0"/>
              </a:rPr>
              <a:t>Саманте</a:t>
            </a:r>
            <a:r>
              <a:rPr lang="ru-RU" sz="5700" dirty="0">
                <a:latin typeface="Corbel" panose="020B0503020204020204" pitchFamily="34" charset="0"/>
              </a:rPr>
              <a:t> Смит было всего 10 лет, когда она не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постеснялась </a:t>
            </a:r>
            <a:r>
              <a:rPr lang="ru-RU" sz="5700" dirty="0">
                <a:latin typeface="Corbel" panose="020B0503020204020204" pitchFamily="34" charset="0"/>
              </a:rPr>
              <a:t>написать письмо руководителю СССР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Андропову</a:t>
            </a:r>
            <a:r>
              <a:rPr lang="ru-RU" sz="5700" dirty="0">
                <a:latin typeface="Corbel" panose="020B0503020204020204" pitchFamily="34" charset="0"/>
              </a:rPr>
              <a:t>, попросив не начинать ЕЁ. Возможно, это стало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одной </a:t>
            </a:r>
            <a:r>
              <a:rPr lang="ru-RU" sz="5700" dirty="0">
                <a:latin typeface="Corbel" panose="020B0503020204020204" pitchFamily="34" charset="0"/>
              </a:rPr>
              <a:t>из причин потепления отношений между странами.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700" b="1" dirty="0">
                <a:latin typeface="Corbel" panose="020B0503020204020204" pitchFamily="34" charset="0"/>
              </a:rPr>
              <a:t>ЕЁ двумя словами. 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Americana </a:t>
            </a:r>
            <a:r>
              <a:rPr lang="en-US" sz="5700" dirty="0">
                <a:latin typeface="Corbel" panose="020B0503020204020204" pitchFamily="34" charset="0"/>
              </a:rPr>
              <a:t>Samantha Smith </a:t>
            </a:r>
            <a:r>
              <a:rPr lang="en-US" sz="5700" dirty="0" err="1">
                <a:latin typeface="Corbel" panose="020B0503020204020204" pitchFamily="34" charset="0"/>
              </a:rPr>
              <a:t>avea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doar</a:t>
            </a:r>
            <a:r>
              <a:rPr lang="en-US" sz="5700" dirty="0">
                <a:latin typeface="Corbel" panose="020B0503020204020204" pitchFamily="34" charset="0"/>
              </a:rPr>
              <a:t> 10 </a:t>
            </a:r>
            <a:r>
              <a:rPr lang="en-US" sz="5700" dirty="0" err="1">
                <a:latin typeface="Corbel" panose="020B0503020204020204" pitchFamily="34" charset="0"/>
              </a:rPr>
              <a:t>ani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când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expediat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scrisoare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liderului</a:t>
            </a:r>
            <a:r>
              <a:rPr lang="en-US" sz="5700" dirty="0">
                <a:latin typeface="Corbel" panose="020B0503020204020204" pitchFamily="34" charset="0"/>
              </a:rPr>
              <a:t> URSS Andropov, </a:t>
            </a:r>
            <a:r>
              <a:rPr lang="en-US" sz="5700" dirty="0" err="1">
                <a:latin typeface="Corbel" panose="020B0503020204020204" pitchFamily="34" charset="0"/>
              </a:rPr>
              <a:t>rugându</a:t>
            </a:r>
            <a:r>
              <a:rPr lang="en-US" sz="5700" dirty="0">
                <a:latin typeface="Corbel" panose="020B0503020204020204" pitchFamily="34" charset="0"/>
              </a:rPr>
              <a:t>-l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nu ÎL </a:t>
            </a:r>
            <a:r>
              <a:rPr lang="en-US" sz="5700" dirty="0" err="1">
                <a:latin typeface="Corbel" panose="020B0503020204020204" pitchFamily="34" charset="0"/>
              </a:rPr>
              <a:t>înceapă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anume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dus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încălzirea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relațiilor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state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2 </a:t>
            </a:r>
            <a:r>
              <a:rPr lang="en-US" sz="5700" b="1" dirty="0" err="1">
                <a:latin typeface="Corbel" panose="020B0503020204020204" pitchFamily="34" charset="0"/>
              </a:rPr>
              <a:t>cuvinte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</a:p>
          <a:p>
            <a:pPr fontAlgn="base"/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Американке </a:t>
            </a:r>
            <a:r>
              <a:rPr lang="ru-RU" sz="5700" dirty="0" err="1">
                <a:latin typeface="Corbel" panose="020B0503020204020204" pitchFamily="34" charset="0"/>
              </a:rPr>
              <a:t>Саманте</a:t>
            </a:r>
            <a:r>
              <a:rPr lang="ru-RU" sz="5700" dirty="0">
                <a:latin typeface="Corbel" panose="020B0503020204020204" pitchFamily="34" charset="0"/>
              </a:rPr>
              <a:t> Смит было всего 10 лет, когда она не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постеснялась </a:t>
            </a:r>
            <a:r>
              <a:rPr lang="ru-RU" sz="5700" dirty="0">
                <a:latin typeface="Corbel" panose="020B0503020204020204" pitchFamily="34" charset="0"/>
              </a:rPr>
              <a:t>написать письмо руководителю СССР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Андропову</a:t>
            </a:r>
            <a:r>
              <a:rPr lang="ru-RU" sz="5700" dirty="0">
                <a:latin typeface="Corbel" panose="020B0503020204020204" pitchFamily="34" charset="0"/>
              </a:rPr>
              <a:t>, попросив не начинать ЕЁ. Возможно, это стало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одной </a:t>
            </a:r>
            <a:r>
              <a:rPr lang="ru-RU" sz="5700" dirty="0">
                <a:latin typeface="Corbel" panose="020B0503020204020204" pitchFamily="34" charset="0"/>
              </a:rPr>
              <a:t>из причин потепления отношений между странами.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700" b="1" dirty="0">
                <a:latin typeface="Corbel" panose="020B0503020204020204" pitchFamily="34" charset="0"/>
              </a:rPr>
              <a:t>ЕЁ двумя словами. 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Americana </a:t>
            </a:r>
            <a:r>
              <a:rPr lang="en-US" sz="5700" dirty="0">
                <a:latin typeface="Corbel" panose="020B0503020204020204" pitchFamily="34" charset="0"/>
              </a:rPr>
              <a:t>Samantha Smith </a:t>
            </a:r>
            <a:r>
              <a:rPr lang="en-US" sz="5700" dirty="0" err="1">
                <a:latin typeface="Corbel" panose="020B0503020204020204" pitchFamily="34" charset="0"/>
              </a:rPr>
              <a:t>avea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doar</a:t>
            </a:r>
            <a:r>
              <a:rPr lang="en-US" sz="5700" dirty="0">
                <a:latin typeface="Corbel" panose="020B0503020204020204" pitchFamily="34" charset="0"/>
              </a:rPr>
              <a:t> 10 </a:t>
            </a:r>
            <a:r>
              <a:rPr lang="en-US" sz="5700" dirty="0" err="1">
                <a:latin typeface="Corbel" panose="020B0503020204020204" pitchFamily="34" charset="0"/>
              </a:rPr>
              <a:t>ani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când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expediat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scrisoare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liderului</a:t>
            </a:r>
            <a:r>
              <a:rPr lang="en-US" sz="5700" dirty="0">
                <a:latin typeface="Corbel" panose="020B0503020204020204" pitchFamily="34" charset="0"/>
              </a:rPr>
              <a:t> URSS Andropov, </a:t>
            </a:r>
            <a:r>
              <a:rPr lang="en-US" sz="5700" dirty="0" err="1">
                <a:latin typeface="Corbel" panose="020B0503020204020204" pitchFamily="34" charset="0"/>
              </a:rPr>
              <a:t>rugându</a:t>
            </a:r>
            <a:r>
              <a:rPr lang="en-US" sz="5700" dirty="0">
                <a:latin typeface="Corbel" panose="020B0503020204020204" pitchFamily="34" charset="0"/>
              </a:rPr>
              <a:t>-l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nu ÎL </a:t>
            </a:r>
            <a:r>
              <a:rPr lang="en-US" sz="5700" dirty="0" err="1">
                <a:latin typeface="Corbel" panose="020B0503020204020204" pitchFamily="34" charset="0"/>
              </a:rPr>
              <a:t>înceapă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anume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dus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încălzirea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relațiilor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state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2 </a:t>
            </a:r>
            <a:r>
              <a:rPr lang="en-US" sz="5700" b="1" dirty="0" err="1">
                <a:latin typeface="Corbel" panose="020B0503020204020204" pitchFamily="34" charset="0"/>
              </a:rPr>
              <a:t>cuvinte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</a:p>
          <a:p>
            <a:pPr fontAlgn="base"/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344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Американке </a:t>
            </a:r>
            <a:r>
              <a:rPr lang="ru-RU" sz="5700" dirty="0" err="1">
                <a:latin typeface="Corbel" panose="020B0503020204020204" pitchFamily="34" charset="0"/>
              </a:rPr>
              <a:t>Саманте</a:t>
            </a:r>
            <a:r>
              <a:rPr lang="ru-RU" sz="5700" dirty="0">
                <a:latin typeface="Corbel" panose="020B0503020204020204" pitchFamily="34" charset="0"/>
              </a:rPr>
              <a:t> Смит было всего 10 лет, когда она не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постеснялась </a:t>
            </a:r>
            <a:r>
              <a:rPr lang="ru-RU" sz="5700" dirty="0">
                <a:latin typeface="Corbel" panose="020B0503020204020204" pitchFamily="34" charset="0"/>
              </a:rPr>
              <a:t>написать письмо руководителю СССР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Андропову</a:t>
            </a:r>
            <a:r>
              <a:rPr lang="ru-RU" sz="5700" dirty="0">
                <a:latin typeface="Corbel" panose="020B0503020204020204" pitchFamily="34" charset="0"/>
              </a:rPr>
              <a:t>, попросив не начинать ЕЁ. Возможно, это стало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одной </a:t>
            </a:r>
            <a:r>
              <a:rPr lang="ru-RU" sz="5700" dirty="0">
                <a:latin typeface="Corbel" panose="020B0503020204020204" pitchFamily="34" charset="0"/>
              </a:rPr>
              <a:t>из причин потепления отношений между странами.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700" b="1" dirty="0">
                <a:latin typeface="Corbel" panose="020B0503020204020204" pitchFamily="34" charset="0"/>
              </a:rPr>
              <a:t>ЕЁ двумя словами. 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Americana </a:t>
            </a:r>
            <a:r>
              <a:rPr lang="en-US" sz="5700" dirty="0">
                <a:latin typeface="Corbel" panose="020B0503020204020204" pitchFamily="34" charset="0"/>
              </a:rPr>
              <a:t>Samantha Smith </a:t>
            </a:r>
            <a:r>
              <a:rPr lang="en-US" sz="5700" dirty="0" err="1">
                <a:latin typeface="Corbel" panose="020B0503020204020204" pitchFamily="34" charset="0"/>
              </a:rPr>
              <a:t>avea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doar</a:t>
            </a:r>
            <a:r>
              <a:rPr lang="en-US" sz="5700" dirty="0">
                <a:latin typeface="Corbel" panose="020B0503020204020204" pitchFamily="34" charset="0"/>
              </a:rPr>
              <a:t> 10 </a:t>
            </a:r>
            <a:r>
              <a:rPr lang="en-US" sz="5700" dirty="0" err="1">
                <a:latin typeface="Corbel" panose="020B0503020204020204" pitchFamily="34" charset="0"/>
              </a:rPr>
              <a:t>ani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când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expediat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scrisoare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liderului</a:t>
            </a:r>
            <a:r>
              <a:rPr lang="en-US" sz="5700" dirty="0">
                <a:latin typeface="Corbel" panose="020B0503020204020204" pitchFamily="34" charset="0"/>
              </a:rPr>
              <a:t> URSS Andropov, </a:t>
            </a:r>
            <a:r>
              <a:rPr lang="en-US" sz="5700" dirty="0" err="1">
                <a:latin typeface="Corbel" panose="020B0503020204020204" pitchFamily="34" charset="0"/>
              </a:rPr>
              <a:t>rugându</a:t>
            </a:r>
            <a:r>
              <a:rPr lang="en-US" sz="5700" dirty="0">
                <a:latin typeface="Corbel" panose="020B0503020204020204" pitchFamily="34" charset="0"/>
              </a:rPr>
              <a:t>-l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nu ÎL </a:t>
            </a:r>
            <a:r>
              <a:rPr lang="en-US" sz="5700" dirty="0" err="1">
                <a:latin typeface="Corbel" panose="020B0503020204020204" pitchFamily="34" charset="0"/>
              </a:rPr>
              <a:t>înceapă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anume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dus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încălzirea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relațiilor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state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2 </a:t>
            </a:r>
            <a:r>
              <a:rPr lang="en-US" sz="5700" b="1" dirty="0" err="1">
                <a:latin typeface="Corbel" panose="020B0503020204020204" pitchFamily="34" charset="0"/>
              </a:rPr>
              <a:t>cuvinte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</a:p>
          <a:p>
            <a:pPr fontAlgn="base"/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164114"/>
            <a:ext cx="20131024" cy="506548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45871"/>
            <a:ext cx="20110500" cy="508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49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Во </a:t>
            </a:r>
            <a:r>
              <a:rPr lang="ru-RU" sz="6400" dirty="0">
                <a:latin typeface="Corbel" panose="020B0503020204020204" pitchFamily="34" charset="0"/>
              </a:rPr>
              <a:t>времена Гиппократа думали, что желчь – это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причина </a:t>
            </a:r>
            <a:r>
              <a:rPr lang="ru-RU" sz="6400" dirty="0">
                <a:latin typeface="Corbel" panose="020B0503020204020204" pitchFamily="34" charset="0"/>
              </a:rPr>
              <a:t>злого, сварливого нрава. Также считалось,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что </a:t>
            </a:r>
            <a:r>
              <a:rPr lang="ru-RU" sz="6400" dirty="0">
                <a:latin typeface="Corbel" panose="020B0503020204020204" pitchFamily="34" charset="0"/>
              </a:rPr>
              <a:t>у НИХ нет желчного пузыря, поэтому это самые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миролюбивые </a:t>
            </a:r>
            <a:r>
              <a:rPr lang="ru-RU" sz="6400" dirty="0">
                <a:latin typeface="Corbel" panose="020B0503020204020204" pitchFamily="34" charset="0"/>
              </a:rPr>
              <a:t>животные. </a:t>
            </a:r>
            <a:r>
              <a:rPr lang="ru-RU" sz="6400" b="1" dirty="0">
                <a:latin typeface="Corbel" panose="020B0503020204020204" pitchFamily="34" charset="0"/>
              </a:rPr>
              <a:t>Назовите ИХ</a:t>
            </a:r>
            <a:r>
              <a:rPr lang="ru-RU" sz="6400" b="1" dirty="0" smtClean="0">
                <a:latin typeface="Corbel" panose="020B0503020204020204" pitchFamily="34" charset="0"/>
              </a:rPr>
              <a:t>.</a:t>
            </a:r>
            <a:r>
              <a:rPr lang="en-US" sz="6400" b="1" dirty="0" smtClean="0">
                <a:latin typeface="Corbel" panose="020B0503020204020204" pitchFamily="34" charset="0"/>
              </a:rPr>
              <a:t/>
            </a:r>
            <a:br>
              <a:rPr lang="en-US" sz="6400" b="1" dirty="0" smtClean="0">
                <a:latin typeface="Corbel" panose="020B0503020204020204" pitchFamily="34" charset="0"/>
              </a:rPr>
            </a:br>
            <a:endParaRPr lang="en-US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Pe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timpul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lui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Hipocrate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credea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bila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cauzează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dispoziția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rea. Se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credea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Ei</a:t>
            </a:r>
            <a:r>
              <a:rPr lang="en-US" sz="6400" dirty="0">
                <a:latin typeface="Corbel" panose="020B0503020204020204" pitchFamily="34" charset="0"/>
              </a:rPr>
              <a:t> nu au </a:t>
            </a:r>
            <a:r>
              <a:rPr lang="en-US" sz="6400" dirty="0" err="1">
                <a:latin typeface="Corbel" panose="020B0503020204020204" pitchFamily="34" charset="0"/>
              </a:rPr>
              <a:t>vezică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biliară</a:t>
            </a:r>
            <a:r>
              <a:rPr lang="en-US" sz="6400" dirty="0">
                <a:latin typeface="Corbel" panose="020B0503020204020204" pitchFamily="34" charset="0"/>
              </a:rPr>
              <a:t>, din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această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cauză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fiind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cele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pașnice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animale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en-US" sz="6400" b="1" dirty="0" err="1">
                <a:latin typeface="Corbel" panose="020B0503020204020204" pitchFamily="34" charset="0"/>
              </a:rPr>
              <a:t>Numiți-i</a:t>
            </a:r>
            <a:r>
              <a:rPr lang="en-US" sz="6400" b="1" dirty="0">
                <a:latin typeface="Corbel" panose="020B0503020204020204" pitchFamily="34" charset="0"/>
              </a:rPr>
              <a:t>. </a:t>
            </a:r>
            <a:endParaRPr lang="ru-RU" sz="6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Во </a:t>
            </a:r>
            <a:r>
              <a:rPr lang="ru-RU" sz="6400" dirty="0">
                <a:latin typeface="Corbel" panose="020B0503020204020204" pitchFamily="34" charset="0"/>
              </a:rPr>
              <a:t>времена Гиппократа думали, что желчь – это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причина </a:t>
            </a:r>
            <a:r>
              <a:rPr lang="ru-RU" sz="6400" dirty="0">
                <a:latin typeface="Corbel" panose="020B0503020204020204" pitchFamily="34" charset="0"/>
              </a:rPr>
              <a:t>злого, сварливого нрава. Также считалось,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что </a:t>
            </a:r>
            <a:r>
              <a:rPr lang="ru-RU" sz="6400" dirty="0">
                <a:latin typeface="Corbel" panose="020B0503020204020204" pitchFamily="34" charset="0"/>
              </a:rPr>
              <a:t>у НИХ нет желчного пузыря, поэтому это самые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миролюбивые </a:t>
            </a:r>
            <a:r>
              <a:rPr lang="ru-RU" sz="6400" dirty="0">
                <a:latin typeface="Corbel" panose="020B0503020204020204" pitchFamily="34" charset="0"/>
              </a:rPr>
              <a:t>животные. </a:t>
            </a:r>
            <a:r>
              <a:rPr lang="ru-RU" sz="6400" b="1" dirty="0">
                <a:latin typeface="Corbel" panose="020B0503020204020204" pitchFamily="34" charset="0"/>
              </a:rPr>
              <a:t>Назовите ИХ</a:t>
            </a:r>
            <a:r>
              <a:rPr lang="ru-RU" sz="6400" b="1" dirty="0" smtClean="0">
                <a:latin typeface="Corbel" panose="020B0503020204020204" pitchFamily="34" charset="0"/>
              </a:rPr>
              <a:t>.</a:t>
            </a:r>
            <a:r>
              <a:rPr lang="en-US" sz="6400" b="1" dirty="0" smtClean="0">
                <a:latin typeface="Corbel" panose="020B0503020204020204" pitchFamily="34" charset="0"/>
              </a:rPr>
              <a:t/>
            </a:r>
            <a:br>
              <a:rPr lang="en-US" sz="6400" b="1" dirty="0" smtClean="0">
                <a:latin typeface="Corbel" panose="020B0503020204020204" pitchFamily="34" charset="0"/>
              </a:rPr>
            </a:br>
            <a:endParaRPr lang="en-US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Pe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timpul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lui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Hipocrate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credea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bila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cauzează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dispoziția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rea. Se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credea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Ei</a:t>
            </a:r>
            <a:r>
              <a:rPr lang="en-US" sz="6400" dirty="0">
                <a:latin typeface="Corbel" panose="020B0503020204020204" pitchFamily="34" charset="0"/>
              </a:rPr>
              <a:t> nu au </a:t>
            </a:r>
            <a:r>
              <a:rPr lang="en-US" sz="6400" dirty="0" err="1">
                <a:latin typeface="Corbel" panose="020B0503020204020204" pitchFamily="34" charset="0"/>
              </a:rPr>
              <a:t>vezică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biliară</a:t>
            </a:r>
            <a:r>
              <a:rPr lang="en-US" sz="6400" dirty="0">
                <a:latin typeface="Corbel" panose="020B0503020204020204" pitchFamily="34" charset="0"/>
              </a:rPr>
              <a:t>, din 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această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cauză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fiind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cele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pașnice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animale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r>
              <a:rPr lang="en-US" sz="6400" b="1" dirty="0" err="1">
                <a:latin typeface="Corbel" panose="020B0503020204020204" pitchFamily="34" charset="0"/>
              </a:rPr>
              <a:t>Numiți-i</a:t>
            </a:r>
            <a:r>
              <a:rPr lang="en-US" sz="6400" b="1" dirty="0">
                <a:latin typeface="Corbel" panose="020B0503020204020204" pitchFamily="34" charset="0"/>
              </a:rPr>
              <a:t>. </a:t>
            </a:r>
            <a:endParaRPr lang="ru-RU" sz="6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32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С 2018 года жителям Молдовы не надо в экстренных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ситуациях вспоминать, с кем соединит номер с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окончанием «1», с кем – с «2», и т.д.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Какой единственный номер достаточно знать сейчас?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Din </a:t>
            </a:r>
            <a:r>
              <a:rPr lang="ro-MD" sz="5700" dirty="0">
                <a:latin typeface="Corbel" panose="020B0503020204020204" pitchFamily="34" charset="0"/>
              </a:rPr>
              <a:t>anul </a:t>
            </a:r>
            <a:r>
              <a:rPr lang="en-US" sz="5700" dirty="0">
                <a:latin typeface="Corbel" panose="020B0503020204020204" pitchFamily="34" charset="0"/>
              </a:rPr>
              <a:t>2018 </a:t>
            </a:r>
            <a:r>
              <a:rPr lang="en-US" sz="5700" dirty="0" err="1">
                <a:latin typeface="Corbel" panose="020B0503020204020204" pitchFamily="34" charset="0"/>
              </a:rPr>
              <a:t>locuitorii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Moldovei</a:t>
            </a:r>
            <a:r>
              <a:rPr lang="en-US" sz="5700" dirty="0">
                <a:latin typeface="Corbel" panose="020B0503020204020204" pitchFamily="34" charset="0"/>
              </a:rPr>
              <a:t> nu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sunt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nevoiți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să-și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amintească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situații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excepționale</a:t>
            </a:r>
            <a:r>
              <a:rPr lang="en-US" sz="5700" dirty="0">
                <a:latin typeface="Corbel" panose="020B0503020204020204" pitchFamily="34" charset="0"/>
              </a:rPr>
              <a:t> cu cine </a:t>
            </a:r>
            <a:r>
              <a:rPr lang="en-US" sz="5700" dirty="0" err="1">
                <a:latin typeface="Corbel" panose="020B0503020204020204" pitchFamily="34" charset="0"/>
              </a:rPr>
              <a:t>vor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vorbi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formează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numărul</a:t>
            </a:r>
            <a:r>
              <a:rPr lang="en-US" sz="5700" dirty="0">
                <a:latin typeface="Corbel" panose="020B0503020204020204" pitchFamily="34" charset="0"/>
              </a:rPr>
              <a:t> cu </a:t>
            </a:r>
            <a:r>
              <a:rPr lang="en-US" sz="5700" dirty="0" err="1">
                <a:latin typeface="Corbel" panose="020B0503020204020204" pitchFamily="34" charset="0"/>
              </a:rPr>
              <a:t>terminația</a:t>
            </a:r>
            <a:r>
              <a:rPr lang="en-US" sz="5700" dirty="0">
                <a:latin typeface="Corbel" panose="020B0503020204020204" pitchFamily="34" charset="0"/>
              </a:rPr>
              <a:t> 1, cu cine - </a:t>
            </a:r>
            <a:r>
              <a:rPr lang="en-US" sz="5700" dirty="0" err="1">
                <a:latin typeface="Corbel" panose="020B0503020204020204" pitchFamily="34" charset="0"/>
              </a:rPr>
              <a:t>dacă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numărul se </a:t>
            </a: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termină cu cifra 2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așa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departe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Care e </a:t>
            </a:r>
            <a:r>
              <a:rPr lang="en-US" sz="5700" b="1" dirty="0" err="1">
                <a:latin typeface="Corbel" panose="020B0503020204020204" pitchFamily="34" charset="0"/>
              </a:rPr>
              <a:t>unicul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număr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care </a:t>
            </a:r>
            <a:r>
              <a:rPr lang="en-US" sz="5700" b="1" dirty="0" err="1">
                <a:latin typeface="Corbel" panose="020B0503020204020204" pitchFamily="34" charset="0"/>
              </a:rPr>
              <a:t>trebuie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să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știți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С 2018 года жителям Молдовы не надо в экстренных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ситуациях вспоминать, с кем соединит номер с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окончанием «1», с кем – с «2», и т.д.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Какой единственный номер достаточно знать сейчас?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Din </a:t>
            </a:r>
            <a:r>
              <a:rPr lang="ro-MD" sz="5700" dirty="0">
                <a:latin typeface="Corbel" panose="020B0503020204020204" pitchFamily="34" charset="0"/>
              </a:rPr>
              <a:t>anul </a:t>
            </a:r>
            <a:r>
              <a:rPr lang="en-US" sz="5700" dirty="0">
                <a:latin typeface="Corbel" panose="020B0503020204020204" pitchFamily="34" charset="0"/>
              </a:rPr>
              <a:t>2018 </a:t>
            </a:r>
            <a:r>
              <a:rPr lang="en-US" sz="5700" dirty="0" err="1">
                <a:latin typeface="Corbel" panose="020B0503020204020204" pitchFamily="34" charset="0"/>
              </a:rPr>
              <a:t>locuitorii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Moldovei</a:t>
            </a:r>
            <a:r>
              <a:rPr lang="en-US" sz="5700" dirty="0">
                <a:latin typeface="Corbel" panose="020B0503020204020204" pitchFamily="34" charset="0"/>
              </a:rPr>
              <a:t> nu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sunt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nevoiți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să-și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amintească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situații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excepționale</a:t>
            </a:r>
            <a:r>
              <a:rPr lang="en-US" sz="5700" dirty="0">
                <a:latin typeface="Corbel" panose="020B0503020204020204" pitchFamily="34" charset="0"/>
              </a:rPr>
              <a:t> cu cine </a:t>
            </a:r>
            <a:r>
              <a:rPr lang="en-US" sz="5700" dirty="0" err="1">
                <a:latin typeface="Corbel" panose="020B0503020204020204" pitchFamily="34" charset="0"/>
              </a:rPr>
              <a:t>vor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vorbi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formează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numărul</a:t>
            </a:r>
            <a:r>
              <a:rPr lang="en-US" sz="5700" dirty="0">
                <a:latin typeface="Corbel" panose="020B0503020204020204" pitchFamily="34" charset="0"/>
              </a:rPr>
              <a:t> cu </a:t>
            </a:r>
            <a:r>
              <a:rPr lang="en-US" sz="5700" dirty="0" err="1">
                <a:latin typeface="Corbel" panose="020B0503020204020204" pitchFamily="34" charset="0"/>
              </a:rPr>
              <a:t>terminația</a:t>
            </a:r>
            <a:r>
              <a:rPr lang="en-US" sz="5700" dirty="0">
                <a:latin typeface="Corbel" panose="020B0503020204020204" pitchFamily="34" charset="0"/>
              </a:rPr>
              <a:t> 1, cu cine - </a:t>
            </a:r>
            <a:r>
              <a:rPr lang="en-US" sz="5700" dirty="0" err="1">
                <a:latin typeface="Corbel" panose="020B0503020204020204" pitchFamily="34" charset="0"/>
              </a:rPr>
              <a:t>dacă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numărul se </a:t>
            </a: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termină cu cifra 2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așa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departe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Care e </a:t>
            </a:r>
            <a:r>
              <a:rPr lang="en-US" sz="5700" b="1" dirty="0" err="1">
                <a:latin typeface="Corbel" panose="020B0503020204020204" pitchFamily="34" charset="0"/>
              </a:rPr>
              <a:t>unicul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număr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care </a:t>
            </a:r>
            <a:r>
              <a:rPr lang="en-US" sz="5700" b="1" dirty="0" err="1">
                <a:latin typeface="Corbel" panose="020B0503020204020204" pitchFamily="34" charset="0"/>
              </a:rPr>
              <a:t>trebuie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să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știți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351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Герой социального ролика – преподаватель Медицинского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университета, который попадает на операционный стол.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Узнав в хирурге своего бывшего ученика, он горестно вздыхает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 начинает мысленно прощаться с жизнью.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Какую проблему затрагивает этот ролик?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Eroul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video social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profesor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Universitatea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Medicină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ajunge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masa de </a:t>
            </a:r>
            <a:r>
              <a:rPr lang="en-US" sz="5400" dirty="0" err="1">
                <a:latin typeface="Corbel" panose="020B0503020204020204" pitchFamily="34" charset="0"/>
              </a:rPr>
              <a:t>operație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Recunoscând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chirurg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fostul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său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elev</a:t>
            </a:r>
            <a:r>
              <a:rPr lang="en-US" sz="5400" dirty="0">
                <a:latin typeface="Corbel" panose="020B0503020204020204" pitchFamily="34" charset="0"/>
              </a:rPr>
              <a:t>, el </a:t>
            </a:r>
            <a:r>
              <a:rPr lang="en-US" sz="5400" dirty="0" err="1">
                <a:latin typeface="Corbel" panose="020B0503020204020204" pitchFamily="34" charset="0"/>
              </a:rPr>
              <a:t>suspină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trist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începe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să-și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adio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viață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problemă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descrie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acest</a:t>
            </a:r>
            <a:r>
              <a:rPr lang="en-US" sz="5400" b="1" dirty="0">
                <a:latin typeface="Corbel" panose="020B0503020204020204" pitchFamily="34" charset="0"/>
              </a:rPr>
              <a:t> video?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Герой социального ролика – преподаватель Медицинского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университета, который попадает на операционный стол.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Узнав в хирурге своего бывшего ученика, он горестно вздыхает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 начинает мысленно прощаться с жизнью. 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Какую проблему затрагивает этот ролик?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Eroul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video social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profesor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Universitatea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Medicină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ajunge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masa de </a:t>
            </a:r>
            <a:r>
              <a:rPr lang="en-US" sz="5400" dirty="0" err="1">
                <a:latin typeface="Corbel" panose="020B0503020204020204" pitchFamily="34" charset="0"/>
              </a:rPr>
              <a:t>operație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Recunoscând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chirurg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fostul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său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elev</a:t>
            </a:r>
            <a:r>
              <a:rPr lang="en-US" sz="5400" dirty="0">
                <a:latin typeface="Corbel" panose="020B0503020204020204" pitchFamily="34" charset="0"/>
              </a:rPr>
              <a:t>, el </a:t>
            </a:r>
            <a:r>
              <a:rPr lang="en-US" sz="5400" dirty="0" err="1">
                <a:latin typeface="Corbel" panose="020B0503020204020204" pitchFamily="34" charset="0"/>
              </a:rPr>
              <a:t>suspină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trist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începe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să-și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adio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viață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problemă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descrie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acest</a:t>
            </a:r>
            <a:r>
              <a:rPr lang="en-US" sz="5400" b="1" dirty="0">
                <a:latin typeface="Corbel" panose="020B0503020204020204" pitchFamily="34" charset="0"/>
              </a:rPr>
              <a:t> video?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919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324382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Писатель Уильям Теккерей утверждал, что война облагает данью и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мужчин, и женщин: у первых забирает АЛЬФУ, у вторых – БЕТЫ.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«АЛЬФА, БЕТЫ и лавры» – книга Валентина Пикуля, пережившего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Вторую мировую войну, потерю отца и всенародное признание. 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Напишите обе замены.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Scriitorul</a:t>
            </a:r>
            <a:r>
              <a:rPr lang="en-US" sz="5000" dirty="0">
                <a:latin typeface="Corbel" panose="020B0503020204020204" pitchFamily="34" charset="0"/>
              </a:rPr>
              <a:t> William Thackeray </a:t>
            </a:r>
            <a:r>
              <a:rPr lang="en-US" sz="5000" dirty="0" err="1">
                <a:latin typeface="Corbel" panose="020B0503020204020204" pitchFamily="34" charset="0"/>
              </a:rPr>
              <a:t>afirma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războiul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impune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tribut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atât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bărbaților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cât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femeilor</a:t>
            </a:r>
            <a:r>
              <a:rPr lang="en-US" sz="5000" dirty="0">
                <a:latin typeface="Corbel" panose="020B0503020204020204" pitchFamily="34" charset="0"/>
              </a:rPr>
              <a:t>: de la </a:t>
            </a:r>
            <a:r>
              <a:rPr lang="en-US" sz="5000" dirty="0" err="1">
                <a:latin typeface="Corbel" panose="020B0503020204020204" pitchFamily="34" charset="0"/>
              </a:rPr>
              <a:t>primii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ia</a:t>
            </a:r>
            <a:r>
              <a:rPr lang="en-US" sz="5000" dirty="0">
                <a:latin typeface="Corbel" panose="020B0503020204020204" pitchFamily="34" charset="0"/>
              </a:rPr>
              <a:t> X, de la </a:t>
            </a:r>
            <a:r>
              <a:rPr lang="en-US" sz="5000" dirty="0" err="1">
                <a:latin typeface="Corbel" panose="020B0503020204020204" pitchFamily="34" charset="0"/>
              </a:rPr>
              <a:t>femei</a:t>
            </a:r>
            <a:r>
              <a:rPr lang="en-US" sz="5000" dirty="0">
                <a:latin typeface="Corbel" panose="020B0503020204020204" pitchFamily="34" charset="0"/>
              </a:rPr>
              <a:t> - ALFE. ”X, ALFE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lauri</a:t>
            </a:r>
            <a:r>
              <a:rPr lang="en-US" sz="5000" dirty="0">
                <a:latin typeface="Corbel" panose="020B0503020204020204" pitchFamily="34" charset="0"/>
              </a:rPr>
              <a:t>” - e</a:t>
            </a:r>
            <a:r>
              <a:rPr lang="ro-MD" sz="5000" dirty="0">
                <a:latin typeface="Corbel" panose="020B0503020204020204" pitchFamily="34" charset="0"/>
              </a:rPr>
              <a:t>ste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denumirea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cărții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lui</a:t>
            </a:r>
            <a:r>
              <a:rPr lang="en-US" sz="5000" dirty="0">
                <a:latin typeface="Corbel" panose="020B0503020204020204" pitchFamily="34" charset="0"/>
              </a:rPr>
              <a:t> Valentin </a:t>
            </a:r>
            <a:r>
              <a:rPr lang="en-US" sz="5000" dirty="0" err="1">
                <a:latin typeface="Corbel" panose="020B0503020204020204" pitchFamily="34" charset="0"/>
              </a:rPr>
              <a:t>Pikul</a:t>
            </a:r>
            <a:r>
              <a:rPr lang="en-US" sz="5000" dirty="0">
                <a:latin typeface="Corbel" panose="020B0503020204020204" pitchFamily="34" charset="0"/>
              </a:rPr>
              <a:t>, care a </a:t>
            </a:r>
            <a:r>
              <a:rPr lang="en-US" sz="5000" dirty="0" err="1">
                <a:latin typeface="Corbel" panose="020B0503020204020204" pitchFamily="34" charset="0"/>
              </a:rPr>
              <a:t>supraviețuit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ro-MD" sz="5000" dirty="0">
                <a:latin typeface="Corbel" panose="020B0503020204020204" pitchFamily="34" charset="0"/>
              </a:rPr>
              <a:t>în cel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de-al </a:t>
            </a:r>
            <a:r>
              <a:rPr lang="en-US" sz="5000" dirty="0" err="1">
                <a:latin typeface="Corbel" panose="020B0503020204020204" pitchFamily="34" charset="0"/>
              </a:rPr>
              <a:t>doilea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Război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Mondial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ro-MD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pierd</a:t>
            </a:r>
            <a:r>
              <a:rPr lang="ro-MD" sz="5000" dirty="0">
                <a:latin typeface="Corbel" panose="020B0503020204020204" pitchFamily="34" charset="0"/>
              </a:rPr>
              <a:t>ut </a:t>
            </a:r>
            <a:r>
              <a:rPr lang="en-US" sz="5000" dirty="0" err="1">
                <a:latin typeface="Corbel" panose="020B0503020204020204" pitchFamily="34" charset="0"/>
              </a:rPr>
              <a:t>tatăl</a:t>
            </a:r>
            <a:r>
              <a:rPr lang="ro-MD" sz="5000" dirty="0">
                <a:latin typeface="Corbel" panose="020B0503020204020204" pitchFamily="34" charset="0"/>
              </a:rPr>
              <a:t>, dar a avut parte de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recunoaștere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națională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 err="1">
                <a:latin typeface="Corbel" panose="020B0503020204020204" pitchFamily="34" charset="0"/>
              </a:rPr>
              <a:t>Numiți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ambele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înlocuiri</a:t>
            </a:r>
            <a:r>
              <a:rPr lang="en-US" sz="5000" b="1" dirty="0">
                <a:latin typeface="Corbel" panose="020B0503020204020204" pitchFamily="34" charset="0"/>
              </a:rPr>
              <a:t>!</a:t>
            </a:r>
            <a:endParaRPr lang="ru-RU" sz="5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1165</Words>
  <Application>Microsoft Office PowerPoint</Application>
  <PresentationFormat>Произвольный</PresentationFormat>
  <Paragraphs>160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418</cp:revision>
  <dcterms:modified xsi:type="dcterms:W3CDTF">2021-01-13T12:43:38Z</dcterms:modified>
</cp:coreProperties>
</file>