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13" Type="http://schemas.openxmlformats.org/officeDocument/2006/relationships/image" Target="../media/image3.png"/><Relationship Id="rId18" Type="http://schemas.openxmlformats.org/officeDocument/2006/relationships/image" Target="../media/image8.png"/><Relationship Id="rId3" Type="http://schemas.openxmlformats.org/officeDocument/2006/relationships/image" Target="../media/image81.png"/><Relationship Id="rId7" Type="http://schemas.openxmlformats.org/officeDocument/2006/relationships/image" Target="../media/image85.png"/><Relationship Id="rId12" Type="http://schemas.openxmlformats.org/officeDocument/2006/relationships/image" Target="../media/image2.png"/><Relationship Id="rId17" Type="http://schemas.openxmlformats.org/officeDocument/2006/relationships/image" Target="../media/image7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png"/><Relationship Id="rId11" Type="http://schemas.openxmlformats.org/officeDocument/2006/relationships/image" Target="../media/image1.png"/><Relationship Id="rId5" Type="http://schemas.openxmlformats.org/officeDocument/2006/relationships/image" Target="../media/image83.png"/><Relationship Id="rId15" Type="http://schemas.openxmlformats.org/officeDocument/2006/relationships/image" Target="../media/image5.png"/><Relationship Id="rId10" Type="http://schemas.openxmlformats.org/officeDocument/2006/relationships/image" Target="../media/image88.png"/><Relationship Id="rId4" Type="http://schemas.openxmlformats.org/officeDocument/2006/relationships/image" Target="../media/image82.png"/><Relationship Id="rId9" Type="http://schemas.openxmlformats.org/officeDocument/2006/relationships/image" Target="../media/image87.png"/><Relationship Id="rId1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26" Type="http://schemas.openxmlformats.org/officeDocument/2006/relationships/image" Target="../media/image23.png"/><Relationship Id="rId3" Type="http://schemas.openxmlformats.org/officeDocument/2006/relationships/image" Target="../media/image90.png"/><Relationship Id="rId21" Type="http://schemas.openxmlformats.org/officeDocument/2006/relationships/image" Target="../media/image18.png"/><Relationship Id="rId7" Type="http://schemas.openxmlformats.org/officeDocument/2006/relationships/image" Target="../media/image94.png"/><Relationship Id="rId12" Type="http://schemas.openxmlformats.org/officeDocument/2006/relationships/image" Target="../media/image99.png"/><Relationship Id="rId17" Type="http://schemas.openxmlformats.org/officeDocument/2006/relationships/image" Target="../media/image14.png"/><Relationship Id="rId25" Type="http://schemas.openxmlformats.org/officeDocument/2006/relationships/image" Target="../media/image22.png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29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98.png"/><Relationship Id="rId24" Type="http://schemas.openxmlformats.org/officeDocument/2006/relationships/image" Target="../media/image21.png"/><Relationship Id="rId5" Type="http://schemas.openxmlformats.org/officeDocument/2006/relationships/image" Target="../media/image9.png"/><Relationship Id="rId15" Type="http://schemas.openxmlformats.org/officeDocument/2006/relationships/image" Target="../media/image12.png"/><Relationship Id="rId23" Type="http://schemas.openxmlformats.org/officeDocument/2006/relationships/image" Target="../media/image20.png"/><Relationship Id="rId28" Type="http://schemas.openxmlformats.org/officeDocument/2006/relationships/image" Target="../media/image25.png"/><Relationship Id="rId10" Type="http://schemas.openxmlformats.org/officeDocument/2006/relationships/image" Target="../media/image97.png"/><Relationship Id="rId19" Type="http://schemas.openxmlformats.org/officeDocument/2006/relationships/image" Target="../media/image16.png"/><Relationship Id="rId4" Type="http://schemas.openxmlformats.org/officeDocument/2006/relationships/image" Target="../media/image91.png"/><Relationship Id="rId9" Type="http://schemas.openxmlformats.org/officeDocument/2006/relationships/image" Target="../media/image96.png"/><Relationship Id="rId14" Type="http://schemas.openxmlformats.org/officeDocument/2006/relationships/image" Target="../media/image11.png"/><Relationship Id="rId22" Type="http://schemas.openxmlformats.org/officeDocument/2006/relationships/image" Target="../media/image19.png"/><Relationship Id="rId27" Type="http://schemas.openxmlformats.org/officeDocument/2006/relationships/image" Target="../media/image24.png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94421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Ортогональные проекции</a:t>
            </a:r>
            <a:br>
              <a:rPr lang="ru-RU" dirty="0" smtClean="0"/>
            </a:br>
            <a:r>
              <a:rPr lang="ru-RU" dirty="0" smtClean="0"/>
              <a:t>Задачи </a:t>
            </a:r>
            <a:br>
              <a:rPr lang="ru-RU" dirty="0" smtClean="0"/>
            </a:br>
            <a:r>
              <a:rPr lang="ru-RU" dirty="0" smtClean="0"/>
              <a:t>3 урок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985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араллелограмм 3"/>
          <p:cNvSpPr/>
          <p:nvPr/>
        </p:nvSpPr>
        <p:spPr>
          <a:xfrm>
            <a:off x="1043608" y="3717032"/>
            <a:ext cx="2520280" cy="1296144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403648" y="3717032"/>
            <a:ext cx="1800200" cy="1296144"/>
          </a:xfrm>
          <a:prstGeom prst="line">
            <a:avLst/>
          </a:prstGeom>
          <a:ln w="254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1043608" y="3717032"/>
            <a:ext cx="2520280" cy="1296144"/>
          </a:xfrm>
          <a:prstGeom prst="line">
            <a:avLst/>
          </a:prstGeom>
          <a:ln w="254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2303748" y="1124744"/>
            <a:ext cx="0" cy="3240360"/>
          </a:xfrm>
          <a:prstGeom prst="line">
            <a:avLst/>
          </a:prstGeom>
          <a:ln w="254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104398" y="4437112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4398" y="4437112"/>
                <a:ext cx="398699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44909" y="4941168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909" y="4941168"/>
                <a:ext cx="39869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043608" y="3328818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3328818"/>
                <a:ext cx="398699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504518" y="3351427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4518" y="3351427"/>
                <a:ext cx="398699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305168" y="4828510"/>
                <a:ext cx="4045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5168" y="4828510"/>
                <a:ext cx="404598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056868" y="5038654"/>
                <a:ext cx="3714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6868" y="5038654"/>
                <a:ext cx="371447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763630" y="1084094"/>
                <a:ext cx="4403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30" y="1084094"/>
                <a:ext cx="440377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871144" y="2560258"/>
                <a:ext cx="4996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1144" y="2560258"/>
                <a:ext cx="499689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/>
          <p:cNvCxnSpPr/>
          <p:nvPr/>
        </p:nvCxnSpPr>
        <p:spPr>
          <a:xfrm>
            <a:off x="2303747" y="1124744"/>
            <a:ext cx="1260141" cy="2596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303747" y="1124744"/>
            <a:ext cx="900101" cy="38164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1403648" y="1124744"/>
            <a:ext cx="909333" cy="25734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1052841" y="1150222"/>
            <a:ext cx="1260140" cy="38884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7380312" y="1453426"/>
            <a:ext cx="1584176" cy="14761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7380312" y="1453426"/>
            <a:ext cx="1584176" cy="14761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7008865" y="1916832"/>
                <a:ext cx="3714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8865" y="1916832"/>
                <a:ext cx="371447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 rot="18871480">
                <a:off x="7504334" y="1822175"/>
                <a:ext cx="1092992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𝑑</m:t>
                      </m:r>
                      <m:r>
                        <a:rPr lang="ro-MO" b="0" i="1" smtClean="0">
                          <a:latin typeface="Cambria Math"/>
                        </a:rPr>
                        <m:t>=</m:t>
                      </m:r>
                      <m:r>
                        <a:rPr lang="ro-MO" b="0" i="1" smtClean="0">
                          <a:latin typeface="Cambria Math"/>
                        </a:rPr>
                        <m:t>𝑎</m:t>
                      </m:r>
                      <m:rad>
                        <m:radPr>
                          <m:degHide m:val="on"/>
                          <m:ctrlPr>
                            <a:rPr lang="ro-MO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ro-MO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871480">
                <a:off x="7504334" y="1822175"/>
                <a:ext cx="1092992" cy="40197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3313847" y="1498319"/>
                <a:ext cx="2680542" cy="6860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𝐴𝐶</m:t>
                      </m:r>
                      <m:r>
                        <a:rPr lang="ro-MO" b="0" i="1" smtClean="0">
                          <a:latin typeface="Cambria Math"/>
                        </a:rPr>
                        <m:t>=</m:t>
                      </m:r>
                      <m:r>
                        <a:rPr lang="ro-MO" b="0" i="1" smtClean="0">
                          <a:latin typeface="Cambria Math"/>
                        </a:rPr>
                        <m:t>𝑎</m:t>
                      </m:r>
                      <m:rad>
                        <m:radPr>
                          <m:degHide m:val="on"/>
                          <m:ctrlPr>
                            <a:rPr lang="ro-MO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ro-MO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ro-MO" b="0" i="1" smtClean="0">
                          <a:latin typeface="Cambria Math"/>
                        </a:rPr>
                        <m:t>⇒</m:t>
                      </m:r>
                      <m:r>
                        <a:rPr lang="en-US" b="0" i="1" smtClean="0">
                          <a:latin typeface="Cambria Math"/>
                        </a:rPr>
                        <m:t>𝐴𝑂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3847" y="1498319"/>
                <a:ext cx="2680542" cy="68608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339139" y="2422751"/>
                <a:ext cx="28952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𝐴𝑂𝑀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  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𝐴𝑀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𝐴𝑂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𝑀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𝑂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9139" y="2422751"/>
                <a:ext cx="2895280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3563888" y="3720759"/>
                <a:ext cx="5615063" cy="8028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𝐴𝑀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</a:rPr>
                                    <m:t>𝑎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+4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i="1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16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b="0" i="0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3720759"/>
                <a:ext cx="5615063" cy="802848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931622" y="4643844"/>
                <a:ext cx="105907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8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US" b="0" i="0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1622" y="4643844"/>
                <a:ext cx="1059072" cy="646331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/>
              <p:cNvSpPr/>
              <p:nvPr/>
            </p:nvSpPr>
            <p:spPr>
              <a:xfrm>
                <a:off x="5591742" y="4669322"/>
                <a:ext cx="3286925" cy="9106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𝐴𝑀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ru-RU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8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</m:e>
                      </m:rad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742" y="4669322"/>
                <a:ext cx="3286925" cy="9106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107504" y="188640"/>
                <a:ext cx="889057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>
                    <a:ea typeface="Cambria Math"/>
                  </a:rPr>
                  <a:t>Задача 1.  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</a:rPr>
                      <m:t>И</m:t>
                    </m:r>
                    <m:r>
                      <a:rPr lang="ru-RU" b="0" i="1" smtClean="0">
                        <a:latin typeface="Cambria Math"/>
                        <a:ea typeface="Cambria Math"/>
                      </a:rPr>
                      <m:t>з центра О квадрата </m:t>
                    </m:r>
                    <m:r>
                      <a:rPr lang="ro-MO" b="0" i="1" smtClean="0">
                        <a:latin typeface="Cambria Math"/>
                        <a:ea typeface="Cambria Math"/>
                      </a:rPr>
                      <m:t>𝐴𝐵𝐶𝐷</m:t>
                    </m:r>
                    <m:r>
                      <a:rPr lang="ru-RU" b="0" i="1" smtClean="0">
                        <a:latin typeface="Cambria Math"/>
                        <a:ea typeface="Cambria Math"/>
                      </a:rPr>
                      <m:t> со стороной </m:t>
                    </m:r>
                    <m:r>
                      <a:rPr lang="ru-RU" b="1" i="1" smtClean="0">
                        <a:latin typeface="Cambria Math"/>
                        <a:ea typeface="Cambria Math"/>
                      </a:rPr>
                      <m:t>а</m:t>
                    </m:r>
                    <m:r>
                      <a:rPr lang="ru-RU" b="0" i="1" smtClean="0">
                        <a:latin typeface="Cambria Math"/>
                        <a:ea typeface="Cambria Math"/>
                      </a:rPr>
                      <m:t> проведен перпендикуляр ОМ к </m:t>
                    </m:r>
                  </m:oMath>
                </a14:m>
                <a:endParaRPr lang="ru-RU" b="0" i="1" dirty="0" smtClean="0">
                  <a:latin typeface="Cambria Math"/>
                  <a:ea typeface="Cambria Math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плоскости квадрата длиною 2а. Найдите растояние от точки М к вернам квадрата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88640"/>
                <a:ext cx="8890575" cy="646331"/>
              </a:xfrm>
              <a:prstGeom prst="rect">
                <a:avLst/>
              </a:prstGeom>
              <a:blipFill rotWithShape="1">
                <a:blip r:embed="rId18"/>
                <a:stretch>
                  <a:fillRect l="-617" t="-4717" b="-37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348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7123500" y="1268760"/>
            <a:ext cx="1800200" cy="172819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0"/>
            <a:endCxn id="4" idx="3"/>
          </p:cNvCxnSpPr>
          <p:nvPr/>
        </p:nvCxnSpPr>
        <p:spPr>
          <a:xfrm>
            <a:off x="8023600" y="1268760"/>
            <a:ext cx="0" cy="1728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827584" y="4221088"/>
            <a:ext cx="3168352" cy="0"/>
          </a:xfrm>
          <a:prstGeom prst="line">
            <a:avLst/>
          </a:prstGeom>
          <a:ln w="254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827584" y="4221088"/>
            <a:ext cx="1080120" cy="115212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1907704" y="4221088"/>
            <a:ext cx="2088232" cy="115212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827584" y="1988840"/>
            <a:ext cx="1584176" cy="22322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411760" y="1988840"/>
            <a:ext cx="1584176" cy="22322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1907704" y="1988840"/>
            <a:ext cx="504056" cy="338437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2267744" y="1988841"/>
            <a:ext cx="144016" cy="2664295"/>
          </a:xfrm>
          <a:prstGeom prst="line">
            <a:avLst/>
          </a:prstGeom>
          <a:ln w="254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endCxn id="4" idx="4"/>
          </p:cNvCxnSpPr>
          <p:nvPr/>
        </p:nvCxnSpPr>
        <p:spPr>
          <a:xfrm>
            <a:off x="8023600" y="2348880"/>
            <a:ext cx="90010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stCxn id="4" idx="2"/>
          </p:cNvCxnSpPr>
          <p:nvPr/>
        </p:nvCxnSpPr>
        <p:spPr>
          <a:xfrm flipV="1">
            <a:off x="7123500" y="2348880"/>
            <a:ext cx="90010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2267744" y="4221088"/>
            <a:ext cx="1728192" cy="432048"/>
          </a:xfrm>
          <a:prstGeom prst="line">
            <a:avLst/>
          </a:prstGeom>
          <a:ln w="254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827584" y="4221088"/>
            <a:ext cx="1512168" cy="417233"/>
          </a:xfrm>
          <a:prstGeom prst="line">
            <a:avLst/>
          </a:prstGeom>
          <a:ln w="254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1907704" y="4658498"/>
            <a:ext cx="360040" cy="714718"/>
          </a:xfrm>
          <a:prstGeom prst="line">
            <a:avLst/>
          </a:prstGeom>
          <a:ln w="254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178" name="TextBox 7177"/>
              <p:cNvSpPr txBox="1"/>
              <p:nvPr/>
            </p:nvSpPr>
            <p:spPr>
              <a:xfrm>
                <a:off x="2212410" y="461248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178" name="TextBox 71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2410" y="4612486"/>
                <a:ext cx="398699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7824250" y="2348880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4250" y="2348880"/>
                <a:ext cx="39869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/>
              <p:cNvSpPr txBox="1"/>
              <p:nvPr/>
            </p:nvSpPr>
            <p:spPr>
              <a:xfrm>
                <a:off x="50820" y="1202045"/>
                <a:ext cx="36256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r>
                        <a:rPr lang="en-US" b="0" i="1" smtClean="0">
                          <a:latin typeface="Cambria Math"/>
                        </a:rPr>
                        <m:t>𝑐𝑒𝑛𝑡𝑟𝑢𝑙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𝑐𝑒𝑟𝑐𝑢𝑙𝑢𝑖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𝑐𝑖𝑟𝑐𝑢𝑚𝑠𝑐𝑟𝑖𝑠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20" y="1202045"/>
                <a:ext cx="3625673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672978" y="4797152"/>
                <a:ext cx="6695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4</m:t>
                      </m:r>
                      <m:r>
                        <a:rPr lang="en-US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978" y="4797152"/>
                <a:ext cx="66954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2267744" y="3473547"/>
                <a:ext cx="6695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6</m:t>
                      </m:r>
                      <m:r>
                        <a:rPr lang="en-US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3473547"/>
                <a:ext cx="669542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2067267" y="1571377"/>
                <a:ext cx="3891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𝑉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7267" y="1571377"/>
                <a:ext cx="389144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38440" y="3933056"/>
                <a:ext cx="3891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440" y="3933056"/>
                <a:ext cx="389144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1840378" y="5371459"/>
                <a:ext cx="3960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0378" y="5371459"/>
                <a:ext cx="39607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012832" y="4141204"/>
                <a:ext cx="3960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2832" y="4141204"/>
                <a:ext cx="396070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9" name="TextBox 58"/>
              <p:cNvSpPr txBox="1"/>
              <p:nvPr/>
            </p:nvSpPr>
            <p:spPr>
              <a:xfrm>
                <a:off x="7573550" y="1940709"/>
                <a:ext cx="5062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4</m:t>
                      </m:r>
                      <m:r>
                        <a:rPr lang="en-US" sz="1200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3550" y="1940709"/>
                <a:ext cx="506292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6928928" y="3013545"/>
                <a:ext cx="3891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8928" y="3013545"/>
                <a:ext cx="389144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8725665" y="3013545"/>
                <a:ext cx="3960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5665" y="3013545"/>
                <a:ext cx="396070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7908321" y="1037398"/>
                <a:ext cx="3960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8321" y="1037398"/>
                <a:ext cx="396070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7238779" y="3023731"/>
                <a:ext cx="5062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sz="1200" b="0" i="1" smtClean="0">
                          <a:latin typeface="Cambria Math"/>
                        </a:rPr>
                        <m:t>2</m:t>
                      </m:r>
                      <m:r>
                        <a:rPr lang="en-US" sz="1200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8779" y="3023731"/>
                <a:ext cx="506292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7869157" y="3023731"/>
                <a:ext cx="4115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9157" y="3023731"/>
                <a:ext cx="411523" cy="3693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/>
              <p:cNvSpPr txBox="1"/>
              <p:nvPr/>
            </p:nvSpPr>
            <p:spPr>
              <a:xfrm>
                <a:off x="3723517" y="2089364"/>
                <a:ext cx="28298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ro-MO" b="0" i="1" smtClean="0">
                          <a:latin typeface="Cambria Math"/>
                          <a:ea typeface="Cambria Math"/>
                        </a:rPr>
                        <m:t>𝐴𝐶𝑁</m:t>
                      </m:r>
                      <m:r>
                        <a:rPr lang="ro-MO" b="0" i="1" smtClean="0">
                          <a:latin typeface="Cambria Math"/>
                          <a:ea typeface="Cambria Math"/>
                        </a:rPr>
                        <m:t>   </m:t>
                      </m:r>
                      <m:sSup>
                        <m:sSupPr>
                          <m:ctrlPr>
                            <a:rPr lang="ro-MO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latin typeface="Cambria Math"/>
                              <a:ea typeface="Cambria Math"/>
                            </a:rPr>
                            <m:t>𝐴𝐶</m:t>
                          </m:r>
                        </m:e>
                        <m:sup>
                          <m:r>
                            <a:rPr lang="ro-MO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𝐴𝑁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𝑁𝐶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3517" y="2089364"/>
                <a:ext cx="2829877" cy="36933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/>
              <p:cNvSpPr txBox="1"/>
              <p:nvPr/>
            </p:nvSpPr>
            <p:spPr>
              <a:xfrm>
                <a:off x="3723517" y="2488250"/>
                <a:ext cx="32100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o-MO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latin typeface="Cambria Math"/>
                              <a:ea typeface="Cambria Math"/>
                            </a:rPr>
                            <m:t>𝐴𝐶</m:t>
                          </m:r>
                        </m:e>
                        <m:sup>
                          <m:r>
                            <a:rPr lang="ro-MO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=16+4=20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3517" y="2488250"/>
                <a:ext cx="3210046" cy="369332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374610" y="2893183"/>
                <a:ext cx="2254015" cy="4075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𝐴𝐶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/>
                            </a:rPr>
                            <m:t>20</m:t>
                          </m:r>
                        </m:e>
                      </m:rad>
                      <m:r>
                        <a:rPr lang="en-US" b="0" i="1" smtClean="0">
                          <a:latin typeface="Cambria Math"/>
                        </a:rPr>
                        <m:t>=2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/>
                            </a:rPr>
                            <m:t>5</m:t>
                          </m:r>
                        </m:e>
                      </m:rad>
                      <m:r>
                        <a:rPr lang="en-US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4610" y="2893183"/>
                <a:ext cx="2254015" cy="407547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5508104" y="2888806"/>
                <a:ext cx="1551002" cy="4075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𝐵𝐶</m:t>
                      </m:r>
                      <m:r>
                        <a:rPr lang="en-US" b="0" i="1" smtClean="0">
                          <a:latin typeface="Cambria Math"/>
                        </a:rPr>
                        <m:t>=2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/>
                            </a:rPr>
                            <m:t>5</m:t>
                          </m:r>
                        </m:e>
                      </m:rad>
                      <m:r>
                        <a:rPr lang="en-US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2888806"/>
                <a:ext cx="1551002" cy="407547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717118" y="1202045"/>
                <a:ext cx="3482813" cy="6164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𝑎𝑏𝑐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⇒4</m:t>
                      </m:r>
                      <m:r>
                        <a:rPr lang="en-US" b="0" i="1" smtClean="0">
                          <a:latin typeface="Cambria Math"/>
                        </a:rPr>
                        <m:t>𝑅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𝑎𝑏𝑐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⇒</m:t>
                      </m:r>
                      <m:r>
                        <a:rPr lang="en-US" b="0" i="1" smtClean="0">
                          <a:latin typeface="Cambria Math"/>
                        </a:rPr>
                        <m:t>𝑅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𝑎𝑏𝑐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  <m:r>
                            <a:rPr lang="en-US" i="1">
                              <a:latin typeface="Cambria Math"/>
                            </a:rPr>
                            <m:t>𝐴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7118" y="1202045"/>
                <a:ext cx="3482813" cy="616451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/>
              <p:cNvSpPr/>
              <p:nvPr/>
            </p:nvSpPr>
            <p:spPr>
              <a:xfrm>
                <a:off x="4367539" y="3393063"/>
                <a:ext cx="3698833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𝐴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𝐶𝑁</m:t>
                      </m:r>
                      <m:r>
                        <a:rPr lang="en-US" b="0" i="1" smtClean="0">
                          <a:latin typeface="Cambria Math"/>
                        </a:rPr>
                        <m:t>∗</m:t>
                      </m:r>
                      <m:r>
                        <a:rPr lang="en-US" b="0" i="1" smtClean="0">
                          <a:latin typeface="Cambria Math"/>
                        </a:rPr>
                        <m:t>𝐴𝐵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∗4∗4=8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7539" y="3393063"/>
                <a:ext cx="3698833" cy="610936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/>
              <p:cNvSpPr/>
              <p:nvPr/>
            </p:nvSpPr>
            <p:spPr>
              <a:xfrm>
                <a:off x="4367539" y="4137440"/>
                <a:ext cx="4719177" cy="6778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𝑅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𝑐𝑚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∗2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latin typeface="Cambria Math"/>
                                </a:rPr>
                                <m:t>5</m:t>
                              </m:r>
                            </m:e>
                          </m:rad>
                          <m:r>
                            <a:rPr lang="en-US" i="1">
                              <a:latin typeface="Cambria Math"/>
                            </a:rPr>
                            <m:t>𝑐𝑚</m:t>
                          </m:r>
                          <m:r>
                            <m:rPr>
                              <m:nor/>
                            </m:rPr>
                            <a:rPr lang="ru-RU" dirty="0"/>
                            <m:t> </m:t>
                          </m:r>
                          <m:r>
                            <a:rPr lang="en-US" b="0" i="1" dirty="0" smtClean="0">
                              <a:latin typeface="Cambria Math"/>
                            </a:rPr>
                            <m:t>∗</m:t>
                          </m:r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latin typeface="Cambria Math"/>
                                </a:rPr>
                                <m:t>5</m:t>
                              </m:r>
                            </m:e>
                          </m:rad>
                          <m:r>
                            <a:rPr lang="en-US" i="1">
                              <a:latin typeface="Cambria Math"/>
                            </a:rPr>
                            <m:t>𝑐𝑚</m:t>
                          </m:r>
                          <m:r>
                            <m:rPr>
                              <m:nor/>
                            </m:rPr>
                            <a:rPr lang="ru-RU" dirty="0"/>
                            <m:t> 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4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∗</m:t>
                          </m:r>
                          <m:r>
                            <a:rPr lang="en-US" i="1">
                              <a:latin typeface="Cambria Math"/>
                            </a:rPr>
                            <m:t>8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𝑐𝑚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5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𝑐𝑚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=2,5</m:t>
                      </m:r>
                      <m:r>
                        <a:rPr lang="en-US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7539" y="4137440"/>
                <a:ext cx="4719177" cy="677878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/>
          <p:cNvCxnSpPr/>
          <p:nvPr/>
        </p:nvCxnSpPr>
        <p:spPr>
          <a:xfrm flipH="1">
            <a:off x="7222137" y="4268097"/>
            <a:ext cx="269788" cy="21602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>
            <a:off x="6283605" y="4262112"/>
            <a:ext cx="269788" cy="21602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H="1">
            <a:off x="6497201" y="4600925"/>
            <a:ext cx="269788" cy="21602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H="1">
            <a:off x="5058752" y="4260355"/>
            <a:ext cx="269788" cy="216024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H="1">
            <a:off x="6148711" y="4600925"/>
            <a:ext cx="269788" cy="216024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H="1">
            <a:off x="5764127" y="4235632"/>
            <a:ext cx="269788" cy="216024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Прямоугольник 15"/>
              <p:cNvSpPr/>
              <p:nvPr/>
            </p:nvSpPr>
            <p:spPr>
              <a:xfrm>
                <a:off x="7552518" y="4858226"/>
                <a:ext cx="145071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𝑂𝐶</m:t>
                      </m:r>
                      <m:r>
                        <a:rPr lang="en-US" i="1">
                          <a:latin typeface="Cambria Math"/>
                        </a:rPr>
                        <m:t>=2,5</m:t>
                      </m:r>
                      <m:r>
                        <a:rPr lang="en-US" i="1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2518" y="4858226"/>
                <a:ext cx="1450718" cy="369332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3055768" y="4858226"/>
                <a:ext cx="278409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𝑉𝑂𝐶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 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𝑉𝐶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𝑉𝑂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𝑂𝐶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5768" y="4858226"/>
                <a:ext cx="2784095" cy="369332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1" name="TextBox 60"/>
              <p:cNvSpPr txBox="1"/>
              <p:nvPr/>
            </p:nvSpPr>
            <p:spPr>
              <a:xfrm>
                <a:off x="2536217" y="5207679"/>
                <a:ext cx="5844613" cy="7693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𝑉𝐶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6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36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25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144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25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169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⇒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𝑉𝐶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6217" y="5207679"/>
                <a:ext cx="5844613" cy="769378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Прямоугольник 18"/>
              <p:cNvSpPr/>
              <p:nvPr/>
            </p:nvSpPr>
            <p:spPr>
              <a:xfrm>
                <a:off x="2719427" y="5947301"/>
                <a:ext cx="2859950" cy="9106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𝑉𝐶</m:t>
                      </m:r>
                      <m:r>
                        <a:rPr lang="en-US" i="1" smtClean="0"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i="1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169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den>
                          </m:f>
                        </m:e>
                      </m:rad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13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=6,5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9427" y="5947301"/>
                <a:ext cx="2859950" cy="910699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0" name="TextBox 49"/>
              <p:cNvSpPr txBox="1"/>
              <p:nvPr/>
            </p:nvSpPr>
            <p:spPr>
              <a:xfrm>
                <a:off x="409044" y="0"/>
                <a:ext cx="8375305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>
                    <a:ea typeface="Cambria Math"/>
                  </a:rPr>
                  <a:t>Задача 2. 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В</m:t>
                    </m:r>
                    <m:r>
                      <a:rPr lang="ru-RU" b="0" i="1" smtClean="0">
                        <a:latin typeface="Cambria Math"/>
                        <a:ea typeface="Cambria Math"/>
                      </a:rPr>
                      <m:t> равнобедренном треугольнике основание и высотф </m:t>
                    </m:r>
                  </m:oMath>
                </a14:m>
                <a:endParaRPr lang="ru-RU" b="0" i="1" dirty="0" smtClean="0">
                  <a:latin typeface="Cambria Math"/>
                  <a:ea typeface="Cambria Math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соответствующая основанию равны 4см. Точка </m:t>
                      </m:r>
                      <m:r>
                        <a:rPr lang="ro-MO" b="0" i="1" smtClean="0">
                          <a:latin typeface="Cambria Math"/>
                          <a:ea typeface="Cambria Math"/>
                        </a:rPr>
                        <m:t>𝑉</m:t>
                      </m:r>
                      <m:r>
                        <a:rPr lang="ro-MO" b="0" i="1" smtClean="0">
                          <a:latin typeface="Cambria Math"/>
                          <a:ea typeface="Cambria Math"/>
                        </a:rPr>
                        <m:t> нахо</m:t>
                      </m:r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дится на </m:t>
                      </m:r>
                    </m:oMath>
                  </m:oMathPara>
                </a14:m>
                <a:endParaRPr lang="ru-RU" b="0" i="1" dirty="0" smtClean="0">
                  <a:latin typeface="Cambria Math"/>
                  <a:ea typeface="Cambria Math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растоянии 6см от плоскости треугольника. Найдите растояние от точки </m:t>
                      </m:r>
                      <m:r>
                        <a:rPr lang="ro-MO" b="0" i="1" smtClean="0">
                          <a:latin typeface="Cambria Math"/>
                          <a:ea typeface="Cambria Math"/>
                        </a:rPr>
                        <m:t>𝑉</m:t>
                      </m:r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 до </m:t>
                      </m:r>
                    </m:oMath>
                  </m:oMathPara>
                </a14:m>
                <a:endParaRPr lang="ru-RU" b="0" i="1" dirty="0" smtClean="0">
                  <a:latin typeface="Cambria Math"/>
                  <a:ea typeface="Cambria Math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вершин треугольника зная что они равны.</m:t>
                      </m:r>
                      <m:r>
                        <a:rPr lang="ro-MO" b="0" i="1" smtClean="0"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044" y="0"/>
                <a:ext cx="8375305" cy="1200329"/>
              </a:xfrm>
              <a:prstGeom prst="rect">
                <a:avLst/>
              </a:prstGeom>
              <a:blipFill rotWithShape="1">
                <a:blip r:embed="rId30"/>
                <a:stretch>
                  <a:fillRect l="-582" t="-2538" b="-10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995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415</Words>
  <Application>Microsoft Office PowerPoint</Application>
  <PresentationFormat>Экран (4:3)</PresentationFormat>
  <Paragraphs>48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Ортогональные проекции Задачи  3 урок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Proiecții ortogonale</dc:title>
  <dc:creator>Intel-pc</dc:creator>
  <cp:lastModifiedBy>Microsoft Office</cp:lastModifiedBy>
  <cp:revision>7</cp:revision>
  <dcterms:created xsi:type="dcterms:W3CDTF">2021-04-27T05:28:21Z</dcterms:created>
  <dcterms:modified xsi:type="dcterms:W3CDTF">2021-04-27T07:52:55Z</dcterms:modified>
</cp:coreProperties>
</file>