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11" r:id="rId3"/>
    <p:sldId id="27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287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73" autoAdjust="0"/>
    <p:restoredTop sz="94660"/>
  </p:normalViewPr>
  <p:slideViewPr>
    <p:cSldViewPr snapToGrid="0">
      <p:cViewPr varScale="1">
        <p:scale>
          <a:sx n="53" d="100"/>
          <a:sy n="53" d="100"/>
        </p:scale>
        <p:origin x="235" y="7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920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5577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63333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89945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85070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11494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98435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925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333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6840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9246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227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8076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4779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1917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03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s\Desktop\ру.первослайд.1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0104100" cy="1145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8000" dirty="0" smtClean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Какого </a:t>
            </a:r>
            <a:r>
              <a:rPr lang="ru-RU" sz="7200" b="1" dirty="0">
                <a:latin typeface="Corbel" panose="020B0503020204020204" pitchFamily="34" charset="0"/>
              </a:rPr>
              <a:t>цвета лента – символ поддержки кампании против домашнего насилия?</a:t>
            </a:r>
            <a:br>
              <a:rPr lang="ru-RU" sz="7200" b="1" dirty="0">
                <a:latin typeface="Corbel" panose="020B0503020204020204" pitchFamily="34" charset="0"/>
              </a:rPr>
            </a:br>
            <a:r>
              <a:rPr lang="ru-RU" sz="7200" dirty="0">
                <a:latin typeface="Corbel" panose="020B0503020204020204" pitchFamily="34" charset="0"/>
              </a:rPr>
              <a:t>1. Розовая</a:t>
            </a:r>
            <a:br>
              <a:rPr lang="ru-RU" sz="7200" dirty="0">
                <a:latin typeface="Corbel" panose="020B0503020204020204" pitchFamily="34" charset="0"/>
              </a:rPr>
            </a:br>
            <a:r>
              <a:rPr lang="ru-RU" sz="7200" dirty="0">
                <a:latin typeface="Corbel" panose="020B0503020204020204" pitchFamily="34" charset="0"/>
              </a:rPr>
              <a:t>2. Фиолетовая</a:t>
            </a:r>
            <a:br>
              <a:rPr lang="ru-RU" sz="7200" dirty="0">
                <a:latin typeface="Corbel" panose="020B0503020204020204" pitchFamily="34" charset="0"/>
              </a:rPr>
            </a:br>
            <a:r>
              <a:rPr lang="ru-RU" sz="7200" dirty="0">
                <a:latin typeface="Corbel" panose="020B0503020204020204" pitchFamily="34" charset="0"/>
              </a:rPr>
              <a:t>3. Красная</a:t>
            </a:r>
            <a:br>
              <a:rPr lang="ru-RU" sz="7200" dirty="0">
                <a:latin typeface="Corbel" panose="020B0503020204020204" pitchFamily="34" charset="0"/>
              </a:rPr>
            </a:br>
            <a:r>
              <a:rPr lang="ru-RU" sz="7200" dirty="0">
                <a:latin typeface="Corbel" panose="020B0503020204020204" pitchFamily="34" charset="0"/>
              </a:rPr>
              <a:t>4. Зелёная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27" y="1118607"/>
            <a:ext cx="12897372" cy="8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93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27" y="1118607"/>
            <a:ext cx="12897373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«</a:t>
            </a:r>
            <a:r>
              <a:rPr lang="ru-RU" sz="5400" dirty="0">
                <a:latin typeface="Corbel" panose="020B0503020204020204" pitchFamily="34" charset="0"/>
              </a:rPr>
              <a:t>Первое бесспорное право ребёнка есть право высказывать свои мысли, активно участвовать в наших рассуждениях и выводах о нём. Когда мы ПРОПУСК его уважения и доверия, меньше станет и загадок, и ошибок». </a:t>
            </a:r>
            <a:endParaRPr lang="ro-MO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o-MO" sz="5400" b="1" dirty="0">
                <a:latin typeface="Corbel" panose="020B0503020204020204" pitchFamily="34" charset="0"/>
              </a:rPr>
              <a:t> </a:t>
            </a:r>
            <a:r>
              <a:rPr lang="ro-MO" sz="5400" b="1" dirty="0" smtClean="0">
                <a:latin typeface="Corbel" panose="020B0503020204020204" pitchFamily="34" charset="0"/>
              </a:rPr>
              <a:t> </a:t>
            </a:r>
            <a:r>
              <a:rPr lang="ru-RU" sz="5400" b="1" dirty="0" smtClean="0">
                <a:latin typeface="Corbel" panose="020B0503020204020204" pitchFamily="34" charset="0"/>
              </a:rPr>
              <a:t>Какой </a:t>
            </a:r>
            <a:r>
              <a:rPr lang="ru-RU" sz="5400" b="1" dirty="0">
                <a:latin typeface="Corbel" panose="020B0503020204020204" pitchFamily="34" charset="0"/>
              </a:rPr>
              <a:t>глагол мы заменили в цитате </a:t>
            </a:r>
            <a:r>
              <a:rPr lang="ru-RU" sz="5400" b="1" dirty="0" err="1">
                <a:latin typeface="Corbel" panose="020B0503020204020204" pitchFamily="34" charset="0"/>
              </a:rPr>
              <a:t>Януша</a:t>
            </a:r>
            <a:r>
              <a:rPr lang="ru-RU" sz="5400" b="1" dirty="0">
                <a:latin typeface="Corbel" panose="020B0503020204020204" pitchFamily="34" charset="0"/>
              </a:rPr>
              <a:t> Корчака?</a:t>
            </a:r>
            <a:r>
              <a:rPr lang="ru-RU" sz="5400" dirty="0">
                <a:latin typeface="Corbel" panose="020B0503020204020204" pitchFamily="34" charset="0"/>
              </a:rPr>
              <a:t/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1. Купим.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2. Опустимся до.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3. Дорастём до.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4. Начнём игнорировать.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6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«</a:t>
            </a:r>
            <a:r>
              <a:rPr lang="ru-RU" sz="5400" dirty="0">
                <a:latin typeface="Corbel" panose="020B0503020204020204" pitchFamily="34" charset="0"/>
              </a:rPr>
              <a:t>Первое бесспорное право ребёнка есть право высказывать свои мысли, активно участвовать в наших рассуждениях и выводах о нём. Когда мы ПРОПУСК его уважения и доверия, меньше станет и загадок, и ошибок». </a:t>
            </a:r>
            <a:endParaRPr lang="ro-MO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o-MO" sz="5400" b="1" dirty="0">
                <a:latin typeface="Corbel" panose="020B0503020204020204" pitchFamily="34" charset="0"/>
              </a:rPr>
              <a:t> </a:t>
            </a:r>
            <a:r>
              <a:rPr lang="ro-MO" sz="5400" b="1" dirty="0" smtClean="0">
                <a:latin typeface="Corbel" panose="020B0503020204020204" pitchFamily="34" charset="0"/>
              </a:rPr>
              <a:t> </a:t>
            </a:r>
            <a:r>
              <a:rPr lang="ru-RU" sz="5400" b="1" dirty="0" smtClean="0">
                <a:latin typeface="Corbel" panose="020B0503020204020204" pitchFamily="34" charset="0"/>
              </a:rPr>
              <a:t>Какой </a:t>
            </a:r>
            <a:r>
              <a:rPr lang="ru-RU" sz="5400" b="1" dirty="0">
                <a:latin typeface="Corbel" panose="020B0503020204020204" pitchFamily="34" charset="0"/>
              </a:rPr>
              <a:t>глагол мы заменили в цитате </a:t>
            </a:r>
            <a:r>
              <a:rPr lang="ru-RU" sz="5400" b="1" dirty="0" err="1">
                <a:latin typeface="Corbel" panose="020B0503020204020204" pitchFamily="34" charset="0"/>
              </a:rPr>
              <a:t>Януша</a:t>
            </a:r>
            <a:r>
              <a:rPr lang="ru-RU" sz="5400" b="1" dirty="0">
                <a:latin typeface="Corbel" panose="020B0503020204020204" pitchFamily="34" charset="0"/>
              </a:rPr>
              <a:t> Корчака?</a:t>
            </a:r>
            <a:r>
              <a:rPr lang="ru-RU" sz="5400" dirty="0">
                <a:latin typeface="Corbel" panose="020B0503020204020204" pitchFamily="34" charset="0"/>
              </a:rPr>
              <a:t/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1. Купим.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2. Опустимся до.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3. Дорастём до.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4. Начнём игнорировать.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27" y="1118607"/>
            <a:ext cx="12934252" cy="8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27" y="1118607"/>
            <a:ext cx="12934252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ru-RU" sz="7000" b="1" dirty="0" smtClean="0">
                <a:latin typeface="Corbel" panose="020B0503020204020204" pitchFamily="34" charset="0"/>
              </a:rPr>
              <a:t>В </a:t>
            </a:r>
            <a:r>
              <a:rPr lang="ru-RU" sz="7000" b="1" dirty="0">
                <a:latin typeface="Corbel" panose="020B0503020204020204" pitchFamily="34" charset="0"/>
              </a:rPr>
              <a:t>XIX веке английским дамам советовали держать во рту булавку, чтобы обезопасить себя от... </a:t>
            </a:r>
            <a:br>
              <a:rPr lang="ru-RU" sz="7000" b="1" dirty="0">
                <a:latin typeface="Corbel" panose="020B0503020204020204" pitchFamily="34" charset="0"/>
              </a:rPr>
            </a:br>
            <a:r>
              <a:rPr lang="ru-RU" sz="7000" dirty="0">
                <a:latin typeface="Corbel" panose="020B0503020204020204" pitchFamily="34" charset="0"/>
              </a:rPr>
              <a:t>1. нежелательных поцелуев.</a:t>
            </a:r>
            <a:br>
              <a:rPr lang="ru-RU" sz="7000" dirty="0">
                <a:latin typeface="Corbel" panose="020B0503020204020204" pitchFamily="34" charset="0"/>
              </a:rPr>
            </a:br>
            <a:r>
              <a:rPr lang="ru-RU" sz="7000" dirty="0">
                <a:latin typeface="Corbel" panose="020B0503020204020204" pitchFamily="34" charset="0"/>
              </a:rPr>
              <a:t>2. сильного ветра.</a:t>
            </a:r>
            <a:br>
              <a:rPr lang="ru-RU" sz="7000" dirty="0">
                <a:latin typeface="Corbel" panose="020B0503020204020204" pitchFamily="34" charset="0"/>
              </a:rPr>
            </a:br>
            <a:r>
              <a:rPr lang="ru-RU" sz="7000" dirty="0">
                <a:latin typeface="Corbel" panose="020B0503020204020204" pitchFamily="34" charset="0"/>
              </a:rPr>
              <a:t>3. засыпания во время чтения. </a:t>
            </a:r>
            <a:br>
              <a:rPr lang="ru-RU" sz="7000" dirty="0">
                <a:latin typeface="Corbel" panose="020B0503020204020204" pitchFamily="34" charset="0"/>
              </a:rPr>
            </a:br>
            <a:r>
              <a:rPr lang="ru-RU" sz="7000" dirty="0">
                <a:latin typeface="Corbel" panose="020B0503020204020204" pitchFamily="34" charset="0"/>
              </a:rPr>
              <a:t>4. заражения крови.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56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ru-RU" sz="7000" b="1" dirty="0" smtClean="0">
                <a:latin typeface="Corbel" panose="020B0503020204020204" pitchFamily="34" charset="0"/>
              </a:rPr>
              <a:t>В </a:t>
            </a:r>
            <a:r>
              <a:rPr lang="ru-RU" sz="7000" b="1" dirty="0">
                <a:latin typeface="Corbel" panose="020B0503020204020204" pitchFamily="34" charset="0"/>
              </a:rPr>
              <a:t>XIX веке английским дамам советовали держать во рту булавку, чтобы обезопасить себя от... </a:t>
            </a:r>
            <a:br>
              <a:rPr lang="ru-RU" sz="7000" b="1" dirty="0">
                <a:latin typeface="Corbel" panose="020B0503020204020204" pitchFamily="34" charset="0"/>
              </a:rPr>
            </a:br>
            <a:r>
              <a:rPr lang="ru-RU" sz="7000" dirty="0">
                <a:latin typeface="Corbel" panose="020B0503020204020204" pitchFamily="34" charset="0"/>
              </a:rPr>
              <a:t>1. нежелательных поцелуев.</a:t>
            </a:r>
            <a:br>
              <a:rPr lang="ru-RU" sz="7000" dirty="0">
                <a:latin typeface="Corbel" panose="020B0503020204020204" pitchFamily="34" charset="0"/>
              </a:rPr>
            </a:br>
            <a:r>
              <a:rPr lang="ru-RU" sz="7000" dirty="0">
                <a:latin typeface="Corbel" panose="020B0503020204020204" pitchFamily="34" charset="0"/>
              </a:rPr>
              <a:t>2. сильного ветра.</a:t>
            </a:r>
            <a:br>
              <a:rPr lang="ru-RU" sz="7000" dirty="0">
                <a:latin typeface="Corbel" panose="020B0503020204020204" pitchFamily="34" charset="0"/>
              </a:rPr>
            </a:br>
            <a:r>
              <a:rPr lang="ru-RU" sz="7000" dirty="0">
                <a:latin typeface="Corbel" panose="020B0503020204020204" pitchFamily="34" charset="0"/>
              </a:rPr>
              <a:t>3. засыпания во время чтения. </a:t>
            </a:r>
            <a:br>
              <a:rPr lang="ru-RU" sz="7000" dirty="0">
                <a:latin typeface="Corbel" panose="020B0503020204020204" pitchFamily="34" charset="0"/>
              </a:rPr>
            </a:br>
            <a:r>
              <a:rPr lang="ru-RU" sz="7000" dirty="0">
                <a:latin typeface="Corbel" panose="020B0503020204020204" pitchFamily="34" charset="0"/>
              </a:rPr>
              <a:t>4. заражения крови.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27" y="1118607"/>
            <a:ext cx="12934252" cy="8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27" y="1118607"/>
            <a:ext cx="12934252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i="1" dirty="0" smtClean="0">
                <a:latin typeface="Corbel" panose="020B0503020204020204" pitchFamily="34" charset="0"/>
              </a:rPr>
              <a:t> </a:t>
            </a:r>
            <a:r>
              <a:rPr lang="ru-RU" i="1" dirty="0" smtClean="0">
                <a:latin typeface="Corbel" panose="020B0503020204020204" pitchFamily="34" charset="0"/>
              </a:rPr>
              <a:t>Внимание</a:t>
            </a:r>
            <a:r>
              <a:rPr lang="ru-RU" i="1" dirty="0">
                <a:latin typeface="Corbel" panose="020B0503020204020204" pitchFamily="34" charset="0"/>
              </a:rPr>
              <a:t>! В этом вопросе может быть больше правильных вариантов ответа, или не быть их вовсе. Если вариантов больше одного, выберите все правильные.</a:t>
            </a:r>
            <a:br>
              <a:rPr lang="ru-RU" i="1" dirty="0">
                <a:latin typeface="Corbel" panose="020B0503020204020204" pitchFamily="34" charset="0"/>
              </a:rPr>
            </a:br>
            <a:r>
              <a:rPr lang="ru-RU" b="1" dirty="0">
                <a:latin typeface="Corbel" panose="020B0503020204020204" pitchFamily="34" charset="0"/>
              </a:rPr>
              <a:t>Как вы думаете, что является исключением для обеспечения прав ребенка?</a:t>
            </a:r>
            <a:r>
              <a:rPr lang="ru-RU" dirty="0">
                <a:latin typeface="Corbel" panose="020B0503020204020204" pitchFamily="34" charset="0"/>
              </a:rPr>
              <a:t/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1. Отсутствие свидетельства о рождении.</a:t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2. Принадлежность к религиям перечисленных в конвенции.</a:t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3. Имущественное положение.</a:t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4. Письменное заявление родителей об отказе на обеспечение прав.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2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i="1" dirty="0">
                <a:latin typeface="Corbel" panose="020B0503020204020204" pitchFamily="34" charset="0"/>
              </a:rPr>
              <a:t> </a:t>
            </a:r>
            <a:r>
              <a:rPr lang="ru-RU" i="1" dirty="0">
                <a:latin typeface="Corbel" panose="020B0503020204020204" pitchFamily="34" charset="0"/>
              </a:rPr>
              <a:t>Внимание! В этом вопросе может быть больше правильных вариантов ответа, или не быть их вовсе. Если вариантов больше одного, выберите все правильные.</a:t>
            </a:r>
            <a:br>
              <a:rPr lang="ru-RU" i="1" dirty="0">
                <a:latin typeface="Corbel" panose="020B0503020204020204" pitchFamily="34" charset="0"/>
              </a:rPr>
            </a:br>
            <a:r>
              <a:rPr lang="ru-RU" b="1" dirty="0">
                <a:latin typeface="Corbel" panose="020B0503020204020204" pitchFamily="34" charset="0"/>
              </a:rPr>
              <a:t>Как вы думаете, что является исключением для обеспечения прав ребенка?</a:t>
            </a:r>
            <a:br>
              <a:rPr lang="ru-RU" b="1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1. Отсутствие свидетельства о рождении.</a:t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2. Принадлежность к религиям перечисленных в конвенции.</a:t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3. Имущественное положение.</a:t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4. Письменное заявление родителей об отказе на обеспечение прав.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27" y="1118607"/>
            <a:ext cx="12934252" cy="8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8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i="1" dirty="0">
                <a:latin typeface="Corbel" panose="020B0503020204020204" pitchFamily="34" charset="0"/>
              </a:rPr>
              <a:t> </a:t>
            </a:r>
            <a:r>
              <a:rPr lang="ru-RU" i="1" dirty="0">
                <a:latin typeface="Corbel" panose="020B0503020204020204" pitchFamily="34" charset="0"/>
              </a:rPr>
              <a:t>Внимание! В этом вопросе может быть больше правильных вариантов ответа, или не быть их вовсе. Если вариантов больше одного, выберите все правильные.</a:t>
            </a:r>
            <a:br>
              <a:rPr lang="ru-RU" i="1" dirty="0">
                <a:latin typeface="Corbel" panose="020B0503020204020204" pitchFamily="34" charset="0"/>
              </a:rPr>
            </a:br>
            <a:r>
              <a:rPr lang="ru-RU" b="1" dirty="0">
                <a:latin typeface="Corbel" panose="020B0503020204020204" pitchFamily="34" charset="0"/>
              </a:rPr>
              <a:t>Как вы думаете, что является исключением для обеспечения прав ребенка?</a:t>
            </a:r>
            <a:r>
              <a:rPr lang="ru-RU" dirty="0">
                <a:latin typeface="Corbel" panose="020B0503020204020204" pitchFamily="34" charset="0"/>
              </a:rPr>
              <a:t/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1. Отсутствие свидетельства о рождении.</a:t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2. Принадлежность к религиям перечисленных в конвенции.</a:t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3. Имущественное положение.</a:t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4. Письменное заявление родителей об отказе на обеспечение прав.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27" y="1118607"/>
            <a:ext cx="12897372" cy="82345"/>
          </a:xfrm>
          <a:prstGeom prst="rect">
            <a:avLst/>
          </a:prstGeom>
        </p:spPr>
      </p:pic>
      <p:pic>
        <p:nvPicPr>
          <p:cNvPr id="12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6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99" y="3897574"/>
            <a:ext cx="20110499" cy="358222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241189"/>
            <a:ext cx="20110499" cy="1073718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897573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5440" y="10241189"/>
            <a:ext cx="3255060" cy="1073718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5256053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4930965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451005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Эрудит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96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27" y="1118607"/>
            <a:ext cx="12897372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ru-RU" dirty="0" err="1" smtClean="0">
                <a:latin typeface="Corbel" panose="020B0503020204020204" pitchFamily="34" charset="0"/>
              </a:rPr>
              <a:t>Бауыржан</a:t>
            </a:r>
            <a:r>
              <a:rPr lang="ru-RU" dirty="0" smtClean="0">
                <a:latin typeface="Corbel" panose="020B0503020204020204" pitchFamily="34" charset="0"/>
              </a:rPr>
              <a:t> </a:t>
            </a:r>
            <a:r>
              <a:rPr lang="ru-RU" dirty="0">
                <a:latin typeface="Corbel" panose="020B0503020204020204" pitchFamily="34" charset="0"/>
              </a:rPr>
              <a:t>– активист в сфере защиты прав </a:t>
            </a:r>
            <a:r>
              <a:rPr lang="ru-RU" dirty="0" smtClean="0">
                <a:latin typeface="Corbel" panose="020B0503020204020204" pitchFamily="34" charset="0"/>
              </a:rPr>
              <a:t>ВИЧ-положительных </a:t>
            </a:r>
            <a:r>
              <a:rPr lang="ru-RU" dirty="0">
                <a:latin typeface="Corbel" panose="020B0503020204020204" pitchFamily="34" charset="0"/>
              </a:rPr>
              <a:t>молодых людей. Он верит, что социальная интеграция ВИЧ-инфицированных затруднена из-за мифических опасений населения. </a:t>
            </a:r>
            <a:endParaRPr lang="ru-RU" dirty="0" smtClean="0">
              <a:latin typeface="Corbel" panose="020B0503020204020204" pitchFamily="34" charset="0"/>
            </a:endParaRPr>
          </a:p>
          <a:p>
            <a:pPr fontAlgn="base"/>
            <a:r>
              <a:rPr lang="ru-RU" b="1" dirty="0">
                <a:latin typeface="Corbel" panose="020B0503020204020204" pitchFamily="34" charset="0"/>
              </a:rPr>
              <a:t> </a:t>
            </a:r>
            <a:r>
              <a:rPr lang="ru-RU" b="1" dirty="0" smtClean="0">
                <a:latin typeface="Corbel" panose="020B0503020204020204" pitchFamily="34" charset="0"/>
              </a:rPr>
              <a:t>Чтобы </a:t>
            </a:r>
            <a:r>
              <a:rPr lang="ru-RU" b="1" dirty="0">
                <a:latin typeface="Corbel" panose="020B0503020204020204" pitchFamily="34" charset="0"/>
              </a:rPr>
              <a:t>искоренить их, он стал в центре города рядом с плакатом, призывающем… </a:t>
            </a:r>
            <a:br>
              <a:rPr lang="ru-RU" b="1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1. читать новости.</a:t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2. обняться.</a:t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3. не сдавать кровь.</a:t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4. игнорировать ВИЧ-инфицированных.</a:t>
            </a:r>
            <a:endParaRPr lang="ru-RU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Бауыржан</a:t>
            </a:r>
            <a:r>
              <a:rPr lang="ru-RU" dirty="0">
                <a:latin typeface="Corbel" panose="020B0503020204020204" pitchFamily="34" charset="0"/>
              </a:rPr>
              <a:t> – активист в сфере защиты прав ВИЧ-положительных молодых людей. Он верит, что социальная интеграция ВИЧ-инфицированных затруднена из-за мифических опасений населения. </a:t>
            </a:r>
            <a:endParaRPr lang="ru-RU" dirty="0" smtClean="0">
              <a:latin typeface="Corbel" panose="020B0503020204020204" pitchFamily="34" charset="0"/>
            </a:endParaRPr>
          </a:p>
          <a:p>
            <a:pPr fontAlgn="base"/>
            <a:r>
              <a:rPr lang="ru-RU" b="1" dirty="0">
                <a:latin typeface="Corbel" panose="020B0503020204020204" pitchFamily="34" charset="0"/>
              </a:rPr>
              <a:t> </a:t>
            </a:r>
            <a:r>
              <a:rPr lang="ru-RU" b="1" dirty="0" smtClean="0">
                <a:latin typeface="Corbel" panose="020B0503020204020204" pitchFamily="34" charset="0"/>
              </a:rPr>
              <a:t>Чтобы </a:t>
            </a:r>
            <a:r>
              <a:rPr lang="ru-RU" b="1" dirty="0">
                <a:latin typeface="Corbel" panose="020B0503020204020204" pitchFamily="34" charset="0"/>
              </a:rPr>
              <a:t>искоренить их, он стал в центре города рядом с плакатом, призывающем… </a:t>
            </a:r>
            <a:br>
              <a:rPr lang="ru-RU" b="1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1. читать новости.</a:t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2. обняться.</a:t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3. не сдавать кровь.</a:t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4. игнорировать ВИЧ-инфицированных.</a:t>
            </a:r>
            <a:endParaRPr lang="ru-RU" b="1" dirty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27" y="1118607"/>
            <a:ext cx="12897373" cy="8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27" y="1118607"/>
            <a:ext cx="12897372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5400" i="1" dirty="0" smtClean="0">
                <a:latin typeface="Corbel" panose="020B0503020204020204" pitchFamily="34" charset="0"/>
              </a:rPr>
              <a:t> </a:t>
            </a:r>
            <a:r>
              <a:rPr lang="ru-RU" sz="5400" i="1" dirty="0" smtClean="0">
                <a:latin typeface="Corbel" panose="020B0503020204020204" pitchFamily="34" charset="0"/>
              </a:rPr>
              <a:t>Внимание</a:t>
            </a:r>
            <a:r>
              <a:rPr lang="ru-RU" sz="5400" i="1" dirty="0">
                <a:latin typeface="Corbel" panose="020B0503020204020204" pitchFamily="34" charset="0"/>
              </a:rPr>
              <a:t>! В этом вопросе может быть больше правильных вариантов ответа, или не быть их вовсе. Если вариантов больше одного, выберите все правильные.</a:t>
            </a:r>
            <a:br>
              <a:rPr lang="ru-RU" sz="5400" i="1" dirty="0">
                <a:latin typeface="Corbel" panose="020B0503020204020204" pitchFamily="34" charset="0"/>
              </a:rPr>
            </a:br>
            <a:r>
              <a:rPr lang="ru-RU" sz="5400" b="1" dirty="0">
                <a:latin typeface="Corbel" panose="020B0503020204020204" pitchFamily="34" charset="0"/>
              </a:rPr>
              <a:t>В Конвенции о правах ребёнка </a:t>
            </a:r>
            <a:r>
              <a:rPr lang="ru-RU" sz="5400" b="1" dirty="0" smtClean="0">
                <a:latin typeface="Corbel" panose="020B0503020204020204" pitchFamily="34" charset="0"/>
              </a:rPr>
              <a:t>признаётся </a:t>
            </a:r>
            <a:r>
              <a:rPr lang="ru-RU" sz="5400" b="1" dirty="0">
                <a:latin typeface="Corbel" panose="020B0503020204020204" pitchFamily="34" charset="0"/>
              </a:rPr>
              <a:t>его право на:</a:t>
            </a:r>
            <a:r>
              <a:rPr lang="ru-RU" sz="5400" dirty="0">
                <a:latin typeface="Corbel" panose="020B0503020204020204" pitchFamily="34" charset="0"/>
              </a:rPr>
              <a:t/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1. отдых.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2. образование.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3. свободу мысли, совести и религии.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4. защиту от физического и психологического насилия.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0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7882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5400" i="1" dirty="0">
                <a:latin typeface="Corbel" panose="020B0503020204020204" pitchFamily="34" charset="0"/>
              </a:rPr>
              <a:t> </a:t>
            </a:r>
            <a:r>
              <a:rPr lang="ru-RU" sz="5400" i="1" dirty="0">
                <a:latin typeface="Corbel" panose="020B0503020204020204" pitchFamily="34" charset="0"/>
              </a:rPr>
              <a:t>Внимание! В этом вопросе может быть больше правильных вариантов ответа, или не быть их вовсе. Если вариантов больше одного, выберите все правильные.</a:t>
            </a:r>
            <a:br>
              <a:rPr lang="ru-RU" sz="5400" i="1" dirty="0">
                <a:latin typeface="Corbel" panose="020B0503020204020204" pitchFamily="34" charset="0"/>
              </a:rPr>
            </a:br>
            <a:r>
              <a:rPr lang="ru-RU" sz="5400" b="1" dirty="0">
                <a:latin typeface="Corbel" panose="020B0503020204020204" pitchFamily="34" charset="0"/>
              </a:rPr>
              <a:t>В Конвенции о правах ребёнка </a:t>
            </a:r>
            <a:r>
              <a:rPr lang="ru-RU" sz="5400" b="1" dirty="0" smtClean="0">
                <a:latin typeface="Corbel" panose="020B0503020204020204" pitchFamily="34" charset="0"/>
              </a:rPr>
              <a:t>признаётся </a:t>
            </a:r>
            <a:r>
              <a:rPr lang="ru-RU" sz="5400" b="1" dirty="0">
                <a:latin typeface="Corbel" panose="020B0503020204020204" pitchFamily="34" charset="0"/>
              </a:rPr>
              <a:t>его право на:</a:t>
            </a:r>
            <a:br>
              <a:rPr lang="ru-RU" sz="5400" b="1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1. отдых.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2. образование.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3. свободу мысли, совести и религии.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4. защиту от физического и психологического насилия.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27" y="1118607"/>
            <a:ext cx="12897373" cy="8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1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27" y="1118607"/>
            <a:ext cx="12897372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ru-RU" sz="6000" b="1" dirty="0" smtClean="0">
                <a:latin typeface="Corbel" panose="020B0503020204020204" pitchFamily="34" charset="0"/>
              </a:rPr>
              <a:t>Вайоминг </a:t>
            </a:r>
            <a:r>
              <a:rPr lang="ru-RU" sz="6000" b="1" dirty="0">
                <a:latin typeface="Corbel" panose="020B0503020204020204" pitchFamily="34" charset="0"/>
              </a:rPr>
              <a:t>получил прозвище «Штат равноправия», потому что в 1869 году власти штата впервые в США… </a:t>
            </a:r>
            <a:br>
              <a:rPr lang="ru-RU" sz="6000" b="1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1. разрешили людям с проблемами зрения участвовать в маршах.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2. предоставили избирательное право женщинам.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3. провели выборы.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4. открыли завод по производству весов.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3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000" b="1" dirty="0" smtClean="0">
                <a:latin typeface="Corbel" panose="020B0503020204020204" pitchFamily="34" charset="0"/>
              </a:rPr>
              <a:t>Вайоминг </a:t>
            </a:r>
            <a:r>
              <a:rPr lang="ru-RU" sz="6000" b="1" dirty="0">
                <a:latin typeface="Corbel" panose="020B0503020204020204" pitchFamily="34" charset="0"/>
              </a:rPr>
              <a:t>получил прозвище «Штат равноправия», потому что в 1869 году власти штата впервые в США… </a:t>
            </a:r>
            <a:br>
              <a:rPr lang="ru-RU" sz="6000" b="1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1. разрешили людям с проблемами зрения участвовать в маршах.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2. предоставили избирательное право женщинам.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3. провели выборы.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4. открыли завод по производству весов. 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27" y="1118607"/>
            <a:ext cx="12897373" cy="8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0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27" y="1118607"/>
            <a:ext cx="12897373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8000" dirty="0" smtClean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Какого </a:t>
            </a:r>
            <a:r>
              <a:rPr lang="ru-RU" sz="7200" b="1" dirty="0">
                <a:latin typeface="Corbel" panose="020B0503020204020204" pitchFamily="34" charset="0"/>
              </a:rPr>
              <a:t>цвета лента – символ поддержки кампании против домашнего насилия?</a:t>
            </a:r>
            <a:r>
              <a:rPr lang="ru-RU" sz="7200" dirty="0">
                <a:latin typeface="Corbel" panose="020B0503020204020204" pitchFamily="34" charset="0"/>
              </a:rPr>
              <a:t/>
            </a:r>
            <a:br>
              <a:rPr lang="ru-RU" sz="7200" dirty="0">
                <a:latin typeface="Corbel" panose="020B0503020204020204" pitchFamily="34" charset="0"/>
              </a:rPr>
            </a:br>
            <a:r>
              <a:rPr lang="ru-RU" sz="7200" dirty="0">
                <a:latin typeface="Corbel" panose="020B0503020204020204" pitchFamily="34" charset="0"/>
              </a:rPr>
              <a:t>1. Розовая</a:t>
            </a:r>
            <a:br>
              <a:rPr lang="ru-RU" sz="7200" dirty="0">
                <a:latin typeface="Corbel" panose="020B0503020204020204" pitchFamily="34" charset="0"/>
              </a:rPr>
            </a:br>
            <a:r>
              <a:rPr lang="ru-RU" sz="7200" dirty="0">
                <a:latin typeface="Corbel" panose="020B0503020204020204" pitchFamily="34" charset="0"/>
              </a:rPr>
              <a:t>2. Фиолетовая</a:t>
            </a:r>
            <a:br>
              <a:rPr lang="ru-RU" sz="7200" dirty="0">
                <a:latin typeface="Corbel" panose="020B0503020204020204" pitchFamily="34" charset="0"/>
              </a:rPr>
            </a:br>
            <a:r>
              <a:rPr lang="ru-RU" sz="7200" dirty="0">
                <a:latin typeface="Corbel" panose="020B0503020204020204" pitchFamily="34" charset="0"/>
              </a:rPr>
              <a:t>3. Красная</a:t>
            </a:r>
            <a:br>
              <a:rPr lang="ru-RU" sz="7200" dirty="0">
                <a:latin typeface="Corbel" panose="020B0503020204020204" pitchFamily="34" charset="0"/>
              </a:rPr>
            </a:br>
            <a:r>
              <a:rPr lang="ru-RU" sz="7200" dirty="0">
                <a:latin typeface="Corbel" panose="020B0503020204020204" pitchFamily="34" charset="0"/>
              </a:rPr>
              <a:t>4. Зелёная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6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2940</TotalTime>
  <Words>463</Words>
  <Application>Microsoft Office PowerPoint</Application>
  <PresentationFormat>Произвольный</PresentationFormat>
  <Paragraphs>51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CQ</cp:lastModifiedBy>
  <cp:revision>385</cp:revision>
  <dcterms:modified xsi:type="dcterms:W3CDTF">2021-01-05T12:08:01Z</dcterms:modified>
</cp:coreProperties>
</file>