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23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35186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endParaRPr lang="en-US" sz="4000" dirty="0">
              <a:latin typeface="Corbel" panose="020B0503020204020204" pitchFamily="34" charset="0"/>
            </a:endParaRPr>
          </a:p>
          <a:p>
            <a:pPr fontAlgn="base"/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endParaRPr lang="en-US" sz="4000" dirty="0">
              <a:latin typeface="Corbel" panose="020B0503020204020204" pitchFamily="34" charset="0"/>
            </a:endParaRPr>
          </a:p>
          <a:p>
            <a:pPr fontAlgn="base"/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ЮНИСЕФ </a:t>
            </a:r>
            <a:r>
              <a:rPr lang="ru-RU" sz="4000" dirty="0">
                <a:latin typeface="Corbel" panose="020B0503020204020204" pitchFamily="34" charset="0"/>
              </a:rPr>
              <a:t>обратил внимание на то, что в Китае 1,5 миллиона малоимущих </a:t>
            </a:r>
            <a:r>
              <a:rPr lang="ru-RU" sz="4000" dirty="0" smtClean="0">
                <a:latin typeface="Corbel" panose="020B0503020204020204" pitchFamily="34" charset="0"/>
              </a:rPr>
              <a:t>детей,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которых </a:t>
            </a:r>
            <a:r>
              <a:rPr lang="ru-RU" sz="4000" dirty="0">
                <a:latin typeface="Corbel" panose="020B0503020204020204" pitchFamily="34" charset="0"/>
              </a:rPr>
              <a:t>никто не замечает. В одной статье их назвали дети-ИКСЫ. Другие </a:t>
            </a:r>
            <a:r>
              <a:rPr lang="ru-RU" sz="4000" dirty="0" smtClean="0">
                <a:latin typeface="Corbel" panose="020B0503020204020204" pitchFamily="34" charset="0"/>
              </a:rPr>
              <a:t>ИКСЫ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темнеют</a:t>
            </a:r>
            <a:r>
              <a:rPr lang="ru-RU" sz="4000" dirty="0">
                <a:latin typeface="Corbel" panose="020B0503020204020204" pitchFamily="34" charset="0"/>
              </a:rPr>
              <a:t>, чтобы согреться в утренних лучах солнца. Назовите ИКС.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UNICEF </a:t>
            </a:r>
            <a:r>
              <a:rPr lang="en-US" sz="4000" dirty="0">
                <a:latin typeface="Corbel" panose="020B0503020204020204" pitchFamily="34" charset="0"/>
              </a:rPr>
              <a:t>a </a:t>
            </a:r>
            <a:r>
              <a:rPr lang="en-US" sz="4000" dirty="0" err="1">
                <a:latin typeface="Corbel" panose="020B0503020204020204" pitchFamily="34" charset="0"/>
              </a:rPr>
              <a:t>decis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atragă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atenția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asupra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faptului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China </a:t>
            </a:r>
            <a:r>
              <a:rPr lang="en-US" sz="4000" dirty="0" err="1">
                <a:latin typeface="Corbel" panose="020B0503020204020204" pitchFamily="34" charset="0"/>
              </a:rPr>
              <a:t>există</a:t>
            </a:r>
            <a:r>
              <a:rPr lang="en-US" sz="4000" dirty="0">
                <a:latin typeface="Corbel" panose="020B0503020204020204" pitchFamily="34" charset="0"/>
              </a:rPr>
              <a:t> circa 1,5 </a:t>
            </a:r>
            <a:r>
              <a:rPr lang="en-US" sz="4000" dirty="0" err="1">
                <a:latin typeface="Corbel" panose="020B0503020204020204" pitchFamily="34" charset="0"/>
              </a:rPr>
              <a:t>milioane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copii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săraci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pe</a:t>
            </a:r>
            <a:r>
              <a:rPr lang="en-US" sz="4000" dirty="0">
                <a:latin typeface="Corbel" panose="020B0503020204020204" pitchFamily="34" charset="0"/>
              </a:rPr>
              <a:t> care </a:t>
            </a:r>
            <a:r>
              <a:rPr lang="en-US" sz="4000" dirty="0" err="1">
                <a:latin typeface="Corbel" panose="020B0503020204020204" pitchFamily="34" charset="0"/>
              </a:rPr>
              <a:t>nimeni</a:t>
            </a:r>
            <a:r>
              <a:rPr lang="en-US" sz="4000" dirty="0">
                <a:latin typeface="Corbel" panose="020B0503020204020204" pitchFamily="34" charset="0"/>
              </a:rPr>
              <a:t> nu </a:t>
            </a:r>
            <a:r>
              <a:rPr lang="en-US" sz="4000" dirty="0" err="1">
                <a:latin typeface="Corbel" panose="020B0503020204020204" pitchFamily="34" charset="0"/>
              </a:rPr>
              <a:t>îi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observă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dirty="0" err="1">
                <a:latin typeface="Corbel" panose="020B0503020204020204" pitchFamily="34" charset="0"/>
              </a:rPr>
              <a:t>Într</a:t>
            </a:r>
            <a:r>
              <a:rPr lang="en-US" sz="4000" dirty="0">
                <a:latin typeface="Corbel" panose="020B0503020204020204" pitchFamily="34" charset="0"/>
              </a:rPr>
              <a:t>-un </a:t>
            </a:r>
            <a:r>
              <a:rPr lang="en-US" sz="4000" dirty="0" err="1">
                <a:latin typeface="Corbel" panose="020B0503020204020204" pitchFamily="34" charset="0"/>
              </a:rPr>
              <a:t>articol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acești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copii</a:t>
            </a:r>
            <a:r>
              <a:rPr lang="en-US" sz="4000" dirty="0">
                <a:latin typeface="Corbel" panose="020B0503020204020204" pitchFamily="34" charset="0"/>
              </a:rPr>
              <a:t> au </a:t>
            </a:r>
            <a:r>
              <a:rPr lang="en-US" sz="4000" dirty="0" err="1">
                <a:latin typeface="Corbel" panose="020B0503020204020204" pitchFamily="34" charset="0"/>
              </a:rPr>
              <a:t>fost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comparați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smtClean="0">
                <a:latin typeface="Corbel" panose="020B0503020204020204" pitchFamily="34" charset="0"/>
              </a:rPr>
              <a:t>cu</a:t>
            </a: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Ei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dirty="0" err="1">
                <a:latin typeface="Corbel" panose="020B0503020204020204" pitchFamily="34" charset="0"/>
              </a:rPr>
              <a:t>Alți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Ei</a:t>
            </a:r>
            <a:r>
              <a:rPr lang="en-US" sz="4000" dirty="0">
                <a:latin typeface="Corbel" panose="020B0503020204020204" pitchFamily="34" charset="0"/>
              </a:rPr>
              <a:t> se </a:t>
            </a:r>
            <a:r>
              <a:rPr lang="en-US" sz="4000" dirty="0" err="1">
                <a:latin typeface="Corbel" panose="020B0503020204020204" pitchFamily="34" charset="0"/>
              </a:rPr>
              <a:t>întunecă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pentru</a:t>
            </a:r>
            <a:r>
              <a:rPr lang="en-US" sz="4000" dirty="0">
                <a:latin typeface="Corbel" panose="020B0503020204020204" pitchFamily="34" charset="0"/>
              </a:rPr>
              <a:t> a se </a:t>
            </a:r>
            <a:r>
              <a:rPr lang="en-US" sz="4000" dirty="0" err="1">
                <a:latin typeface="Corbel" panose="020B0503020204020204" pitchFamily="34" charset="0"/>
              </a:rPr>
              <a:t>încălzi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mai</a:t>
            </a:r>
            <a:r>
              <a:rPr lang="en-US" sz="4000" dirty="0">
                <a:latin typeface="Corbel" panose="020B0503020204020204" pitchFamily="34" charset="0"/>
              </a:rPr>
              <a:t> tare la </a:t>
            </a:r>
            <a:r>
              <a:rPr lang="en-US" sz="4000" dirty="0" err="1">
                <a:latin typeface="Corbel" panose="020B0503020204020204" pitchFamily="34" charset="0"/>
              </a:rPr>
              <a:t>razele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soarelui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>
                <a:latin typeface="Corbel" panose="020B0503020204020204" pitchFamily="34" charset="0"/>
              </a:rPr>
              <a:t>dimineață</a:t>
            </a:r>
            <a:r>
              <a:rPr lang="en-US" sz="4000" dirty="0">
                <a:latin typeface="Corbel" panose="020B0503020204020204" pitchFamily="34" charset="0"/>
              </a:rPr>
              <a:t>. Cine </a:t>
            </a:r>
            <a:r>
              <a:rPr lang="en-US" sz="4000" dirty="0" err="1" smtClean="0">
                <a:latin typeface="Corbel" panose="020B0503020204020204" pitchFamily="34" charset="0"/>
              </a:rPr>
              <a:t>sunt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Ei</a:t>
            </a:r>
            <a:r>
              <a:rPr lang="en-US" sz="4000" dirty="0">
                <a:latin typeface="Corbel" panose="020B0503020204020204" pitchFamily="34" charset="0"/>
              </a:rPr>
              <a:t>?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99" y="1673570"/>
            <a:ext cx="14399101" cy="3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Хамелеон/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Cameleonii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312657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2019 году весь мир завидовал миллионеру, </a:t>
            </a:r>
            <a:r>
              <a:rPr lang="ru-RU" sz="6000" dirty="0" smtClean="0">
                <a:latin typeface="Corbel" panose="020B0503020204020204" pitchFamily="34" charset="0"/>
              </a:rPr>
              <a:t>который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вёл </a:t>
            </a:r>
            <a:r>
              <a:rPr lang="ru-RU" sz="6000" dirty="0">
                <a:latin typeface="Corbel" panose="020B0503020204020204" pitchFamily="34" charset="0"/>
              </a:rPr>
              <a:t>праздную, распутную жизнь, не заботясь </a:t>
            </a:r>
            <a:r>
              <a:rPr lang="ru-RU" sz="6000" dirty="0" smtClean="0">
                <a:latin typeface="Corbel" panose="020B0503020204020204" pitchFamily="34" charset="0"/>
              </a:rPr>
              <a:t>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будущем</a:t>
            </a:r>
            <a:r>
              <a:rPr lang="ru-RU" sz="6000" dirty="0">
                <a:latin typeface="Corbel" panose="020B0503020204020204" pitchFamily="34" charset="0"/>
              </a:rPr>
              <a:t>. Неудивительно, что вскоре он стал… </a:t>
            </a:r>
            <a:r>
              <a:rPr lang="ru-RU" sz="6000" b="1" dirty="0">
                <a:latin typeface="Corbel" panose="020B0503020204020204" pitchFamily="34" charset="0"/>
              </a:rPr>
              <a:t>Кем?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anul</a:t>
            </a:r>
            <a:r>
              <a:rPr lang="en-US" sz="6000" dirty="0">
                <a:latin typeface="Corbel" panose="020B0503020204020204" pitchFamily="34" charset="0"/>
              </a:rPr>
              <a:t> 2019 </a:t>
            </a:r>
            <a:r>
              <a:rPr lang="en-US" sz="6000" dirty="0" err="1">
                <a:latin typeface="Corbel" panose="020B0503020204020204" pitchFamily="34" charset="0"/>
              </a:rPr>
              <a:t>întreaga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lume</a:t>
            </a:r>
            <a:r>
              <a:rPr lang="en-US" sz="6000" dirty="0">
                <a:latin typeface="Corbel" panose="020B0503020204020204" pitchFamily="34" charset="0"/>
              </a:rPr>
              <a:t> era </a:t>
            </a:r>
            <a:r>
              <a:rPr lang="en-US" sz="6000" dirty="0" err="1">
                <a:latin typeface="Corbel" panose="020B0503020204020204" pitchFamily="34" charset="0"/>
              </a:rPr>
              <a:t>geloasă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</a:t>
            </a:r>
            <a:r>
              <a:rPr lang="en-US" sz="6000" dirty="0">
                <a:latin typeface="Corbel" panose="020B0503020204020204" pitchFamily="34" charset="0"/>
              </a:rPr>
              <a:t> un </a:t>
            </a:r>
            <a:r>
              <a:rPr lang="en-US" sz="6000" dirty="0" err="1">
                <a:latin typeface="Corbel" panose="020B0503020204020204" pitchFamily="34" charset="0"/>
              </a:rPr>
              <a:t>milionar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smtClean="0">
                <a:latin typeface="Corbel" panose="020B0503020204020204" pitchFamily="34" charset="0"/>
              </a:rPr>
              <a:t>care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ducea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o </a:t>
            </a:r>
            <a:r>
              <a:rPr lang="en-US" sz="6000" dirty="0" err="1">
                <a:latin typeface="Corbel" panose="020B0503020204020204" pitchFamily="34" charset="0"/>
              </a:rPr>
              <a:t>viață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veselă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fără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griji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fără</a:t>
            </a:r>
            <a:r>
              <a:rPr lang="en-US" sz="6000" dirty="0">
                <a:latin typeface="Corbel" panose="020B0503020204020204" pitchFamily="34" charset="0"/>
              </a:rPr>
              <a:t> a se </a:t>
            </a:r>
            <a:r>
              <a:rPr lang="en-US" sz="6000" dirty="0" err="1">
                <a:latin typeface="Corbel" panose="020B0503020204020204" pitchFamily="34" charset="0"/>
              </a:rPr>
              <a:t>gândi</a:t>
            </a:r>
            <a:r>
              <a:rPr lang="en-US" sz="6000" dirty="0">
                <a:latin typeface="Corbel" panose="020B0503020204020204" pitchFamily="34" charset="0"/>
              </a:rPr>
              <a:t> la </a:t>
            </a:r>
            <a:r>
              <a:rPr lang="en-US" sz="6000" dirty="0" err="1" smtClean="0">
                <a:latin typeface="Corbel" panose="020B0503020204020204" pitchFamily="34" charset="0"/>
              </a:rPr>
              <a:t>viitor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Nu </a:t>
            </a:r>
            <a:r>
              <a:rPr lang="en-US" sz="6000" dirty="0">
                <a:latin typeface="Corbel" panose="020B0503020204020204" pitchFamily="34" charset="0"/>
              </a:rPr>
              <a:t>e de </a:t>
            </a:r>
            <a:r>
              <a:rPr lang="en-US" sz="6000" dirty="0" err="1">
                <a:latin typeface="Corbel" panose="020B0503020204020204" pitchFamily="34" charset="0"/>
              </a:rPr>
              <a:t>mirare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faptul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curând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acesta</a:t>
            </a:r>
            <a:r>
              <a:rPr lang="en-US" sz="6000" dirty="0">
                <a:latin typeface="Corbel" panose="020B0503020204020204" pitchFamily="34" charset="0"/>
              </a:rPr>
              <a:t> a … </a:t>
            </a:r>
            <a:r>
              <a:rPr lang="en-US" sz="6000" b="1" dirty="0" err="1" smtClean="0">
                <a:latin typeface="Corbel" panose="020B0503020204020204" pitchFamily="34" charset="0"/>
              </a:rPr>
              <a:t>Continuați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fraza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cu un </a:t>
            </a:r>
            <a:r>
              <a:rPr lang="en-US" sz="6000" b="1" dirty="0" err="1">
                <a:latin typeface="Corbel" panose="020B0503020204020204" pitchFamily="34" charset="0"/>
              </a:rPr>
              <a:t>cuvânt</a:t>
            </a:r>
            <a:r>
              <a:rPr lang="en-US" sz="60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Банкротом/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Falimentat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833224"/>
            <a:ext cx="9080402" cy="6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1997 году 17-летний </a:t>
            </a:r>
            <a:r>
              <a:rPr lang="ru-RU" sz="6600" dirty="0" err="1">
                <a:latin typeface="Corbel" panose="020B0503020204020204" pitchFamily="34" charset="0"/>
              </a:rPr>
              <a:t>Амбариш</a:t>
            </a:r>
            <a:r>
              <a:rPr lang="ru-RU" sz="6600" dirty="0">
                <a:latin typeface="Corbel" panose="020B0503020204020204" pitchFamily="34" charset="0"/>
              </a:rPr>
              <a:t> Митра </a:t>
            </a:r>
            <a:r>
              <a:rPr lang="ru-RU" sz="6600" dirty="0" smtClean="0">
                <a:latin typeface="Corbel" panose="020B0503020204020204" pitchFamily="34" charset="0"/>
              </a:rPr>
              <a:t>продавал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журналы </a:t>
            </a:r>
            <a:r>
              <a:rPr lang="ru-RU" sz="6600" dirty="0">
                <a:latin typeface="Corbel" panose="020B0503020204020204" pitchFamily="34" charset="0"/>
              </a:rPr>
              <a:t>и чай, а сегодня он – глава </a:t>
            </a:r>
            <a:r>
              <a:rPr lang="ru-RU" sz="6600" dirty="0" smtClean="0">
                <a:latin typeface="Corbel" panose="020B0503020204020204" pitchFamily="34" charset="0"/>
              </a:rPr>
              <a:t>успешной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фирмы</a:t>
            </a:r>
            <a:r>
              <a:rPr lang="ru-RU" sz="6600" dirty="0">
                <a:latin typeface="Corbel" panose="020B0503020204020204" pitchFamily="34" charset="0"/>
              </a:rPr>
              <a:t>. В статье о нём упомянут фильм 2008 года.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Какой?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În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anul</a:t>
            </a:r>
            <a:r>
              <a:rPr lang="en-US" sz="6600" dirty="0">
                <a:latin typeface="Corbel" panose="020B0503020204020204" pitchFamily="34" charset="0"/>
              </a:rPr>
              <a:t> 1997 </a:t>
            </a:r>
            <a:r>
              <a:rPr lang="en-US" sz="6600" dirty="0" err="1">
                <a:latin typeface="Corbel" panose="020B0503020204020204" pitchFamily="34" charset="0"/>
              </a:rPr>
              <a:t>Ambarish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Mitra</a:t>
            </a:r>
            <a:r>
              <a:rPr lang="en-US" sz="6600" dirty="0">
                <a:latin typeface="Corbel" panose="020B0503020204020204" pitchFamily="34" charset="0"/>
              </a:rPr>
              <a:t>, </a:t>
            </a:r>
            <a:r>
              <a:rPr lang="en-US" sz="6600" dirty="0" err="1">
                <a:latin typeface="Corbel" panose="020B0503020204020204" pitchFamily="34" charset="0"/>
              </a:rPr>
              <a:t>în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vârstă</a:t>
            </a:r>
            <a:r>
              <a:rPr lang="en-US" sz="6600" dirty="0">
                <a:latin typeface="Corbel" panose="020B0503020204020204" pitchFamily="34" charset="0"/>
              </a:rPr>
              <a:t> de 17 </a:t>
            </a:r>
            <a:r>
              <a:rPr lang="en-US" sz="6600" dirty="0" err="1" smtClean="0">
                <a:latin typeface="Corbel" panose="020B0503020204020204" pitchFamily="34" charset="0"/>
              </a:rPr>
              <a:t>ani</a:t>
            </a:r>
            <a:r>
              <a:rPr lang="en-US" sz="6600" dirty="0" smtClean="0">
                <a:latin typeface="Corbel" panose="020B0503020204020204" pitchFamily="34" charset="0"/>
              </a:rPr>
              <a:t>,</a:t>
            </a: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vindea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ceai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și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reviste</a:t>
            </a:r>
            <a:r>
              <a:rPr lang="en-US" sz="6600" dirty="0">
                <a:latin typeface="Corbel" panose="020B0503020204020204" pitchFamily="34" charset="0"/>
              </a:rPr>
              <a:t>. </a:t>
            </a:r>
            <a:r>
              <a:rPr lang="en-US" sz="6600" dirty="0" err="1">
                <a:latin typeface="Corbel" panose="020B0503020204020204" pitchFamily="34" charset="0"/>
              </a:rPr>
              <a:t>Astăzi</a:t>
            </a:r>
            <a:r>
              <a:rPr lang="en-US" sz="6600" dirty="0">
                <a:latin typeface="Corbel" panose="020B0503020204020204" pitchFamily="34" charset="0"/>
              </a:rPr>
              <a:t> el </a:t>
            </a:r>
            <a:r>
              <a:rPr lang="en-US" sz="6600" dirty="0" err="1">
                <a:latin typeface="Corbel" panose="020B0503020204020204" pitchFamily="34" charset="0"/>
              </a:rPr>
              <a:t>este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șeful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 smtClean="0">
                <a:latin typeface="Corbel" panose="020B0503020204020204" pitchFamily="34" charset="0"/>
              </a:rPr>
              <a:t>unei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companii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>
                <a:latin typeface="Corbel" panose="020B0503020204020204" pitchFamily="34" charset="0"/>
              </a:rPr>
              <a:t>de </a:t>
            </a:r>
            <a:r>
              <a:rPr lang="en-US" sz="6600" dirty="0" err="1">
                <a:latin typeface="Corbel" panose="020B0503020204020204" pitchFamily="34" charset="0"/>
              </a:rPr>
              <a:t>succes</a:t>
            </a:r>
            <a:r>
              <a:rPr lang="en-US" sz="6600" dirty="0">
                <a:latin typeface="Corbel" panose="020B0503020204020204" pitchFamily="34" charset="0"/>
              </a:rPr>
              <a:t>. </a:t>
            </a:r>
            <a:r>
              <a:rPr lang="en-US" sz="6600" b="1" dirty="0">
                <a:latin typeface="Corbel" panose="020B0503020204020204" pitchFamily="34" charset="0"/>
              </a:rPr>
              <a:t>Ce film din 2008 e </a:t>
            </a:r>
            <a:r>
              <a:rPr lang="en-US" sz="6600" b="1" dirty="0" err="1" smtClean="0">
                <a:latin typeface="Corbel" panose="020B0503020204020204" pitchFamily="34" charset="0"/>
              </a:rPr>
              <a:t>menționat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într</a:t>
            </a:r>
            <a:r>
              <a:rPr lang="en-US" sz="6600" b="1" dirty="0" smtClean="0">
                <a:latin typeface="Corbel" panose="020B0503020204020204" pitchFamily="34" charset="0"/>
              </a:rPr>
              <a:t>-un </a:t>
            </a:r>
            <a:r>
              <a:rPr lang="en-US" sz="6600" b="1" dirty="0" err="1">
                <a:latin typeface="Corbel" panose="020B0503020204020204" pitchFamily="34" charset="0"/>
              </a:rPr>
              <a:t>articol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despre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Ambarish</a:t>
            </a:r>
            <a:r>
              <a:rPr lang="en-US" sz="66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Миллионер из трущоб/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Slumdog Millionaire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"/>
          <a:stretch/>
        </p:blipFill>
        <p:spPr>
          <a:xfrm>
            <a:off x="2474523" y="1589613"/>
            <a:ext cx="5794957" cy="81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В статье «Нищие» Светлана Бестужева-Лада </a:t>
            </a:r>
            <a:r>
              <a:rPr lang="ru-RU" sz="5400" dirty="0" smtClean="0">
                <a:latin typeface="Corbel" panose="020B0503020204020204" pitchFamily="34" charset="0"/>
              </a:rPr>
              <a:t>задаётся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вопросом</a:t>
            </a:r>
            <a:r>
              <a:rPr lang="ru-RU" sz="5400" dirty="0">
                <a:latin typeface="Corbel" panose="020B0503020204020204" pitchFamily="34" charset="0"/>
              </a:rPr>
              <a:t>, является ли милостыня АЛЬФОЙ совести. </a:t>
            </a:r>
            <a:r>
              <a:rPr lang="ru-RU" sz="5400" dirty="0" smtClean="0">
                <a:latin typeface="Corbel" panose="020B0503020204020204" pitchFamily="34" charset="0"/>
              </a:rPr>
              <a:t>В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Исламе </a:t>
            </a:r>
            <a:r>
              <a:rPr lang="ru-RU" sz="5400" dirty="0">
                <a:latin typeface="Corbel" panose="020B0503020204020204" pitchFamily="34" charset="0"/>
              </a:rPr>
              <a:t>запрещены АЛЬФЫ, но, когда человека </a:t>
            </a:r>
            <a:r>
              <a:rPr lang="ru-RU" sz="5400" dirty="0" smtClean="0">
                <a:latin typeface="Corbel" panose="020B0503020204020204" pitchFamily="34" charset="0"/>
              </a:rPr>
              <a:t>благодарят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подарком</a:t>
            </a:r>
            <a:r>
              <a:rPr lang="ru-RU" sz="5400" dirty="0">
                <a:latin typeface="Corbel" panose="020B0503020204020204" pitchFamily="34" charset="0"/>
              </a:rPr>
              <a:t>, – это не считается АЛЬФОЙ.</a:t>
            </a:r>
            <a:r>
              <a:rPr lang="ru-RU" sz="5400" b="1" dirty="0">
                <a:latin typeface="Corbel" panose="020B0503020204020204" pitchFamily="34" charset="0"/>
              </a:rPr>
              <a:t> Назовите АЛЬФУ.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articolul</a:t>
            </a:r>
            <a:r>
              <a:rPr lang="en-US" sz="5400" dirty="0">
                <a:latin typeface="Corbel" panose="020B0503020204020204" pitchFamily="34" charset="0"/>
              </a:rPr>
              <a:t> ”</a:t>
            </a:r>
            <a:r>
              <a:rPr lang="en-US" sz="5400" dirty="0" err="1">
                <a:latin typeface="Corbel" panose="020B0503020204020204" pitchFamily="34" charset="0"/>
              </a:rPr>
              <a:t>Cerșetorii</a:t>
            </a:r>
            <a:r>
              <a:rPr lang="en-US" sz="5400" dirty="0">
                <a:latin typeface="Corbel" panose="020B0503020204020204" pitchFamily="34" charset="0"/>
              </a:rPr>
              <a:t>” Svetlana </a:t>
            </a:r>
            <a:r>
              <a:rPr lang="en-US" sz="5400" dirty="0" err="1">
                <a:latin typeface="Corbel" panose="020B0503020204020204" pitchFamily="34" charset="0"/>
              </a:rPr>
              <a:t>Bestujeva-Lada</a:t>
            </a:r>
            <a:r>
              <a:rPr lang="en-US" sz="5400" dirty="0">
                <a:latin typeface="Corbel" panose="020B0503020204020204" pitchFamily="34" charset="0"/>
              </a:rPr>
              <a:t> se </a:t>
            </a:r>
            <a:r>
              <a:rPr lang="en-US" sz="5400" dirty="0" err="1">
                <a:latin typeface="Corbel" panose="020B0503020204020204" pitchFamily="34" charset="0"/>
              </a:rPr>
              <a:t>întreabă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dacă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caritatea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este</a:t>
            </a:r>
            <a:r>
              <a:rPr lang="en-US" sz="5400" dirty="0">
                <a:latin typeface="Corbel" panose="020B0503020204020204" pitchFamily="34" charset="0"/>
              </a:rPr>
              <a:t> o ALFĂ </a:t>
            </a:r>
            <a:r>
              <a:rPr lang="en-US" sz="5400" dirty="0" err="1">
                <a:latin typeface="Corbel" panose="020B0503020204020204" pitchFamily="34" charset="0"/>
              </a:rPr>
              <a:t>conștiinței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lumea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musulmană</a:t>
            </a:r>
            <a:r>
              <a:rPr lang="en-US" sz="5400" dirty="0">
                <a:latin typeface="Corbel" panose="020B0503020204020204" pitchFamily="34" charset="0"/>
              </a:rPr>
              <a:t> ALFA </a:t>
            </a:r>
            <a:r>
              <a:rPr lang="en-US" sz="5400" dirty="0" smtClean="0">
                <a:latin typeface="Corbel" panose="020B0503020204020204" pitchFamily="34" charset="0"/>
              </a:rPr>
              <a:t>e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interzisă</a:t>
            </a:r>
            <a:r>
              <a:rPr lang="en-US" sz="5400" dirty="0" smtClean="0">
                <a:latin typeface="Corbel" panose="020B0503020204020204" pitchFamily="34" charset="0"/>
              </a:rPr>
              <a:t>, </a:t>
            </a:r>
            <a:r>
              <a:rPr lang="en-US" sz="5400" dirty="0" err="1" smtClean="0">
                <a:latin typeface="Corbel" panose="020B0503020204020204" pitchFamily="34" charset="0"/>
              </a:rPr>
              <a:t>însă</a:t>
            </a:r>
            <a:r>
              <a:rPr lang="en-US" sz="5400" dirty="0" smtClean="0">
                <a:latin typeface="Corbel" panose="020B0503020204020204" pitchFamily="34" charset="0"/>
              </a:rPr>
              <a:t>, </a:t>
            </a:r>
            <a:r>
              <a:rPr lang="en-US" sz="5400" dirty="0" err="1" smtClean="0">
                <a:latin typeface="Corbel" panose="020B0503020204020204" pitchFamily="34" charset="0"/>
              </a:rPr>
              <a:t>când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persoana</a:t>
            </a:r>
            <a:r>
              <a:rPr lang="en-US" sz="5400" dirty="0" smtClean="0">
                <a:latin typeface="Corbel" panose="020B0503020204020204" pitchFamily="34" charset="0"/>
              </a:rPr>
              <a:t> e </a:t>
            </a:r>
            <a:r>
              <a:rPr lang="en-US" sz="5400" dirty="0" err="1" smtClean="0">
                <a:latin typeface="Corbel" panose="020B0503020204020204" pitchFamily="34" charset="0"/>
              </a:rPr>
              <a:t>răsplătită</a:t>
            </a:r>
            <a:r>
              <a:rPr lang="en-US" sz="5400" dirty="0" smtClean="0">
                <a:latin typeface="Corbel" panose="020B0503020204020204" pitchFamily="34" charset="0"/>
              </a:rPr>
              <a:t> cu un </a:t>
            </a:r>
            <a:r>
              <a:rPr lang="en-US" sz="5400" dirty="0" err="1" smtClean="0">
                <a:latin typeface="Corbel" panose="020B0503020204020204" pitchFamily="34" charset="0"/>
              </a:rPr>
              <a:t>cadou</a:t>
            </a:r>
            <a:r>
              <a:rPr lang="en-US" sz="5400" dirty="0" smtClean="0">
                <a:latin typeface="Corbel" panose="020B0503020204020204" pitchFamily="34" charset="0"/>
              </a:rPr>
              <a:t>, </a:t>
            </a:r>
            <a:r>
              <a:rPr lang="en-US" sz="5400" dirty="0" err="1" smtClean="0">
                <a:latin typeface="Corbel" panose="020B0503020204020204" pitchFamily="34" charset="0"/>
              </a:rPr>
              <a:t>acesta</a:t>
            </a:r>
            <a:r>
              <a:rPr lang="en-US" sz="5400" dirty="0" smtClean="0">
                <a:latin typeface="Corbel" panose="020B0503020204020204" pitchFamily="34" charset="0"/>
              </a:rPr>
              <a:t> nu e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considerat</a:t>
            </a:r>
            <a:r>
              <a:rPr lang="en-US" sz="5400" dirty="0" smtClean="0">
                <a:latin typeface="Corbel" panose="020B0503020204020204" pitchFamily="34" charset="0"/>
              </a:rPr>
              <a:t> ALFĂ. </a:t>
            </a:r>
            <a:r>
              <a:rPr lang="en-US" sz="5400" b="1" dirty="0" smtClean="0">
                <a:latin typeface="Corbel" panose="020B0503020204020204" pitchFamily="34" charset="0"/>
              </a:rPr>
              <a:t>Ce am </a:t>
            </a:r>
            <a:r>
              <a:rPr lang="en-US" sz="5400" b="1" dirty="0" err="1" smtClean="0">
                <a:latin typeface="Corbel" panose="020B0503020204020204" pitchFamily="34" charset="0"/>
              </a:rPr>
              <a:t>înlocuit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prin</a:t>
            </a:r>
            <a:r>
              <a:rPr lang="en-US" sz="5400" b="1" dirty="0" smtClean="0">
                <a:latin typeface="Corbel" panose="020B0503020204020204" pitchFamily="34" charset="0"/>
              </a:rPr>
              <a:t> ALFA? 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32571" y="3868611"/>
            <a:ext cx="9869714" cy="38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Взятка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ro-MD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Mită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9" y="2473191"/>
            <a:ext cx="9710957" cy="6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статье о плачевном состоянии экономики </a:t>
            </a:r>
            <a:r>
              <a:rPr lang="ru-RU" sz="6000" dirty="0" smtClean="0">
                <a:latin typeface="Corbel" panose="020B0503020204020204" pitchFamily="34" charset="0"/>
              </a:rPr>
              <a:t>Алексей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Михайлов </a:t>
            </a:r>
            <a:r>
              <a:rPr lang="ru-RU" sz="6000" dirty="0">
                <a:latin typeface="Corbel" panose="020B0503020204020204" pitchFamily="34" charset="0"/>
              </a:rPr>
              <a:t>утверждает, что ОНА визжит от голода. А </a:t>
            </a:r>
            <a:r>
              <a:rPr lang="ru-RU" sz="6000" dirty="0" smtClean="0">
                <a:latin typeface="Corbel" panose="020B0503020204020204" pitchFamily="34" charset="0"/>
              </a:rPr>
              <a:t>вот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 </a:t>
            </a:r>
            <a:r>
              <a:rPr lang="ru-RU" sz="6000" dirty="0">
                <a:latin typeface="Corbel" panose="020B0503020204020204" pitchFamily="34" charset="0"/>
              </a:rPr>
              <a:t>карикатуре из серии «В идеальном мире», </a:t>
            </a:r>
            <a:r>
              <a:rPr lang="ru-RU" sz="6000" dirty="0" smtClean="0">
                <a:latin typeface="Corbel" panose="020B0503020204020204" pitchFamily="34" charset="0"/>
              </a:rPr>
              <a:t>ОНА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страдает </a:t>
            </a:r>
            <a:r>
              <a:rPr lang="ru-RU" sz="6000" dirty="0">
                <a:latin typeface="Corbel" panose="020B0503020204020204" pitchFamily="34" charset="0"/>
              </a:rPr>
              <a:t>от постоянного переедания. </a:t>
            </a:r>
            <a:r>
              <a:rPr lang="ru-RU" sz="6000" b="1" dirty="0">
                <a:latin typeface="Corbel" panose="020B0503020204020204" pitchFamily="34" charset="0"/>
              </a:rPr>
              <a:t>Назовите ЕЁ.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Într</a:t>
            </a:r>
            <a:r>
              <a:rPr lang="en-US" sz="6000" dirty="0" smtClean="0">
                <a:latin typeface="Corbel" panose="020B0503020204020204" pitchFamily="34" charset="0"/>
              </a:rPr>
              <a:t>-un </a:t>
            </a:r>
            <a:r>
              <a:rPr lang="en-US" sz="6000" dirty="0" err="1">
                <a:latin typeface="Corbel" panose="020B0503020204020204" pitchFamily="34" charset="0"/>
              </a:rPr>
              <a:t>articol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despre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starea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deplorabilă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economiei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smtClean="0">
                <a:latin typeface="Corbel" panose="020B0503020204020204" pitchFamily="34" charset="0"/>
              </a:rPr>
              <a:t>Alexei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Mihailov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afirmă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că</a:t>
            </a:r>
            <a:r>
              <a:rPr lang="en-US" sz="6000" dirty="0">
                <a:latin typeface="Corbel" panose="020B0503020204020204" pitchFamily="34" charset="0"/>
              </a:rPr>
              <a:t> EA </a:t>
            </a:r>
            <a:r>
              <a:rPr lang="en-US" sz="6000" dirty="0" err="1">
                <a:latin typeface="Corbel" panose="020B0503020204020204" pitchFamily="34" charset="0"/>
              </a:rPr>
              <a:t>plânge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foame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Pe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r>
              <a:rPr lang="en-US" sz="6000" dirty="0" err="1">
                <a:latin typeface="Corbel" panose="020B0503020204020204" pitchFamily="34" charset="0"/>
              </a:rPr>
              <a:t>caricatură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seria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”</a:t>
            </a:r>
            <a:r>
              <a:rPr lang="en-US" sz="6000" dirty="0" err="1">
                <a:latin typeface="Corbel" panose="020B0503020204020204" pitchFamily="34" charset="0"/>
              </a:rPr>
              <a:t>Într</a:t>
            </a:r>
            <a:r>
              <a:rPr lang="en-US" sz="6000" dirty="0">
                <a:latin typeface="Corbel" panose="020B0503020204020204" pitchFamily="34" charset="0"/>
              </a:rPr>
              <a:t>-o </a:t>
            </a:r>
            <a:r>
              <a:rPr lang="en-US" sz="6000" dirty="0" err="1">
                <a:latin typeface="Corbel" panose="020B0503020204020204" pitchFamily="34" charset="0"/>
              </a:rPr>
              <a:t>lume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ideală</a:t>
            </a:r>
            <a:r>
              <a:rPr lang="en-US" sz="6000" dirty="0">
                <a:latin typeface="Corbel" panose="020B0503020204020204" pitchFamily="34" charset="0"/>
              </a:rPr>
              <a:t>” EA </a:t>
            </a:r>
            <a:r>
              <a:rPr lang="en-US" sz="6000" dirty="0" err="1">
                <a:latin typeface="Corbel" panose="020B0503020204020204" pitchFamily="34" charset="0"/>
              </a:rPr>
              <a:t>suferă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 smtClean="0">
                <a:latin typeface="Corbel" panose="020B0503020204020204" pitchFamily="34" charset="0"/>
              </a:rPr>
              <a:t>supraalimentare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constantă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este</a:t>
            </a:r>
            <a:r>
              <a:rPr lang="en-US" sz="6000" b="1" dirty="0">
                <a:latin typeface="Corbel" panose="020B0503020204020204" pitchFamily="34" charset="0"/>
              </a:rPr>
              <a:t> EA?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4922" y="38688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Свинья-копилка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Pușculița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19489"/>
            <a:ext cx="6973889" cy="74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err="1">
                <a:latin typeface="Corbel" panose="020B0503020204020204" pitchFamily="34" charset="0"/>
              </a:rPr>
              <a:t>Колумнист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The New York Times </a:t>
            </a:r>
            <a:r>
              <a:rPr lang="ru-RU" sz="5400" dirty="0">
                <a:latin typeface="Corbel" panose="020B0503020204020204" pitchFamily="34" charset="0"/>
              </a:rPr>
              <a:t>Нелли </a:t>
            </a:r>
            <a:r>
              <a:rPr lang="ru-RU" sz="5400" dirty="0" err="1">
                <a:latin typeface="Corbel" panose="020B0503020204020204" pitchFamily="34" charset="0"/>
              </a:rPr>
              <a:t>Боулз</a:t>
            </a:r>
            <a:r>
              <a:rPr lang="ru-RU" sz="5400" dirty="0">
                <a:latin typeface="Corbel" panose="020B0503020204020204" pitchFamily="34" charset="0"/>
              </a:rPr>
              <a:t> считает, </a:t>
            </a:r>
            <a:r>
              <a:rPr lang="ru-RU" sz="5400" dirty="0" smtClean="0">
                <a:latin typeface="Corbel" panose="020B0503020204020204" pitchFamily="34" charset="0"/>
              </a:rPr>
              <a:t>что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потребление</a:t>
            </a:r>
            <a:r>
              <a:rPr lang="ru-RU" sz="5400" dirty="0">
                <a:latin typeface="Corbel" panose="020B0503020204020204" pitchFamily="34" charset="0"/>
              </a:rPr>
              <a:t>  цифровых услуг вместо живого общения – </a:t>
            </a:r>
            <a:r>
              <a:rPr lang="ru-RU" sz="5400" dirty="0" smtClean="0">
                <a:latin typeface="Corbel" panose="020B0503020204020204" pitchFamily="34" charset="0"/>
              </a:rPr>
              <a:t>это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новый </a:t>
            </a:r>
            <a:r>
              <a:rPr lang="ru-RU" sz="5400" dirty="0">
                <a:latin typeface="Corbel" panose="020B0503020204020204" pitchFamily="34" charset="0"/>
              </a:rPr>
              <a:t>признак нищеты. По её мнению, признак </a:t>
            </a:r>
            <a:r>
              <a:rPr lang="ru-RU" sz="5400" dirty="0" err="1" smtClean="0">
                <a:latin typeface="Corbel" panose="020B0503020204020204" pitchFamily="34" charset="0"/>
              </a:rPr>
              <a:t>неуспешности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– </a:t>
            </a:r>
            <a:r>
              <a:rPr lang="ru-RU" sz="5400" dirty="0">
                <a:latin typeface="Corbel" panose="020B0503020204020204" pitchFamily="34" charset="0"/>
              </a:rPr>
              <a:t>это жизнь перед… </a:t>
            </a:r>
            <a:r>
              <a:rPr lang="ru-RU" sz="5400" b="1" dirty="0">
                <a:latin typeface="Corbel" panose="020B0503020204020204" pitchFamily="34" charset="0"/>
              </a:rPr>
              <a:t>Чем?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ro-MD" sz="5400" smtClean="0">
              <a:latin typeface="Corbel" panose="020B0503020204020204" pitchFamily="34" charset="0"/>
            </a:endParaRPr>
          </a:p>
          <a:p>
            <a:pPr fontAlgn="base"/>
            <a:r>
              <a:rPr lang="en-US" sz="5400" smtClean="0">
                <a:latin typeface="Corbel" panose="020B0503020204020204" pitchFamily="34" charset="0"/>
              </a:rPr>
              <a:t>Nelly </a:t>
            </a:r>
            <a:r>
              <a:rPr lang="en-US" sz="5400" dirty="0">
                <a:latin typeface="Corbel" panose="020B0503020204020204" pitchFamily="34" charset="0"/>
              </a:rPr>
              <a:t>Bowles, </a:t>
            </a:r>
            <a:r>
              <a:rPr lang="en-US" sz="5400" dirty="0" err="1">
                <a:latin typeface="Corbel" panose="020B0503020204020204" pitchFamily="34" charset="0"/>
              </a:rPr>
              <a:t>columnista</a:t>
            </a:r>
            <a:r>
              <a:rPr lang="en-US" sz="5400" dirty="0">
                <a:latin typeface="Corbel" panose="020B0503020204020204" pitchFamily="34" charset="0"/>
              </a:rPr>
              <a:t> din The New York Times, </a:t>
            </a:r>
            <a:r>
              <a:rPr lang="en-US" sz="5400" dirty="0" err="1">
                <a:latin typeface="Corbel" panose="020B0503020204020204" pitchFamily="34" charset="0"/>
              </a:rPr>
              <a:t>consideră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consumul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servicii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digitale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loc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comunicare</a:t>
            </a:r>
            <a:r>
              <a:rPr lang="en-US" sz="5400" dirty="0">
                <a:latin typeface="Corbel" panose="020B0503020204020204" pitchFamily="34" charset="0"/>
              </a:rPr>
              <a:t> vie </a:t>
            </a:r>
            <a:r>
              <a:rPr lang="ro-MD" sz="5400" dirty="0" smtClean="0">
                <a:latin typeface="Corbel" panose="020B0503020204020204" pitchFamily="34" charset="0"/>
              </a:rPr>
              <a:t>reprezintă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un </a:t>
            </a:r>
            <a:r>
              <a:rPr lang="en-US" sz="5400" dirty="0" err="1" smtClean="0">
                <a:latin typeface="Corbel" panose="020B0503020204020204" pitchFamily="34" charset="0"/>
              </a:rPr>
              <a:t>nou</a:t>
            </a:r>
            <a:r>
              <a:rPr lang="ro-MD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indice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sărăcie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opinia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indicele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lipsei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succes</a:t>
            </a:r>
            <a:r>
              <a:rPr lang="en-US" sz="5400" dirty="0">
                <a:latin typeface="Corbel" panose="020B0503020204020204" pitchFamily="34" charset="0"/>
              </a:rPr>
              <a:t> - e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viața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în</a:t>
            </a:r>
            <a:r>
              <a:rPr lang="ro-MD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fața</a:t>
            </a:r>
            <a:r>
              <a:rPr lang="en-US" sz="5400" dirty="0">
                <a:latin typeface="Corbel" panose="020B0503020204020204" pitchFamily="34" charset="0"/>
              </a:rPr>
              <a:t>… </a:t>
            </a:r>
            <a:r>
              <a:rPr lang="en-US" sz="5400" b="1" dirty="0" err="1">
                <a:latin typeface="Corbel" panose="020B0503020204020204" pitchFamily="34" charset="0"/>
              </a:rPr>
              <a:t>Continuați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ideea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columnistei</a:t>
            </a:r>
            <a:r>
              <a:rPr lang="en-US" sz="5400" b="1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9174" y="38688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Экраном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ro-MD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Ecranului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6" y="2540345"/>
            <a:ext cx="8544039" cy="68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Перед входом есть надпись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«</a:t>
            </a:r>
            <a:r>
              <a:rPr lang="en-US" sz="4700" dirty="0" err="1">
                <a:latin typeface="Corbel" panose="020B0503020204020204" pitchFamily="34" charset="0"/>
              </a:rPr>
              <a:t>nutrimentum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spiritus</a:t>
            </a:r>
            <a:r>
              <a:rPr lang="en-US" sz="4700" dirty="0">
                <a:latin typeface="Corbel" panose="020B0503020204020204" pitchFamily="34" charset="0"/>
              </a:rPr>
              <a:t>», </a:t>
            </a:r>
            <a:r>
              <a:rPr lang="ru-RU" sz="4700" dirty="0">
                <a:latin typeface="Corbel" panose="020B0503020204020204" pitchFamily="34" charset="0"/>
              </a:rPr>
              <a:t>что значит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«пища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для </a:t>
            </a:r>
            <a:r>
              <a:rPr lang="ru-RU" sz="4700" dirty="0">
                <a:latin typeface="Corbel" panose="020B0503020204020204" pitchFamily="34" charset="0"/>
              </a:rPr>
              <a:t>души». Здание построили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при </a:t>
            </a:r>
            <a:r>
              <a:rPr lang="ru-RU" sz="4700" dirty="0">
                <a:latin typeface="Corbel" panose="020B0503020204020204" pitchFamily="34" charset="0"/>
              </a:rPr>
              <a:t>Фридрихе Великом для </a:t>
            </a:r>
            <a:r>
              <a:rPr lang="ru-RU" sz="4700" dirty="0" smtClean="0">
                <a:latin typeface="Corbel" panose="020B0503020204020204" pitchFamily="34" charset="0"/>
              </a:rPr>
              <a:t>повышения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уровня </a:t>
            </a:r>
            <a:r>
              <a:rPr lang="ru-RU" sz="4700" dirty="0">
                <a:latin typeface="Corbel" panose="020B0503020204020204" pitchFamily="34" charset="0"/>
              </a:rPr>
              <a:t>образованности горожан.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А </a:t>
            </a:r>
            <a:r>
              <a:rPr lang="ru-RU" sz="4700" b="1" dirty="0">
                <a:latin typeface="Corbel" panose="020B0503020204020204" pitchFamily="34" charset="0"/>
              </a:rPr>
              <a:t>что сначала находилось в </a:t>
            </a:r>
            <a:r>
              <a:rPr lang="ru-RU" sz="4700" b="1" dirty="0" smtClean="0">
                <a:latin typeface="Corbel" panose="020B0503020204020204" pitchFamily="34" charset="0"/>
              </a:rPr>
              <a:t>этом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здании</a:t>
            </a:r>
            <a:r>
              <a:rPr lang="ru-RU" sz="4700" b="1" dirty="0">
                <a:latin typeface="Corbel" panose="020B0503020204020204" pitchFamily="34" charset="0"/>
              </a:rPr>
              <a:t>? 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În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fața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intrării</a:t>
            </a:r>
            <a:r>
              <a:rPr lang="en-US" sz="4700" dirty="0">
                <a:latin typeface="Corbel" panose="020B0503020204020204" pitchFamily="34" charset="0"/>
              </a:rPr>
              <a:t> se </a:t>
            </a:r>
            <a:r>
              <a:rPr lang="en-US" sz="4700" dirty="0" err="1">
                <a:latin typeface="Corbel" panose="020B0503020204020204" pitchFamily="34" charset="0"/>
              </a:rPr>
              <a:t>află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inscripția</a:t>
            </a:r>
            <a:r>
              <a:rPr lang="en-US" sz="4700" dirty="0">
                <a:latin typeface="Corbel" panose="020B0503020204020204" pitchFamily="34" charset="0"/>
              </a:rPr>
              <a:t> ”</a:t>
            </a:r>
            <a:r>
              <a:rPr lang="en-US" sz="4700" dirty="0" err="1">
                <a:latin typeface="Corbel" panose="020B0503020204020204" pitchFamily="34" charset="0"/>
              </a:rPr>
              <a:t>nutrimentum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spiritus</a:t>
            </a:r>
            <a:r>
              <a:rPr lang="en-US" sz="4700" dirty="0">
                <a:latin typeface="Corbel" panose="020B0503020204020204" pitchFamily="34" charset="0"/>
              </a:rPr>
              <a:t>”, </a:t>
            </a:r>
            <a:r>
              <a:rPr lang="en-US" sz="4700" dirty="0" err="1">
                <a:latin typeface="Corbel" panose="020B0503020204020204" pitchFamily="34" charset="0"/>
              </a:rPr>
              <a:t>ce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semnifică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”</a:t>
            </a:r>
            <a:r>
              <a:rPr lang="en-US" sz="4700" dirty="0" err="1" smtClean="0">
                <a:latin typeface="Corbel" panose="020B0503020204020204" pitchFamily="34" charset="0"/>
              </a:rPr>
              <a:t>hrană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suflet</a:t>
            </a:r>
            <a:r>
              <a:rPr lang="en-US" sz="4700" dirty="0">
                <a:latin typeface="Corbel" panose="020B0503020204020204" pitchFamily="34" charset="0"/>
              </a:rPr>
              <a:t>”. </a:t>
            </a:r>
            <a:r>
              <a:rPr lang="en-US" sz="4700" dirty="0" err="1">
                <a:latin typeface="Corbel" panose="020B0503020204020204" pitchFamily="34" charset="0"/>
              </a:rPr>
              <a:t>Clădirea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>
                <a:latin typeface="Corbel" panose="020B0503020204020204" pitchFamily="34" charset="0"/>
              </a:rPr>
              <a:t>fost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construită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timpul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domniei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lui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Frederic </a:t>
            </a:r>
            <a:r>
              <a:rPr lang="en-US" sz="4700" dirty="0" err="1">
                <a:latin typeface="Corbel" panose="020B0503020204020204" pitchFamily="34" charset="0"/>
              </a:rPr>
              <a:t>cel</a:t>
            </a:r>
            <a:r>
              <a:rPr lang="en-US" sz="4700" dirty="0">
                <a:latin typeface="Corbel" panose="020B0503020204020204" pitchFamily="34" charset="0"/>
              </a:rPr>
              <a:t> Mare cu </a:t>
            </a:r>
            <a:r>
              <a:rPr lang="en-US" sz="4700" dirty="0" err="1">
                <a:latin typeface="Corbel" panose="020B0503020204020204" pitchFamily="34" charset="0"/>
              </a:rPr>
              <a:t>scopul</a:t>
            </a:r>
            <a:r>
              <a:rPr lang="en-US" sz="4700" dirty="0">
                <a:latin typeface="Corbel" panose="020B0503020204020204" pitchFamily="34" charset="0"/>
              </a:rPr>
              <a:t> de a </a:t>
            </a:r>
            <a:r>
              <a:rPr lang="en-US" sz="4700" dirty="0" err="1">
                <a:latin typeface="Corbel" panose="020B0503020204020204" pitchFamily="34" charset="0"/>
              </a:rPr>
              <a:t>îmbunătăți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nivelul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educație</a:t>
            </a:r>
            <a:r>
              <a:rPr lang="en-US" sz="4700" dirty="0">
                <a:latin typeface="Corbel" panose="020B0503020204020204" pitchFamily="34" charset="0"/>
              </a:rPr>
              <a:t> al </a:t>
            </a:r>
            <a:r>
              <a:rPr lang="en-US" sz="4700" dirty="0" smtClean="0">
                <a:latin typeface="Corbel" panose="020B0503020204020204" pitchFamily="34" charset="0"/>
              </a:rPr>
              <a:t>o</a:t>
            </a: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rășenilor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b="1" dirty="0">
                <a:latin typeface="Corbel" panose="020B0503020204020204" pitchFamily="34" charset="0"/>
              </a:rPr>
              <a:t>Ce se </a:t>
            </a:r>
            <a:r>
              <a:rPr lang="en-US" sz="4700" b="1" dirty="0" err="1">
                <a:latin typeface="Corbel" panose="020B0503020204020204" pitchFamily="34" charset="0"/>
              </a:rPr>
              <a:t>afla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inițial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în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clădire</a:t>
            </a:r>
            <a:r>
              <a:rPr lang="en-US" sz="4700" b="1" dirty="0">
                <a:latin typeface="Corbel" panose="020B0503020204020204" pitchFamily="34" charset="0"/>
              </a:rPr>
              <a:t>?</a:t>
            </a: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03" y="1843764"/>
            <a:ext cx="8832890" cy="4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76114" y="3868611"/>
            <a:ext cx="9827986" cy="38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Библиотека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ro-MD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Bibliotec</a:t>
            </a:r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ă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" y="2543455"/>
            <a:ext cx="9165727" cy="6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649</Words>
  <Application>Microsoft Office PowerPoint</Application>
  <PresentationFormat>Произвольный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400</cp:revision>
  <dcterms:modified xsi:type="dcterms:W3CDTF">2021-01-06T10:18:02Z</dcterms:modified>
</cp:coreProperties>
</file>