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9" r:id="rId5"/>
    <p:sldId id="260" r:id="rId6"/>
    <p:sldId id="331" r:id="rId7"/>
    <p:sldId id="361" r:id="rId8"/>
    <p:sldId id="396" r:id="rId9"/>
    <p:sldId id="398" r:id="rId10"/>
    <p:sldId id="394" r:id="rId11"/>
    <p:sldId id="266" r:id="rId12"/>
    <p:sldId id="268" r:id="rId13"/>
    <p:sldId id="399" r:id="rId14"/>
    <p:sldId id="377" r:id="rId15"/>
    <p:sldId id="400" r:id="rId16"/>
    <p:sldId id="401" r:id="rId17"/>
    <p:sldId id="402" r:id="rId18"/>
    <p:sldId id="275" r:id="rId19"/>
    <p:sldId id="280" r:id="rId20"/>
    <p:sldId id="408" r:id="rId21"/>
    <p:sldId id="403" r:id="rId22"/>
    <p:sldId id="405" r:id="rId23"/>
    <p:sldId id="407" r:id="rId24"/>
    <p:sldId id="404" r:id="rId25"/>
    <p:sldId id="281" r:id="rId26"/>
    <p:sldId id="282" r:id="rId27"/>
    <p:sldId id="415" r:id="rId28"/>
    <p:sldId id="433" r:id="rId29"/>
    <p:sldId id="429" r:id="rId30"/>
    <p:sldId id="410" r:id="rId31"/>
    <p:sldId id="409" r:id="rId32"/>
    <p:sldId id="288" r:id="rId33"/>
    <p:sldId id="293" r:id="rId34"/>
    <p:sldId id="427" r:id="rId35"/>
    <p:sldId id="421" r:id="rId36"/>
    <p:sldId id="418" r:id="rId37"/>
    <p:sldId id="416" r:id="rId38"/>
    <p:sldId id="417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E9C"/>
    <a:srgbClr val="B3190D"/>
    <a:srgbClr val="8368A4"/>
    <a:srgbClr val="275EA1"/>
    <a:srgbClr val="A42518"/>
    <a:srgbClr val="73509A"/>
    <a:srgbClr val="B22C2C"/>
    <a:srgbClr val="995013"/>
    <a:srgbClr val="A33A1D"/>
    <a:srgbClr val="44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5" d="100"/>
          <a:sy n="105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1.wmf"/><Relationship Id="rId8" Type="http://schemas.openxmlformats.org/officeDocument/2006/relationships/image" Target="../media/image100.wmf"/><Relationship Id="rId7" Type="http://schemas.openxmlformats.org/officeDocument/2006/relationships/image" Target="../media/image99.wmf"/><Relationship Id="rId6" Type="http://schemas.openxmlformats.org/officeDocument/2006/relationships/image" Target="../media/image2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3" Type="http://schemas.openxmlformats.org/officeDocument/2006/relationships/image" Target="../media/image26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3.vml.rels><?xml version="1.0" encoding="UTF-8" standalone="yes"?>
<Relationships xmlns="http://schemas.openxmlformats.org/package/2006/relationships"><Relationship Id="rId7" Type="http://schemas.openxmlformats.org/officeDocument/2006/relationships/image" Target="../media/image109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91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3" Type="http://schemas.openxmlformats.org/officeDocument/2006/relationships/image" Target="../media/image110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4.wmf"/><Relationship Id="rId8" Type="http://schemas.openxmlformats.org/officeDocument/2006/relationships/image" Target="../media/image133.wmf"/><Relationship Id="rId7" Type="http://schemas.openxmlformats.org/officeDocument/2006/relationships/image" Target="../media/image132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3" Type="http://schemas.openxmlformats.org/officeDocument/2006/relationships/image" Target="../media/image138.wmf"/><Relationship Id="rId12" Type="http://schemas.openxmlformats.org/officeDocument/2006/relationships/image" Target="../media/image137.wmf"/><Relationship Id="rId11" Type="http://schemas.openxmlformats.org/officeDocument/2006/relationships/image" Target="../media/image136.wmf"/><Relationship Id="rId10" Type="http://schemas.openxmlformats.org/officeDocument/2006/relationships/image" Target="../media/image135.wmf"/><Relationship Id="rId1" Type="http://schemas.openxmlformats.org/officeDocument/2006/relationships/image" Target="../media/image12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7" Type="http://schemas.openxmlformats.org/officeDocument/2006/relationships/image" Target="../media/image143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Relationship Id="rId3" Type="http://schemas.openxmlformats.org/officeDocument/2006/relationships/image" Target="../media/image139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1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1.wmf"/><Relationship Id="rId8" Type="http://schemas.openxmlformats.org/officeDocument/2006/relationships/image" Target="../media/image160.wmf"/><Relationship Id="rId7" Type="http://schemas.openxmlformats.org/officeDocument/2006/relationships/image" Target="../media/image159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20.wmf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0" Type="http://schemas.openxmlformats.org/officeDocument/2006/relationships/image" Target="../media/image22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7" Type="http://schemas.openxmlformats.org/officeDocument/2006/relationships/image" Target="../media/image169.wmf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21.vml.rels><?xml version="1.0" encoding="UTF-8" standalone="yes"?>
<Relationships xmlns="http://schemas.openxmlformats.org/package/2006/relationships"><Relationship Id="rId7" Type="http://schemas.openxmlformats.org/officeDocument/2006/relationships/image" Target="../media/image175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Relationship Id="rId3" Type="http://schemas.openxmlformats.org/officeDocument/2006/relationships/image" Target="../media/image17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8" Type="http://schemas.openxmlformats.org/officeDocument/2006/relationships/image" Target="../media/image31.wmf"/><Relationship Id="rId7" Type="http://schemas.openxmlformats.org/officeDocument/2006/relationships/image" Target="../media/image30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7" Type="http://schemas.openxmlformats.org/officeDocument/2006/relationships/image" Target="../media/image61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72.wmf"/><Relationship Id="rId8" Type="http://schemas.openxmlformats.org/officeDocument/2006/relationships/image" Target="../media/image71.wmf"/><Relationship Id="rId7" Type="http://schemas.openxmlformats.org/officeDocument/2006/relationships/image" Target="../media/image70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1" Type="http://schemas.openxmlformats.org/officeDocument/2006/relationships/image" Target="../media/image74.wmf"/><Relationship Id="rId10" Type="http://schemas.openxmlformats.org/officeDocument/2006/relationships/image" Target="../media/image73.wmf"/><Relationship Id="rId1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84.wmf"/><Relationship Id="rId8" Type="http://schemas.openxmlformats.org/officeDocument/2006/relationships/image" Target="../media/image83.wmf"/><Relationship Id="rId7" Type="http://schemas.openxmlformats.org/officeDocument/2006/relationships/image" Target="../media/image82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E0E8-DDCC-4650-89FF-3DA2889AF28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CDCA-C3AD-4D2D-B47B-20317A2B6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395-AD55-4CFF-B988-9AC724C58BF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FA13-3504-47DE-A163-E7E2781B3C1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900igr.net/up/datai/195222/0006-009-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8834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41096" y="5934670"/>
            <a:ext cx="357880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Каратанова</a:t>
            </a: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Марина   Николаевна</a:t>
            </a:r>
            <a:endParaRPr lang="ru-RU" sz="1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СОШ №256 ГО ЗАТО г.Фокино</a:t>
            </a:r>
            <a:endParaRPr lang="ru-RU" sz="14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Приморский край</a:t>
            </a:r>
            <a:endParaRPr lang="ru-RU" sz="1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0" Type="http://schemas.openxmlformats.org/officeDocument/2006/relationships/slideLayout" Target="../slideLayouts/slideLayout6.xml"/><Relationship Id="rId1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8.bin"/><Relationship Id="rId3" Type="http://schemas.openxmlformats.org/officeDocument/2006/relationships/image" Target="../media/image53.wmf"/><Relationship Id="rId2" Type="http://schemas.openxmlformats.org/officeDocument/2006/relationships/oleObject" Target="../embeddings/oleObject37.bin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8" Type="http://schemas.openxmlformats.org/officeDocument/2006/relationships/image" Target="../media/image57.wmf"/><Relationship Id="rId7" Type="http://schemas.openxmlformats.org/officeDocument/2006/relationships/oleObject" Target="../embeddings/oleObject41.bin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39.bin"/><Relationship Id="rId23" Type="http://schemas.openxmlformats.org/officeDocument/2006/relationships/vmlDrawing" Target="../drawings/vmlDrawing7.vml"/><Relationship Id="rId22" Type="http://schemas.openxmlformats.org/officeDocument/2006/relationships/slideLayout" Target="../slideLayouts/slideLayout6.xml"/><Relationship Id="rId21" Type="http://schemas.openxmlformats.org/officeDocument/2006/relationships/image" Target="../media/image63.png"/><Relationship Id="rId20" Type="http://schemas.openxmlformats.org/officeDocument/2006/relationships/image" Target="../media/image62.wmf"/><Relationship Id="rId2" Type="http://schemas.openxmlformats.org/officeDocument/2006/relationships/image" Target="../media/image47.png"/><Relationship Id="rId19" Type="http://schemas.openxmlformats.org/officeDocument/2006/relationships/oleObject" Target="../embeddings/oleObject48.bin"/><Relationship Id="rId18" Type="http://schemas.openxmlformats.org/officeDocument/2006/relationships/image" Target="../media/image61.wmf"/><Relationship Id="rId17" Type="http://schemas.openxmlformats.org/officeDocument/2006/relationships/oleObject" Target="../embeddings/oleObject47.bin"/><Relationship Id="rId16" Type="http://schemas.openxmlformats.org/officeDocument/2006/relationships/image" Target="../media/image60.wmf"/><Relationship Id="rId15" Type="http://schemas.openxmlformats.org/officeDocument/2006/relationships/oleObject" Target="../embeddings/oleObject46.bin"/><Relationship Id="rId14" Type="http://schemas.openxmlformats.org/officeDocument/2006/relationships/image" Target="../media/image59.wmf"/><Relationship Id="rId13" Type="http://schemas.openxmlformats.org/officeDocument/2006/relationships/oleObject" Target="../embeddings/oleObject45.bin"/><Relationship Id="rId12" Type="http://schemas.openxmlformats.org/officeDocument/2006/relationships/oleObject" Target="../embeddings/oleObject44.bin"/><Relationship Id="rId11" Type="http://schemas.openxmlformats.org/officeDocument/2006/relationships/oleObject" Target="../embeddings/oleObject43.bin"/><Relationship Id="rId10" Type="http://schemas.openxmlformats.org/officeDocument/2006/relationships/image" Target="../media/image58.wmf"/><Relationship Id="rId1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8" Type="http://schemas.openxmlformats.org/officeDocument/2006/relationships/oleObject" Target="../embeddings/oleObject52.bin"/><Relationship Id="rId7" Type="http://schemas.openxmlformats.org/officeDocument/2006/relationships/image" Target="../media/image66.wmf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0.bin"/><Relationship Id="rId3" Type="http://schemas.openxmlformats.org/officeDocument/2006/relationships/image" Target="../media/image64.wmf"/><Relationship Id="rId29" Type="http://schemas.openxmlformats.org/officeDocument/2006/relationships/vmlDrawing" Target="../drawings/vmlDrawing8.vml"/><Relationship Id="rId28" Type="http://schemas.openxmlformats.org/officeDocument/2006/relationships/slideLayout" Target="../slideLayouts/slideLayout6.xml"/><Relationship Id="rId27" Type="http://schemas.openxmlformats.org/officeDocument/2006/relationships/image" Target="../media/image74.wmf"/><Relationship Id="rId26" Type="http://schemas.openxmlformats.org/officeDocument/2006/relationships/oleObject" Target="../embeddings/oleObject62.bin"/><Relationship Id="rId25" Type="http://schemas.openxmlformats.org/officeDocument/2006/relationships/image" Target="../media/image73.wmf"/><Relationship Id="rId24" Type="http://schemas.openxmlformats.org/officeDocument/2006/relationships/oleObject" Target="../embeddings/oleObject61.bin"/><Relationship Id="rId23" Type="http://schemas.openxmlformats.org/officeDocument/2006/relationships/image" Target="../media/image72.wmf"/><Relationship Id="rId22" Type="http://schemas.openxmlformats.org/officeDocument/2006/relationships/oleObject" Target="../embeddings/oleObject60.bin"/><Relationship Id="rId21" Type="http://schemas.openxmlformats.org/officeDocument/2006/relationships/image" Target="../media/image71.wmf"/><Relationship Id="rId20" Type="http://schemas.openxmlformats.org/officeDocument/2006/relationships/oleObject" Target="../embeddings/oleObject59.bin"/><Relationship Id="rId2" Type="http://schemas.openxmlformats.org/officeDocument/2006/relationships/oleObject" Target="../embeddings/oleObject49.bin"/><Relationship Id="rId19" Type="http://schemas.openxmlformats.org/officeDocument/2006/relationships/image" Target="../media/image70.wmf"/><Relationship Id="rId18" Type="http://schemas.openxmlformats.org/officeDocument/2006/relationships/oleObject" Target="../embeddings/oleObject58.bin"/><Relationship Id="rId17" Type="http://schemas.openxmlformats.org/officeDocument/2006/relationships/image" Target="../media/image69.wmf"/><Relationship Id="rId16" Type="http://schemas.openxmlformats.org/officeDocument/2006/relationships/oleObject" Target="../embeddings/oleObject57.bin"/><Relationship Id="rId15" Type="http://schemas.openxmlformats.org/officeDocument/2006/relationships/oleObject" Target="../embeddings/oleObject56.bin"/><Relationship Id="rId14" Type="http://schemas.openxmlformats.org/officeDocument/2006/relationships/oleObject" Target="../embeddings/oleObject55.bin"/><Relationship Id="rId13" Type="http://schemas.openxmlformats.org/officeDocument/2006/relationships/oleObject" Target="../embeddings/oleObject54.bin"/><Relationship Id="rId12" Type="http://schemas.openxmlformats.org/officeDocument/2006/relationships/image" Target="../media/image48.png"/><Relationship Id="rId11" Type="http://schemas.openxmlformats.org/officeDocument/2006/relationships/image" Target="../media/image68.wmf"/><Relationship Id="rId10" Type="http://schemas.openxmlformats.org/officeDocument/2006/relationships/oleObject" Target="../embeddings/oleObject53.bin"/><Relationship Id="rId1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3.png"/><Relationship Id="rId3" Type="http://schemas.openxmlformats.org/officeDocument/2006/relationships/image" Target="../media/image75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1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6.bin"/><Relationship Id="rId8" Type="http://schemas.openxmlformats.org/officeDocument/2006/relationships/image" Target="../media/image78.wmf"/><Relationship Id="rId7" Type="http://schemas.openxmlformats.org/officeDocument/2006/relationships/oleObject" Target="../embeddings/oleObject65.bin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63.bin"/><Relationship Id="rId23" Type="http://schemas.openxmlformats.org/officeDocument/2006/relationships/vmlDrawing" Target="../drawings/vmlDrawing9.vml"/><Relationship Id="rId22" Type="http://schemas.openxmlformats.org/officeDocument/2006/relationships/slideLayout" Target="../slideLayouts/slideLayout6.xml"/><Relationship Id="rId21" Type="http://schemas.openxmlformats.org/officeDocument/2006/relationships/slide" Target="slide2.xml"/><Relationship Id="rId20" Type="http://schemas.openxmlformats.org/officeDocument/2006/relationships/image" Target="../media/image84.wmf"/><Relationship Id="rId2" Type="http://schemas.openxmlformats.org/officeDocument/2006/relationships/image" Target="../media/image52.png"/><Relationship Id="rId19" Type="http://schemas.openxmlformats.org/officeDocument/2006/relationships/oleObject" Target="../embeddings/oleObject71.bin"/><Relationship Id="rId18" Type="http://schemas.openxmlformats.org/officeDocument/2006/relationships/image" Target="../media/image83.wmf"/><Relationship Id="rId17" Type="http://schemas.openxmlformats.org/officeDocument/2006/relationships/oleObject" Target="../embeddings/oleObject70.bin"/><Relationship Id="rId16" Type="http://schemas.openxmlformats.org/officeDocument/2006/relationships/image" Target="../media/image82.wmf"/><Relationship Id="rId15" Type="http://schemas.openxmlformats.org/officeDocument/2006/relationships/oleObject" Target="../embeddings/oleObject69.bin"/><Relationship Id="rId14" Type="http://schemas.openxmlformats.org/officeDocument/2006/relationships/image" Target="../media/image81.wmf"/><Relationship Id="rId13" Type="http://schemas.openxmlformats.org/officeDocument/2006/relationships/oleObject" Target="../embeddings/oleObject68.bin"/><Relationship Id="rId12" Type="http://schemas.openxmlformats.org/officeDocument/2006/relationships/image" Target="../media/image80.wmf"/><Relationship Id="rId11" Type="http://schemas.openxmlformats.org/officeDocument/2006/relationships/oleObject" Target="../embeddings/oleObject67.bin"/><Relationship Id="rId10" Type="http://schemas.openxmlformats.org/officeDocument/2006/relationships/image" Target="../media/image79.wmf"/><Relationship Id="rId1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90.png"/><Relationship Id="rId7" Type="http://schemas.openxmlformats.org/officeDocument/2006/relationships/image" Target="../media/image89.png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0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93.wmf"/><Relationship Id="rId6" Type="http://schemas.openxmlformats.org/officeDocument/2006/relationships/oleObject" Target="../embeddings/oleObject74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73.bin"/><Relationship Id="rId3" Type="http://schemas.openxmlformats.org/officeDocument/2006/relationships/image" Target="../media/image91.wmf"/><Relationship Id="rId2" Type="http://schemas.openxmlformats.org/officeDocument/2006/relationships/oleObject" Target="../embeddings/oleObject72.bin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5.png"/><Relationship Id="rId1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24.xml"/><Relationship Id="rId3" Type="http://schemas.openxmlformats.org/officeDocument/2006/relationships/slide" Target="slide17.xml"/><Relationship Id="rId2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77.bin"/><Relationship Id="rId7" Type="http://schemas.openxmlformats.org/officeDocument/2006/relationships/image" Target="../media/image96.wmf"/><Relationship Id="rId6" Type="http://schemas.openxmlformats.org/officeDocument/2006/relationships/oleObject" Target="../embeddings/oleObject76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75.bin"/><Relationship Id="rId3" Type="http://schemas.openxmlformats.org/officeDocument/2006/relationships/image" Target="../media/image23.wmf"/><Relationship Id="rId23" Type="http://schemas.openxmlformats.org/officeDocument/2006/relationships/vmlDrawing" Target="../drawings/vmlDrawing11.vml"/><Relationship Id="rId22" Type="http://schemas.openxmlformats.org/officeDocument/2006/relationships/slideLayout" Target="../slideLayouts/slideLayout6.xml"/><Relationship Id="rId21" Type="http://schemas.openxmlformats.org/officeDocument/2006/relationships/image" Target="../media/image101.wmf"/><Relationship Id="rId20" Type="http://schemas.openxmlformats.org/officeDocument/2006/relationships/oleObject" Target="../embeddings/oleObject83.bin"/><Relationship Id="rId2" Type="http://schemas.openxmlformats.org/officeDocument/2006/relationships/image" Target="../media/image86.png"/><Relationship Id="rId19" Type="http://schemas.openxmlformats.org/officeDocument/2006/relationships/image" Target="../media/image100.wmf"/><Relationship Id="rId18" Type="http://schemas.openxmlformats.org/officeDocument/2006/relationships/oleObject" Target="../embeddings/oleObject82.bin"/><Relationship Id="rId17" Type="http://schemas.openxmlformats.org/officeDocument/2006/relationships/image" Target="../media/image99.wmf"/><Relationship Id="rId16" Type="http://schemas.openxmlformats.org/officeDocument/2006/relationships/oleObject" Target="../embeddings/oleObject81.bin"/><Relationship Id="rId15" Type="http://schemas.openxmlformats.org/officeDocument/2006/relationships/image" Target="../media/image29.wmf"/><Relationship Id="rId14" Type="http://schemas.openxmlformats.org/officeDocument/2006/relationships/oleObject" Target="../embeddings/oleObject80.bin"/><Relationship Id="rId13" Type="http://schemas.openxmlformats.org/officeDocument/2006/relationships/image" Target="../media/image98.wmf"/><Relationship Id="rId12" Type="http://schemas.openxmlformats.org/officeDocument/2006/relationships/oleObject" Target="../embeddings/oleObject79.bin"/><Relationship Id="rId11" Type="http://schemas.openxmlformats.org/officeDocument/2006/relationships/image" Target="../media/image97.wmf"/><Relationship Id="rId10" Type="http://schemas.openxmlformats.org/officeDocument/2006/relationships/oleObject" Target="../embeddings/oleObject78.bin"/><Relationship Id="rId1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2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03.wmf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02.wmf"/><Relationship Id="rId3" Type="http://schemas.openxmlformats.org/officeDocument/2006/relationships/oleObject" Target="../embeddings/oleObject84.bin"/><Relationship Id="rId2" Type="http://schemas.openxmlformats.org/officeDocument/2006/relationships/image" Target="../media/image87.png"/><Relationship Id="rId1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0.bin"/><Relationship Id="rId8" Type="http://schemas.openxmlformats.org/officeDocument/2006/relationships/image" Target="../media/image105.wmf"/><Relationship Id="rId7" Type="http://schemas.openxmlformats.org/officeDocument/2006/relationships/oleObject" Target="../embeddings/oleObject89.bin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87.bin"/><Relationship Id="rId2" Type="http://schemas.openxmlformats.org/officeDocument/2006/relationships/image" Target="../media/image88.png"/><Relationship Id="rId19" Type="http://schemas.openxmlformats.org/officeDocument/2006/relationships/vmlDrawing" Target="../drawings/vmlDrawing13.vml"/><Relationship Id="rId18" Type="http://schemas.openxmlformats.org/officeDocument/2006/relationships/slideLayout" Target="../slideLayouts/slideLayout6.xml"/><Relationship Id="rId17" Type="http://schemas.openxmlformats.org/officeDocument/2006/relationships/image" Target="../media/image109.wmf"/><Relationship Id="rId16" Type="http://schemas.openxmlformats.org/officeDocument/2006/relationships/oleObject" Target="../embeddings/oleObject94.bin"/><Relationship Id="rId15" Type="http://schemas.openxmlformats.org/officeDocument/2006/relationships/image" Target="../media/image108.wmf"/><Relationship Id="rId14" Type="http://schemas.openxmlformats.org/officeDocument/2006/relationships/oleObject" Target="../embeddings/oleObject93.bin"/><Relationship Id="rId13" Type="http://schemas.openxmlformats.org/officeDocument/2006/relationships/oleObject" Target="../embeddings/oleObject92.bin"/><Relationship Id="rId12" Type="http://schemas.openxmlformats.org/officeDocument/2006/relationships/image" Target="../media/image107.wmf"/><Relationship Id="rId11" Type="http://schemas.openxmlformats.org/officeDocument/2006/relationships/oleObject" Target="../embeddings/oleObject91.bin"/><Relationship Id="rId10" Type="http://schemas.openxmlformats.org/officeDocument/2006/relationships/image" Target="../media/image106.wmf"/><Relationship Id="rId1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wmf"/><Relationship Id="rId8" Type="http://schemas.openxmlformats.org/officeDocument/2006/relationships/oleObject" Target="../embeddings/oleObject97.bin"/><Relationship Id="rId7" Type="http://schemas.openxmlformats.org/officeDocument/2006/relationships/image" Target="../media/image41.wmf"/><Relationship Id="rId6" Type="http://schemas.openxmlformats.org/officeDocument/2006/relationships/oleObject" Target="../embeddings/oleObject9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95.bin"/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9" Type="http://schemas.openxmlformats.org/officeDocument/2006/relationships/vmlDrawing" Target="../drawings/vmlDrawing14.vml"/><Relationship Id="rId18" Type="http://schemas.openxmlformats.org/officeDocument/2006/relationships/slideLayout" Target="../slideLayouts/slideLayout6.xml"/><Relationship Id="rId17" Type="http://schemas.openxmlformats.org/officeDocument/2006/relationships/slide" Target="slide2.xml"/><Relationship Id="rId16" Type="http://schemas.openxmlformats.org/officeDocument/2006/relationships/image" Target="../media/image91.wmf"/><Relationship Id="rId15" Type="http://schemas.openxmlformats.org/officeDocument/2006/relationships/oleObject" Target="../embeddings/oleObject101.bin"/><Relationship Id="rId14" Type="http://schemas.openxmlformats.org/officeDocument/2006/relationships/oleObject" Target="../embeddings/oleObject100.bin"/><Relationship Id="rId13" Type="http://schemas.openxmlformats.org/officeDocument/2006/relationships/image" Target="../media/image112.wmf"/><Relationship Id="rId12" Type="http://schemas.openxmlformats.org/officeDocument/2006/relationships/oleObject" Target="../embeddings/oleObject99.bin"/><Relationship Id="rId11" Type="http://schemas.openxmlformats.org/officeDocument/2006/relationships/image" Target="../media/image111.wmf"/><Relationship Id="rId10" Type="http://schemas.openxmlformats.org/officeDocument/2006/relationships/oleObject" Target="../embeddings/oleObject98.bin"/><Relationship Id="rId1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18.png"/><Relationship Id="rId7" Type="http://schemas.openxmlformats.org/officeDocument/2006/relationships/image" Target="../media/image117.png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3" Type="http://schemas.openxmlformats.org/officeDocument/2006/relationships/image" Target="../media/image113.png"/><Relationship Id="rId2" Type="http://schemas.openxmlformats.org/officeDocument/2006/relationships/slide" Target="slide2.xml"/><Relationship Id="rId1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5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21.wmf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103.bin"/><Relationship Id="rId3" Type="http://schemas.openxmlformats.org/officeDocument/2006/relationships/image" Target="../media/image119.wmf"/><Relationship Id="rId2" Type="http://schemas.openxmlformats.org/officeDocument/2006/relationships/oleObject" Target="../embeddings/oleObject102.bin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3.png"/><Relationship Id="rId2" Type="http://schemas.openxmlformats.org/officeDocument/2006/relationships/image" Target="../media/image122.jpeg"/><Relationship Id="rId1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wmf"/><Relationship Id="rId8" Type="http://schemas.openxmlformats.org/officeDocument/2006/relationships/oleObject" Target="../embeddings/oleObject107.bin"/><Relationship Id="rId7" Type="http://schemas.openxmlformats.org/officeDocument/2006/relationships/image" Target="../media/image127.wmf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26.wmf"/><Relationship Id="rId4" Type="http://schemas.openxmlformats.org/officeDocument/2006/relationships/image" Target="../media/image125.wmf"/><Relationship Id="rId32" Type="http://schemas.openxmlformats.org/officeDocument/2006/relationships/vmlDrawing" Target="../drawings/vmlDrawing16.vml"/><Relationship Id="rId31" Type="http://schemas.openxmlformats.org/officeDocument/2006/relationships/slideLayout" Target="../slideLayouts/slideLayout6.xml"/><Relationship Id="rId30" Type="http://schemas.openxmlformats.org/officeDocument/2006/relationships/image" Target="../media/image123.png"/><Relationship Id="rId3" Type="http://schemas.openxmlformats.org/officeDocument/2006/relationships/oleObject" Target="../embeddings/oleObject105.bin"/><Relationship Id="rId29" Type="http://schemas.openxmlformats.org/officeDocument/2006/relationships/image" Target="../media/image138.wmf"/><Relationship Id="rId28" Type="http://schemas.openxmlformats.org/officeDocument/2006/relationships/oleObject" Target="../embeddings/oleObject117.bin"/><Relationship Id="rId27" Type="http://schemas.openxmlformats.org/officeDocument/2006/relationships/image" Target="../media/image137.wmf"/><Relationship Id="rId26" Type="http://schemas.openxmlformats.org/officeDocument/2006/relationships/oleObject" Target="../embeddings/oleObject116.bin"/><Relationship Id="rId25" Type="http://schemas.openxmlformats.org/officeDocument/2006/relationships/image" Target="../media/image136.wmf"/><Relationship Id="rId24" Type="http://schemas.openxmlformats.org/officeDocument/2006/relationships/oleObject" Target="../embeddings/oleObject115.bin"/><Relationship Id="rId23" Type="http://schemas.openxmlformats.org/officeDocument/2006/relationships/image" Target="../media/image135.wmf"/><Relationship Id="rId22" Type="http://schemas.openxmlformats.org/officeDocument/2006/relationships/oleObject" Target="../embeddings/oleObject114.bin"/><Relationship Id="rId21" Type="http://schemas.openxmlformats.org/officeDocument/2006/relationships/image" Target="../media/image134.wmf"/><Relationship Id="rId20" Type="http://schemas.openxmlformats.org/officeDocument/2006/relationships/oleObject" Target="../embeddings/oleObject113.bin"/><Relationship Id="rId2" Type="http://schemas.openxmlformats.org/officeDocument/2006/relationships/image" Target="../media/image114.png"/><Relationship Id="rId19" Type="http://schemas.openxmlformats.org/officeDocument/2006/relationships/image" Target="../media/image133.wmf"/><Relationship Id="rId18" Type="http://schemas.openxmlformats.org/officeDocument/2006/relationships/oleObject" Target="../embeddings/oleObject112.bin"/><Relationship Id="rId17" Type="http://schemas.openxmlformats.org/officeDocument/2006/relationships/image" Target="../media/image132.wmf"/><Relationship Id="rId16" Type="http://schemas.openxmlformats.org/officeDocument/2006/relationships/oleObject" Target="../embeddings/oleObject111.bin"/><Relationship Id="rId15" Type="http://schemas.openxmlformats.org/officeDocument/2006/relationships/image" Target="../media/image131.wmf"/><Relationship Id="rId14" Type="http://schemas.openxmlformats.org/officeDocument/2006/relationships/oleObject" Target="../embeddings/oleObject110.bin"/><Relationship Id="rId13" Type="http://schemas.openxmlformats.org/officeDocument/2006/relationships/image" Target="../media/image130.wmf"/><Relationship Id="rId12" Type="http://schemas.openxmlformats.org/officeDocument/2006/relationships/oleObject" Target="../embeddings/oleObject109.bin"/><Relationship Id="rId11" Type="http://schemas.openxmlformats.org/officeDocument/2006/relationships/image" Target="../media/image129.wmf"/><Relationship Id="rId10" Type="http://schemas.openxmlformats.org/officeDocument/2006/relationships/oleObject" Target="../embeddings/oleObject108.bin"/><Relationship Id="rId1" Type="http://schemas.openxmlformats.org/officeDocument/2006/relationships/image" Target="../media/image1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3.png"/><Relationship Id="rId1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23.png"/><Relationship Id="rId3" Type="http://schemas.openxmlformats.org/officeDocument/2006/relationships/image" Target="../media/image75.png"/><Relationship Id="rId2" Type="http://schemas.openxmlformats.org/officeDocument/2006/relationships/image" Target="../media/image117.png"/><Relationship Id="rId1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1.bin"/><Relationship Id="rId8" Type="http://schemas.openxmlformats.org/officeDocument/2006/relationships/image" Target="../media/image139.wmf"/><Relationship Id="rId7" Type="http://schemas.openxmlformats.org/officeDocument/2006/relationships/oleObject" Target="../embeddings/oleObject120.bin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118.bin"/><Relationship Id="rId21" Type="http://schemas.openxmlformats.org/officeDocument/2006/relationships/vmlDrawing" Target="../drawings/vmlDrawing17.vml"/><Relationship Id="rId20" Type="http://schemas.openxmlformats.org/officeDocument/2006/relationships/slideLayout" Target="../slideLayouts/slideLayout6.xml"/><Relationship Id="rId2" Type="http://schemas.openxmlformats.org/officeDocument/2006/relationships/image" Target="../media/image118.png"/><Relationship Id="rId19" Type="http://schemas.openxmlformats.org/officeDocument/2006/relationships/slide" Target="slide2.xml"/><Relationship Id="rId18" Type="http://schemas.openxmlformats.org/officeDocument/2006/relationships/image" Target="../media/image144.wmf"/><Relationship Id="rId17" Type="http://schemas.openxmlformats.org/officeDocument/2006/relationships/oleObject" Target="../embeddings/oleObject125.bin"/><Relationship Id="rId16" Type="http://schemas.openxmlformats.org/officeDocument/2006/relationships/image" Target="../media/image143.wmf"/><Relationship Id="rId15" Type="http://schemas.openxmlformats.org/officeDocument/2006/relationships/oleObject" Target="../embeddings/oleObject124.bin"/><Relationship Id="rId14" Type="http://schemas.openxmlformats.org/officeDocument/2006/relationships/image" Target="../media/image142.wmf"/><Relationship Id="rId13" Type="http://schemas.openxmlformats.org/officeDocument/2006/relationships/oleObject" Target="../embeddings/oleObject123.bin"/><Relationship Id="rId12" Type="http://schemas.openxmlformats.org/officeDocument/2006/relationships/image" Target="../media/image141.wmf"/><Relationship Id="rId11" Type="http://schemas.openxmlformats.org/officeDocument/2006/relationships/oleObject" Target="../embeddings/oleObject122.bin"/><Relationship Id="rId10" Type="http://schemas.openxmlformats.org/officeDocument/2006/relationships/image" Target="../media/image140.wmf"/><Relationship Id="rId1" Type="http://schemas.openxmlformats.org/officeDocument/2006/relationships/image" Target="../media/image1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49.png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3" Type="http://schemas.openxmlformats.org/officeDocument/2006/relationships/image" Target="../media/image145.png"/><Relationship Id="rId2" Type="http://schemas.openxmlformats.org/officeDocument/2006/relationships/slide" Target="slide2.xml"/><Relationship Id="rId1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8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27.bin"/><Relationship Id="rId3" Type="http://schemas.openxmlformats.org/officeDocument/2006/relationships/image" Target="../media/image150.wmf"/><Relationship Id="rId2" Type="http://schemas.openxmlformats.org/officeDocument/2006/relationships/oleObject" Target="../embeddings/oleObject126.bin"/><Relationship Id="rId1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1.bin"/><Relationship Id="rId8" Type="http://schemas.openxmlformats.org/officeDocument/2006/relationships/image" Target="../media/image155.wmf"/><Relationship Id="rId7" Type="http://schemas.openxmlformats.org/officeDocument/2006/relationships/oleObject" Target="../embeddings/oleObject130.bin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53.wmf"/><Relationship Id="rId3" Type="http://schemas.openxmlformats.org/officeDocument/2006/relationships/oleObject" Target="../embeddings/oleObject128.bin"/><Relationship Id="rId23" Type="http://schemas.openxmlformats.org/officeDocument/2006/relationships/vmlDrawing" Target="../drawings/vmlDrawing19.vml"/><Relationship Id="rId22" Type="http://schemas.openxmlformats.org/officeDocument/2006/relationships/slideLayout" Target="../slideLayouts/slideLayout6.xml"/><Relationship Id="rId21" Type="http://schemas.openxmlformats.org/officeDocument/2006/relationships/image" Target="../media/image162.jpeg"/><Relationship Id="rId20" Type="http://schemas.openxmlformats.org/officeDocument/2006/relationships/image" Target="../media/image161.wmf"/><Relationship Id="rId2" Type="http://schemas.openxmlformats.org/officeDocument/2006/relationships/image" Target="../media/image152.jpeg"/><Relationship Id="rId19" Type="http://schemas.openxmlformats.org/officeDocument/2006/relationships/oleObject" Target="../embeddings/oleObject136.bin"/><Relationship Id="rId18" Type="http://schemas.openxmlformats.org/officeDocument/2006/relationships/image" Target="../media/image160.wmf"/><Relationship Id="rId17" Type="http://schemas.openxmlformats.org/officeDocument/2006/relationships/oleObject" Target="../embeddings/oleObject135.bin"/><Relationship Id="rId16" Type="http://schemas.openxmlformats.org/officeDocument/2006/relationships/image" Target="../media/image159.wmf"/><Relationship Id="rId15" Type="http://schemas.openxmlformats.org/officeDocument/2006/relationships/oleObject" Target="../embeddings/oleObject134.bin"/><Relationship Id="rId14" Type="http://schemas.openxmlformats.org/officeDocument/2006/relationships/image" Target="../media/image158.wmf"/><Relationship Id="rId13" Type="http://schemas.openxmlformats.org/officeDocument/2006/relationships/oleObject" Target="../embeddings/oleObject133.bin"/><Relationship Id="rId12" Type="http://schemas.openxmlformats.org/officeDocument/2006/relationships/image" Target="../media/image157.wmf"/><Relationship Id="rId11" Type="http://schemas.openxmlformats.org/officeDocument/2006/relationships/oleObject" Target="../embeddings/oleObject132.bin"/><Relationship Id="rId10" Type="http://schemas.openxmlformats.org/officeDocument/2006/relationships/image" Target="../media/image156.wmf"/><Relationship Id="rId1" Type="http://schemas.openxmlformats.org/officeDocument/2006/relationships/image" Target="../media/image145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5.wmf"/><Relationship Id="rId8" Type="http://schemas.openxmlformats.org/officeDocument/2006/relationships/oleObject" Target="../embeddings/oleObject139.bin"/><Relationship Id="rId7" Type="http://schemas.openxmlformats.org/officeDocument/2006/relationships/image" Target="../media/image164.wmf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137.bin"/><Relationship Id="rId3" Type="http://schemas.openxmlformats.org/officeDocument/2006/relationships/image" Target="../media/image23.wmf"/><Relationship Id="rId2" Type="http://schemas.openxmlformats.org/officeDocument/2006/relationships/image" Target="../media/image146.png"/><Relationship Id="rId19" Type="http://schemas.openxmlformats.org/officeDocument/2006/relationships/vmlDrawing" Target="../drawings/vmlDrawing20.vml"/><Relationship Id="rId18" Type="http://schemas.openxmlformats.org/officeDocument/2006/relationships/slideLayout" Target="../slideLayouts/slideLayout6.xml"/><Relationship Id="rId17" Type="http://schemas.openxmlformats.org/officeDocument/2006/relationships/image" Target="../media/image169.wmf"/><Relationship Id="rId16" Type="http://schemas.openxmlformats.org/officeDocument/2006/relationships/oleObject" Target="../embeddings/oleObject143.bin"/><Relationship Id="rId15" Type="http://schemas.openxmlformats.org/officeDocument/2006/relationships/image" Target="../media/image168.wmf"/><Relationship Id="rId14" Type="http://schemas.openxmlformats.org/officeDocument/2006/relationships/oleObject" Target="../embeddings/oleObject142.bin"/><Relationship Id="rId13" Type="http://schemas.openxmlformats.org/officeDocument/2006/relationships/image" Target="../media/image167.wmf"/><Relationship Id="rId12" Type="http://schemas.openxmlformats.org/officeDocument/2006/relationships/oleObject" Target="../embeddings/oleObject141.bin"/><Relationship Id="rId11" Type="http://schemas.openxmlformats.org/officeDocument/2006/relationships/image" Target="../media/image166.wmf"/><Relationship Id="rId10" Type="http://schemas.openxmlformats.org/officeDocument/2006/relationships/oleObject" Target="../embeddings/oleObject140.bin"/><Relationship Id="rId1" Type="http://schemas.openxmlformats.org/officeDocument/2006/relationships/image" Target="../media/image1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7.png"/><Relationship Id="rId1" Type="http://schemas.openxmlformats.org/officeDocument/2006/relationships/image" Target="../media/image162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7.bin"/><Relationship Id="rId8" Type="http://schemas.openxmlformats.org/officeDocument/2006/relationships/image" Target="../media/image171.wmf"/><Relationship Id="rId7" Type="http://schemas.openxmlformats.org/officeDocument/2006/relationships/oleObject" Target="../embeddings/oleObject146.bin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48.png"/><Relationship Id="rId3" Type="http://schemas.openxmlformats.org/officeDocument/2006/relationships/image" Target="../media/image33.wmf"/><Relationship Id="rId2" Type="http://schemas.openxmlformats.org/officeDocument/2006/relationships/oleObject" Target="../embeddings/oleObject144.bin"/><Relationship Id="rId19" Type="http://schemas.openxmlformats.org/officeDocument/2006/relationships/vmlDrawing" Target="../drawings/vmlDrawing21.vml"/><Relationship Id="rId18" Type="http://schemas.openxmlformats.org/officeDocument/2006/relationships/slideLayout" Target="../slideLayouts/slideLayout6.xml"/><Relationship Id="rId17" Type="http://schemas.openxmlformats.org/officeDocument/2006/relationships/image" Target="../media/image175.wmf"/><Relationship Id="rId16" Type="http://schemas.openxmlformats.org/officeDocument/2006/relationships/oleObject" Target="../embeddings/oleObject151.bin"/><Relationship Id="rId15" Type="http://schemas.openxmlformats.org/officeDocument/2006/relationships/image" Target="../media/image174.wmf"/><Relationship Id="rId14" Type="http://schemas.openxmlformats.org/officeDocument/2006/relationships/oleObject" Target="../embeddings/oleObject150.bin"/><Relationship Id="rId13" Type="http://schemas.openxmlformats.org/officeDocument/2006/relationships/oleObject" Target="../embeddings/oleObject149.bin"/><Relationship Id="rId12" Type="http://schemas.openxmlformats.org/officeDocument/2006/relationships/image" Target="../media/image173.wmf"/><Relationship Id="rId11" Type="http://schemas.openxmlformats.org/officeDocument/2006/relationships/oleObject" Target="../embeddings/oleObject148.bin"/><Relationship Id="rId10" Type="http://schemas.openxmlformats.org/officeDocument/2006/relationships/image" Target="../media/image172.wmf"/><Relationship Id="rId1" Type="http://schemas.openxmlformats.org/officeDocument/2006/relationships/image" Target="../media/image162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5.bin"/><Relationship Id="rId8" Type="http://schemas.openxmlformats.org/officeDocument/2006/relationships/image" Target="../media/image176.wmf"/><Relationship Id="rId7" Type="http://schemas.openxmlformats.org/officeDocument/2006/relationships/oleObject" Target="../embeddings/oleObject154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40.wmf"/><Relationship Id="rId3" Type="http://schemas.openxmlformats.org/officeDocument/2006/relationships/oleObject" Target="../embeddings/oleObject152.bin"/><Relationship Id="rId2" Type="http://schemas.openxmlformats.org/officeDocument/2006/relationships/image" Target="../media/image149.png"/><Relationship Id="rId18" Type="http://schemas.openxmlformats.org/officeDocument/2006/relationships/vmlDrawing" Target="../drawings/vmlDrawing22.vml"/><Relationship Id="rId17" Type="http://schemas.openxmlformats.org/officeDocument/2006/relationships/slideLayout" Target="../slideLayouts/slideLayout6.xml"/><Relationship Id="rId16" Type="http://schemas.openxmlformats.org/officeDocument/2006/relationships/slide" Target="slide2.xml"/><Relationship Id="rId15" Type="http://schemas.openxmlformats.org/officeDocument/2006/relationships/image" Target="../media/image179.wmf"/><Relationship Id="rId14" Type="http://schemas.openxmlformats.org/officeDocument/2006/relationships/oleObject" Target="../embeddings/oleObject158.bin"/><Relationship Id="rId13" Type="http://schemas.openxmlformats.org/officeDocument/2006/relationships/image" Target="../media/image178.wmf"/><Relationship Id="rId12" Type="http://schemas.openxmlformats.org/officeDocument/2006/relationships/oleObject" Target="../embeddings/oleObject157.bin"/><Relationship Id="rId11" Type="http://schemas.openxmlformats.org/officeDocument/2006/relationships/oleObject" Target="../embeddings/oleObject156.bin"/><Relationship Id="rId10" Type="http://schemas.openxmlformats.org/officeDocument/2006/relationships/image" Target="../media/image177.wmf"/><Relationship Id="rId1" Type="http://schemas.openxmlformats.org/officeDocument/2006/relationships/image" Target="../media/image162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80.png"/><Relationship Id="rId7" Type="http://schemas.openxmlformats.org/officeDocument/2006/relationships/hyperlink" Target="https://st2.depositphotos.com/5606164/8697/v/950/depositphotos_86972384-stock-illustration-teacher-on-a-white-background.jpg" TargetMode="External"/><Relationship Id="rId6" Type="http://schemas.openxmlformats.org/officeDocument/2006/relationships/hyperlink" Target="https://avatanplus.com/files/resources/original/5919918154c6815c0be06143.png" TargetMode="External"/><Relationship Id="rId5" Type="http://schemas.openxmlformats.org/officeDocument/2006/relationships/hyperlink" Target="http://gel-school-10.ru/wp-content/uploads/2014/10/ri1.png" TargetMode="External"/><Relationship Id="rId4" Type="http://schemas.openxmlformats.org/officeDocument/2006/relationships/hyperlink" Target="https://ds04.infourok.ru/uploads/ex/12d5/00052f6c-bad08894/hello_html_m4fc74ae6.png" TargetMode="External"/><Relationship Id="rId3" Type="http://schemas.openxmlformats.org/officeDocument/2006/relationships/hyperlink" Target="https://prikolnye-kartinki.ru/img/picture/Dec/22/306d4ba3660463373295028a787fc4d5/1.jpg" TargetMode="External"/><Relationship Id="rId2" Type="http://schemas.openxmlformats.org/officeDocument/2006/relationships/hyperlink" Target="https://fs00.infourok.ru/images/doc/52/65160/hello_html_39f2f9fc.png" TargetMode="External"/><Relationship Id="rId11" Type="http://schemas.openxmlformats.org/officeDocument/2006/relationships/slideLayout" Target="../slideLayouts/slideLayout6.xml"/><Relationship Id="rId10" Type="http://schemas.openxmlformats.org/officeDocument/2006/relationships/hyperlink" Target="http://www.yenifelsefe.com/Content/UserFiles/ListItem/Big/pythagoras-ve-pythagorascilik_622_11-18-07.jpg" TargetMode="External"/><Relationship Id="rId1" Type="http://schemas.openxmlformats.org/officeDocument/2006/relationships/hyperlink" Target="http://900igr.net/up/datai/195222/0006-009-.png" TargetMode="Externa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3.wmf"/><Relationship Id="rId24" Type="http://schemas.openxmlformats.org/officeDocument/2006/relationships/vmlDrawing" Target="../drawings/vmlDrawing2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22.wmf"/><Relationship Id="rId21" Type="http://schemas.openxmlformats.org/officeDocument/2006/relationships/oleObject" Target="../embeddings/oleObject12.bin"/><Relationship Id="rId20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9" Type="http://schemas.openxmlformats.org/officeDocument/2006/relationships/oleObject" Target="../embeddings/oleObject11.bin"/><Relationship Id="rId18" Type="http://schemas.openxmlformats.org/officeDocument/2006/relationships/image" Target="../media/image20.wmf"/><Relationship Id="rId17" Type="http://schemas.openxmlformats.org/officeDocument/2006/relationships/oleObject" Target="../embeddings/oleObject10.bin"/><Relationship Id="rId16" Type="http://schemas.openxmlformats.org/officeDocument/2006/relationships/image" Target="../media/image19.wmf"/><Relationship Id="rId15" Type="http://schemas.openxmlformats.org/officeDocument/2006/relationships/oleObject" Target="../embeddings/oleObject9.bin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23.wmf"/><Relationship Id="rId23" Type="http://schemas.openxmlformats.org/officeDocument/2006/relationships/vmlDrawing" Target="../drawings/vmlDrawing3.vml"/><Relationship Id="rId22" Type="http://schemas.openxmlformats.org/officeDocument/2006/relationships/slideLayout" Target="../slideLayouts/slideLayout6.xml"/><Relationship Id="rId21" Type="http://schemas.openxmlformats.org/officeDocument/2006/relationships/image" Target="../media/image32.wmf"/><Relationship Id="rId20" Type="http://schemas.openxmlformats.org/officeDocument/2006/relationships/oleObject" Target="../embeddings/oleObject21.bin"/><Relationship Id="rId2" Type="http://schemas.openxmlformats.org/officeDocument/2006/relationships/image" Target="../media/image6.png"/><Relationship Id="rId19" Type="http://schemas.openxmlformats.org/officeDocument/2006/relationships/image" Target="../media/image31.wmf"/><Relationship Id="rId18" Type="http://schemas.openxmlformats.org/officeDocument/2006/relationships/oleObject" Target="../embeddings/oleObject20.bin"/><Relationship Id="rId17" Type="http://schemas.openxmlformats.org/officeDocument/2006/relationships/image" Target="../media/image30.wmf"/><Relationship Id="rId16" Type="http://schemas.openxmlformats.org/officeDocument/2006/relationships/oleObject" Target="../embeddings/oleObject19.bin"/><Relationship Id="rId15" Type="http://schemas.openxmlformats.org/officeDocument/2006/relationships/image" Target="../media/image29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16.bin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.png"/><Relationship Id="rId3" Type="http://schemas.openxmlformats.org/officeDocument/2006/relationships/image" Target="../media/image33.wmf"/><Relationship Id="rId2" Type="http://schemas.openxmlformats.org/officeDocument/2006/relationships/oleObject" Target="../embeddings/oleObject22.bin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6.xml"/><Relationship Id="rId17" Type="http://schemas.openxmlformats.org/officeDocument/2006/relationships/image" Target="../media/image39.wmf"/><Relationship Id="rId16" Type="http://schemas.openxmlformats.org/officeDocument/2006/relationships/oleObject" Target="../embeddings/oleObject29.bin"/><Relationship Id="rId15" Type="http://schemas.openxmlformats.org/officeDocument/2006/relationships/image" Target="../media/image38.wmf"/><Relationship Id="rId14" Type="http://schemas.openxmlformats.org/officeDocument/2006/relationships/oleObject" Target="../embeddings/oleObject28.bin"/><Relationship Id="rId13" Type="http://schemas.openxmlformats.org/officeDocument/2006/relationships/oleObject" Target="../embeddings/oleObject27.bin"/><Relationship Id="rId12" Type="http://schemas.openxmlformats.org/officeDocument/2006/relationships/image" Target="../media/image37.wmf"/><Relationship Id="rId11" Type="http://schemas.openxmlformats.org/officeDocument/2006/relationships/oleObject" Target="../embeddings/oleObject26.bin"/><Relationship Id="rId10" Type="http://schemas.openxmlformats.org/officeDocument/2006/relationships/image" Target="../media/image36.wmf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32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w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8.png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6.xml"/><Relationship Id="rId16" Type="http://schemas.openxmlformats.org/officeDocument/2006/relationships/slide" Target="slide2.xml"/><Relationship Id="rId15" Type="http://schemas.openxmlformats.org/officeDocument/2006/relationships/image" Target="../media/image45.wmf"/><Relationship Id="rId14" Type="http://schemas.openxmlformats.org/officeDocument/2006/relationships/oleObject" Target="../embeddings/oleObject36.bin"/><Relationship Id="rId13" Type="http://schemas.openxmlformats.org/officeDocument/2006/relationships/image" Target="../media/image44.wmf"/><Relationship Id="rId12" Type="http://schemas.openxmlformats.org/officeDocument/2006/relationships/oleObject" Target="../embeddings/oleObject35.bin"/><Relationship Id="rId11" Type="http://schemas.openxmlformats.org/officeDocument/2006/relationships/oleObject" Target="../embeddings/oleObject34.bin"/><Relationship Id="rId10" Type="http://schemas.openxmlformats.org/officeDocument/2006/relationships/image" Target="../media/image43.wmf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548680"/>
            <a:ext cx="5365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276872"/>
            <a:ext cx="2140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7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789040"/>
            <a:ext cx="46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Геометрия - 8</a:t>
            </a:r>
            <a:endParaRPr lang="ru-RU" sz="5400" b="1" cap="all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Управляющая кнопка: сведения 4">
            <a:hlinkClick r:id="rId1" action="ppaction://hlinksldjump" highlightClick="1"/>
          </p:cNvPr>
          <p:cNvSpPr/>
          <p:nvPr/>
        </p:nvSpPr>
        <p:spPr>
          <a:xfrm>
            <a:off x="467544" y="6309320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15" y="5949315"/>
            <a:ext cx="4638675" cy="8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1700808"/>
            <a:ext cx="8712969" cy="769497"/>
            <a:chOff x="251520" y="1556792"/>
            <a:chExt cx="8712969" cy="769497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556792"/>
              <a:ext cx="8712969" cy="769497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323528" y="1556792"/>
              <a:ext cx="856895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473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786505"/>
              <a:ext cx="8568952" cy="362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90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36912"/>
            <a:ext cx="8712968" cy="68381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251520" y="3501008"/>
            <a:ext cx="8712968" cy="647329"/>
            <a:chOff x="251520" y="3212976"/>
            <a:chExt cx="8712968" cy="64732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51520" y="3212976"/>
              <a:ext cx="8712968" cy="647329"/>
              <a:chOff x="251520" y="3140968"/>
              <a:chExt cx="8712968" cy="719337"/>
            </a:xfrm>
          </p:grpSpPr>
          <p:pic>
            <p:nvPicPr>
              <p:cNvPr id="244739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520" y="3140968"/>
                <a:ext cx="8712968" cy="719337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8" name="Прямоугольник 17"/>
              <p:cNvSpPr/>
              <p:nvPr/>
            </p:nvSpPr>
            <p:spPr>
              <a:xfrm>
                <a:off x="323528" y="3212976"/>
                <a:ext cx="8640960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9901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3356992"/>
              <a:ext cx="5016252" cy="33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293096"/>
            <a:ext cx="8712968" cy="75235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990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229200"/>
            <a:ext cx="8712968" cy="80675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№32. Тригонометрические функции. Теорема косинусов.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340768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356992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365104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373216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348880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0032" y="227687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Пропорциональность сторон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14127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4932040" y="3068960"/>
          <a:ext cx="8016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2" imgW="6400800" imgH="10363200" progId="Equation.3">
                  <p:embed/>
                </p:oleObj>
              </mc:Choice>
              <mc:Fallback>
                <p:oleObj name="Формула" r:id="rId2" imgW="6400800" imgH="103632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2040" y="3068960"/>
                        <a:ext cx="801687" cy="1281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№32. Тригонометрические функции. Теорема косинусов.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5076056" y="5445224"/>
          <a:ext cx="2130027" cy="80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4" imgW="18592800" imgH="6705600" progId="Equation.3">
                  <p:embed/>
                </p:oleObj>
              </mc:Choice>
              <mc:Fallback>
                <p:oleObj name="Формула" r:id="rId4" imgW="18592800" imgH="67056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6056" y="5445224"/>
                        <a:ext cx="2130027" cy="80134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788024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…серединных  перпендикуляров 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 сторонам треугольника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1412776"/>
            <a:ext cx="8712969" cy="769497"/>
            <a:chOff x="251520" y="1556792"/>
            <a:chExt cx="8712969" cy="76949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51520" y="1556792"/>
              <a:ext cx="8712969" cy="769497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1556792"/>
              <a:ext cx="856895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786505"/>
              <a:ext cx="8568952" cy="362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3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4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2483768" y="5733256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выпуклого </a:t>
              </a:r>
              <a:r>
                <a:rPr lang="ru-RU" sz="2400" b="1" i="1" dirty="0" err="1" smtClean="0">
                  <a:latin typeface="Times New Roman" panose="02020603050405020304" pitchFamily="18" charset="0"/>
                </a:rPr>
                <a:t>п</a:t>
              </a:r>
              <a:r>
                <a:rPr lang="ru-RU" sz="2400" b="1" dirty="0" err="1" smtClean="0">
                  <a:latin typeface="Times New Roman" panose="02020603050405020304" pitchFamily="18" charset="0"/>
                </a:rPr>
                <a:t>-угольника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равна  180</a:t>
              </a:r>
              <a:r>
                <a:rPr lang="en-US" sz="2400" b="1" dirty="0" smtClean="0">
                  <a:latin typeface="Times New Roman" panose="02020603050405020304" pitchFamily="18" charset="0"/>
                </a:rPr>
                <a:t>º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(</a:t>
              </a:r>
              <a:r>
                <a:rPr lang="ru-RU" sz="2400" b="1" i="1" dirty="0" err="1" smtClean="0">
                  <a:latin typeface="Times New Roman" panose="02020603050405020304" pitchFamily="18" charset="0"/>
                </a:rPr>
                <a:t>п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– 2)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3851920" y="3429000"/>
              <a:ext cx="504056" cy="72008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355976" y="3140968"/>
              <a:ext cx="1008112" cy="28803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364088" y="3140968"/>
              <a:ext cx="1368152" cy="57606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6732240" y="3717032"/>
              <a:ext cx="0" cy="72008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6228184" y="4437112"/>
              <a:ext cx="504056" cy="72008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644008" y="5085184"/>
              <a:ext cx="1584176" cy="72008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851920" y="4149080"/>
              <a:ext cx="792088" cy="93610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3851920" y="3717032"/>
              <a:ext cx="288032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851920" y="4149080"/>
              <a:ext cx="288032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851920" y="4149080"/>
              <a:ext cx="2376264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3851920" y="3140968"/>
              <a:ext cx="1512168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8"/>
            <p:cNvGraphicFramePr>
              <a:graphicFrameLocks noChangeAspect="1"/>
            </p:cNvGraphicFramePr>
            <p:nvPr/>
          </p:nvGraphicFramePr>
          <p:xfrm>
            <a:off x="3402013" y="3860800"/>
            <a:ext cx="479425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3" imgW="3962400" imgH="5181600" progId="Equation.3">
                    <p:embed/>
                  </p:oleObj>
                </mc:Choice>
                <mc:Fallback>
                  <p:oleObj name="Формула" r:id="rId3" imgW="3962400" imgH="51816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02013" y="3860800"/>
                          <a:ext cx="479425" cy="6175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3923928" y="2780928"/>
            <a:ext cx="554038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5" imgW="4572000" imgH="5181600" progId="Equation.3">
                    <p:embed/>
                  </p:oleObj>
                </mc:Choice>
                <mc:Fallback>
                  <p:oleObj name="Формула" r:id="rId5" imgW="4572000" imgH="51816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23928" y="2780928"/>
                          <a:ext cx="554038" cy="6175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"/>
            <p:cNvGraphicFramePr>
              <a:graphicFrameLocks noChangeAspect="1"/>
            </p:cNvGraphicFramePr>
            <p:nvPr/>
          </p:nvGraphicFramePr>
          <p:xfrm>
            <a:off x="4175125" y="4995863"/>
            <a:ext cx="554038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7" imgW="4572000" imgH="5486400" progId="Equation.3">
                    <p:embed/>
                  </p:oleObj>
                </mc:Choice>
                <mc:Fallback>
                  <p:oleObj name="Формула" r:id="rId7" imgW="4572000" imgH="54864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75125" y="4995863"/>
                          <a:ext cx="554038" cy="654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6008688" y="4995863"/>
            <a:ext cx="774700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9" imgW="6400800" imgH="5486400" progId="Equation.3">
                    <p:embed/>
                  </p:oleObj>
                </mc:Choice>
                <mc:Fallback>
                  <p:oleObj name="Формула" r:id="rId9" imgW="6400800" imgH="54864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008688" y="4995863"/>
                          <a:ext cx="774700" cy="654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5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851920" y="3140968"/>
              <a:ext cx="1512168" cy="100811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364088" y="3140968"/>
              <a:ext cx="1368152" cy="57606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6228184" y="3717032"/>
              <a:ext cx="504056" cy="144016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644008" y="5085184"/>
              <a:ext cx="1584176" cy="72008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851920" y="4149080"/>
              <a:ext cx="792088" cy="93610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3402013" y="3860800"/>
            <a:ext cx="479425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1" imgW="3962400" imgH="5181600" progId="Equation.3">
                    <p:embed/>
                  </p:oleObj>
                </mc:Choice>
                <mc:Fallback>
                  <p:oleObj name="Формула" r:id="rId11" imgW="3962400" imgH="51816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02013" y="3860800"/>
                          <a:ext cx="479425" cy="6175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4860032" y="2564904"/>
            <a:ext cx="626046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Формула" r:id="rId12" imgW="4572000" imgH="5181600" progId="Equation.3">
                    <p:embed/>
                  </p:oleObj>
                </mc:Choice>
                <mc:Fallback>
                  <p:oleObj name="Формула" r:id="rId12" imgW="4572000" imgH="5181600" progId="Equation.3">
                    <p:embed/>
                    <p:pic>
                      <p:nvPicPr>
                        <p:cNvPr id="0" name="Изображение 71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60032" y="2564904"/>
                          <a:ext cx="626046" cy="6175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4"/>
            <p:cNvGraphicFramePr>
              <a:graphicFrameLocks noChangeAspect="1"/>
            </p:cNvGraphicFramePr>
            <p:nvPr/>
          </p:nvGraphicFramePr>
          <p:xfrm>
            <a:off x="4194175" y="4995863"/>
            <a:ext cx="515938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Формула" r:id="rId13" imgW="4267200" imgH="5486400" progId="Equation.3">
                    <p:embed/>
                  </p:oleObj>
                </mc:Choice>
                <mc:Fallback>
                  <p:oleObj name="Формула" r:id="rId13" imgW="4267200" imgH="5486400" progId="Equation.3">
                    <p:embed/>
                    <p:pic>
                      <p:nvPicPr>
                        <p:cNvPr id="0" name="Изображение 71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94175" y="4995863"/>
                          <a:ext cx="515938" cy="654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"/>
            <p:cNvGraphicFramePr>
              <a:graphicFrameLocks noChangeAspect="1"/>
            </p:cNvGraphicFramePr>
            <p:nvPr/>
          </p:nvGraphicFramePr>
          <p:xfrm>
            <a:off x="6119813" y="5013325"/>
            <a:ext cx="552450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Формула" r:id="rId15" imgW="4572000" imgH="5181600" progId="Equation.3">
                    <p:embed/>
                  </p:oleObj>
                </mc:Choice>
                <mc:Fallback>
                  <p:oleObj name="Формула" r:id="rId15" imgW="4572000" imgH="5181600" progId="Equation.3">
                    <p:embed/>
                    <p:pic>
                      <p:nvPicPr>
                        <p:cNvPr id="0" name="Изображение 71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119813" y="5013325"/>
                          <a:ext cx="552450" cy="6175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6"/>
            <p:cNvGraphicFramePr>
              <a:graphicFrameLocks noChangeAspect="1"/>
            </p:cNvGraphicFramePr>
            <p:nvPr/>
          </p:nvGraphicFramePr>
          <p:xfrm>
            <a:off x="6677025" y="3340100"/>
            <a:ext cx="515938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Формула" r:id="rId17" imgW="4267200" imgH="5486400" progId="Equation.3">
                    <p:embed/>
                  </p:oleObj>
                </mc:Choice>
                <mc:Fallback>
                  <p:oleObj name="Формула" r:id="rId17" imgW="4267200" imgH="5486400" progId="Equation.3">
                    <p:embed/>
                    <p:pic>
                      <p:nvPicPr>
                        <p:cNvPr id="0" name="Изображение 71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677025" y="3340100"/>
                          <a:ext cx="515938" cy="654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Object 7"/>
          <p:cNvGraphicFramePr>
            <a:graphicFrameLocks noChangeAspect="1"/>
          </p:cNvGraphicFramePr>
          <p:nvPr/>
        </p:nvGraphicFramePr>
        <p:xfrm>
          <a:off x="2411760" y="5805264"/>
          <a:ext cx="6045810" cy="630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Формула" r:id="rId19" imgW="49682400" imgH="5486400" progId="Equation.3">
                  <p:embed/>
                </p:oleObj>
              </mc:Choice>
              <mc:Fallback>
                <p:oleObj name="Формула" r:id="rId19" imgW="49682400" imgH="5486400" progId="Equation.3">
                  <p:embed/>
                  <p:pic>
                    <p:nvPicPr>
                      <p:cNvPr id="0" name="Изображение 717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11760" y="5805264"/>
                        <a:ext cx="6045810" cy="6304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7308304" y="5805264"/>
            <a:ext cx="108012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62" name="Управляющая кнопка: далее 6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№32. Тригонометрические функции. Теорема косинусов.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№32. Тригонометрические функции. Теорема косинусов.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8" name="Группа 44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89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79" name="Object 8"/>
            <p:cNvGraphicFramePr>
              <a:graphicFrameLocks noChangeAspect="1"/>
            </p:cNvGraphicFramePr>
            <p:nvPr/>
          </p:nvGraphicFramePr>
          <p:xfrm>
            <a:off x="2051720" y="6165304"/>
            <a:ext cx="442913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2" imgW="3657600" imgH="3962400" progId="Equation.3">
                    <p:embed/>
                  </p:oleObj>
                </mc:Choice>
                <mc:Fallback>
                  <p:oleObj name="Формула" r:id="rId2" imgW="3657600" imgH="39624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051720" y="6165304"/>
                          <a:ext cx="442913" cy="4714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3"/>
            <p:cNvGraphicFramePr>
              <a:graphicFrameLocks noChangeAspect="1"/>
            </p:cNvGraphicFramePr>
            <p:nvPr/>
          </p:nvGraphicFramePr>
          <p:xfrm>
            <a:off x="3491880" y="3068960"/>
            <a:ext cx="501650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3657600" imgH="3962400" progId="Equation.3">
                    <p:embed/>
                  </p:oleObj>
                </mc:Choice>
                <mc:Fallback>
                  <p:oleObj name="Формула" r:id="rId4" imgW="3657600" imgH="39624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91880" y="3068960"/>
                          <a:ext cx="501650" cy="4714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6"/>
            <p:cNvGraphicFramePr>
              <a:graphicFrameLocks noChangeAspect="1"/>
            </p:cNvGraphicFramePr>
            <p:nvPr/>
          </p:nvGraphicFramePr>
          <p:xfrm>
            <a:off x="5148064" y="6093296"/>
            <a:ext cx="442912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6" imgW="3657600" imgH="4267200" progId="Equation.3">
                    <p:embed/>
                  </p:oleObj>
                </mc:Choice>
                <mc:Fallback>
                  <p:oleObj name="Формула" r:id="rId6" imgW="3657600" imgH="42672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48064" y="6093296"/>
                          <a:ext cx="442912" cy="5095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Равнобедренный треугольник 81"/>
            <p:cNvSpPr/>
            <p:nvPr/>
          </p:nvSpPr>
          <p:spPr>
            <a:xfrm>
              <a:off x="2195736" y="3573016"/>
              <a:ext cx="3024336" cy="2607186"/>
            </a:xfrm>
            <a:prstGeom prst="triangle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76056" y="2852936"/>
              <a:ext cx="32698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Равносторонний</a:t>
              </a:r>
              <a:endPara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треугольник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7"/>
            <p:cNvGraphicFramePr>
              <a:graphicFrameLocks noChangeAspect="1"/>
            </p:cNvGraphicFramePr>
            <p:nvPr/>
          </p:nvGraphicFramePr>
          <p:xfrm>
            <a:off x="5436096" y="4077072"/>
            <a:ext cx="2619375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8" imgW="23469600" imgH="4267200" progId="Equation.3">
                    <p:embed/>
                  </p:oleObj>
                </mc:Choice>
                <mc:Fallback>
                  <p:oleObj name="Формула" r:id="rId8" imgW="23469600" imgH="42672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436096" y="4077072"/>
                          <a:ext cx="2619375" cy="461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"/>
            <p:cNvGraphicFramePr>
              <a:graphicFrameLocks noChangeAspect="1"/>
            </p:cNvGraphicFramePr>
            <p:nvPr/>
          </p:nvGraphicFramePr>
          <p:xfrm>
            <a:off x="4932040" y="4581128"/>
            <a:ext cx="3928650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0" imgW="32308800" imgH="4876800" progId="Equation.3">
                    <p:embed/>
                  </p:oleObj>
                </mc:Choice>
                <mc:Fallback>
                  <p:oleObj name="Формула" r:id="rId10" imgW="32308800" imgH="48768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932040" y="4581128"/>
                          <a:ext cx="3928650" cy="57606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6" name="Прямая соединительная линия 85"/>
            <p:cNvCxnSpPr/>
            <p:nvPr/>
          </p:nvCxnSpPr>
          <p:spPr>
            <a:xfrm>
              <a:off x="2771800" y="486916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4355976" y="4869160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3707904" y="602128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Управляющая кнопка: настраиваемая 9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1979712" y="2564904"/>
            <a:ext cx="7056784" cy="4176464"/>
            <a:chOff x="899592" y="2132856"/>
            <a:chExt cx="7056784" cy="4176464"/>
          </a:xfrm>
        </p:grpSpPr>
        <p:grpSp>
          <p:nvGrpSpPr>
            <p:cNvPr id="93" name="Группа 32"/>
            <p:cNvGrpSpPr/>
            <p:nvPr/>
          </p:nvGrpSpPr>
          <p:grpSpPr>
            <a:xfrm>
              <a:off x="899592" y="2132856"/>
              <a:ext cx="7056784" cy="4176464"/>
              <a:chOff x="1979712" y="2492896"/>
              <a:chExt cx="7056784" cy="4176464"/>
            </a:xfrm>
          </p:grpSpPr>
          <p:grpSp>
            <p:nvGrpSpPr>
              <p:cNvPr id="97" name="Группа 3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95" name="Прямоугольник 194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96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7" name="TextBox 63"/>
                <p:cNvSpPr txBox="1"/>
                <p:nvPr/>
              </p:nvSpPr>
              <p:spPr>
                <a:xfrm>
                  <a:off x="5580112" y="2852936"/>
                  <a:ext cx="22175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 двум углам</a:t>
                  </a:r>
                  <a:endParaRPr lang="ru-RU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98" name="Группа 4"/>
              <p:cNvGrpSpPr/>
              <p:nvPr/>
            </p:nvGrpSpPr>
            <p:grpSpPr>
              <a:xfrm>
                <a:off x="2762215" y="2675062"/>
                <a:ext cx="2241832" cy="1284778"/>
                <a:chOff x="3636813" y="2852936"/>
                <a:chExt cx="5400675" cy="3744912"/>
              </a:xfrm>
            </p:grpSpPr>
            <p:sp>
              <p:nvSpPr>
                <p:cNvPr id="190" name="AutoShape 7"/>
                <p:cNvSpPr>
                  <a:spLocks noChangeArrowheads="1"/>
                </p:cNvSpPr>
                <p:nvPr/>
              </p:nvSpPr>
              <p:spPr bwMode="auto">
                <a:xfrm>
                  <a:off x="3636813" y="2852936"/>
                  <a:ext cx="2016125" cy="2952750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1" name="AutoShape 8"/>
                <p:cNvSpPr>
                  <a:spLocks noChangeArrowheads="1"/>
                </p:cNvSpPr>
                <p:nvPr/>
              </p:nvSpPr>
              <p:spPr bwMode="auto">
                <a:xfrm>
                  <a:off x="6156176" y="2852936"/>
                  <a:ext cx="2534374" cy="3666841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rgbClr val="000080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2" name="Line 17"/>
                <p:cNvSpPr>
                  <a:spLocks noChangeShapeType="1"/>
                </p:cNvSpPr>
                <p:nvPr/>
              </p:nvSpPr>
              <p:spPr bwMode="auto">
                <a:xfrm>
                  <a:off x="9037488" y="659784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3" name="AutoShape 22"/>
                <p:cNvSpPr>
                  <a:spLocks noChangeArrowheads="1"/>
                </p:cNvSpPr>
                <p:nvPr/>
              </p:nvSpPr>
              <p:spPr bwMode="auto">
                <a:xfrm rot="15660150">
                  <a:off x="6898855" y="3516011"/>
                  <a:ext cx="222250" cy="431800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4" name="AutoShape 23"/>
                <p:cNvSpPr>
                  <a:spLocks noChangeArrowheads="1"/>
                </p:cNvSpPr>
                <p:nvPr/>
              </p:nvSpPr>
              <p:spPr bwMode="auto">
                <a:xfrm rot="15660150">
                  <a:off x="4244826" y="3395861"/>
                  <a:ext cx="222250" cy="431800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99" name="Группа 5"/>
              <p:cNvGrpSpPr/>
              <p:nvPr/>
            </p:nvGrpSpPr>
            <p:grpSpPr>
              <a:xfrm>
                <a:off x="2267744" y="3443434"/>
                <a:ext cx="2607981" cy="1785766"/>
                <a:chOff x="1958606" y="1182177"/>
                <a:chExt cx="5637631" cy="5520411"/>
              </a:xfrm>
            </p:grpSpPr>
            <p:sp>
              <p:nvSpPr>
                <p:cNvPr id="111" name="AutoShape 4"/>
                <p:cNvSpPr>
                  <a:spLocks noChangeArrowheads="1"/>
                </p:cNvSpPr>
                <p:nvPr/>
              </p:nvSpPr>
              <p:spPr bwMode="auto">
                <a:xfrm>
                  <a:off x="1958606" y="2473164"/>
                  <a:ext cx="2957512" cy="4229424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12" name="AutoShape 5"/>
                <p:cNvSpPr>
                  <a:spLocks noChangeArrowheads="1"/>
                </p:cNvSpPr>
                <p:nvPr/>
              </p:nvSpPr>
              <p:spPr bwMode="auto">
                <a:xfrm>
                  <a:off x="5580112" y="3140968"/>
                  <a:ext cx="2016125" cy="2952750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rgbClr val="000080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13" name="AutoShape 19"/>
                <p:cNvSpPr>
                  <a:spLocks noChangeArrowheads="1"/>
                </p:cNvSpPr>
                <p:nvPr/>
              </p:nvSpPr>
              <p:spPr bwMode="auto">
                <a:xfrm rot="2037180">
                  <a:off x="7038942" y="2072582"/>
                  <a:ext cx="242887" cy="614364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14" name="AutoShape 20"/>
                <p:cNvSpPr>
                  <a:spLocks noChangeArrowheads="1"/>
                </p:cNvSpPr>
                <p:nvPr/>
              </p:nvSpPr>
              <p:spPr bwMode="auto">
                <a:xfrm rot="8923786">
                  <a:off x="2182712" y="6073101"/>
                  <a:ext cx="192087" cy="45402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6" name="AutoShape 23"/>
                <p:cNvSpPr>
                  <a:spLocks noChangeArrowheads="1"/>
                </p:cNvSpPr>
                <p:nvPr/>
              </p:nvSpPr>
              <p:spPr bwMode="auto">
                <a:xfrm rot="8923786">
                  <a:off x="5796012" y="5588893"/>
                  <a:ext cx="192087" cy="45402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7" name="AutoShape 24"/>
                <p:cNvSpPr>
                  <a:spLocks noChangeArrowheads="1"/>
                </p:cNvSpPr>
                <p:nvPr/>
              </p:nvSpPr>
              <p:spPr bwMode="auto">
                <a:xfrm rot="2037180">
                  <a:off x="4237090" y="1182177"/>
                  <a:ext cx="242889" cy="614364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8" name="AutoShape 25"/>
                <p:cNvSpPr>
                  <a:spLocks noChangeArrowheads="1"/>
                </p:cNvSpPr>
                <p:nvPr/>
              </p:nvSpPr>
              <p:spPr bwMode="auto">
                <a:xfrm rot="2037180">
                  <a:off x="7159944" y="2285019"/>
                  <a:ext cx="173036" cy="406400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9" name="AutoShape 26"/>
                <p:cNvSpPr>
                  <a:spLocks noChangeArrowheads="1"/>
                </p:cNvSpPr>
                <p:nvPr/>
              </p:nvSpPr>
              <p:spPr bwMode="auto">
                <a:xfrm rot="2037180">
                  <a:off x="4358092" y="1394614"/>
                  <a:ext cx="173038" cy="406400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00" name="TextBox 21"/>
              <p:cNvSpPr txBox="1"/>
              <p:nvPr/>
            </p:nvSpPr>
            <p:spPr>
              <a:xfrm>
                <a:off x="4860032" y="4077072"/>
                <a:ext cx="379398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Пропорциональность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двух сторон и угол между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01" name="Группа 7"/>
              <p:cNvGrpSpPr/>
              <p:nvPr/>
            </p:nvGrpSpPr>
            <p:grpSpPr>
              <a:xfrm>
                <a:off x="2611260" y="5373216"/>
                <a:ext cx="2968852" cy="1080120"/>
                <a:chOff x="3564805" y="2733807"/>
                <a:chExt cx="4819352" cy="3596103"/>
              </a:xfrm>
            </p:grpSpPr>
            <p:sp>
              <p:nvSpPr>
                <p:cNvPr id="103" name="AutoShape 4"/>
                <p:cNvSpPr>
                  <a:spLocks noChangeArrowheads="1"/>
                </p:cNvSpPr>
                <p:nvPr/>
              </p:nvSpPr>
              <p:spPr bwMode="auto">
                <a:xfrm>
                  <a:off x="3564805" y="3068960"/>
                  <a:ext cx="2016125" cy="2952750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04" name="AutoShape 5"/>
                <p:cNvSpPr>
                  <a:spLocks noChangeArrowheads="1"/>
                </p:cNvSpPr>
                <p:nvPr/>
              </p:nvSpPr>
              <p:spPr bwMode="auto">
                <a:xfrm>
                  <a:off x="5929447" y="2733807"/>
                  <a:ext cx="2454710" cy="3596103"/>
                </a:xfrm>
                <a:prstGeom prst="triangle">
                  <a:avLst>
                    <a:gd name="adj" fmla="val 33981"/>
                  </a:avLst>
                </a:prstGeom>
                <a:noFill/>
                <a:ln w="50800">
                  <a:solidFill>
                    <a:srgbClr val="000080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05" name="Line 12"/>
                <p:cNvSpPr>
                  <a:spLocks noChangeShapeType="1"/>
                </p:cNvSpPr>
                <p:nvPr/>
              </p:nvSpPr>
              <p:spPr bwMode="auto">
                <a:xfrm>
                  <a:off x="3709268" y="4724722"/>
                  <a:ext cx="215900" cy="714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06" name="Freeform 17"/>
                <p:cNvSpPr/>
                <p:nvPr/>
              </p:nvSpPr>
              <p:spPr bwMode="auto">
                <a:xfrm>
                  <a:off x="4717330" y="4437385"/>
                  <a:ext cx="228600" cy="144462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44" h="91">
                      <a:moveTo>
                        <a:pt x="144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07" name="Freeform 18"/>
                <p:cNvSpPr/>
                <p:nvPr/>
              </p:nvSpPr>
              <p:spPr bwMode="auto">
                <a:xfrm>
                  <a:off x="4788768" y="458184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44" h="91">
                      <a:moveTo>
                        <a:pt x="144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08" name="Freeform 23"/>
                <p:cNvSpPr/>
                <p:nvPr/>
              </p:nvSpPr>
              <p:spPr bwMode="auto">
                <a:xfrm>
                  <a:off x="4428405" y="5804222"/>
                  <a:ext cx="1588" cy="317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" h="200">
                      <a:moveTo>
                        <a:pt x="0" y="0"/>
                      </a:moveTo>
                      <a:lnTo>
                        <a:pt x="0" y="20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09" name="Freeform 24"/>
                <p:cNvSpPr/>
                <p:nvPr/>
              </p:nvSpPr>
              <p:spPr bwMode="auto">
                <a:xfrm>
                  <a:off x="4499843" y="5804222"/>
                  <a:ext cx="1587" cy="317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" h="200">
                      <a:moveTo>
                        <a:pt x="0" y="0"/>
                      </a:moveTo>
                      <a:lnTo>
                        <a:pt x="0" y="20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10" name="Freeform 25"/>
                <p:cNvSpPr/>
                <p:nvPr/>
              </p:nvSpPr>
              <p:spPr bwMode="auto">
                <a:xfrm>
                  <a:off x="4572868" y="5804222"/>
                  <a:ext cx="1587" cy="317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" h="200">
                      <a:moveTo>
                        <a:pt x="0" y="0"/>
                      </a:moveTo>
                      <a:lnTo>
                        <a:pt x="0" y="20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02" name="TextBox 23"/>
              <p:cNvSpPr txBox="1"/>
              <p:nvPr/>
            </p:nvSpPr>
            <p:spPr>
              <a:xfrm>
                <a:off x="5652120" y="5589240"/>
                <a:ext cx="32923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Пропорциональность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</a:t>
                </a: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4" name="Line 12"/>
            <p:cNvSpPr>
              <a:spLocks noChangeShapeType="1"/>
            </p:cNvSpPr>
            <p:nvPr/>
          </p:nvSpPr>
          <p:spPr bwMode="auto">
            <a:xfrm>
              <a:off x="1331640" y="4149080"/>
              <a:ext cx="133000" cy="21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1835696" y="4797152"/>
              <a:ext cx="978" cy="95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0"/>
                </a:cxn>
              </a:cxnLst>
              <a:rect l="0" t="0" r="r" b="b"/>
              <a:pathLst>
                <a:path w="1" h="200">
                  <a:moveTo>
                    <a:pt x="0" y="0"/>
                  </a:moveTo>
                  <a:lnTo>
                    <a:pt x="0" y="2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6" name="Freeform 23"/>
            <p:cNvSpPr/>
            <p:nvPr/>
          </p:nvSpPr>
          <p:spPr bwMode="auto">
            <a:xfrm>
              <a:off x="1907704" y="4797152"/>
              <a:ext cx="978" cy="95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0"/>
                </a:cxn>
              </a:cxnLst>
              <a:rect l="0" t="0" r="r" b="b"/>
              <a:pathLst>
                <a:path w="1" h="200">
                  <a:moveTo>
                    <a:pt x="0" y="0"/>
                  </a:moveTo>
                  <a:lnTo>
                    <a:pt x="0" y="2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198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484784"/>
            <a:ext cx="8712968" cy="68381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99" name="Группа 198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00" name="Группа 76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205" name="Группа 29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216" name="Группа 44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224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aphicFrame>
              <p:nvGraphicFramePr>
                <p:cNvPr id="217" name="Object 8"/>
                <p:cNvGraphicFramePr>
                  <a:graphicFrameLocks noChangeAspect="1"/>
                </p:cNvGraphicFramePr>
                <p:nvPr/>
              </p:nvGraphicFramePr>
              <p:xfrm>
                <a:off x="2051720" y="6165304"/>
                <a:ext cx="442913" cy="4714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198" name="Формула" r:id="rId13" imgW="3657600" imgH="3962400" progId="Equation.3">
                        <p:embed/>
                      </p:oleObj>
                    </mc:Choice>
                    <mc:Fallback>
                      <p:oleObj name="Формула" r:id="rId13" imgW="3657600" imgH="3962400" progId="Equation.3">
                        <p:embed/>
                        <p:pic>
                          <p:nvPicPr>
                            <p:cNvPr id="0" name="Изображение 819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51720" y="6165304"/>
                              <a:ext cx="442913" cy="47148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8" name="Object 3"/>
                <p:cNvGraphicFramePr>
                  <a:graphicFrameLocks noChangeAspect="1"/>
                </p:cNvGraphicFramePr>
                <p:nvPr/>
              </p:nvGraphicFramePr>
              <p:xfrm>
                <a:off x="3491880" y="3068960"/>
                <a:ext cx="501650" cy="4714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199" name="Формула" r:id="rId14" imgW="3657600" imgH="3962400" progId="Equation.3">
                        <p:embed/>
                      </p:oleObj>
                    </mc:Choice>
                    <mc:Fallback>
                      <p:oleObj name="Формула" r:id="rId14" imgW="3657600" imgH="3962400" progId="Equation.3">
                        <p:embed/>
                        <p:pic>
                          <p:nvPicPr>
                            <p:cNvPr id="0" name="Изображение 819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91880" y="3068960"/>
                              <a:ext cx="501650" cy="47148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9" name="Object 6"/>
                <p:cNvGraphicFramePr>
                  <a:graphicFrameLocks noChangeAspect="1"/>
                </p:cNvGraphicFramePr>
                <p:nvPr/>
              </p:nvGraphicFramePr>
              <p:xfrm>
                <a:off x="5148064" y="6093296"/>
                <a:ext cx="442912" cy="5095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00" name="Формула" r:id="rId15" imgW="3657600" imgH="4267200" progId="Equation.3">
                        <p:embed/>
                      </p:oleObj>
                    </mc:Choice>
                    <mc:Fallback>
                      <p:oleObj name="Формула" r:id="rId15" imgW="3657600" imgH="4267200" progId="Equation.3">
                        <p:embed/>
                        <p:pic>
                          <p:nvPicPr>
                            <p:cNvPr id="0" name="Изображение 819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48064" y="6093296"/>
                              <a:ext cx="442912" cy="5095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0" name="Равнобедренный треугольник 18"/>
                <p:cNvSpPr/>
                <p:nvPr/>
              </p:nvSpPr>
              <p:spPr>
                <a:xfrm>
                  <a:off x="2195736" y="3573016"/>
                  <a:ext cx="3024336" cy="2607186"/>
                </a:xfrm>
                <a:prstGeom prst="triangle">
                  <a:avLst/>
                </a:prstGeom>
                <a:noFill/>
                <a:ln w="508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1" name="Прямая соединительная линия 220"/>
                <p:cNvCxnSpPr/>
                <p:nvPr/>
              </p:nvCxnSpPr>
              <p:spPr>
                <a:xfrm>
                  <a:off x="2771800" y="4869160"/>
                  <a:ext cx="288032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Прямая соединительная линия 221"/>
                <p:cNvCxnSpPr/>
                <p:nvPr/>
              </p:nvCxnSpPr>
              <p:spPr>
                <a:xfrm flipV="1">
                  <a:off x="4355976" y="4869160"/>
                  <a:ext cx="288032" cy="216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Прямая соединительная линия 222"/>
                <p:cNvCxnSpPr/>
                <p:nvPr/>
              </p:nvCxnSpPr>
              <p:spPr>
                <a:xfrm>
                  <a:off x="3707904" y="6021288"/>
                  <a:ext cx="0" cy="2880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Равнобедренный треугольник 205"/>
              <p:cNvSpPr/>
              <p:nvPr/>
            </p:nvSpPr>
            <p:spPr>
              <a:xfrm>
                <a:off x="4499992" y="2924944"/>
                <a:ext cx="1656184" cy="1512168"/>
              </a:xfrm>
              <a:prstGeom prst="triangle">
                <a:avLst/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207" name="Object 3"/>
              <p:cNvGraphicFramePr>
                <a:graphicFrameLocks noChangeAspect="1"/>
              </p:cNvGraphicFramePr>
              <p:nvPr/>
            </p:nvGraphicFramePr>
            <p:xfrm>
              <a:off x="6084168" y="4149080"/>
              <a:ext cx="669925" cy="47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1" name="Формула" r:id="rId16" imgW="4876800" imgH="3962400" progId="Equation.3">
                      <p:embed/>
                    </p:oleObj>
                  </mc:Choice>
                  <mc:Fallback>
                    <p:oleObj name="Формула" r:id="rId16" imgW="4876800" imgH="3962400" progId="Equation.3">
                      <p:embed/>
                      <p:pic>
                        <p:nvPicPr>
                          <p:cNvPr id="0" name="Изображение 820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6084168" y="4149080"/>
                            <a:ext cx="669925" cy="47148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8" name="Object 3"/>
              <p:cNvGraphicFramePr>
                <a:graphicFrameLocks noChangeAspect="1"/>
              </p:cNvGraphicFramePr>
              <p:nvPr/>
            </p:nvGraphicFramePr>
            <p:xfrm>
              <a:off x="4139952" y="3861048"/>
              <a:ext cx="501650" cy="47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2" name="Формула" r:id="rId18" imgW="3657600" imgH="3962400" progId="Equation.3">
                      <p:embed/>
                    </p:oleObj>
                  </mc:Choice>
                  <mc:Fallback>
                    <p:oleObj name="Формула" r:id="rId18" imgW="3657600" imgH="3962400" progId="Equation.3">
                      <p:embed/>
                      <p:pic>
                        <p:nvPicPr>
                          <p:cNvPr id="0" name="Изображение 820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4139952" y="3861048"/>
                            <a:ext cx="501650" cy="47148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9" name="Object 3"/>
              <p:cNvGraphicFramePr>
                <a:graphicFrameLocks noChangeAspect="1"/>
              </p:cNvGraphicFramePr>
              <p:nvPr/>
            </p:nvGraphicFramePr>
            <p:xfrm>
              <a:off x="4838700" y="2636838"/>
              <a:ext cx="542925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3" name="Формула" r:id="rId20" imgW="3962400" imgH="3962400" progId="Equation.3">
                      <p:embed/>
                    </p:oleObj>
                  </mc:Choice>
                  <mc:Fallback>
                    <p:oleObj name="Формула" r:id="rId20" imgW="3962400" imgH="3962400" progId="Equation.3">
                      <p:embed/>
                      <p:pic>
                        <p:nvPicPr>
                          <p:cNvPr id="0" name="Изображение 820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4838700" y="2636838"/>
                            <a:ext cx="542925" cy="4714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10" name="Прямая соединительная линия 209"/>
              <p:cNvCxnSpPr/>
              <p:nvPr/>
            </p:nvCxnSpPr>
            <p:spPr>
              <a:xfrm>
                <a:off x="4716016" y="3573016"/>
                <a:ext cx="288032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210"/>
              <p:cNvCxnSpPr/>
              <p:nvPr/>
            </p:nvCxnSpPr>
            <p:spPr>
              <a:xfrm>
                <a:off x="4788024" y="3501008"/>
                <a:ext cx="288032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Прямая соединительная линия 211"/>
              <p:cNvCxnSpPr/>
              <p:nvPr/>
            </p:nvCxnSpPr>
            <p:spPr>
              <a:xfrm flipV="1">
                <a:off x="5652120" y="3645024"/>
                <a:ext cx="288032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единительная линия 212"/>
              <p:cNvCxnSpPr/>
              <p:nvPr/>
            </p:nvCxnSpPr>
            <p:spPr>
              <a:xfrm flipV="1">
                <a:off x="5580112" y="3573016"/>
                <a:ext cx="288032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Прямая соединительная линия 213"/>
              <p:cNvCxnSpPr/>
              <p:nvPr/>
            </p:nvCxnSpPr>
            <p:spPr>
              <a:xfrm>
                <a:off x="5436096" y="4293096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Прямая соединительная линия 214"/>
              <p:cNvCxnSpPr/>
              <p:nvPr/>
            </p:nvCxnSpPr>
            <p:spPr>
              <a:xfrm>
                <a:off x="5292080" y="4293096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Группа 80"/>
            <p:cNvGrpSpPr/>
            <p:nvPr/>
          </p:nvGrpSpPr>
          <p:grpSpPr>
            <a:xfrm>
              <a:off x="6364467" y="3140968"/>
              <a:ext cx="2647771" cy="432048"/>
              <a:chOff x="6364467" y="3140968"/>
              <a:chExt cx="2647771" cy="432048"/>
            </a:xfrm>
          </p:grpSpPr>
          <p:graphicFrame>
            <p:nvGraphicFramePr>
              <p:cNvPr id="202" name="Object 4"/>
              <p:cNvGraphicFramePr>
                <a:graphicFrameLocks noChangeAspect="1"/>
              </p:cNvGraphicFramePr>
              <p:nvPr/>
            </p:nvGraphicFramePr>
            <p:xfrm>
              <a:off x="6364467" y="3140968"/>
              <a:ext cx="1076691" cy="4320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4" name="Формула" r:id="rId22" imgW="10363200" imgH="4267200" progId="Equation.3">
                      <p:embed/>
                    </p:oleObj>
                  </mc:Choice>
                  <mc:Fallback>
                    <p:oleObj name="Формула" r:id="rId22" imgW="10363200" imgH="4267200" progId="Equation.3">
                      <p:embed/>
                      <p:pic>
                        <p:nvPicPr>
                          <p:cNvPr id="0" name="Изображение 820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6364467" y="3140968"/>
                            <a:ext cx="1076691" cy="43204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3" name="Freeform 20"/>
              <p:cNvSpPr/>
              <p:nvPr/>
            </p:nvSpPr>
            <p:spPr bwMode="auto">
              <a:xfrm rot="206182">
                <a:off x="7447113" y="3296765"/>
                <a:ext cx="397953" cy="161798"/>
              </a:xfrm>
              <a:custGeom>
                <a:avLst/>
                <a:gdLst>
                  <a:gd name="T0" fmla="*/ 1 w 540"/>
                  <a:gd name="T1" fmla="*/ 6 h 205"/>
                  <a:gd name="T2" fmla="*/ 1 w 540"/>
                  <a:gd name="T3" fmla="*/ 8 h 205"/>
                  <a:gd name="T4" fmla="*/ 1 w 540"/>
                  <a:gd name="T5" fmla="*/ 9 h 205"/>
                  <a:gd name="T6" fmla="*/ 1 w 540"/>
                  <a:gd name="T7" fmla="*/ 6 h 205"/>
                  <a:gd name="T8" fmla="*/ 1 w 540"/>
                  <a:gd name="T9" fmla="*/ 3 h 205"/>
                  <a:gd name="T10" fmla="*/ 1 w 540"/>
                  <a:gd name="T11" fmla="*/ 1 h 205"/>
                  <a:gd name="T12" fmla="*/ 1 w 540"/>
                  <a:gd name="T13" fmla="*/ 2 h 205"/>
                  <a:gd name="T14" fmla="*/ 1 w 540"/>
                  <a:gd name="T15" fmla="*/ 5 h 205"/>
                  <a:gd name="T16" fmla="*/ 2 w 540"/>
                  <a:gd name="T17" fmla="*/ 8 h 205"/>
                  <a:gd name="T18" fmla="*/ 2 w 540"/>
                  <a:gd name="T19" fmla="*/ 8 h 205"/>
                  <a:gd name="T20" fmla="*/ 2 w 540"/>
                  <a:gd name="T21" fmla="*/ 5 h 205"/>
                  <a:gd name="T22" fmla="*/ 2 w 540"/>
                  <a:gd name="T23" fmla="*/ 1 h 205"/>
                  <a:gd name="T24" fmla="*/ 2 w 540"/>
                  <a:gd name="T25" fmla="*/ 1 h 205"/>
                  <a:gd name="T26" fmla="*/ 2 w 540"/>
                  <a:gd name="T27" fmla="*/ 2 h 2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0"/>
                  <a:gd name="T43" fmla="*/ 0 h 205"/>
                  <a:gd name="T44" fmla="*/ 540 w 540"/>
                  <a:gd name="T45" fmla="*/ 205 h 2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0" h="205">
                    <a:moveTo>
                      <a:pt x="203" y="138"/>
                    </a:moveTo>
                    <a:cubicBezTo>
                      <a:pt x="196" y="145"/>
                      <a:pt x="182" y="171"/>
                      <a:pt x="160" y="181"/>
                    </a:cubicBezTo>
                    <a:cubicBezTo>
                      <a:pt x="139" y="191"/>
                      <a:pt x="98" y="205"/>
                      <a:pt x="73" y="199"/>
                    </a:cubicBezTo>
                    <a:cubicBezTo>
                      <a:pt x="48" y="194"/>
                      <a:pt x="21" y="170"/>
                      <a:pt x="11" y="148"/>
                    </a:cubicBezTo>
                    <a:cubicBezTo>
                      <a:pt x="0" y="126"/>
                      <a:pt x="1" y="86"/>
                      <a:pt x="11" y="66"/>
                    </a:cubicBezTo>
                    <a:cubicBezTo>
                      <a:pt x="20" y="45"/>
                      <a:pt x="43" y="31"/>
                      <a:pt x="68" y="26"/>
                    </a:cubicBezTo>
                    <a:cubicBezTo>
                      <a:pt x="93" y="22"/>
                      <a:pt x="124" y="24"/>
                      <a:pt x="160" y="39"/>
                    </a:cubicBezTo>
                    <a:cubicBezTo>
                      <a:pt x="197" y="53"/>
                      <a:pt x="249" y="88"/>
                      <a:pt x="285" y="110"/>
                    </a:cubicBezTo>
                    <a:cubicBezTo>
                      <a:pt x="322" y="133"/>
                      <a:pt x="345" y="162"/>
                      <a:pt x="378" y="172"/>
                    </a:cubicBezTo>
                    <a:cubicBezTo>
                      <a:pt x="411" y="182"/>
                      <a:pt x="459" y="177"/>
                      <a:pt x="485" y="167"/>
                    </a:cubicBezTo>
                    <a:cubicBezTo>
                      <a:pt x="511" y="158"/>
                      <a:pt x="530" y="136"/>
                      <a:pt x="535" y="113"/>
                    </a:cubicBezTo>
                    <a:cubicBezTo>
                      <a:pt x="540" y="90"/>
                      <a:pt x="534" y="49"/>
                      <a:pt x="517" y="31"/>
                    </a:cubicBezTo>
                    <a:cubicBezTo>
                      <a:pt x="500" y="13"/>
                      <a:pt x="461" y="0"/>
                      <a:pt x="433" y="3"/>
                    </a:cubicBezTo>
                    <a:cubicBezTo>
                      <a:pt x="405" y="6"/>
                      <a:pt x="366" y="40"/>
                      <a:pt x="348" y="4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04" name="Object 13"/>
              <p:cNvGraphicFramePr>
                <a:graphicFrameLocks noChangeAspect="1"/>
              </p:cNvGraphicFramePr>
              <p:nvPr/>
            </p:nvGraphicFramePr>
            <p:xfrm>
              <a:off x="7897813" y="3155950"/>
              <a:ext cx="1114425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5" name="Формула" r:id="rId24" imgW="11582400" imgH="3962400" progId="Equation.3">
                      <p:embed/>
                    </p:oleObj>
                  </mc:Choice>
                  <mc:Fallback>
                    <p:oleObj name="Формула" r:id="rId24" imgW="11582400" imgH="3962400" progId="Equation.3">
                      <p:embed/>
                      <p:pic>
                        <p:nvPicPr>
                          <p:cNvPr id="0" name="Изображение 820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7897813" y="3155950"/>
                            <a:ext cx="1114425" cy="37147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26" name="Управляющая кнопка: настраиваемая 22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7" name="Object 4"/>
          <p:cNvGraphicFramePr>
            <a:graphicFrameLocks noChangeAspect="1"/>
          </p:cNvGraphicFramePr>
          <p:nvPr/>
        </p:nvGraphicFramePr>
        <p:xfrm>
          <a:off x="5868144" y="5013176"/>
          <a:ext cx="26701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Формула" r:id="rId26" imgW="27736800" imgH="9448800" progId="Equation.3">
                  <p:embed/>
                </p:oleObj>
              </mc:Choice>
              <mc:Fallback>
                <p:oleObj name="Формула" r:id="rId26" imgW="27736800" imgH="9448800" progId="Equation.3">
                  <p:embed/>
                  <p:pic>
                    <p:nvPicPr>
                      <p:cNvPr id="0" name="Изображение 8205"/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868144" y="5013176"/>
                        <a:ext cx="2670175" cy="885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" name="Управляющая кнопка: далее 227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51520" y="1556792"/>
            <a:ext cx="8712968" cy="647329"/>
            <a:chOff x="251520" y="3212976"/>
            <a:chExt cx="8712968" cy="647329"/>
          </a:xfrm>
        </p:grpSpPr>
        <p:grpSp>
          <p:nvGrpSpPr>
            <p:cNvPr id="57" name="Группа 18"/>
            <p:cNvGrpSpPr/>
            <p:nvPr/>
          </p:nvGrpSpPr>
          <p:grpSpPr>
            <a:xfrm>
              <a:off x="251520" y="3212976"/>
              <a:ext cx="8712968" cy="647329"/>
              <a:chOff x="251520" y="3140968"/>
              <a:chExt cx="8712968" cy="719337"/>
            </a:xfrm>
          </p:grpSpPr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251520" y="3140968"/>
                <a:ext cx="8712968" cy="719337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60" name="Прямоугольник 59"/>
              <p:cNvSpPr/>
              <p:nvPr/>
            </p:nvSpPr>
            <p:spPr>
              <a:xfrm>
                <a:off x="323528" y="3212976"/>
                <a:ext cx="8640960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356992"/>
              <a:ext cx="5016252" cy="33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3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6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64" name="Рисунок 63"/>
            <p:cNvPicPr/>
            <p:nvPr/>
          </p:nvPicPr>
          <p:blipFill>
            <a:blip r:embed="rId3" cstate="print"/>
            <a:srcRect l="70046" t="22169" r="14504" b="54650"/>
            <a:stretch>
              <a:fillRect/>
            </a:stretch>
          </p:blipFill>
          <p:spPr bwMode="auto">
            <a:xfrm>
              <a:off x="2123728" y="2708920"/>
              <a:ext cx="67687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Прямоугольник 68"/>
          <p:cNvSpPr/>
          <p:nvPr/>
        </p:nvSpPr>
        <p:spPr>
          <a:xfrm>
            <a:off x="6660232" y="3140968"/>
            <a:ext cx="57606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70" name="Управляющая кнопка: далее 69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№32. Тригонометрические функции. Теорема косинусов.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№32. Тригонометрические функции. Теорема косинусов.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12968" cy="75235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72" name="Группа 7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3" name="Группа 50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87" name="Прямоугольник 10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4" name="Прямоугольник 2"/>
            <p:cNvSpPr/>
            <p:nvPr/>
          </p:nvSpPr>
          <p:spPr>
            <a:xfrm>
              <a:off x="2286000" y="2828836"/>
              <a:ext cx="4572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Окружность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называется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описанной около треугольника, 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она проходит через все его вершины.</a:t>
              </a:r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5" name="Группа 12"/>
            <p:cNvGrpSpPr/>
            <p:nvPr/>
          </p:nvGrpSpPr>
          <p:grpSpPr>
            <a:xfrm>
              <a:off x="5436096" y="3501008"/>
              <a:ext cx="3050394" cy="2974328"/>
              <a:chOff x="2057400" y="853209"/>
              <a:chExt cx="5822661" cy="5656118"/>
            </a:xfrm>
          </p:grpSpPr>
          <p:sp>
            <p:nvSpPr>
              <p:cNvPr id="79" name="Oval 10"/>
              <p:cNvSpPr>
                <a:spLocks noChangeArrowheads="1"/>
              </p:cNvSpPr>
              <p:nvPr/>
            </p:nvSpPr>
            <p:spPr bwMode="auto">
              <a:xfrm>
                <a:off x="2057400" y="870527"/>
                <a:ext cx="5818187" cy="5638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Freeform 11"/>
              <p:cNvSpPr/>
              <p:nvPr/>
            </p:nvSpPr>
            <p:spPr bwMode="auto">
              <a:xfrm>
                <a:off x="3325667" y="875145"/>
                <a:ext cx="4529138" cy="5153025"/>
              </a:xfrm>
              <a:custGeom>
                <a:avLst/>
                <a:gdLst>
                  <a:gd name="T0" fmla="*/ 0 w 2853"/>
                  <a:gd name="T1" fmla="*/ 3246 h 3246"/>
                  <a:gd name="T2" fmla="*/ 1269 w 2853"/>
                  <a:gd name="T3" fmla="*/ 0 h 3246"/>
                  <a:gd name="T4" fmla="*/ 2853 w 2853"/>
                  <a:gd name="T5" fmla="*/ 1904 h 3246"/>
                  <a:gd name="T6" fmla="*/ 18 w 2853"/>
                  <a:gd name="T7" fmla="*/ 3240 h 3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3" h="3246">
                    <a:moveTo>
                      <a:pt x="0" y="3246"/>
                    </a:moveTo>
                    <a:lnTo>
                      <a:pt x="1269" y="0"/>
                    </a:lnTo>
                    <a:lnTo>
                      <a:pt x="2853" y="1904"/>
                    </a:lnTo>
                    <a:lnTo>
                      <a:pt x="18" y="3240"/>
                    </a:lnTo>
                  </a:path>
                </a:pathLst>
              </a:cu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1" name="Group 23"/>
              <p:cNvGrpSpPr/>
              <p:nvPr/>
            </p:nvGrpSpPr>
            <p:grpSpPr bwMode="auto">
              <a:xfrm>
                <a:off x="4669631" y="2878715"/>
                <a:ext cx="777875" cy="1579563"/>
                <a:chOff x="3266" y="1860"/>
                <a:chExt cx="490" cy="995"/>
              </a:xfrm>
            </p:grpSpPr>
            <p:sp>
              <p:nvSpPr>
                <p:cNvPr id="8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266" y="1860"/>
                  <a:ext cx="490" cy="9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ru-RU" altLang="ru-RU" sz="2400" dirty="0"/>
                </a:p>
                <a:p>
                  <a:r>
                    <a:rPr lang="ru-RU" altLang="ru-RU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</a:t>
                  </a:r>
                  <a:endPara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Oval 25"/>
                <p:cNvSpPr>
                  <a:spLocks noChangeArrowheads="1"/>
                </p:cNvSpPr>
                <p:nvPr/>
              </p:nvSpPr>
              <p:spPr bwMode="auto">
                <a:xfrm>
                  <a:off x="3501" y="2291"/>
                  <a:ext cx="51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2" name="Oval 62"/>
              <p:cNvSpPr>
                <a:spLocks noChangeArrowheads="1"/>
              </p:cNvSpPr>
              <p:nvPr/>
            </p:nvSpPr>
            <p:spPr bwMode="auto">
              <a:xfrm>
                <a:off x="3252931" y="5990070"/>
                <a:ext cx="80963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" name="Oval 63"/>
              <p:cNvSpPr>
                <a:spLocks noChangeArrowheads="1"/>
              </p:cNvSpPr>
              <p:nvPr/>
            </p:nvSpPr>
            <p:spPr bwMode="auto">
              <a:xfrm>
                <a:off x="5334000" y="853209"/>
                <a:ext cx="80963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Oval 64"/>
              <p:cNvSpPr>
                <a:spLocks noChangeArrowheads="1"/>
              </p:cNvSpPr>
              <p:nvPr/>
            </p:nvSpPr>
            <p:spPr bwMode="auto">
              <a:xfrm>
                <a:off x="7799098" y="3826164"/>
                <a:ext cx="80963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5724128" y="6093296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7020272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8460432" y="48691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9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91" name="Группа 50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06" name="Прямоугольник 105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0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2267744" y="2996952"/>
              <a:ext cx="61226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Серединный перпендикуляр –</a:t>
              </a:r>
              <a:r>
                <a:rPr lang="ru-RU" sz="24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 прямая, проходящая через середину отрезка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3" name="Группа 27"/>
            <p:cNvGrpSpPr/>
            <p:nvPr/>
          </p:nvGrpSpPr>
          <p:grpSpPr>
            <a:xfrm>
              <a:off x="3779912" y="3861048"/>
              <a:ext cx="3690731" cy="2654588"/>
              <a:chOff x="1190483" y="3614833"/>
              <a:chExt cx="3690731" cy="2654588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1676400" y="5181600"/>
                <a:ext cx="2667000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5" name="Блок-схема: узел 94"/>
              <p:cNvSpPr/>
              <p:nvPr/>
            </p:nvSpPr>
            <p:spPr>
              <a:xfrm>
                <a:off x="1626870" y="5120640"/>
                <a:ext cx="99059" cy="121919"/>
              </a:xfrm>
              <a:prstGeom prst="flowChartConnector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Блок-схема: узел 95"/>
              <p:cNvSpPr/>
              <p:nvPr/>
            </p:nvSpPr>
            <p:spPr>
              <a:xfrm>
                <a:off x="4293870" y="5120639"/>
                <a:ext cx="99059" cy="121919"/>
              </a:xfrm>
              <a:prstGeom prst="flowChartConnector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190483" y="4980948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457700" y="5042503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3002973" y="3907221"/>
                <a:ext cx="0" cy="2362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2968337" y="3614833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>
                <a:off x="2339752" y="5013176"/>
                <a:ext cx="76200" cy="3231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H="1">
                <a:off x="3657600" y="5020015"/>
                <a:ext cx="76200" cy="3231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Прямоугольник 102"/>
              <p:cNvSpPr/>
              <p:nvPr/>
            </p:nvSpPr>
            <p:spPr>
              <a:xfrm>
                <a:off x="3009900" y="4980948"/>
                <a:ext cx="190231" cy="20064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013792" y="5181600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Блок-схема: узел 104"/>
              <p:cNvSpPr/>
              <p:nvPr/>
            </p:nvSpPr>
            <p:spPr>
              <a:xfrm>
                <a:off x="2968337" y="5134493"/>
                <a:ext cx="99059" cy="121919"/>
              </a:xfrm>
              <a:prstGeom prst="flowChartConnector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2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979712" y="2564904"/>
            <a:ext cx="7056784" cy="4176464"/>
            <a:chOff x="2087216" y="2564904"/>
            <a:chExt cx="7056784" cy="4176464"/>
          </a:xfrm>
        </p:grpSpPr>
        <p:grpSp>
          <p:nvGrpSpPr>
            <p:cNvPr id="44" name="Группа 50"/>
            <p:cNvGrpSpPr/>
            <p:nvPr/>
          </p:nvGrpSpPr>
          <p:grpSpPr>
            <a:xfrm>
              <a:off x="2087216" y="2564904"/>
              <a:ext cx="7056784" cy="4176464"/>
              <a:chOff x="2087216" y="2492896"/>
              <a:chExt cx="7056784" cy="4176464"/>
            </a:xfrm>
          </p:grpSpPr>
          <p:sp>
            <p:nvSpPr>
              <p:cNvPr id="145" name="Прямоугольник 144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4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411760" y="2708920"/>
              <a:ext cx="61226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…серединных  перпендикуляров  к  сторонам треугольника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Группа 42"/>
            <p:cNvGrpSpPr/>
            <p:nvPr/>
          </p:nvGrpSpPr>
          <p:grpSpPr>
            <a:xfrm>
              <a:off x="3851920" y="3356992"/>
              <a:ext cx="3300139" cy="3340224"/>
              <a:chOff x="2640013" y="21981"/>
              <a:chExt cx="6275387" cy="6531219"/>
            </a:xfrm>
          </p:grpSpPr>
          <p:grpSp>
            <p:nvGrpSpPr>
              <p:cNvPr id="47" name="Group 66"/>
              <p:cNvGrpSpPr/>
              <p:nvPr/>
            </p:nvGrpSpPr>
            <p:grpSpPr bwMode="auto">
              <a:xfrm>
                <a:off x="4381500" y="2743200"/>
                <a:ext cx="1803400" cy="1181100"/>
                <a:chOff x="2760" y="1728"/>
                <a:chExt cx="1136" cy="744"/>
              </a:xfrm>
            </p:grpSpPr>
            <p:sp>
              <p:nvSpPr>
                <p:cNvPr id="14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760" y="1728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ru-RU" sz="28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K</a:t>
                  </a:r>
                  <a:endParaRPr lang="ru-RU" altLang="ru-RU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43" name="Freeform 4"/>
                <p:cNvSpPr/>
                <p:nvPr/>
              </p:nvSpPr>
              <p:spPr bwMode="auto">
                <a:xfrm>
                  <a:off x="3120" y="2130"/>
                  <a:ext cx="776" cy="342"/>
                </a:xfrm>
                <a:custGeom>
                  <a:avLst/>
                  <a:gdLst>
                    <a:gd name="T0" fmla="*/ 0 w 776"/>
                    <a:gd name="T1" fmla="*/ 0 h 342"/>
                    <a:gd name="T2" fmla="*/ 768 w 776"/>
                    <a:gd name="T3" fmla="*/ 342 h 342"/>
                    <a:gd name="T4" fmla="*/ 776 w 776"/>
                    <a:gd name="T5" fmla="*/ 342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76" h="342">
                      <a:moveTo>
                        <a:pt x="0" y="0"/>
                      </a:moveTo>
                      <a:lnTo>
                        <a:pt x="768" y="342"/>
                      </a:lnTo>
                      <a:lnTo>
                        <a:pt x="776" y="34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" name="Freeform 5"/>
                <p:cNvSpPr/>
                <p:nvPr/>
              </p:nvSpPr>
              <p:spPr bwMode="auto">
                <a:xfrm>
                  <a:off x="3048" y="2190"/>
                  <a:ext cx="192" cy="156"/>
                </a:xfrm>
                <a:custGeom>
                  <a:avLst/>
                  <a:gdLst>
                    <a:gd name="T0" fmla="*/ 0 w 192"/>
                    <a:gd name="T1" fmla="*/ 96 h 156"/>
                    <a:gd name="T2" fmla="*/ 132 w 192"/>
                    <a:gd name="T3" fmla="*/ 156 h 156"/>
                    <a:gd name="T4" fmla="*/ 192 w 192"/>
                    <a:gd name="T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2" h="156">
                      <a:moveTo>
                        <a:pt x="0" y="96"/>
                      </a:moveTo>
                      <a:lnTo>
                        <a:pt x="132" y="156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>
                <a:off x="3050794" y="5794738"/>
                <a:ext cx="5000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endPara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8415338" y="3824288"/>
                <a:ext cx="50006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18"/>
              <p:cNvSpPr txBox="1">
                <a:spLocks noChangeArrowheads="1"/>
              </p:cNvSpPr>
              <p:nvPr/>
            </p:nvSpPr>
            <p:spPr bwMode="auto">
              <a:xfrm>
                <a:off x="5789334" y="21981"/>
                <a:ext cx="500063" cy="45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19"/>
              <p:cNvSpPr>
                <a:spLocks noChangeArrowheads="1"/>
              </p:cNvSpPr>
              <p:nvPr/>
            </p:nvSpPr>
            <p:spPr bwMode="auto">
              <a:xfrm>
                <a:off x="2640013" y="914400"/>
                <a:ext cx="5818187" cy="5638800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Freeform 21"/>
              <p:cNvSpPr/>
              <p:nvPr/>
            </p:nvSpPr>
            <p:spPr bwMode="auto">
              <a:xfrm>
                <a:off x="3886200" y="914400"/>
                <a:ext cx="4529138" cy="5153025"/>
              </a:xfrm>
              <a:custGeom>
                <a:avLst/>
                <a:gdLst>
                  <a:gd name="T0" fmla="*/ 0 w 2853"/>
                  <a:gd name="T1" fmla="*/ 3246 h 3246"/>
                  <a:gd name="T2" fmla="*/ 1269 w 2853"/>
                  <a:gd name="T3" fmla="*/ 0 h 3246"/>
                  <a:gd name="T4" fmla="*/ 2853 w 2853"/>
                  <a:gd name="T5" fmla="*/ 1904 h 3246"/>
                  <a:gd name="T6" fmla="*/ 18 w 2853"/>
                  <a:gd name="T7" fmla="*/ 3240 h 3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3" h="3246">
                    <a:moveTo>
                      <a:pt x="0" y="3246"/>
                    </a:moveTo>
                    <a:lnTo>
                      <a:pt x="1269" y="0"/>
                    </a:lnTo>
                    <a:lnTo>
                      <a:pt x="2853" y="1904"/>
                    </a:lnTo>
                    <a:lnTo>
                      <a:pt x="18" y="3240"/>
                    </a:ln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25"/>
              <p:cNvSpPr/>
              <p:nvPr/>
            </p:nvSpPr>
            <p:spPr bwMode="auto">
              <a:xfrm>
                <a:off x="3919538" y="3683000"/>
                <a:ext cx="1693862" cy="2351088"/>
              </a:xfrm>
              <a:custGeom>
                <a:avLst/>
                <a:gdLst>
                  <a:gd name="T0" fmla="*/ 0 w 1067"/>
                  <a:gd name="T1" fmla="*/ 1481 h 1481"/>
                  <a:gd name="T2" fmla="*/ 1067 w 1067"/>
                  <a:gd name="T3" fmla="*/ 0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67" h="1481">
                    <a:moveTo>
                      <a:pt x="0" y="1481"/>
                    </a:moveTo>
                    <a:lnTo>
                      <a:pt x="1067" y="0"/>
                    </a:lnTo>
                  </a:path>
                </a:pathLst>
              </a:custGeom>
              <a:noFill/>
              <a:ln w="28575" cmpd="sng">
                <a:solidFill>
                  <a:srgbClr val="0066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29"/>
              <p:cNvSpPr/>
              <p:nvPr/>
            </p:nvSpPr>
            <p:spPr bwMode="auto">
              <a:xfrm>
                <a:off x="5613400" y="928688"/>
                <a:ext cx="287338" cy="2754312"/>
              </a:xfrm>
              <a:custGeom>
                <a:avLst/>
                <a:gdLst>
                  <a:gd name="T0" fmla="*/ 181 w 181"/>
                  <a:gd name="T1" fmla="*/ 0 h 1735"/>
                  <a:gd name="T2" fmla="*/ 0 w 181"/>
                  <a:gd name="T3" fmla="*/ 1735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1" h="1735">
                    <a:moveTo>
                      <a:pt x="181" y="0"/>
                    </a:moveTo>
                    <a:lnTo>
                      <a:pt x="0" y="1735"/>
                    </a:lnTo>
                  </a:path>
                </a:pathLst>
              </a:custGeom>
              <a:noFill/>
              <a:ln w="28575" cmpd="sng">
                <a:solidFill>
                  <a:srgbClr val="0066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5638800" y="3657600"/>
                <a:ext cx="2763838" cy="280988"/>
              </a:xfrm>
              <a:custGeom>
                <a:avLst/>
                <a:gdLst>
                  <a:gd name="T0" fmla="*/ 1741 w 1741"/>
                  <a:gd name="T1" fmla="*/ 177 h 177"/>
                  <a:gd name="T2" fmla="*/ 0 w 1741"/>
                  <a:gd name="T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1" h="177">
                    <a:moveTo>
                      <a:pt x="1741" y="177"/>
                    </a:move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66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6" name="Group 67"/>
              <p:cNvGrpSpPr/>
              <p:nvPr/>
            </p:nvGrpSpPr>
            <p:grpSpPr bwMode="auto">
              <a:xfrm>
                <a:off x="5588000" y="3632200"/>
                <a:ext cx="1041400" cy="1720850"/>
                <a:chOff x="3520" y="2288"/>
                <a:chExt cx="656" cy="1084"/>
              </a:xfrm>
            </p:grpSpPr>
            <p:sp>
              <p:nvSpPr>
                <p:cNvPr id="13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936" y="3081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ru-RU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</a:t>
                  </a:r>
                  <a:endPara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51"/>
                <p:cNvSpPr/>
                <p:nvPr/>
              </p:nvSpPr>
              <p:spPr bwMode="auto">
                <a:xfrm>
                  <a:off x="3520" y="2288"/>
                  <a:ext cx="432" cy="817"/>
                </a:xfrm>
                <a:custGeom>
                  <a:avLst/>
                  <a:gdLst>
                    <a:gd name="T0" fmla="*/ 0 w 432"/>
                    <a:gd name="T1" fmla="*/ 0 h 817"/>
                    <a:gd name="T2" fmla="*/ 432 w 432"/>
                    <a:gd name="T3" fmla="*/ 817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32" h="817">
                      <a:moveTo>
                        <a:pt x="0" y="0"/>
                      </a:moveTo>
                      <a:lnTo>
                        <a:pt x="432" y="817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52"/>
                <p:cNvSpPr/>
                <p:nvPr/>
              </p:nvSpPr>
              <p:spPr bwMode="auto">
                <a:xfrm>
                  <a:off x="3888" y="2913"/>
                  <a:ext cx="208" cy="144"/>
                </a:xfrm>
                <a:custGeom>
                  <a:avLst/>
                  <a:gdLst>
                    <a:gd name="T0" fmla="*/ 208 w 208"/>
                    <a:gd name="T1" fmla="*/ 144 h 144"/>
                    <a:gd name="T2" fmla="*/ 128 w 208"/>
                    <a:gd name="T3" fmla="*/ 0 h 144"/>
                    <a:gd name="T4" fmla="*/ 0 w 208"/>
                    <a:gd name="T5" fmla="*/ 8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" h="144">
                      <a:moveTo>
                        <a:pt x="208" y="144"/>
                      </a:moveTo>
                      <a:lnTo>
                        <a:pt x="128" y="0"/>
                      </a:lnTo>
                      <a:lnTo>
                        <a:pt x="0" y="8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7" name="Group 68"/>
              <p:cNvGrpSpPr/>
              <p:nvPr/>
            </p:nvGrpSpPr>
            <p:grpSpPr bwMode="auto">
              <a:xfrm>
                <a:off x="5410200" y="2133600"/>
                <a:ext cx="2216150" cy="1689100"/>
                <a:chOff x="3408" y="1344"/>
                <a:chExt cx="1396" cy="1064"/>
              </a:xfrm>
            </p:grpSpPr>
            <p:sp>
              <p:nvSpPr>
                <p:cNvPr id="136" name="Freeform 54"/>
                <p:cNvSpPr/>
                <p:nvPr/>
              </p:nvSpPr>
              <p:spPr bwMode="auto">
                <a:xfrm>
                  <a:off x="3408" y="1566"/>
                  <a:ext cx="1108" cy="842"/>
                </a:xfrm>
                <a:custGeom>
                  <a:avLst/>
                  <a:gdLst>
                    <a:gd name="T0" fmla="*/ 0 w 1108"/>
                    <a:gd name="T1" fmla="*/ 842 h 842"/>
                    <a:gd name="T2" fmla="*/ 1100 w 1108"/>
                    <a:gd name="T3" fmla="*/ 0 h 842"/>
                    <a:gd name="T4" fmla="*/ 1108 w 1108"/>
                    <a:gd name="T5" fmla="*/ 10 h 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8" h="842">
                      <a:moveTo>
                        <a:pt x="0" y="842"/>
                      </a:moveTo>
                      <a:lnTo>
                        <a:pt x="1100" y="0"/>
                      </a:lnTo>
                      <a:lnTo>
                        <a:pt x="1108" y="10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516" y="1344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ru-RU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56"/>
                <p:cNvSpPr/>
                <p:nvPr/>
              </p:nvSpPr>
              <p:spPr bwMode="auto">
                <a:xfrm>
                  <a:off x="4320" y="1462"/>
                  <a:ext cx="104" cy="192"/>
                </a:xfrm>
                <a:custGeom>
                  <a:avLst/>
                  <a:gdLst>
                    <a:gd name="T0" fmla="*/ 84 w 104"/>
                    <a:gd name="T1" fmla="*/ 192 h 192"/>
                    <a:gd name="T2" fmla="*/ 0 w 104"/>
                    <a:gd name="T3" fmla="*/ 92 h 192"/>
                    <a:gd name="T4" fmla="*/ 104 w 10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" h="192">
                      <a:moveTo>
                        <a:pt x="84" y="192"/>
                      </a:moveTo>
                      <a:lnTo>
                        <a:pt x="0" y="92"/>
                      </a:lnTo>
                      <a:lnTo>
                        <a:pt x="104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8" name="Group 110"/>
              <p:cNvGrpSpPr/>
              <p:nvPr/>
            </p:nvGrpSpPr>
            <p:grpSpPr bwMode="auto">
              <a:xfrm>
                <a:off x="5162558" y="3352801"/>
                <a:ext cx="638176" cy="1325563"/>
                <a:chOff x="3252" y="2112"/>
                <a:chExt cx="402" cy="835"/>
              </a:xfrm>
            </p:grpSpPr>
            <p:sp>
              <p:nvSpPr>
                <p:cNvPr id="13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252" y="2112"/>
                  <a:ext cx="402" cy="8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ru-RU" altLang="ru-RU" sz="2400" dirty="0"/>
                </a:p>
                <a:p>
                  <a:r>
                    <a:rPr lang="ru-RU" altLang="ru-RU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</a:t>
                  </a:r>
                  <a:endPara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Oval 60"/>
                <p:cNvSpPr>
                  <a:spLocks noChangeArrowheads="1"/>
                </p:cNvSpPr>
                <p:nvPr/>
              </p:nvSpPr>
              <p:spPr bwMode="auto">
                <a:xfrm>
                  <a:off x="3501" y="2291"/>
                  <a:ext cx="51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9" name="Group 71"/>
              <p:cNvGrpSpPr/>
              <p:nvPr/>
            </p:nvGrpSpPr>
            <p:grpSpPr bwMode="auto">
              <a:xfrm>
                <a:off x="4267200" y="2057400"/>
                <a:ext cx="1295400" cy="2590800"/>
                <a:chOff x="2688" y="1296"/>
                <a:chExt cx="816" cy="1632"/>
              </a:xfrm>
            </p:grpSpPr>
            <p:sp>
              <p:nvSpPr>
                <p:cNvPr id="132" name="Line 69"/>
                <p:cNvSpPr>
                  <a:spLocks noChangeShapeType="1"/>
                </p:cNvSpPr>
                <p:nvPr/>
              </p:nvSpPr>
              <p:spPr bwMode="auto">
                <a:xfrm>
                  <a:off x="3312" y="1296"/>
                  <a:ext cx="192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Line 70"/>
                <p:cNvSpPr>
                  <a:spLocks noChangeShapeType="1"/>
                </p:cNvSpPr>
                <p:nvPr/>
              </p:nvSpPr>
              <p:spPr bwMode="auto">
                <a:xfrm>
                  <a:off x="2688" y="2880"/>
                  <a:ext cx="192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0" name="Group 78"/>
              <p:cNvGrpSpPr/>
              <p:nvPr/>
            </p:nvGrpSpPr>
            <p:grpSpPr bwMode="auto">
              <a:xfrm>
                <a:off x="6324600" y="1447800"/>
                <a:ext cx="1600200" cy="1905000"/>
                <a:chOff x="3984" y="912"/>
                <a:chExt cx="1008" cy="1200"/>
              </a:xfrm>
            </p:grpSpPr>
            <p:grpSp>
              <p:nvGrpSpPr>
                <p:cNvPr id="126" name="Group 74"/>
                <p:cNvGrpSpPr/>
                <p:nvPr/>
              </p:nvGrpSpPr>
              <p:grpSpPr bwMode="auto">
                <a:xfrm>
                  <a:off x="3984" y="912"/>
                  <a:ext cx="192" cy="192"/>
                  <a:chOff x="3984" y="912"/>
                  <a:chExt cx="192" cy="192"/>
                </a:xfrm>
              </p:grpSpPr>
              <p:sp>
                <p:nvSpPr>
                  <p:cNvPr id="130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91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2" y="9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7" name="Group 75"/>
                <p:cNvGrpSpPr/>
                <p:nvPr/>
              </p:nvGrpSpPr>
              <p:grpSpPr bwMode="auto">
                <a:xfrm>
                  <a:off x="4800" y="1920"/>
                  <a:ext cx="192" cy="192"/>
                  <a:chOff x="3984" y="912"/>
                  <a:chExt cx="192" cy="192"/>
                </a:xfrm>
              </p:grpSpPr>
              <p:sp>
                <p:nvSpPr>
                  <p:cNvPr id="128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91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2" y="9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1" name="Group 87"/>
              <p:cNvGrpSpPr/>
              <p:nvPr/>
            </p:nvGrpSpPr>
            <p:grpSpPr bwMode="auto">
              <a:xfrm>
                <a:off x="5105400" y="4267200"/>
                <a:ext cx="2514600" cy="1333500"/>
                <a:chOff x="3216" y="2688"/>
                <a:chExt cx="1584" cy="840"/>
              </a:xfrm>
            </p:grpSpPr>
            <p:grpSp>
              <p:nvGrpSpPr>
                <p:cNvPr id="118" name="Group 82"/>
                <p:cNvGrpSpPr/>
                <p:nvPr/>
              </p:nvGrpSpPr>
              <p:grpSpPr bwMode="auto">
                <a:xfrm>
                  <a:off x="4638" y="2688"/>
                  <a:ext cx="162" cy="168"/>
                  <a:chOff x="4638" y="2688"/>
                  <a:chExt cx="162" cy="168"/>
                </a:xfrm>
              </p:grpSpPr>
              <p:sp>
                <p:nvSpPr>
                  <p:cNvPr id="12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688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" name="Freeform 80"/>
                  <p:cNvSpPr/>
                  <p:nvPr/>
                </p:nvSpPr>
                <p:spPr bwMode="auto">
                  <a:xfrm>
                    <a:off x="4674" y="2700"/>
                    <a:ext cx="86" cy="146"/>
                  </a:xfrm>
                  <a:custGeom>
                    <a:avLst/>
                    <a:gdLst>
                      <a:gd name="T0" fmla="*/ 0 w 86"/>
                      <a:gd name="T1" fmla="*/ 0 h 146"/>
                      <a:gd name="T2" fmla="*/ 86 w 86"/>
                      <a:gd name="T3" fmla="*/ 146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6" h="146">
                        <a:moveTo>
                          <a:pt x="0" y="0"/>
                        </a:moveTo>
                        <a:lnTo>
                          <a:pt x="86" y="14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" name="Freeform 81"/>
                  <p:cNvSpPr/>
                  <p:nvPr/>
                </p:nvSpPr>
                <p:spPr bwMode="auto">
                  <a:xfrm>
                    <a:off x="4638" y="2716"/>
                    <a:ext cx="84" cy="140"/>
                  </a:xfrm>
                  <a:custGeom>
                    <a:avLst/>
                    <a:gdLst>
                      <a:gd name="T0" fmla="*/ 0 w 84"/>
                      <a:gd name="T1" fmla="*/ 0 h 140"/>
                      <a:gd name="T2" fmla="*/ 84 w 84"/>
                      <a:gd name="T3" fmla="*/ 140 h 140"/>
                      <a:gd name="T4" fmla="*/ 84 w 84"/>
                      <a:gd name="T5" fmla="*/ 138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4" h="140">
                        <a:moveTo>
                          <a:pt x="0" y="0"/>
                        </a:moveTo>
                        <a:lnTo>
                          <a:pt x="84" y="140"/>
                        </a:lnTo>
                        <a:lnTo>
                          <a:pt x="84" y="138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9" name="Group 83"/>
                <p:cNvGrpSpPr/>
                <p:nvPr/>
              </p:nvGrpSpPr>
              <p:grpSpPr bwMode="auto">
                <a:xfrm>
                  <a:off x="3216" y="3360"/>
                  <a:ext cx="162" cy="168"/>
                  <a:chOff x="4638" y="2688"/>
                  <a:chExt cx="162" cy="168"/>
                </a:xfrm>
              </p:grpSpPr>
              <p:sp>
                <p:nvSpPr>
                  <p:cNvPr id="12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688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Freeform 85"/>
                  <p:cNvSpPr/>
                  <p:nvPr/>
                </p:nvSpPr>
                <p:spPr bwMode="auto">
                  <a:xfrm>
                    <a:off x="4674" y="2700"/>
                    <a:ext cx="86" cy="146"/>
                  </a:xfrm>
                  <a:custGeom>
                    <a:avLst/>
                    <a:gdLst>
                      <a:gd name="T0" fmla="*/ 0 w 86"/>
                      <a:gd name="T1" fmla="*/ 0 h 146"/>
                      <a:gd name="T2" fmla="*/ 86 w 86"/>
                      <a:gd name="T3" fmla="*/ 146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6" h="146">
                        <a:moveTo>
                          <a:pt x="0" y="0"/>
                        </a:moveTo>
                        <a:lnTo>
                          <a:pt x="86" y="14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" name="Freeform 86"/>
                  <p:cNvSpPr/>
                  <p:nvPr/>
                </p:nvSpPr>
                <p:spPr bwMode="auto">
                  <a:xfrm>
                    <a:off x="4638" y="2716"/>
                    <a:ext cx="84" cy="140"/>
                  </a:xfrm>
                  <a:custGeom>
                    <a:avLst/>
                    <a:gdLst>
                      <a:gd name="T0" fmla="*/ 0 w 84"/>
                      <a:gd name="T1" fmla="*/ 0 h 140"/>
                      <a:gd name="T2" fmla="*/ 84 w 84"/>
                      <a:gd name="T3" fmla="*/ 140 h 140"/>
                      <a:gd name="T4" fmla="*/ 84 w 84"/>
                      <a:gd name="T5" fmla="*/ 138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4" h="140">
                        <a:moveTo>
                          <a:pt x="0" y="0"/>
                        </a:moveTo>
                        <a:lnTo>
                          <a:pt x="84" y="140"/>
                        </a:lnTo>
                        <a:lnTo>
                          <a:pt x="84" y="138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2" name="Group 98"/>
              <p:cNvGrpSpPr/>
              <p:nvPr/>
            </p:nvGrpSpPr>
            <p:grpSpPr bwMode="auto">
              <a:xfrm>
                <a:off x="4686300" y="3657600"/>
                <a:ext cx="2552700" cy="1257300"/>
                <a:chOff x="2952" y="2304"/>
                <a:chExt cx="1608" cy="792"/>
              </a:xfrm>
            </p:grpSpPr>
            <p:grpSp>
              <p:nvGrpSpPr>
                <p:cNvPr id="108" name="Group 92"/>
                <p:cNvGrpSpPr/>
                <p:nvPr/>
              </p:nvGrpSpPr>
              <p:grpSpPr bwMode="auto">
                <a:xfrm>
                  <a:off x="4416" y="2304"/>
                  <a:ext cx="144" cy="192"/>
                  <a:chOff x="4416" y="2304"/>
                  <a:chExt cx="144" cy="192"/>
                </a:xfrm>
              </p:grpSpPr>
              <p:sp>
                <p:nvSpPr>
                  <p:cNvPr id="11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" name="Group 93"/>
                <p:cNvGrpSpPr/>
                <p:nvPr/>
              </p:nvGrpSpPr>
              <p:grpSpPr bwMode="auto">
                <a:xfrm rot="-3939534">
                  <a:off x="2976" y="2928"/>
                  <a:ext cx="144" cy="192"/>
                  <a:chOff x="4416" y="2304"/>
                  <a:chExt cx="144" cy="192"/>
                </a:xfrm>
              </p:grpSpPr>
              <p:sp>
                <p:nvSpPr>
                  <p:cNvPr id="110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3" name="Group 105"/>
              <p:cNvGrpSpPr/>
              <p:nvPr/>
            </p:nvGrpSpPr>
            <p:grpSpPr bwMode="auto">
              <a:xfrm rot="16565081">
                <a:off x="5600700" y="2400300"/>
                <a:ext cx="228600" cy="304800"/>
                <a:chOff x="4416" y="2304"/>
                <a:chExt cx="144" cy="192"/>
              </a:xfrm>
            </p:grpSpPr>
            <p:sp>
              <p:nvSpPr>
                <p:cNvPr id="64" name="Line 106"/>
                <p:cNvSpPr>
                  <a:spLocks noChangeShapeType="1"/>
                </p:cNvSpPr>
                <p:nvPr/>
              </p:nvSpPr>
              <p:spPr bwMode="auto">
                <a:xfrm>
                  <a:off x="4560" y="23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" name="Line 107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" name="Line 108"/>
                <p:cNvSpPr>
                  <a:spLocks noChangeShapeType="1"/>
                </p:cNvSpPr>
                <p:nvPr/>
              </p:nvSpPr>
              <p:spPr bwMode="auto">
                <a:xfrm>
                  <a:off x="4512" y="23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" name="Line 109"/>
                <p:cNvSpPr>
                  <a:spLocks noChangeShapeType="1"/>
                </p:cNvSpPr>
                <p:nvPr/>
              </p:nvSpPr>
              <p:spPr bwMode="auto">
                <a:xfrm>
                  <a:off x="4416" y="23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47" name="Управляющая кнопка: далее 14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8" cy="80675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№32. Тригонометрические функции. Теорема косинусов.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Группа 3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8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979712" y="60932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51920" y="4581128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4"/>
            <p:cNvGraphicFramePr>
              <a:graphicFrameLocks noChangeAspect="1"/>
            </p:cNvGraphicFramePr>
            <p:nvPr/>
          </p:nvGraphicFramePr>
          <p:xfrm>
            <a:off x="4932040" y="5445224"/>
            <a:ext cx="3722688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3" imgW="35966400" imgH="4876800" progId="Equation.3">
                    <p:embed/>
                  </p:oleObj>
                </mc:Choice>
                <mc:Fallback>
                  <p:oleObj name="Формула" r:id="rId3" imgW="35966400" imgH="48768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32040" y="5445224"/>
                          <a:ext cx="3722688" cy="4921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Box 71"/>
            <p:cNvSpPr txBox="1"/>
            <p:nvPr/>
          </p:nvSpPr>
          <p:spPr>
            <a:xfrm>
              <a:off x="2185667" y="2636912"/>
              <a:ext cx="65782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косинусов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евклидовой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геометрии, которая обобщает теорему Пифагора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2195736" y="4149080"/>
              <a:ext cx="2664296" cy="1944216"/>
            </a:xfrm>
            <a:prstGeom prst="triangle">
              <a:avLst>
                <a:gd name="adj" fmla="val 32076"/>
              </a:avLst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72000" y="60932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71800" y="37170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339752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75856" y="602128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78424" y="3429000"/>
              <a:ext cx="459715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Квадрат стороны треугольника</a:t>
              </a:r>
              <a:endPara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равен сумме квадратов двух</a:t>
              </a:r>
              <a:endPara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других сторон минус удвоенное</a:t>
              </a:r>
              <a:endPara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произведение этих сторон на</a:t>
              </a:r>
              <a:endPara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косинус угла между ними </a:t>
              </a:r>
              <a:endPara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Месяц 80"/>
          <p:cNvSpPr/>
          <p:nvPr/>
        </p:nvSpPr>
        <p:spPr>
          <a:xfrm rot="15813548">
            <a:off x="3101952" y="4412814"/>
            <a:ext cx="56499" cy="280185"/>
          </a:xfrm>
          <a:prstGeom prst="moon">
            <a:avLst>
              <a:gd name="adj" fmla="val 61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правляющая кнопка: настраиваемая 8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979712" y="2564904"/>
            <a:ext cx="7069038" cy="4176464"/>
            <a:chOff x="95250" y="2564904"/>
            <a:chExt cx="7069038" cy="4176464"/>
          </a:xfrm>
        </p:grpSpPr>
        <p:grpSp>
          <p:nvGrpSpPr>
            <p:cNvPr id="84" name="Группа 34"/>
            <p:cNvGrpSpPr/>
            <p:nvPr/>
          </p:nvGrpSpPr>
          <p:grpSpPr>
            <a:xfrm>
              <a:off x="107504" y="2564904"/>
              <a:ext cx="7056784" cy="4176464"/>
              <a:chOff x="1827312" y="2340496"/>
              <a:chExt cx="7056784" cy="4176464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0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499992" y="4365104"/>
              <a:ext cx="317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156176" y="3429000"/>
              <a:ext cx="261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Равнобедренный треугольник 86"/>
            <p:cNvSpPr/>
            <p:nvPr/>
          </p:nvSpPr>
          <p:spPr>
            <a:xfrm>
              <a:off x="4848090" y="2996952"/>
              <a:ext cx="2172182" cy="1819490"/>
            </a:xfrm>
            <a:prstGeom prst="triangle">
              <a:avLst>
                <a:gd name="adj" fmla="val 32076"/>
              </a:avLst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04248" y="4797152"/>
              <a:ext cx="317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20072" y="2564904"/>
              <a:ext cx="317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932040" y="3573016"/>
              <a:ext cx="276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52120" y="4725144"/>
              <a:ext cx="276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Месяц 91"/>
            <p:cNvSpPr/>
            <p:nvPr/>
          </p:nvSpPr>
          <p:spPr>
            <a:xfrm rot="932606">
              <a:off x="6552081" y="4438228"/>
              <a:ext cx="45719" cy="273917"/>
            </a:xfrm>
            <a:prstGeom prst="moon">
              <a:avLst>
                <a:gd name="adj" fmla="val 619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3" name="Object 4"/>
            <p:cNvGraphicFramePr>
              <a:graphicFrameLocks noChangeAspect="1"/>
            </p:cNvGraphicFramePr>
            <p:nvPr/>
          </p:nvGraphicFramePr>
          <p:xfrm>
            <a:off x="223838" y="2708275"/>
            <a:ext cx="3465512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5" imgW="31394400" imgH="4876800" progId="Equation.3">
                    <p:embed/>
                  </p:oleObj>
                </mc:Choice>
                <mc:Fallback>
                  <p:oleObj name="Формула" r:id="rId5" imgW="31394400" imgH="48768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3838" y="2708275"/>
                          <a:ext cx="3465512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4"/>
            <p:cNvGraphicFramePr>
              <a:graphicFrameLocks noChangeAspect="1"/>
            </p:cNvGraphicFramePr>
            <p:nvPr/>
          </p:nvGraphicFramePr>
          <p:xfrm>
            <a:off x="201613" y="3109913"/>
            <a:ext cx="1344612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7" imgW="12192000" imgH="4876800" progId="Equation.3">
                    <p:embed/>
                  </p:oleObj>
                </mc:Choice>
                <mc:Fallback>
                  <p:oleObj name="Формула" r:id="rId7" imgW="12192000" imgH="48768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1613" y="3109913"/>
                          <a:ext cx="1344612" cy="5286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5"/>
            <p:cNvGraphicFramePr>
              <a:graphicFrameLocks noChangeAspect="1"/>
            </p:cNvGraphicFramePr>
            <p:nvPr/>
          </p:nvGraphicFramePr>
          <p:xfrm>
            <a:off x="1709738" y="3141663"/>
            <a:ext cx="127635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9" imgW="11582400" imgH="4267200" progId="Equation.3">
                    <p:embed/>
                  </p:oleObj>
                </mc:Choice>
                <mc:Fallback>
                  <p:oleObj name="Формула" r:id="rId9" imgW="11582400" imgH="42672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709738" y="3141663"/>
                          <a:ext cx="1276350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6"/>
            <p:cNvGraphicFramePr>
              <a:graphicFrameLocks noChangeAspect="1"/>
            </p:cNvGraphicFramePr>
            <p:nvPr/>
          </p:nvGraphicFramePr>
          <p:xfrm>
            <a:off x="95250" y="3500438"/>
            <a:ext cx="1781175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1" imgW="16154400" imgH="4876800" progId="Equation.3">
                    <p:embed/>
                  </p:oleObj>
                </mc:Choice>
                <mc:Fallback>
                  <p:oleObj name="Формула" r:id="rId11" imgW="16154400" imgH="48768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5250" y="3500438"/>
                          <a:ext cx="1781175" cy="5286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7" name="Прямая соединительная линия 96"/>
            <p:cNvCxnSpPr/>
            <p:nvPr/>
          </p:nvCxnSpPr>
          <p:spPr>
            <a:xfrm>
              <a:off x="251520" y="4077072"/>
              <a:ext cx="2952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8" name="Object 7"/>
            <p:cNvGraphicFramePr>
              <a:graphicFrameLocks noChangeAspect="1"/>
            </p:cNvGraphicFramePr>
            <p:nvPr/>
          </p:nvGraphicFramePr>
          <p:xfrm>
            <a:off x="1166813" y="4076700"/>
            <a:ext cx="120967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Формула" r:id="rId13" imgW="10972800" imgH="4267200" progId="Equation.3">
                    <p:embed/>
                  </p:oleObj>
                </mc:Choice>
                <mc:Fallback>
                  <p:oleObj name="Формула" r:id="rId13" imgW="10972800" imgH="4267200" progId="Equation.3">
                    <p:embed/>
                    <p:pic>
                      <p:nvPicPr>
                        <p:cNvPr id="0" name="Изображение 92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66813" y="4076700"/>
                          <a:ext cx="1209675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Управляющая кнопка: настраиваемая 10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" name="Object 18"/>
          <p:cNvGraphicFramePr>
            <a:graphicFrameLocks noChangeAspect="1"/>
          </p:cNvGraphicFramePr>
          <p:nvPr/>
        </p:nvGraphicFramePr>
        <p:xfrm>
          <a:off x="2149575" y="4941888"/>
          <a:ext cx="52292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5" imgW="53949600" imgH="4876800" progId="Equation.3">
                  <p:embed/>
                </p:oleObj>
              </mc:Choice>
              <mc:Fallback>
                <p:oleObj name="Формула" r:id="rId15" imgW="53949600" imgH="48768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49575" y="4941888"/>
                        <a:ext cx="5229225" cy="492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9"/>
          <p:cNvGraphicFramePr>
            <a:graphicFrameLocks noChangeAspect="1"/>
          </p:cNvGraphicFramePr>
          <p:nvPr/>
        </p:nvGraphicFramePr>
        <p:xfrm>
          <a:off x="2135286" y="5486400"/>
          <a:ext cx="540129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7" imgW="54254400" imgH="5486400" progId="Equation.3">
                  <p:embed/>
                </p:oleObj>
              </mc:Choice>
              <mc:Fallback>
                <p:oleObj name="Формула" r:id="rId17" imgW="54254400" imgH="54864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35286" y="5486400"/>
                        <a:ext cx="5401295" cy="5540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20"/>
          <p:cNvGraphicFramePr>
            <a:graphicFrameLocks noChangeAspect="1"/>
          </p:cNvGraphicFramePr>
          <p:nvPr/>
        </p:nvGraphicFramePr>
        <p:xfrm>
          <a:off x="2178150" y="6000750"/>
          <a:ext cx="52895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19" imgW="54559200" imgH="6705600" progId="Equation.3">
                  <p:embed/>
                </p:oleObj>
              </mc:Choice>
              <mc:Fallback>
                <p:oleObj name="Формула" r:id="rId19" imgW="54559200" imgH="6705600" progId="Equation.3">
                  <p:embed/>
                  <p:pic>
                    <p:nvPicPr>
                      <p:cNvPr id="0" name="Изображение 922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78150" y="6000750"/>
                        <a:ext cx="5289550" cy="677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Прямоугольник 104"/>
          <p:cNvSpPr/>
          <p:nvPr/>
        </p:nvSpPr>
        <p:spPr>
          <a:xfrm>
            <a:off x="5592366" y="6021288"/>
            <a:ext cx="1944216" cy="648072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правляющая кнопка: домой 105">
            <a:hlinkClick r:id="rId21" action="ppaction://hlinksldjump" highlightClick="1"/>
          </p:cNvPr>
          <p:cNvSpPr/>
          <p:nvPr/>
        </p:nvSpPr>
        <p:spPr>
          <a:xfrm>
            <a:off x="1475656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81" grpId="0" animBg="1"/>
      <p:bldP spid="1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5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712968" cy="798634"/>
          </a:xfrm>
          <a:prstGeom prst="rect">
            <a:avLst/>
          </a:prstGeom>
          <a:noFill/>
          <a:ln w="38100">
            <a:solidFill>
              <a:srgbClr val="275EA1"/>
            </a:solidFill>
            <a:miter lim="800000"/>
            <a:headEnd/>
            <a:tailEnd/>
          </a:ln>
        </p:spPr>
      </p:pic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8712968" cy="995260"/>
          </a:xfrm>
          <a:prstGeom prst="rect">
            <a:avLst/>
          </a:prstGeom>
          <a:noFill/>
          <a:ln w="38100">
            <a:solidFill>
              <a:srgbClr val="275EA1"/>
            </a:solidFill>
            <a:miter lim="800000"/>
            <a:headEnd/>
            <a:tailEnd/>
          </a:ln>
        </p:spPr>
      </p:pic>
      <p:pic>
        <p:nvPicPr>
          <p:cNvPr id="305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8712968" cy="742518"/>
          </a:xfrm>
          <a:prstGeom prst="rect">
            <a:avLst/>
          </a:prstGeom>
          <a:noFill/>
          <a:ln w="38100">
            <a:solidFill>
              <a:srgbClr val="275EA1"/>
            </a:solidFill>
            <a:miter lim="800000"/>
            <a:headEnd/>
            <a:tailEnd/>
          </a:ln>
        </p:spPr>
      </p:pic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8712968" cy="709815"/>
          </a:xfrm>
          <a:prstGeom prst="rect">
            <a:avLst/>
          </a:prstGeom>
          <a:noFill/>
          <a:ln w="38100">
            <a:solidFill>
              <a:srgbClr val="275EA1"/>
            </a:solidFill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251520" y="5301208"/>
            <a:ext cx="8712968" cy="673740"/>
            <a:chOff x="251520" y="5157192"/>
            <a:chExt cx="8712968" cy="67374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5157192"/>
              <a:ext cx="8712968" cy="67374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323528" y="5157192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5157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5373216"/>
              <a:ext cx="8640960" cy="29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№33. Средняя линия. Площадь круга.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8024" y="15567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6635" y="1340768"/>
            <a:ext cx="4187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см, 5 см и 6 см ИЛИ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см, 6 см и 5 см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4860032" y="5517232"/>
          <a:ext cx="25781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2" imgW="17373600" imgH="4876800" progId="Equation.3">
                  <p:embed/>
                </p:oleObj>
              </mc:Choice>
              <mc:Fallback>
                <p:oleObj name="Формула" r:id="rId2" imgW="17373600" imgH="48768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0032" y="5517232"/>
                        <a:ext cx="2578100" cy="7032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5004048" y="4293096"/>
          <a:ext cx="720080" cy="121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4" imgW="5486400" imgH="9448800" progId="Equation.3">
                  <p:embed/>
                </p:oleObj>
              </mc:Choice>
              <mc:Fallback>
                <p:oleObj name="Формула" r:id="rId4" imgW="5486400" imgH="94488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4293096"/>
                        <a:ext cx="720080" cy="12122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04048" y="3573016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  и  8 см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5148064" y="2348880"/>
          <a:ext cx="4413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6" imgW="3352800" imgH="9448800" progId="Equation.3">
                  <p:embed/>
                </p:oleObj>
              </mc:Choice>
              <mc:Fallback>
                <p:oleObj name="Формула" r:id="rId6" imgW="3352800" imgH="94488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8064" y="2348880"/>
                        <a:ext cx="441325" cy="1212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№33. Средняя линия. Площадь круга.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№33. Средняя линия. Площадь круга.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8" cy="798634"/>
          </a:xfrm>
          <a:prstGeom prst="rect">
            <a:avLst/>
          </a:prstGeom>
          <a:noFill/>
          <a:ln w="38100">
            <a:solidFill>
              <a:srgbClr val="275EA1"/>
            </a:solidFill>
            <a:miter lim="800000"/>
            <a:headEnd/>
            <a:tailEnd/>
          </a:ln>
        </p:spPr>
      </p:pic>
      <p:grpSp>
        <p:nvGrpSpPr>
          <p:cNvPr id="78" name="Группа 77"/>
          <p:cNvGrpSpPr/>
          <p:nvPr/>
        </p:nvGrpSpPr>
        <p:grpSpPr>
          <a:xfrm>
            <a:off x="107504" y="2564904"/>
            <a:ext cx="7056784" cy="4176464"/>
            <a:chOff x="1979712" y="1822512"/>
            <a:chExt cx="7056784" cy="4176464"/>
          </a:xfrm>
        </p:grpSpPr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8100343" y="517955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80" name="Группа 7"/>
            <p:cNvGrpSpPr/>
            <p:nvPr/>
          </p:nvGrpSpPr>
          <p:grpSpPr>
            <a:xfrm>
              <a:off x="1979712" y="1822512"/>
              <a:ext cx="7056784" cy="4176464"/>
              <a:chOff x="1979712" y="2492896"/>
              <a:chExt cx="7056784" cy="4176464"/>
            </a:xfrm>
          </p:grpSpPr>
          <p:grpSp>
            <p:nvGrpSpPr>
              <p:cNvPr id="81" name="Группа 39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90" name="Прямоугольник 89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91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82" name="Группа 40"/>
              <p:cNvGrpSpPr/>
              <p:nvPr/>
            </p:nvGrpSpPr>
            <p:grpSpPr>
              <a:xfrm>
                <a:off x="3563888" y="2564904"/>
                <a:ext cx="3924250" cy="2764457"/>
                <a:chOff x="2159918" y="1442395"/>
                <a:chExt cx="5064125" cy="4134493"/>
              </a:xfrm>
            </p:grpSpPr>
            <p:sp>
              <p:nvSpPr>
                <p:cNvPr id="84" name="AutoShape 4"/>
                <p:cNvSpPr>
                  <a:spLocks noChangeArrowheads="1"/>
                </p:cNvSpPr>
                <p:nvPr/>
              </p:nvSpPr>
              <p:spPr bwMode="auto">
                <a:xfrm>
                  <a:off x="2483768" y="2176463"/>
                  <a:ext cx="4464050" cy="2952750"/>
                </a:xfrm>
                <a:prstGeom prst="triangle">
                  <a:avLst>
                    <a:gd name="adj" fmla="val 48741"/>
                  </a:avLst>
                </a:prstGeom>
                <a:noFill/>
                <a:ln w="50800">
                  <a:solidFill>
                    <a:schemeClr val="tx2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8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483021" y="1442395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159918" y="5056188"/>
                  <a:ext cx="420688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>
                      <a:latin typeface="Times New Roman" panose="02020603050405020304" pitchFamily="18" charset="0"/>
                    </a:rPr>
                    <a:t>В</a:t>
                  </a:r>
                  <a:endParaRPr lang="ru-RU" sz="2800" b="1" i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803356" y="5057775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>
                      <a:latin typeface="Times New Roman" panose="02020603050405020304" pitchFamily="18" charset="0"/>
                    </a:rPr>
                    <a:t>С</a:t>
                  </a:r>
                  <a:endParaRPr lang="ru-RU" sz="2800" b="1" i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8"/>
                <p:cNvSpPr/>
                <p:nvPr/>
              </p:nvSpPr>
              <p:spPr bwMode="auto">
                <a:xfrm>
                  <a:off x="3347368" y="3689350"/>
                  <a:ext cx="241300" cy="165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2" y="104"/>
                    </a:cxn>
                  </a:cxnLst>
                  <a:rect l="0" t="0" r="r" b="b"/>
                  <a:pathLst>
                    <a:path w="152" h="104">
                      <a:moveTo>
                        <a:pt x="0" y="0"/>
                      </a:moveTo>
                      <a:lnTo>
                        <a:pt x="152" y="104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89" name="Freeform 10"/>
                <p:cNvSpPr/>
                <p:nvPr/>
              </p:nvSpPr>
              <p:spPr bwMode="auto">
                <a:xfrm>
                  <a:off x="5795293" y="3760788"/>
                  <a:ext cx="228600" cy="144462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44" h="91">
                      <a:moveTo>
                        <a:pt x="144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83" name="Rectangle 12"/>
              <p:cNvSpPr>
                <a:spLocks noChangeArrowheads="1"/>
              </p:cNvSpPr>
              <p:nvPr/>
            </p:nvSpPr>
            <p:spPr bwMode="auto">
              <a:xfrm>
                <a:off x="2483768" y="5661248"/>
                <a:ext cx="6336705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</a:rPr>
                  <a:t>Треугольник называется равнобедренном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</a:rPr>
                  <a:t>если две его стороны равны. </a:t>
                </a:r>
                <a:r>
                  <a:rPr lang="ru-RU" sz="2400" b="1" i="1" dirty="0">
                    <a:latin typeface="Times New Roman" panose="02020603050405020304" pitchFamily="18" charset="0"/>
                  </a:rPr>
                  <a:t>АВ = АС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2" name="Группа 91"/>
          <p:cNvGrpSpPr/>
          <p:nvPr/>
        </p:nvGrpSpPr>
        <p:grpSpPr>
          <a:xfrm>
            <a:off x="107504" y="2564904"/>
            <a:ext cx="7056784" cy="4176464"/>
            <a:chOff x="1979712" y="1822512"/>
            <a:chExt cx="7056784" cy="4176464"/>
          </a:xfrm>
        </p:grpSpPr>
        <p:grpSp>
          <p:nvGrpSpPr>
            <p:cNvPr id="93" name="Группа 9"/>
            <p:cNvGrpSpPr/>
            <p:nvPr/>
          </p:nvGrpSpPr>
          <p:grpSpPr>
            <a:xfrm>
              <a:off x="1979712" y="1822512"/>
              <a:ext cx="7056784" cy="4176464"/>
              <a:chOff x="1979712" y="2492896"/>
              <a:chExt cx="7056784" cy="4176464"/>
            </a:xfrm>
          </p:grpSpPr>
          <p:sp>
            <p:nvSpPr>
              <p:cNvPr id="101" name="Прямоугольник 10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0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94" name="Rectangle 12"/>
            <p:cNvSpPr>
              <a:spLocks noChangeArrowheads="1"/>
            </p:cNvSpPr>
            <p:nvPr/>
          </p:nvSpPr>
          <p:spPr bwMode="auto">
            <a:xfrm>
              <a:off x="2411760" y="196652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Каждая сторона треугольника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меньше суммы двух других сторон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5" name="Rectangle 12"/>
            <p:cNvSpPr>
              <a:spLocks noChangeArrowheads="1"/>
            </p:cNvSpPr>
            <p:nvPr/>
          </p:nvSpPr>
          <p:spPr bwMode="auto">
            <a:xfrm>
              <a:off x="2339752" y="2902632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Для любых точек А, В, С, не лежащих на одной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прямой, справедливы неравенства: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6" name="Rectangle 12"/>
            <p:cNvSpPr>
              <a:spLocks noChangeArrowheads="1"/>
            </p:cNvSpPr>
            <p:nvPr/>
          </p:nvSpPr>
          <p:spPr bwMode="auto">
            <a:xfrm>
              <a:off x="5148064" y="4126768"/>
              <a:ext cx="3312368" cy="1080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АВ </a:t>
              </a:r>
              <a:r>
                <a:rPr lang="en-US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&lt;</a:t>
              </a:r>
              <a:r>
                <a:rPr lang="ru-RU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 АС + СВ</a:t>
              </a:r>
              <a:endPara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АС </a:t>
              </a:r>
              <a:r>
                <a:rPr lang="en-US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&lt; </a:t>
              </a:r>
              <a:r>
                <a:rPr lang="ru-RU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АВ + ВС</a:t>
              </a:r>
              <a:endPara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ВС </a:t>
              </a:r>
              <a:r>
                <a:rPr lang="en-US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&lt; BA + AC</a:t>
              </a:r>
              <a:endPara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" name="AutoShape 4"/>
            <p:cNvSpPr>
              <a:spLocks noChangeArrowheads="1"/>
            </p:cNvSpPr>
            <p:nvPr/>
          </p:nvSpPr>
          <p:spPr bwMode="auto">
            <a:xfrm>
              <a:off x="2339752" y="4054761"/>
              <a:ext cx="2664296" cy="1512168"/>
            </a:xfrm>
            <a:prstGeom prst="triangle">
              <a:avLst>
                <a:gd name="adj" fmla="val 34469"/>
              </a:avLst>
            </a:prstGeom>
            <a:noFill/>
            <a:ln w="50800">
              <a:solidFill>
                <a:schemeClr val="tx2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Text Box 5"/>
            <p:cNvSpPr txBox="1">
              <a:spLocks noChangeArrowheads="1"/>
            </p:cNvSpPr>
            <p:nvPr/>
          </p:nvSpPr>
          <p:spPr bwMode="auto">
            <a:xfrm>
              <a:off x="2915816" y="3694721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i="1" dirty="0">
                  <a:latin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9" name="Text Box 6"/>
            <p:cNvSpPr txBox="1">
              <a:spLocks noChangeArrowheads="1"/>
            </p:cNvSpPr>
            <p:nvPr/>
          </p:nvSpPr>
          <p:spPr bwMode="auto">
            <a:xfrm>
              <a:off x="2051720" y="5494921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i="1" dirty="0">
                  <a:latin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4932040" y="5494920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i="1" dirty="0">
                  <a:latin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3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107504" y="2564904"/>
            <a:ext cx="7056784" cy="4176464"/>
            <a:chOff x="1979712" y="1822512"/>
            <a:chExt cx="7056784" cy="4176464"/>
          </a:xfrm>
        </p:grpSpPr>
        <p:grpSp>
          <p:nvGrpSpPr>
            <p:cNvPr id="105" name="Группа 17"/>
            <p:cNvGrpSpPr/>
            <p:nvPr/>
          </p:nvGrpSpPr>
          <p:grpSpPr>
            <a:xfrm>
              <a:off x="1979712" y="1822512"/>
              <a:ext cx="7056784" cy="4176464"/>
              <a:chOff x="1979712" y="2492896"/>
              <a:chExt cx="7056784" cy="4176464"/>
            </a:xfrm>
          </p:grpSpPr>
          <p:sp>
            <p:nvSpPr>
              <p:cNvPr id="112" name="Прямоугольник 111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1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06" name="AutoShape 4"/>
            <p:cNvSpPr>
              <a:spLocks noChangeArrowheads="1"/>
            </p:cNvSpPr>
            <p:nvPr/>
          </p:nvSpPr>
          <p:spPr bwMode="auto">
            <a:xfrm>
              <a:off x="4139952" y="2254560"/>
              <a:ext cx="3062128" cy="1080120"/>
            </a:xfrm>
            <a:prstGeom prst="triangle">
              <a:avLst>
                <a:gd name="adj" fmla="val 48741"/>
              </a:avLst>
            </a:prstGeom>
            <a:noFill/>
            <a:ln w="50800">
              <a:solidFill>
                <a:schemeClr val="tx2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7" name="Text Box 5"/>
            <p:cNvSpPr txBox="1">
              <a:spLocks noChangeArrowheads="1"/>
            </p:cNvSpPr>
            <p:nvPr/>
          </p:nvSpPr>
          <p:spPr bwMode="auto">
            <a:xfrm>
              <a:off x="5436096" y="1822512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7236296" y="3118656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9" name="Freeform 8"/>
            <p:cNvSpPr/>
            <p:nvPr/>
          </p:nvSpPr>
          <p:spPr bwMode="auto">
            <a:xfrm>
              <a:off x="4788024" y="2686608"/>
              <a:ext cx="186986" cy="110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104"/>
                </a:cxn>
              </a:cxnLst>
              <a:rect l="0" t="0" r="r" b="b"/>
              <a:pathLst>
                <a:path w="152" h="104">
                  <a:moveTo>
                    <a:pt x="0" y="0"/>
                  </a:moveTo>
                  <a:lnTo>
                    <a:pt x="152" y="1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0" name="Freeform 10"/>
            <p:cNvSpPr/>
            <p:nvPr/>
          </p:nvSpPr>
          <p:spPr bwMode="auto">
            <a:xfrm>
              <a:off x="6300192" y="2686608"/>
              <a:ext cx="177145" cy="9659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91"/>
                </a:cxn>
              </a:cxnLst>
              <a:rect l="0" t="0" r="r" b="b"/>
              <a:pathLst>
                <a:path w="144" h="91">
                  <a:moveTo>
                    <a:pt x="144" y="0"/>
                  </a:moveTo>
                  <a:lnTo>
                    <a:pt x="0" y="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Text Box 6"/>
            <p:cNvSpPr txBox="1">
              <a:spLocks noChangeArrowheads="1"/>
            </p:cNvSpPr>
            <p:nvPr/>
          </p:nvSpPr>
          <p:spPr bwMode="auto">
            <a:xfrm>
              <a:off x="3635896" y="3118656"/>
              <a:ext cx="325996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4" name="Управляющая кнопка: настраиваемая 11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2"/>
          <p:cNvSpPr>
            <a:spLocks noChangeArrowheads="1"/>
          </p:cNvSpPr>
          <p:nvPr/>
        </p:nvSpPr>
        <p:spPr bwMode="auto">
          <a:xfrm>
            <a:off x="611560" y="4221088"/>
            <a:ext cx="5904657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</a:rPr>
              <a:t>1)  Если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АВ </a:t>
            </a:r>
            <a:r>
              <a:rPr lang="ru-RU" sz="2400" b="1" i="1" dirty="0">
                <a:latin typeface="Times New Roman" panose="02020603050405020304" pitchFamily="18" charset="0"/>
              </a:rPr>
              <a:t>=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АС =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см, то АВ + АС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&gt; BC </a:t>
            </a:r>
            <a:r>
              <a:rPr lang="ru-RU" sz="2400" b="1" dirty="0" smtClean="0">
                <a:latin typeface="Times New Roman" panose="02020603050405020304" pitchFamily="18" charset="0"/>
              </a:rPr>
              <a:t> т.е.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16" name="Rectangle 12"/>
          <p:cNvSpPr>
            <a:spLocks noChangeArrowheads="1"/>
          </p:cNvSpPr>
          <p:nvPr/>
        </p:nvSpPr>
        <p:spPr bwMode="auto">
          <a:xfrm>
            <a:off x="683568" y="4725144"/>
            <a:ext cx="5904657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 сумма двух сторон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больше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третьей стороны,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что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соответствует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неравенству треугольника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17" name="Блок-схема: процесс 116"/>
          <p:cNvSpPr/>
          <p:nvPr/>
        </p:nvSpPr>
        <p:spPr>
          <a:xfrm>
            <a:off x="2987824" y="4293096"/>
            <a:ext cx="720080" cy="43204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8" name="Rectangle 12"/>
          <p:cNvSpPr>
            <a:spLocks noChangeArrowheads="1"/>
          </p:cNvSpPr>
          <p:nvPr/>
        </p:nvSpPr>
        <p:spPr bwMode="auto">
          <a:xfrm>
            <a:off x="539552" y="5373216"/>
            <a:ext cx="5904657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</a:rPr>
              <a:t>)  Если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АВ </a:t>
            </a:r>
            <a:r>
              <a:rPr lang="ru-RU" sz="2400" b="1" i="1" dirty="0">
                <a:latin typeface="Times New Roman" panose="02020603050405020304" pitchFamily="18" charset="0"/>
              </a:rPr>
              <a:t>=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АС = 6 см, то АВ + АС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&gt; BC </a:t>
            </a:r>
            <a:r>
              <a:rPr lang="ru-RU" sz="2400" b="1" dirty="0" smtClean="0">
                <a:latin typeface="Times New Roman" panose="02020603050405020304" pitchFamily="18" charset="0"/>
              </a:rPr>
              <a:t> т.е.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19" name="Rectangle 12"/>
          <p:cNvSpPr>
            <a:spLocks noChangeArrowheads="1"/>
          </p:cNvSpPr>
          <p:nvPr/>
        </p:nvSpPr>
        <p:spPr bwMode="auto">
          <a:xfrm>
            <a:off x="755576" y="5949280"/>
            <a:ext cx="5904657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 сумма двух сторон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больше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третьей стороны,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что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соответствует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неравенству треугольника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20" name="Блок-схема: процесс 119"/>
          <p:cNvSpPr/>
          <p:nvPr/>
        </p:nvSpPr>
        <p:spPr>
          <a:xfrm>
            <a:off x="2915816" y="5445224"/>
            <a:ext cx="720080" cy="43204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1" name="Управляющая кнопка: далее 120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15" grpId="0"/>
      <p:bldP spid="116" grpId="0" animBg="1"/>
      <p:bldP spid="117" grpId="0" animBg="1"/>
      <p:bldP spid="118" grpId="0"/>
      <p:bldP spid="119" grpId="0" animBg="1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683568" y="1484784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№31. Тригонометрические функции. Теорема 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683568" y="2492896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№32. Тригонометрические функции. Теорема косинусов.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683568" y="3501008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№33. Средняя линия. Площадь круга.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83568" y="450912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№34.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683568" y="5517232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№35. Окружность. Вписанные и центральные углы.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54661" y="188640"/>
            <a:ext cx="3614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676456" y="6453336"/>
            <a:ext cx="360040" cy="288032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40960" cy="995260"/>
          </a:xfrm>
          <a:prstGeom prst="rect">
            <a:avLst/>
          </a:prstGeom>
          <a:noFill/>
          <a:ln w="38100">
            <a:solidFill>
              <a:srgbClr val="275EA1"/>
            </a:solidFill>
            <a:miter lim="800000"/>
            <a:headEnd/>
            <a:tailEnd/>
          </a:ln>
        </p:spPr>
      </p:pic>
      <p:grpSp>
        <p:nvGrpSpPr>
          <p:cNvPr id="71" name="Группа 70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72" name="Группа 77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73" name="Группа 78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75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6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0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3" name="Управляющая кнопка: настраиваемая 82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8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9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50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" name="Группа 163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42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53" name="Группа 85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04" name="Группа 56"/>
              <p:cNvGrpSpPr/>
              <p:nvPr/>
            </p:nvGrpSpPr>
            <p:grpSpPr>
              <a:xfrm>
                <a:off x="107504" y="2564904"/>
                <a:ext cx="7056784" cy="4176464"/>
                <a:chOff x="2087216" y="2492896"/>
                <a:chExt cx="7056784" cy="4176464"/>
              </a:xfrm>
            </p:grpSpPr>
            <p:sp>
              <p:nvSpPr>
                <p:cNvPr id="106" name="Прямоугольник 3"/>
                <p:cNvSpPr/>
                <p:nvPr/>
              </p:nvSpPr>
              <p:spPr>
                <a:xfrm>
                  <a:off x="2087216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" name="Rectangle 23"/>
              <p:cNvSpPr>
                <a:spLocks noChangeArrowheads="1"/>
              </p:cNvSpPr>
              <p:nvPr/>
            </p:nvSpPr>
            <p:spPr bwMode="auto">
              <a:xfrm>
                <a:off x="611560" y="3933056"/>
                <a:ext cx="3455988" cy="18002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</a:rPr>
                  <a:t>В равнобедренном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</a:rPr>
                  <a:t>треугольнике </a:t>
                </a:r>
                <a:r>
                  <a:rPr lang="ru-RU" sz="2400" b="1" dirty="0" smtClean="0">
                    <a:latin typeface="Times New Roman" panose="02020603050405020304" pitchFamily="18" charset="0"/>
                  </a:rPr>
                  <a:t>высота,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проведённая к основанию,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является медианой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и биссектрисой.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4" name="AutoShape 4"/>
            <p:cNvSpPr>
              <a:spLocks noChangeArrowheads="1"/>
            </p:cNvSpPr>
            <p:nvPr/>
          </p:nvSpPr>
          <p:spPr bwMode="auto">
            <a:xfrm>
              <a:off x="4860032" y="3356992"/>
              <a:ext cx="1944216" cy="2160240"/>
            </a:xfrm>
            <a:prstGeom prst="triangle">
              <a:avLst>
                <a:gd name="adj" fmla="val 48741"/>
              </a:avLst>
            </a:prstGeom>
            <a:noFill/>
            <a:ln w="50800">
              <a:solidFill>
                <a:schemeClr val="tx2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5652120" y="292494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4644008" y="5373216"/>
              <a:ext cx="325996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6588224" y="5373216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5199985" y="4453457"/>
              <a:ext cx="186986" cy="110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104"/>
                </a:cxn>
              </a:cxnLst>
              <a:rect l="0" t="0" r="r" b="b"/>
              <a:pathLst>
                <a:path w="152" h="104">
                  <a:moveTo>
                    <a:pt x="0" y="0"/>
                  </a:moveTo>
                  <a:lnTo>
                    <a:pt x="152" y="1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6228184" y="4437112"/>
              <a:ext cx="177145" cy="9659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91"/>
                </a:cxn>
              </a:cxnLst>
              <a:rect l="0" t="0" r="r" b="b"/>
              <a:pathLst>
                <a:path w="144" h="91">
                  <a:moveTo>
                    <a:pt x="144" y="0"/>
                  </a:moveTo>
                  <a:lnTo>
                    <a:pt x="0" y="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508104" y="5229200"/>
              <a:ext cx="288032" cy="2663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>
              <a:stCxn id="54" idx="0"/>
              <a:endCxn id="54" idx="3"/>
            </p:cNvCxnSpPr>
            <p:nvPr/>
          </p:nvCxnSpPr>
          <p:spPr>
            <a:xfrm>
              <a:off x="5807662" y="3356992"/>
              <a:ext cx="0" cy="216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5"/>
            <p:cNvSpPr txBox="1">
              <a:spLocks noChangeArrowheads="1"/>
            </p:cNvSpPr>
            <p:nvPr/>
          </p:nvSpPr>
          <p:spPr bwMode="auto">
            <a:xfrm>
              <a:off x="5580112" y="5517232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6372200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6444208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292080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5220072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Месяц 102"/>
            <p:cNvSpPr/>
            <p:nvPr/>
          </p:nvSpPr>
          <p:spPr>
            <a:xfrm rot="15985921">
              <a:off x="5720387" y="3740236"/>
              <a:ext cx="187908" cy="457650"/>
            </a:xfrm>
            <a:prstGeom prst="moon">
              <a:avLst>
                <a:gd name="adj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3"/>
          <p:cNvGrpSpPr/>
          <p:nvPr/>
        </p:nvGrpSpPr>
        <p:grpSpPr>
          <a:xfrm>
            <a:off x="107504" y="2564904"/>
            <a:ext cx="7056784" cy="4176464"/>
            <a:chOff x="1979712" y="1822512"/>
            <a:chExt cx="7056784" cy="4176464"/>
          </a:xfrm>
        </p:grpSpPr>
        <p:grpSp>
          <p:nvGrpSpPr>
            <p:cNvPr id="85" name="Группа 4"/>
            <p:cNvGrpSpPr/>
            <p:nvPr/>
          </p:nvGrpSpPr>
          <p:grpSpPr>
            <a:xfrm>
              <a:off x="1979712" y="1822512"/>
              <a:ext cx="7056784" cy="4176464"/>
              <a:chOff x="1979712" y="2564904"/>
              <a:chExt cx="7056784" cy="4176464"/>
            </a:xfrm>
          </p:grpSpPr>
          <p:grpSp>
            <p:nvGrpSpPr>
              <p:cNvPr id="87" name="Группа 29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92" name="Группа 35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94" name="Прямоугольник 93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95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98" name="Группа 41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10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01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tx2">
                          <a:lumMod val="75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02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99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3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Косинусом острого угла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прямоугольного треугольника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называют отношение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прилежащего катета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гипотенузе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8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1" name="Object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313" y="3284538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4932040" y="4437112"/>
            <a:ext cx="2106814" cy="1296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4" imgW="14935200" imgH="9448800" progId="Equation.3">
                    <p:embed/>
                  </p:oleObj>
                </mc:Choice>
                <mc:Fallback>
                  <p:oleObj name="Формула" r:id="rId4" imgW="14935200" imgH="94488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32040" y="4437112"/>
                          <a:ext cx="2106814" cy="1296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" name="Группа 107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107504" y="256490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0" name="Line 4"/>
            <p:cNvSpPr>
              <a:spLocks noChangeShapeType="1"/>
            </p:cNvSpPr>
            <p:nvPr/>
          </p:nvSpPr>
          <p:spPr bwMode="auto">
            <a:xfrm>
              <a:off x="3780309" y="6526138"/>
              <a:ext cx="0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AutoShape 4"/>
            <p:cNvSpPr>
              <a:spLocks noChangeArrowheads="1"/>
            </p:cNvSpPr>
            <p:nvPr/>
          </p:nvSpPr>
          <p:spPr bwMode="auto">
            <a:xfrm>
              <a:off x="5076056" y="3068960"/>
              <a:ext cx="1944216" cy="2160240"/>
            </a:xfrm>
            <a:prstGeom prst="triangle">
              <a:avLst>
                <a:gd name="adj" fmla="val 48741"/>
              </a:avLst>
            </a:prstGeom>
            <a:noFill/>
            <a:ln w="50800">
              <a:solidFill>
                <a:schemeClr val="tx2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Text Box 5"/>
            <p:cNvSpPr txBox="1">
              <a:spLocks noChangeArrowheads="1"/>
            </p:cNvSpPr>
            <p:nvPr/>
          </p:nvSpPr>
          <p:spPr bwMode="auto">
            <a:xfrm>
              <a:off x="5868144" y="2636912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3" name="Text Box 6"/>
            <p:cNvSpPr txBox="1">
              <a:spLocks noChangeArrowheads="1"/>
            </p:cNvSpPr>
            <p:nvPr/>
          </p:nvSpPr>
          <p:spPr bwMode="auto">
            <a:xfrm>
              <a:off x="4788024" y="5157192"/>
              <a:ext cx="325996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6804248" y="5157192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5" name="Freeform 8"/>
            <p:cNvSpPr/>
            <p:nvPr/>
          </p:nvSpPr>
          <p:spPr bwMode="auto">
            <a:xfrm>
              <a:off x="5416009" y="4165425"/>
              <a:ext cx="186986" cy="110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104"/>
                </a:cxn>
              </a:cxnLst>
              <a:rect l="0" t="0" r="r" b="b"/>
              <a:pathLst>
                <a:path w="152" h="104">
                  <a:moveTo>
                    <a:pt x="0" y="0"/>
                  </a:moveTo>
                  <a:lnTo>
                    <a:pt x="152" y="1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Freeform 10"/>
            <p:cNvSpPr/>
            <p:nvPr/>
          </p:nvSpPr>
          <p:spPr bwMode="auto">
            <a:xfrm>
              <a:off x="6444208" y="4149080"/>
              <a:ext cx="177145" cy="9659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91"/>
                </a:cxn>
              </a:cxnLst>
              <a:rect l="0" t="0" r="r" b="b"/>
              <a:pathLst>
                <a:path w="144" h="91">
                  <a:moveTo>
                    <a:pt x="144" y="0"/>
                  </a:moveTo>
                  <a:lnTo>
                    <a:pt x="0" y="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aphicFrame>
          <p:nvGraphicFramePr>
            <p:cNvPr id="117" name="Object 3"/>
            <p:cNvGraphicFramePr>
              <a:graphicFrameLocks noChangeAspect="1"/>
            </p:cNvGraphicFramePr>
            <p:nvPr/>
          </p:nvGraphicFramePr>
          <p:xfrm>
            <a:off x="179512" y="3068960"/>
            <a:ext cx="2459037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6" imgW="24384000" imgH="4267200" progId="Equation.3">
                    <p:embed/>
                  </p:oleObj>
                </mc:Choice>
                <mc:Fallback>
                  <p:oleObj name="Формула" r:id="rId6" imgW="24384000" imgH="42672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9512" y="3068960"/>
                          <a:ext cx="2459037" cy="427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8"/>
            <p:cNvGraphicFramePr>
              <a:graphicFrameLocks noChangeAspect="1"/>
            </p:cNvGraphicFramePr>
            <p:nvPr/>
          </p:nvGraphicFramePr>
          <p:xfrm>
            <a:off x="179512" y="2636912"/>
            <a:ext cx="202882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8" imgW="20116800" imgH="4876800" progId="Equation.3">
                    <p:embed/>
                  </p:oleObj>
                </mc:Choice>
                <mc:Fallback>
                  <p:oleObj name="Формула" r:id="rId8" imgW="20116800" imgH="48768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9512" y="2636912"/>
                          <a:ext cx="2028825" cy="488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9"/>
            <p:cNvGraphicFramePr>
              <a:graphicFrameLocks noChangeAspect="1"/>
            </p:cNvGraphicFramePr>
            <p:nvPr/>
          </p:nvGraphicFramePr>
          <p:xfrm>
            <a:off x="179512" y="3429000"/>
            <a:ext cx="1568450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10" imgW="15544800" imgH="4267200" progId="Equation.3">
                    <p:embed/>
                  </p:oleObj>
                </mc:Choice>
                <mc:Fallback>
                  <p:oleObj name="Формула" r:id="rId10" imgW="15544800" imgH="42672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79512" y="3429000"/>
                          <a:ext cx="1568450" cy="427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0" name="Прямая соединительная линия 119"/>
            <p:cNvCxnSpPr/>
            <p:nvPr/>
          </p:nvCxnSpPr>
          <p:spPr>
            <a:xfrm>
              <a:off x="251520" y="3861048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1" name="Object 10"/>
            <p:cNvGraphicFramePr>
              <a:graphicFrameLocks noChangeAspect="1"/>
            </p:cNvGraphicFramePr>
            <p:nvPr/>
          </p:nvGraphicFramePr>
          <p:xfrm>
            <a:off x="251520" y="3933056"/>
            <a:ext cx="1405930" cy="443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Формула" r:id="rId12" imgW="13411200" imgH="4267200" progId="Equation.3">
                    <p:embed/>
                  </p:oleObj>
                </mc:Choice>
                <mc:Fallback>
                  <p:oleObj name="Формула" r:id="rId12" imgW="13411200" imgH="4267200" progId="Equation.3">
                    <p:embed/>
                    <p:pic>
                      <p:nvPicPr>
                        <p:cNvPr id="0" name="Изображение 112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51520" y="3933056"/>
                          <a:ext cx="1405930" cy="44337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" name="Прямоугольник 121"/>
            <p:cNvSpPr/>
            <p:nvPr/>
          </p:nvSpPr>
          <p:spPr>
            <a:xfrm>
              <a:off x="5724128" y="4941168"/>
              <a:ext cx="288032" cy="2663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3" name="Прямая соединительная линия 122"/>
            <p:cNvCxnSpPr>
              <a:stCxn id="111" idx="0"/>
              <a:endCxn id="111" idx="3"/>
            </p:cNvCxnSpPr>
            <p:nvPr/>
          </p:nvCxnSpPr>
          <p:spPr>
            <a:xfrm>
              <a:off x="6023686" y="3068960"/>
              <a:ext cx="0" cy="216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 Box 5"/>
            <p:cNvSpPr txBox="1">
              <a:spLocks noChangeArrowheads="1"/>
            </p:cNvSpPr>
            <p:nvPr/>
          </p:nvSpPr>
          <p:spPr bwMode="auto">
            <a:xfrm>
              <a:off x="5796136" y="5229200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25" name="Управляющая кнопка: настраиваемая 124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6" name="Object 3"/>
          <p:cNvGraphicFramePr>
            <a:graphicFrameLocks noChangeAspect="1"/>
          </p:cNvGraphicFramePr>
          <p:nvPr/>
        </p:nvGraphicFramePr>
        <p:xfrm>
          <a:off x="179512" y="4365104"/>
          <a:ext cx="28273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4" imgW="28041600" imgH="4876800" progId="Equation.3">
                  <p:embed/>
                </p:oleObj>
              </mc:Choice>
              <mc:Fallback>
                <p:oleObj name="Формула" r:id="rId14" imgW="28041600" imgH="48768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9512" y="4365104"/>
                        <a:ext cx="2827338" cy="487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12"/>
          <p:cNvGraphicFramePr>
            <a:graphicFrameLocks noChangeAspect="1"/>
          </p:cNvGraphicFramePr>
          <p:nvPr/>
        </p:nvGraphicFramePr>
        <p:xfrm>
          <a:off x="179512" y="4869160"/>
          <a:ext cx="16287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16" imgW="16154400" imgH="4267200" progId="Equation.3">
                  <p:embed/>
                </p:oleObj>
              </mc:Choice>
              <mc:Fallback>
                <p:oleObj name="Формула" r:id="rId16" imgW="16154400" imgH="4267200" progId="Equation.3">
                  <p:embed/>
                  <p:pic>
                    <p:nvPicPr>
                      <p:cNvPr id="0" name="Изображение 11270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9512" y="4869160"/>
                        <a:ext cx="1628775" cy="4270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3"/>
          <p:cNvGraphicFramePr>
            <a:graphicFrameLocks noChangeAspect="1"/>
          </p:cNvGraphicFramePr>
          <p:nvPr/>
        </p:nvGraphicFramePr>
        <p:xfrm>
          <a:off x="425505" y="5402262"/>
          <a:ext cx="2082746" cy="105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Формула" r:id="rId18" imgW="18592800" imgH="9448800" progId="Equation.3">
                  <p:embed/>
                </p:oleObj>
              </mc:Choice>
              <mc:Fallback>
                <p:oleObj name="Формула" r:id="rId18" imgW="18592800" imgH="9448800" progId="Equation.3">
                  <p:embed/>
                  <p:pic>
                    <p:nvPicPr>
                      <p:cNvPr id="0" name="Изображение 11271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5505" y="5402262"/>
                        <a:ext cx="2082746" cy="10510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4"/>
          <p:cNvGraphicFramePr>
            <a:graphicFrameLocks noChangeAspect="1"/>
          </p:cNvGraphicFramePr>
          <p:nvPr/>
        </p:nvGraphicFramePr>
        <p:xfrm>
          <a:off x="2483768" y="5373216"/>
          <a:ext cx="6826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Формула" r:id="rId20" imgW="6096000" imgH="9448800" progId="Equation.3">
                  <p:embed/>
                </p:oleObj>
              </mc:Choice>
              <mc:Fallback>
                <p:oleObj name="Формула" r:id="rId20" imgW="6096000" imgH="9448800" progId="Equation.3">
                  <p:embed/>
                  <p:pic>
                    <p:nvPicPr>
                      <p:cNvPr id="0" name="Изображение 11272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483768" y="5373216"/>
                        <a:ext cx="682625" cy="1050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Прямоугольник 129"/>
          <p:cNvSpPr/>
          <p:nvPr/>
        </p:nvSpPr>
        <p:spPr>
          <a:xfrm>
            <a:off x="2699792" y="5373216"/>
            <a:ext cx="576064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Управляющая кнопка: далее 130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Управляющая кнопка: настраиваемая 13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№33. Средняя линия. Площадь круга.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742518"/>
          </a:xfrm>
          <a:prstGeom prst="rect">
            <a:avLst/>
          </a:prstGeom>
          <a:noFill/>
          <a:ln w="38100">
            <a:solidFill>
              <a:srgbClr val="275EA1"/>
            </a:solidFill>
            <a:miter lim="800000"/>
            <a:headEnd/>
            <a:tailEnd/>
          </a:ln>
        </p:spPr>
      </p:pic>
      <p:grpSp>
        <p:nvGrpSpPr>
          <p:cNvPr id="62" name="Группа 61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63" name="Группа 50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64" name="Text Box 5"/>
            <p:cNvSpPr txBox="1">
              <a:spLocks noChangeArrowheads="1"/>
            </p:cNvSpPr>
            <p:nvPr/>
          </p:nvSpPr>
          <p:spPr bwMode="auto">
            <a:xfrm>
              <a:off x="334786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2339752" y="5661248"/>
              <a:ext cx="6336705" cy="86518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Трапецией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называется четырёхугольник,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у которого две стороны параллельны,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а две другие не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4572000" y="3429000"/>
              <a:ext cx="2160240" cy="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707904" y="5085184"/>
              <a:ext cx="3456384" cy="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3726886" y="3429000"/>
              <a:ext cx="845114" cy="1624212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6732240" y="3429000"/>
              <a:ext cx="432048" cy="1656184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21196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716428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77" name="Группа 50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46754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385192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0" name="Rectangle 12"/>
            <p:cNvSpPr>
              <a:spLocks noChangeArrowheads="1"/>
            </p:cNvSpPr>
            <p:nvPr/>
          </p:nvSpPr>
          <p:spPr bwMode="auto">
            <a:xfrm>
              <a:off x="467544" y="5661248"/>
              <a:ext cx="6336705" cy="86518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Средняя линия трапеции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соединяет середины боковых сторон и равна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err="1" smtClean="0">
                  <a:latin typeface="Times New Roman" panose="02020603050405020304" pitchFamily="18" charset="0"/>
                </a:rPr>
                <a:t>полусумме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её оснований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691680" y="3429000"/>
              <a:ext cx="2160240" cy="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827584" y="5085184"/>
              <a:ext cx="3456384" cy="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>
              <a:off x="846566" y="3429000"/>
              <a:ext cx="845114" cy="1624212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H="1" flipV="1">
              <a:off x="3851920" y="3429000"/>
              <a:ext cx="432048" cy="1656184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133164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428396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>
              <a:off x="1259632" y="4221088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755576" y="3861048"/>
              <a:ext cx="50366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М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4067944" y="393305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N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4355976" y="2852936"/>
            <a:ext cx="2694419" cy="990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3" imgW="24993600" imgH="9448800" progId="Equation.3">
                    <p:embed/>
                  </p:oleObj>
                </mc:Choice>
                <mc:Fallback>
                  <p:oleObj name="Формула" r:id="rId3" imgW="24993600" imgH="94488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55976" y="2852936"/>
                          <a:ext cx="2694419" cy="990799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№33. Средняя линия. Площадь круга.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95" name="Группа 50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09" name="Прямоугольник 108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1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96" name="Группа 23"/>
            <p:cNvGrpSpPr/>
            <p:nvPr/>
          </p:nvGrpSpPr>
          <p:grpSpPr>
            <a:xfrm>
              <a:off x="2699792" y="2708920"/>
              <a:ext cx="4260776" cy="2395428"/>
              <a:chOff x="467544" y="2996952"/>
              <a:chExt cx="4260776" cy="2395428"/>
            </a:xfrm>
          </p:grpSpPr>
          <p:sp>
            <p:nvSpPr>
              <p:cNvPr id="98" name="Text Box 5"/>
              <p:cNvSpPr txBox="1">
                <a:spLocks noChangeArrowheads="1"/>
              </p:cNvSpPr>
              <p:nvPr/>
            </p:nvSpPr>
            <p:spPr bwMode="auto">
              <a:xfrm>
                <a:off x="467544" y="4869160"/>
                <a:ext cx="325997" cy="3470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3851920" y="3068960"/>
                <a:ext cx="325995" cy="3470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1691680" y="3429000"/>
                <a:ext cx="2160240" cy="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827584" y="5085184"/>
                <a:ext cx="3456384" cy="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H="1">
                <a:off x="846566" y="3429000"/>
                <a:ext cx="845114" cy="162421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 flipV="1">
                <a:off x="3851920" y="3429000"/>
                <a:ext cx="432048" cy="1656184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 Box 7"/>
              <p:cNvSpPr txBox="1">
                <a:spLocks noChangeArrowheads="1"/>
              </p:cNvSpPr>
              <p:nvPr/>
            </p:nvSpPr>
            <p:spPr bwMode="auto">
              <a:xfrm>
                <a:off x="1331640" y="2996952"/>
                <a:ext cx="42351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Text Box 7"/>
              <p:cNvSpPr txBox="1">
                <a:spLocks noChangeArrowheads="1"/>
              </p:cNvSpPr>
              <p:nvPr/>
            </p:nvSpPr>
            <p:spPr bwMode="auto">
              <a:xfrm>
                <a:off x="4283968" y="4869160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1259632" y="4221088"/>
                <a:ext cx="28083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 Box 7"/>
              <p:cNvSpPr txBox="1">
                <a:spLocks noChangeArrowheads="1"/>
              </p:cNvSpPr>
              <p:nvPr/>
            </p:nvSpPr>
            <p:spPr bwMode="auto">
              <a:xfrm>
                <a:off x="755576" y="3861048"/>
                <a:ext cx="50366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М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Text Box 7"/>
              <p:cNvSpPr txBox="1">
                <a:spLocks noChangeArrowheads="1"/>
              </p:cNvSpPr>
              <p:nvPr/>
            </p:nvSpPr>
            <p:spPr bwMode="auto">
              <a:xfrm>
                <a:off x="4067944" y="3933056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N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97" name="Object 2"/>
            <p:cNvGraphicFramePr>
              <a:graphicFrameLocks noChangeAspect="1"/>
            </p:cNvGraphicFramePr>
            <p:nvPr/>
          </p:nvGraphicFramePr>
          <p:xfrm>
            <a:off x="323528" y="2924944"/>
            <a:ext cx="2694419" cy="990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5" imgW="24993600" imgH="9448800" progId="Equation.3">
                    <p:embed/>
                  </p:oleObj>
                </mc:Choice>
                <mc:Fallback>
                  <p:oleObj name="Формула" r:id="rId5" imgW="24993600" imgH="94488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3528" y="2924944"/>
                          <a:ext cx="2694419" cy="9907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1" name="Управляющая кнопка: настраиваемая 110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2" name="Object 2"/>
          <p:cNvGraphicFramePr>
            <a:graphicFrameLocks noChangeAspect="1"/>
          </p:cNvGraphicFramePr>
          <p:nvPr/>
        </p:nvGraphicFramePr>
        <p:xfrm>
          <a:off x="323528" y="5229200"/>
          <a:ext cx="32210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6" imgW="29870400" imgH="9448800" progId="Equation.3">
                  <p:embed/>
                </p:oleObj>
              </mc:Choice>
              <mc:Fallback>
                <p:oleObj name="Формула" r:id="rId6" imgW="29870400" imgH="9448800" progId="Equation.3">
                  <p:embed/>
                  <p:pic>
                    <p:nvPicPr>
                      <p:cNvPr id="0" name="Изображение 1229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5229200"/>
                        <a:ext cx="3221038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12"/>
          <p:cNvSpPr>
            <a:spLocks noChangeArrowheads="1"/>
          </p:cNvSpPr>
          <p:nvPr/>
        </p:nvSpPr>
        <p:spPr bwMode="auto">
          <a:xfrm>
            <a:off x="3779912" y="5229200"/>
            <a:ext cx="3312369" cy="2171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Боковые стороны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(согласно условию):</a:t>
            </a:r>
            <a:endParaRPr lang="ru-RU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14" name="Rectangle 12"/>
          <p:cNvSpPr>
            <a:spLocks noChangeArrowheads="1"/>
          </p:cNvSpPr>
          <p:nvPr/>
        </p:nvSpPr>
        <p:spPr bwMode="auto">
          <a:xfrm>
            <a:off x="3635896" y="6093296"/>
            <a:ext cx="3312369" cy="2171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5 см  и  8 см</a:t>
            </a:r>
            <a:endParaRPr lang="ru-RU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283968" y="6021288"/>
            <a:ext cx="1872208" cy="432048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правляющая кнопка: далее 115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09815"/>
          </a:xfrm>
          <a:prstGeom prst="rect">
            <a:avLst/>
          </a:prstGeom>
          <a:noFill/>
          <a:ln w="38100">
            <a:solidFill>
              <a:srgbClr val="275EA1"/>
            </a:solidFill>
            <a:miter lim="800000"/>
            <a:headEnd/>
            <a:tailEnd/>
          </a:ln>
        </p:spPr>
      </p:pic>
      <p:grpSp>
        <p:nvGrpSpPr>
          <p:cNvPr id="66" name="Группа 65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67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1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979712" y="60932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51920" y="4581128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Object 4"/>
            <p:cNvGraphicFramePr>
              <a:graphicFrameLocks noChangeAspect="1"/>
            </p:cNvGraphicFramePr>
            <p:nvPr/>
          </p:nvGraphicFramePr>
          <p:xfrm>
            <a:off x="5364088" y="5229200"/>
            <a:ext cx="3312368" cy="953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3" imgW="32004000" imgH="9448800" progId="Equation.3">
                    <p:embed/>
                  </p:oleObj>
                </mc:Choice>
                <mc:Fallback>
                  <p:oleObj name="Формула" r:id="rId3" imgW="32004000" imgH="94488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64088" y="5229200"/>
                          <a:ext cx="3312368" cy="95324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TextBox 70"/>
            <p:cNvSpPr txBox="1"/>
            <p:nvPr/>
          </p:nvSpPr>
          <p:spPr>
            <a:xfrm>
              <a:off x="2051720" y="2636912"/>
              <a:ext cx="68461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синусов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устанавливающая 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зависимость между длинами сторон треугольника 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величиной противолежащих им углов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>
              <a:off x="2195736" y="4149080"/>
              <a:ext cx="2664296" cy="1944216"/>
            </a:xfrm>
            <a:prstGeom prst="triangle">
              <a:avLst>
                <a:gd name="adj" fmla="val 32076"/>
              </a:avLst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72000" y="60932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71800" y="37170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39752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75856" y="602128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72000" y="3933056"/>
              <a:ext cx="40080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Стороны треугольника</a:t>
              </a:r>
              <a:endPara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пропорциональны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синусам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противолежащих углов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4" name="Управляющая кнопка: настраиваемая 113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Управляющая кнопка: настраиваемая 11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№33. Средняя линия. Площадь круга.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07504" y="2564904"/>
            <a:ext cx="7056784" cy="4206081"/>
            <a:chOff x="1979712" y="2564904"/>
            <a:chExt cx="7056784" cy="4206081"/>
          </a:xfrm>
        </p:grpSpPr>
        <p:grpSp>
          <p:nvGrpSpPr>
            <p:cNvPr id="117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132" name="Прямоугольник 131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3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979712" y="63093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851920" y="4797152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Равнобедренный треугольник 119"/>
            <p:cNvSpPr/>
            <p:nvPr/>
          </p:nvSpPr>
          <p:spPr>
            <a:xfrm>
              <a:off x="2195736" y="4365104"/>
              <a:ext cx="2664296" cy="1944216"/>
            </a:xfrm>
            <a:prstGeom prst="triangle">
              <a:avLst>
                <a:gd name="adj" fmla="val 32076"/>
              </a:avLst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572000" y="63093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771800" y="393305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339752" y="494116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275856" y="623731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7" name="Object 4"/>
            <p:cNvGraphicFramePr>
              <a:graphicFrameLocks noChangeAspect="1"/>
            </p:cNvGraphicFramePr>
            <p:nvPr/>
          </p:nvGraphicFramePr>
          <p:xfrm>
            <a:off x="2339752" y="2636912"/>
            <a:ext cx="1166813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5" imgW="11277600" imgH="4267200" progId="Equation.3">
                    <p:embed/>
                  </p:oleObj>
                </mc:Choice>
                <mc:Fallback>
                  <p:oleObj name="Формула" r:id="rId5" imgW="11277600" imgH="42672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39752" y="2636912"/>
                          <a:ext cx="1166813" cy="4302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5"/>
            <p:cNvGraphicFramePr>
              <a:graphicFrameLocks noChangeAspect="1"/>
            </p:cNvGraphicFramePr>
            <p:nvPr/>
          </p:nvGraphicFramePr>
          <p:xfrm>
            <a:off x="2339752" y="3068960"/>
            <a:ext cx="1230313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7" imgW="11887200" imgH="4267200" progId="Equation.3">
                    <p:embed/>
                  </p:oleObj>
                </mc:Choice>
                <mc:Fallback>
                  <p:oleObj name="Формула" r:id="rId7" imgW="11887200" imgH="42672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39752" y="3068960"/>
                          <a:ext cx="1230313" cy="4302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6"/>
            <p:cNvGraphicFramePr>
              <a:graphicFrameLocks noChangeAspect="1"/>
            </p:cNvGraphicFramePr>
            <p:nvPr/>
          </p:nvGraphicFramePr>
          <p:xfrm>
            <a:off x="2339752" y="3501008"/>
            <a:ext cx="170180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9" imgW="16459200" imgH="4876800" progId="Equation.3">
                    <p:embed/>
                  </p:oleObj>
                </mc:Choice>
                <mc:Fallback>
                  <p:oleObj name="Формула" r:id="rId9" imgW="16459200" imgH="48768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39752" y="3501008"/>
                          <a:ext cx="1701800" cy="4905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7"/>
            <p:cNvGraphicFramePr>
              <a:graphicFrameLocks noChangeAspect="1"/>
            </p:cNvGraphicFramePr>
            <p:nvPr/>
          </p:nvGraphicFramePr>
          <p:xfrm>
            <a:off x="3310483" y="4005263"/>
            <a:ext cx="1357313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1" imgW="13106400" imgH="4267200" progId="Equation.3">
                    <p:embed/>
                  </p:oleObj>
                </mc:Choice>
                <mc:Fallback>
                  <p:oleObj name="Формула" r:id="rId11" imgW="13106400" imgH="42672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10483" y="4005263"/>
                          <a:ext cx="1357313" cy="4302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4" name="Object 4"/>
          <p:cNvGraphicFramePr>
            <a:graphicFrameLocks noChangeAspect="1"/>
          </p:cNvGraphicFramePr>
          <p:nvPr/>
        </p:nvGraphicFramePr>
        <p:xfrm>
          <a:off x="3419872" y="2708920"/>
          <a:ext cx="3312368" cy="953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Формула" r:id="rId13" imgW="32004000" imgH="9448800" progId="Equation.3">
                  <p:embed/>
                </p:oleObj>
              </mc:Choice>
              <mc:Fallback>
                <p:oleObj name="Формула" r:id="rId13" imgW="32004000" imgH="9448800" progId="Equation.3">
                  <p:embed/>
                  <p:pic>
                    <p:nvPicPr>
                      <p:cNvPr id="0" name="Изображение 133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2708920"/>
                        <a:ext cx="3312368" cy="95324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8"/>
          <p:cNvGraphicFramePr>
            <a:graphicFrameLocks noChangeAspect="1"/>
          </p:cNvGraphicFramePr>
          <p:nvPr/>
        </p:nvGraphicFramePr>
        <p:xfrm>
          <a:off x="3995936" y="3789040"/>
          <a:ext cx="21129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Формула" r:id="rId14" imgW="20421600" imgH="9448800" progId="Equation.3">
                  <p:embed/>
                </p:oleObj>
              </mc:Choice>
              <mc:Fallback>
                <p:oleObj name="Формула" r:id="rId14" imgW="20421600" imgH="9448800" progId="Equation.3">
                  <p:embed/>
                  <p:pic>
                    <p:nvPicPr>
                      <p:cNvPr id="0" name="Изображение 1331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95936" y="3789040"/>
                        <a:ext cx="2112962" cy="954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9"/>
          <p:cNvGraphicFramePr>
            <a:graphicFrameLocks noChangeAspect="1"/>
          </p:cNvGraphicFramePr>
          <p:nvPr/>
        </p:nvGraphicFramePr>
        <p:xfrm>
          <a:off x="3246438" y="5157788"/>
          <a:ext cx="356393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Формула" r:id="rId16" imgW="34442400" imgH="9448800" progId="Equation.3">
                  <p:embed/>
                </p:oleObj>
              </mc:Choice>
              <mc:Fallback>
                <p:oleObj name="Формула" r:id="rId16" imgW="34442400" imgH="9448800" progId="Equation.3">
                  <p:embed/>
                  <p:pic>
                    <p:nvPicPr>
                      <p:cNvPr id="0" name="Изображение 1331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46438" y="5157788"/>
                        <a:ext cx="3563937" cy="954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Прямоугольник 136"/>
          <p:cNvSpPr/>
          <p:nvPr/>
        </p:nvSpPr>
        <p:spPr>
          <a:xfrm>
            <a:off x="6228184" y="5157192"/>
            <a:ext cx="648072" cy="936104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Управляющая кнопка: настраиваемая 137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Управляющая кнопка: далее 138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251520" y="1556792"/>
            <a:ext cx="8712968" cy="673740"/>
            <a:chOff x="251520" y="5157192"/>
            <a:chExt cx="8712968" cy="67374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5157192"/>
              <a:ext cx="8712968" cy="67374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323528" y="5157192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5373216"/>
              <a:ext cx="8640960" cy="29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28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2627784" y="4509120"/>
              <a:ext cx="2016224" cy="2016224"/>
            </a:xfrm>
            <a:prstGeom prst="ellipse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79912" y="2924944"/>
              <a:ext cx="5161798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Окружность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это замкнутая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линия, состоящая из всех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точек плоскости, находящихся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равном расстоянии от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данной точки.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36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37" name="Овал 36"/>
            <p:cNvSpPr/>
            <p:nvPr/>
          </p:nvSpPr>
          <p:spPr>
            <a:xfrm>
              <a:off x="2627784" y="4509120"/>
              <a:ext cx="2016224" cy="2016224"/>
            </a:xfrm>
            <a:prstGeom prst="ellipse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8987" y="2924944"/>
              <a:ext cx="573272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Радиус 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это отрезок,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соединяющий центр окружности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какой-либо точкой окружности.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Прямая соединительная линия 40"/>
            <p:cNvCxnSpPr>
              <a:stCxn id="38" idx="7"/>
            </p:cNvCxnSpPr>
            <p:nvPr/>
          </p:nvCxnSpPr>
          <p:spPr>
            <a:xfrm flipV="1">
              <a:off x="3625351" y="4941168"/>
              <a:ext cx="802633" cy="582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427984" y="450912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07904" y="4797152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47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6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48" name="Овал 47"/>
            <p:cNvSpPr/>
            <p:nvPr/>
          </p:nvSpPr>
          <p:spPr>
            <a:xfrm>
              <a:off x="2627784" y="4509120"/>
              <a:ext cx="2016224" cy="20162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48064" y="2924944"/>
              <a:ext cx="326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Длина окружности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>
              <a:stCxn id="50" idx="7"/>
            </p:cNvCxnSpPr>
            <p:nvPr/>
          </p:nvCxnSpPr>
          <p:spPr>
            <a:xfrm flipV="1">
              <a:off x="3625351" y="4941168"/>
              <a:ext cx="802633" cy="582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427984" y="450912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07904" y="4797152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68364" y="4365104"/>
              <a:ext cx="2712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круга</a:t>
              </a:r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2"/>
            <p:cNvGraphicFramePr>
              <a:graphicFrameLocks noChangeAspect="1"/>
            </p:cNvGraphicFramePr>
            <p:nvPr/>
          </p:nvGraphicFramePr>
          <p:xfrm>
            <a:off x="5978525" y="3644900"/>
            <a:ext cx="1855788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4" imgW="12496800" imgH="4267200" progId="Equation.3">
                    <p:embed/>
                  </p:oleObj>
                </mc:Choice>
                <mc:Fallback>
                  <p:oleObj name="Формула" r:id="rId4" imgW="12496800" imgH="42672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78525" y="3644900"/>
                          <a:ext cx="1855788" cy="615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6080125" y="5186363"/>
            <a:ext cx="1719263" cy="703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6" imgW="11582400" imgH="4876800" progId="Equation.3">
                    <p:embed/>
                  </p:oleObj>
                </mc:Choice>
                <mc:Fallback>
                  <p:oleObj name="Формула" r:id="rId6" imgW="11582400" imgH="48768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080125" y="5186363"/>
                          <a:ext cx="1719263" cy="7032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№33. Средняя линия. Площадь круга.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5" name="Группа 21"/>
            <p:cNvGrpSpPr/>
            <p:nvPr/>
          </p:nvGrpSpPr>
          <p:grpSpPr>
            <a:xfrm>
              <a:off x="107504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68" name="Группа 34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75" name="Прямоугольник 74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76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69" name="Овал 68"/>
              <p:cNvSpPr/>
              <p:nvPr/>
            </p:nvSpPr>
            <p:spPr>
              <a:xfrm>
                <a:off x="2627784" y="4509120"/>
                <a:ext cx="2016224" cy="201622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3563888" y="5517232"/>
                <a:ext cx="72008" cy="4571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635896" y="5373216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2" name="Прямая соединительная линия 71"/>
              <p:cNvCxnSpPr>
                <a:stCxn id="70" idx="7"/>
              </p:cNvCxnSpPr>
              <p:nvPr/>
            </p:nvCxnSpPr>
            <p:spPr>
              <a:xfrm flipV="1">
                <a:off x="3625351" y="4941168"/>
                <a:ext cx="802633" cy="5827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4427984" y="4509120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707904" y="4797152"/>
                <a:ext cx="304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683568" y="2852936"/>
            <a:ext cx="2127250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8" imgW="14325600" imgH="4267200" progId="Equation.3">
                    <p:embed/>
                  </p:oleObj>
                </mc:Choice>
                <mc:Fallback>
                  <p:oleObj name="Формула" r:id="rId8" imgW="14325600" imgH="42672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3568" y="2852936"/>
                          <a:ext cx="2127250" cy="615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3"/>
            <p:cNvGraphicFramePr>
              <a:graphicFrameLocks noChangeAspect="1"/>
            </p:cNvGraphicFramePr>
            <p:nvPr/>
          </p:nvGraphicFramePr>
          <p:xfrm>
            <a:off x="1098550" y="3543300"/>
            <a:ext cx="1176338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10" imgW="7924800" imgH="4267200" progId="Equation.3">
                    <p:embed/>
                  </p:oleObj>
                </mc:Choice>
                <mc:Fallback>
                  <p:oleObj name="Формула" r:id="rId10" imgW="7924800" imgH="42672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98550" y="3543300"/>
                          <a:ext cx="1176338" cy="615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7" name="Object 2"/>
          <p:cNvGraphicFramePr>
            <a:graphicFrameLocks noChangeAspect="1"/>
          </p:cNvGraphicFramePr>
          <p:nvPr/>
        </p:nvGraphicFramePr>
        <p:xfrm>
          <a:off x="3995936" y="3212976"/>
          <a:ext cx="2649959" cy="115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2" imgW="21031200" imgH="9448800" progId="Equation.3">
                  <p:embed/>
                </p:oleObj>
              </mc:Choice>
              <mc:Fallback>
                <p:oleObj name="Формула" r:id="rId12" imgW="21031200" imgH="94488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95936" y="3212976"/>
                        <a:ext cx="2649959" cy="11572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3"/>
          <p:cNvGraphicFramePr>
            <a:graphicFrameLocks noChangeAspect="1"/>
          </p:cNvGraphicFramePr>
          <p:nvPr/>
        </p:nvGraphicFramePr>
        <p:xfrm>
          <a:off x="4355976" y="4365104"/>
          <a:ext cx="1719263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4" imgW="11582400" imgH="4876800" progId="Equation.3">
                  <p:embed/>
                </p:oleObj>
              </mc:Choice>
              <mc:Fallback>
                <p:oleObj name="Формула" r:id="rId14" imgW="11582400" imgH="48768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5976" y="4365104"/>
                        <a:ext cx="1719263" cy="7032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3"/>
          <p:cNvGraphicFramePr>
            <a:graphicFrameLocks noChangeAspect="1"/>
          </p:cNvGraphicFramePr>
          <p:nvPr/>
        </p:nvGraphicFramePr>
        <p:xfrm>
          <a:off x="3851920" y="5373216"/>
          <a:ext cx="25781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рмула" r:id="rId15" imgW="17373600" imgH="4876800" progId="Equation.3">
                  <p:embed/>
                </p:oleObj>
              </mc:Choice>
              <mc:Fallback>
                <p:oleObj name="Формула" r:id="rId15" imgW="17373600" imgH="4876800" progId="Equation.3">
                  <p:embed/>
                  <p:pic>
                    <p:nvPicPr>
                      <p:cNvPr id="0" name="Изображение 1434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51920" y="5373216"/>
                        <a:ext cx="2578100" cy="7032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Прямоугольник 79"/>
          <p:cNvSpPr/>
          <p:nvPr/>
        </p:nvSpPr>
        <p:spPr>
          <a:xfrm>
            <a:off x="4572000" y="5373216"/>
            <a:ext cx="180020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правляющая кнопка: домой 80">
            <a:hlinkClick r:id="rId17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2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712968" cy="72123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8712968" cy="77209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25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8712968" cy="75444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251520" y="4437112"/>
            <a:ext cx="8712968" cy="653708"/>
            <a:chOff x="251520" y="4437112"/>
            <a:chExt cx="8712968" cy="65370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51520" y="4437112"/>
              <a:ext cx="8712968" cy="653708"/>
              <a:chOff x="251520" y="4365104"/>
              <a:chExt cx="8712968" cy="725716"/>
            </a:xfrm>
          </p:grpSpPr>
          <p:pic>
            <p:nvPicPr>
              <p:cNvPr id="201732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520" y="4365104"/>
                <a:ext cx="8712968" cy="725716"/>
              </a:xfrm>
              <a:prstGeom prst="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323528" y="4437112"/>
                <a:ext cx="856895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256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4581128"/>
              <a:ext cx="5547941" cy="358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25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229200"/>
            <a:ext cx="8712968" cy="78961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№34.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779912" y="1484784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779912" y="2492896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779912" y="3501008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779912" y="4509120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779912" y="5517232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309320"/>
            <a:ext cx="970408" cy="360040"/>
          </a:xfrm>
          <a:prstGeom prst="actionButtonReturn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44008" y="3356992"/>
            <a:ext cx="3327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Пропорциональность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боковых сторон и угол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ними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412776"/>
            <a:ext cx="3193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угол между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диагоналями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2146" name="Object 2"/>
          <p:cNvGraphicFramePr>
            <a:graphicFrameLocks noChangeAspect="1"/>
          </p:cNvGraphicFramePr>
          <p:nvPr/>
        </p:nvGraphicFramePr>
        <p:xfrm>
          <a:off x="4597400" y="4622800"/>
          <a:ext cx="7159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2" imgW="5486400" imgH="5486400" progId="Equation.3">
                  <p:embed/>
                </p:oleObj>
              </mc:Choice>
              <mc:Fallback>
                <p:oleObj name="Формула" r:id="rId2" imgW="5486400" imgH="54864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97400" y="4622800"/>
                        <a:ext cx="715963" cy="709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4499992" y="5589240"/>
          <a:ext cx="2173770" cy="718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Формула" r:id="rId4" imgW="18897600" imgH="6400800" progId="Equation.3">
                  <p:embed/>
                </p:oleObj>
              </mc:Choice>
              <mc:Fallback>
                <p:oleObj name="Формула" r:id="rId4" imgW="18897600" imgH="6400800" progId="Equation.3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9992" y="5589240"/>
                        <a:ext cx="2173770" cy="71812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8" name="Object 4"/>
          <p:cNvGraphicFramePr>
            <a:graphicFrameLocks noChangeAspect="1"/>
          </p:cNvGraphicFramePr>
          <p:nvPr/>
        </p:nvGraphicFramePr>
        <p:xfrm>
          <a:off x="4756150" y="2564904"/>
          <a:ext cx="1753413" cy="6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6" imgW="14630400" imgH="5486400" progId="Equation.3">
                  <p:embed/>
                </p:oleObj>
              </mc:Choice>
              <mc:Fallback>
                <p:oleObj name="Формула" r:id="rId6" imgW="14630400" imgH="54864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6150" y="2564904"/>
                        <a:ext cx="1753413" cy="6386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№34.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712968" cy="72123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80" name="Группа 49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81" name="Группа 18"/>
            <p:cNvGrpSpPr/>
            <p:nvPr/>
          </p:nvGrpSpPr>
          <p:grpSpPr>
            <a:xfrm>
              <a:off x="1979712" y="2564904"/>
              <a:ext cx="7056784" cy="4176464"/>
              <a:chOff x="3851920" y="2492896"/>
              <a:chExt cx="7056784" cy="4176464"/>
            </a:xfrm>
          </p:grpSpPr>
          <p:sp>
            <p:nvSpPr>
              <p:cNvPr id="89" name="Прямоугольник 3"/>
              <p:cNvSpPr/>
              <p:nvPr/>
            </p:nvSpPr>
            <p:spPr>
              <a:xfrm>
                <a:off x="3851920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4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5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7" name="Параллелограмм 86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92" name="Группа 3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12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114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20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5" name="Группа 102"/>
                <p:cNvGrpSpPr/>
                <p:nvPr/>
              </p:nvGrpSpPr>
              <p:grpSpPr>
                <a:xfrm>
                  <a:off x="2555776" y="2708920"/>
                  <a:ext cx="5870611" cy="1427216"/>
                  <a:chOff x="858980" y="1657784"/>
                  <a:chExt cx="7575844" cy="2134529"/>
                </a:xfrm>
              </p:grpSpPr>
              <p:sp>
                <p:nvSpPr>
                  <p:cNvPr id="117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3273200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1657784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4137" y="3273200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6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РОМБОМ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 называют </a:t>
                  </a:r>
                  <a:endParaRPr lang="ru-RU" sz="2400" b="1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параллелограмм, у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которого все стороны равны</a:t>
                  </a:r>
                  <a:endParaRPr lang="ru-RU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3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3" name="Ромб 92"/>
            <p:cNvSpPr/>
            <p:nvPr/>
          </p:nvSpPr>
          <p:spPr>
            <a:xfrm>
              <a:off x="1115616" y="3284984"/>
              <a:ext cx="5112568" cy="1656184"/>
            </a:xfrm>
            <a:prstGeom prst="diamond">
              <a:avLst/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>
              <a:off x="2411760" y="357301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4644008" y="450912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4572000" y="3573016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V="1">
              <a:off x="2267744" y="4509120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Группа 121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23" name="Группа 3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43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145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51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2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6" name="Группа 102"/>
                <p:cNvGrpSpPr/>
                <p:nvPr/>
              </p:nvGrpSpPr>
              <p:grpSpPr>
                <a:xfrm>
                  <a:off x="2555776" y="2708920"/>
                  <a:ext cx="5870611" cy="1427216"/>
                  <a:chOff x="858980" y="1657784"/>
                  <a:chExt cx="7575844" cy="2134529"/>
                </a:xfrm>
              </p:grpSpPr>
              <p:sp>
                <p:nvSpPr>
                  <p:cNvPr id="14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3273200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9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1657784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4137" y="3273200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47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Диагонали ромба перпендикулярны и</a:t>
                  </a:r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точкой пересечения делятся пополам</a:t>
                  </a:r>
                  <a:endParaRPr lang="ru-RU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4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4" name="Ромб 123"/>
            <p:cNvSpPr/>
            <p:nvPr/>
          </p:nvSpPr>
          <p:spPr>
            <a:xfrm>
              <a:off x="2987824" y="3284984"/>
              <a:ext cx="5112568" cy="1656184"/>
            </a:xfrm>
            <a:prstGeom prst="diamond">
              <a:avLst/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4283968" y="357301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6516216" y="450912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flipV="1">
              <a:off x="6444208" y="3573016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V="1">
              <a:off x="4139952" y="4509120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>
              <a:stCxn id="124" idx="1"/>
              <a:endCxn id="124" idx="3"/>
            </p:cNvCxnSpPr>
            <p:nvPr/>
          </p:nvCxnSpPr>
          <p:spPr>
            <a:xfrm>
              <a:off x="2987824" y="4113076"/>
              <a:ext cx="51125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>
              <a:stCxn id="124" idx="2"/>
              <a:endCxn id="124" idx="0"/>
            </p:cNvCxnSpPr>
            <p:nvPr/>
          </p:nvCxnSpPr>
          <p:spPr>
            <a:xfrm flipV="1">
              <a:off x="5544108" y="3284984"/>
              <a:ext cx="0" cy="1656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 Box 6"/>
            <p:cNvSpPr txBox="1">
              <a:spLocks noChangeArrowheads="1"/>
            </p:cNvSpPr>
            <p:nvPr/>
          </p:nvSpPr>
          <p:spPr bwMode="auto">
            <a:xfrm>
              <a:off x="4932040" y="3717032"/>
              <a:ext cx="585417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</a:rPr>
                <a:t>90</a:t>
              </a:r>
              <a:r>
                <a:rPr lang="en-US" sz="2400" b="1" i="1" dirty="0" smtClean="0">
                  <a:latin typeface="Times New Roman" panose="02020603050405020304" pitchFamily="18" charset="0"/>
                </a:rPr>
                <a:t>º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5436096" y="3717032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5436096" y="3645024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5436096" y="4581128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5436096" y="4509120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6660232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4139952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6804248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4211960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6732240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4283968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 Box 6"/>
            <p:cNvSpPr txBox="1">
              <a:spLocks noChangeArrowheads="1"/>
            </p:cNvSpPr>
            <p:nvPr/>
          </p:nvSpPr>
          <p:spPr bwMode="auto">
            <a:xfrm>
              <a:off x="5508104" y="407707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53" name="Управляющая кнопка: настраиваемая 152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Управляющая кнопка: настраиваемая 15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№34.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56" name="Группа 3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65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167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72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8" name="Группа 102"/>
                <p:cNvGrpSpPr/>
                <p:nvPr/>
              </p:nvGrpSpPr>
              <p:grpSpPr>
                <a:xfrm>
                  <a:off x="2555776" y="3717033"/>
                  <a:ext cx="5942619" cy="1355207"/>
                  <a:chOff x="858980" y="3165506"/>
                  <a:chExt cx="7668768" cy="2026833"/>
                </a:xfrm>
              </p:grpSpPr>
              <p:sp>
                <p:nvSpPr>
                  <p:cNvPr id="16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4673227"/>
                    <a:ext cx="420689" cy="5191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3165506"/>
                    <a:ext cx="420688" cy="5191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7061" y="4673226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3419872" y="602128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7" name="Ромб 156"/>
            <p:cNvSpPr/>
            <p:nvPr/>
          </p:nvSpPr>
          <p:spPr>
            <a:xfrm>
              <a:off x="1115616" y="4293096"/>
              <a:ext cx="5112568" cy="1656184"/>
            </a:xfrm>
            <a:prstGeom prst="diamond">
              <a:avLst/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2411760" y="4581128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4644008" y="5517232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flipV="1">
              <a:off x="4572000" y="4581128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flipV="1">
              <a:off x="2267744" y="5517232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>
              <a:stCxn id="157" idx="1"/>
              <a:endCxn id="157" idx="3"/>
            </p:cNvCxnSpPr>
            <p:nvPr/>
          </p:nvCxnSpPr>
          <p:spPr>
            <a:xfrm>
              <a:off x="1115616" y="5121188"/>
              <a:ext cx="51125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>
              <a:stCxn id="157" idx="2"/>
              <a:endCxn id="157" idx="0"/>
            </p:cNvCxnSpPr>
            <p:nvPr/>
          </p:nvCxnSpPr>
          <p:spPr>
            <a:xfrm flipV="1">
              <a:off x="3671900" y="4293096"/>
              <a:ext cx="0" cy="1656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 Box 6"/>
            <p:cNvSpPr txBox="1">
              <a:spLocks noChangeArrowheads="1"/>
            </p:cNvSpPr>
            <p:nvPr/>
          </p:nvSpPr>
          <p:spPr bwMode="auto">
            <a:xfrm>
              <a:off x="3635896" y="5085184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174" name="Picture 12" descr="http://electrostal.elmall50.ru/pics/pics26/220098_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1" t="17010" r="1256" b="22511"/>
          <a:stretch>
            <a:fillRect/>
          </a:stretch>
        </p:blipFill>
        <p:spPr bwMode="auto">
          <a:xfrm>
            <a:off x="1547664" y="3185710"/>
            <a:ext cx="4248472" cy="2639827"/>
          </a:xfrm>
          <a:prstGeom prst="rect">
            <a:avLst/>
          </a:prstGeom>
          <a:noFill/>
        </p:spPr>
      </p:pic>
      <p:sp>
        <p:nvSpPr>
          <p:cNvPr id="175" name="Управляющая кнопка: настраиваемая 174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7A5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 Box 6"/>
          <p:cNvSpPr txBox="1">
            <a:spLocks noChangeArrowheads="1"/>
          </p:cNvSpPr>
          <p:nvPr/>
        </p:nvSpPr>
        <p:spPr bwMode="auto">
          <a:xfrm>
            <a:off x="3059832" y="4653136"/>
            <a:ext cx="58541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</a:rPr>
              <a:t>90</a:t>
            </a:r>
            <a:r>
              <a:rPr lang="en-US" sz="2400" b="1" i="1" dirty="0" smtClean="0">
                <a:latin typeface="Times New Roman" panose="02020603050405020304" pitchFamily="18" charset="0"/>
              </a:rPr>
              <a:t>º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pic>
        <p:nvPicPr>
          <p:cNvPr id="77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77" name="Управляющая кнопка: далее 176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3" name="Группа 50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34786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339752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Трапецией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называется четырёхугольник,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у которого две стороны параллельны,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а две другие не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4572000" y="3429000"/>
              <a:ext cx="2160240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707904" y="5085184"/>
              <a:ext cx="3456384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3726886" y="3429000"/>
              <a:ext cx="845114" cy="162421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6732240" y="3429000"/>
              <a:ext cx="432048" cy="165618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21196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16428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7A5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7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7" name="Группа 34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419872" y="436510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6804248" y="2564904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2195736" y="4869160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Площадь трапеции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равна произведению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err="1" smtClean="0">
                  <a:latin typeface="Times New Roman" panose="02020603050405020304" pitchFamily="18" charset="0"/>
                </a:rPr>
                <a:t>полусуммы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её оснований и высоты.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644008" y="2924944"/>
              <a:ext cx="2160240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3798894" y="2924944"/>
              <a:ext cx="845114" cy="162421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6804248" y="2924944"/>
              <a:ext cx="432048" cy="165618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211960" y="256490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7236296" y="429309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pic>
          <p:nvPicPr>
            <p:cNvPr id="26" name="Object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149725" y="5640388"/>
              <a:ext cx="3132138" cy="1028700"/>
            </a:xfrm>
            <a:prstGeom prst="rect">
              <a:avLst/>
            </a:prstGeom>
            <a:noFill/>
          </p:spPr>
        </p:pic>
        <p:cxnSp>
          <p:nvCxnSpPr>
            <p:cNvPr id="27" name="Прямая соединительная линия 26"/>
            <p:cNvCxnSpPr/>
            <p:nvPr/>
          </p:nvCxnSpPr>
          <p:spPr>
            <a:xfrm>
              <a:off x="4644008" y="2924944"/>
              <a:ext cx="0" cy="1656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4499992" y="4581128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644008" y="429309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779912" y="4581128"/>
              <a:ext cx="3456384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34" name="Группа 50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3347864" y="436510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6300192" y="2564904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2339752" y="5445224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Трапеция у которой боковые стороны равны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называется </a:t>
              </a:r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равнобокой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или </a:t>
              </a:r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равнобедренной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Диагонали в равнобедренной трапеции равны.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355976" y="256490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7308304" y="436510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0" name="Трапеция 39"/>
            <p:cNvSpPr/>
            <p:nvPr/>
          </p:nvSpPr>
          <p:spPr>
            <a:xfrm>
              <a:off x="3779912" y="2996952"/>
              <a:ext cx="3528392" cy="1728192"/>
            </a:xfrm>
            <a:prstGeom prst="trapezoid">
              <a:avLst>
                <a:gd name="adj" fmla="val 59418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211960" y="3789040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660232" y="3789040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3779912" y="2996952"/>
              <a:ext cx="2520280" cy="17281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4788024" y="2996952"/>
              <a:ext cx="2520280" cy="17281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77209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48" name="Группа 47"/>
          <p:cNvGrpSpPr/>
          <p:nvPr/>
        </p:nvGrpSpPr>
        <p:grpSpPr>
          <a:xfrm>
            <a:off x="107504" y="2564904"/>
            <a:ext cx="7056784" cy="4176464"/>
            <a:chOff x="-44896" y="2412504"/>
            <a:chExt cx="7056784" cy="4176464"/>
          </a:xfrm>
        </p:grpSpPr>
        <p:grpSp>
          <p:nvGrpSpPr>
            <p:cNvPr id="49" name="Группа 50"/>
            <p:cNvGrpSpPr/>
            <p:nvPr/>
          </p:nvGrpSpPr>
          <p:grpSpPr>
            <a:xfrm>
              <a:off x="-44896" y="2412504"/>
              <a:ext cx="7056784" cy="4176464"/>
              <a:chOff x="1827312" y="2340496"/>
              <a:chExt cx="7056784" cy="4176464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6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755576" y="256490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83568" y="4653136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1395264" y="3132584"/>
              <a:ext cx="5400601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400" b="1" dirty="0" smtClean="0">
                  <a:latin typeface="Times New Roman" panose="02020603050405020304" pitchFamily="18" charset="0"/>
                </a:rPr>
                <a:t>В прямоугольном треугольнике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</a:rPr>
                <a:t>против угла в 30</a:t>
              </a:r>
              <a:r>
                <a:rPr lang="en-US" sz="2400" b="1" dirty="0" smtClean="0">
                  <a:latin typeface="Times New Roman" panose="02020603050405020304" pitchFamily="18" charset="0"/>
                </a:rPr>
                <a:t>º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лежит катет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</a:rPr>
                <a:t>равный половине гипотенузы.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2771800" y="4653136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115616" y="3356992"/>
              <a:ext cx="585417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i="1" dirty="0" smtClean="0">
                  <a:latin typeface="Times New Roman" panose="02020603050405020304" pitchFamily="18" charset="0"/>
                </a:rPr>
                <a:t>30º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Прямоугольный треугольник 54"/>
            <p:cNvSpPr/>
            <p:nvPr/>
          </p:nvSpPr>
          <p:spPr>
            <a:xfrm>
              <a:off x="1115616" y="2780928"/>
              <a:ext cx="1656184" cy="2160240"/>
            </a:xfrm>
            <a:prstGeom prst="rtTriangle">
              <a:avLst/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Месяц 55"/>
            <p:cNvSpPr/>
            <p:nvPr/>
          </p:nvSpPr>
          <p:spPr>
            <a:xfrm rot="14876419">
              <a:off x="1245160" y="3164718"/>
              <a:ext cx="56898" cy="317890"/>
            </a:xfrm>
            <a:prstGeom prst="moon">
              <a:avLst>
                <a:gd name="adj" fmla="val 145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755576" y="364502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1691680" y="486916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a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1907704" y="3429000"/>
              <a:ext cx="34336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c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0" name="Object 3"/>
            <p:cNvGraphicFramePr>
              <a:graphicFrameLocks noChangeAspect="1"/>
            </p:cNvGraphicFramePr>
            <p:nvPr/>
          </p:nvGraphicFramePr>
          <p:xfrm>
            <a:off x="3779912" y="4869160"/>
            <a:ext cx="1595809" cy="1299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3" imgW="11277600" imgH="9448800" progId="Equation.3">
                    <p:embed/>
                  </p:oleObj>
                </mc:Choice>
                <mc:Fallback>
                  <p:oleObj name="Формула" r:id="rId3" imgW="11277600" imgH="94488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79912" y="4869160"/>
                          <a:ext cx="1595809" cy="12999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Управляющая кнопка: настраиваемая 62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5" name="Группа 50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66" name="Группа 83"/>
            <p:cNvGrpSpPr/>
            <p:nvPr/>
          </p:nvGrpSpPr>
          <p:grpSpPr>
            <a:xfrm>
              <a:off x="3923928" y="2636912"/>
              <a:ext cx="3180656" cy="1675348"/>
              <a:chOff x="1475656" y="2460556"/>
              <a:chExt cx="4404792" cy="2427768"/>
            </a:xfrm>
          </p:grpSpPr>
          <p:sp>
            <p:nvSpPr>
              <p:cNvPr id="73" name="Text Box 5"/>
              <p:cNvSpPr txBox="1">
                <a:spLocks noChangeArrowheads="1"/>
              </p:cNvSpPr>
              <p:nvPr/>
            </p:nvSpPr>
            <p:spPr bwMode="auto">
              <a:xfrm>
                <a:off x="1475656" y="4365104"/>
                <a:ext cx="325997" cy="3470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4427984" y="2564904"/>
                <a:ext cx="325995" cy="3470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2373151" y="2460556"/>
                <a:ext cx="423514" cy="5232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5436096" y="4365104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Трапеция 76"/>
              <p:cNvSpPr/>
              <p:nvPr/>
            </p:nvSpPr>
            <p:spPr>
              <a:xfrm>
                <a:off x="1907704" y="2996952"/>
                <a:ext cx="3528392" cy="1728192"/>
              </a:xfrm>
              <a:prstGeom prst="trapezoid">
                <a:avLst>
                  <a:gd name="adj" fmla="val 59418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2339752" y="3789040"/>
                <a:ext cx="2160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4788024" y="3789040"/>
                <a:ext cx="2160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1907704" y="2996952"/>
                <a:ext cx="2520280" cy="17281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2915816" y="2996952"/>
                <a:ext cx="2520280" cy="17281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Object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2636913"/>
              <a:ext cx="2736304" cy="444517"/>
            </a:xfrm>
            <a:prstGeom prst="rect">
              <a:avLst/>
            </a:prstGeom>
            <a:noFill/>
          </p:spPr>
        </p:pic>
        <p:graphicFrame>
          <p:nvGraphicFramePr>
            <p:cNvPr id="68" name="Object 4"/>
            <p:cNvGraphicFramePr>
              <a:graphicFrameLocks noChangeAspect="1"/>
            </p:cNvGraphicFramePr>
            <p:nvPr/>
          </p:nvGraphicFramePr>
          <p:xfrm>
            <a:off x="179512" y="2996952"/>
            <a:ext cx="2495551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6" imgW="25908000" imgH="4267200" progId="Equation.3">
                    <p:embed/>
                  </p:oleObj>
                </mc:Choice>
                <mc:Fallback>
                  <p:oleObj name="Формула" r:id="rId6" imgW="25908000" imgH="42672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9512" y="2996952"/>
                          <a:ext cx="2495551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292080" y="335699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О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0" name="Object 13"/>
            <p:cNvGraphicFramePr>
              <a:graphicFrameLocks noChangeAspect="1"/>
            </p:cNvGraphicFramePr>
            <p:nvPr/>
          </p:nvGraphicFramePr>
          <p:xfrm>
            <a:off x="179512" y="3356992"/>
            <a:ext cx="190976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8" imgW="19812000" imgH="4876800" progId="Equation.3">
                    <p:embed/>
                  </p:oleObj>
                </mc:Choice>
                <mc:Fallback>
                  <p:oleObj name="Формула" r:id="rId8" imgW="19812000" imgH="48768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9512" y="3356992"/>
                          <a:ext cx="1909762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1" name="Прямая соединительная линия 70"/>
            <p:cNvCxnSpPr/>
            <p:nvPr/>
          </p:nvCxnSpPr>
          <p:spPr>
            <a:xfrm>
              <a:off x="251520" y="3861048"/>
              <a:ext cx="2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2" name="Object 14"/>
            <p:cNvGraphicFramePr>
              <a:graphicFrameLocks noChangeAspect="1"/>
            </p:cNvGraphicFramePr>
            <p:nvPr/>
          </p:nvGraphicFramePr>
          <p:xfrm>
            <a:off x="533096" y="3832224"/>
            <a:ext cx="1590632" cy="604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10" imgW="14020800" imgH="5486400" progId="Equation.3">
                    <p:embed/>
                  </p:oleObj>
                </mc:Choice>
                <mc:Fallback>
                  <p:oleObj name="Формула" r:id="rId10" imgW="14020800" imgH="54864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33096" y="3832224"/>
                          <a:ext cx="1590632" cy="6048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4" name="Object 13"/>
          <p:cNvGraphicFramePr>
            <a:graphicFrameLocks noChangeAspect="1"/>
          </p:cNvGraphicFramePr>
          <p:nvPr/>
        </p:nvGraphicFramePr>
        <p:xfrm>
          <a:off x="3779912" y="2708920"/>
          <a:ext cx="793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2" imgW="8229600" imgH="4876800" progId="Equation.3">
                  <p:embed/>
                </p:oleObj>
              </mc:Choice>
              <mc:Fallback>
                <p:oleObj name="Формула" r:id="rId12" imgW="8229600" imgH="48768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79912" y="2708920"/>
                        <a:ext cx="793750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Прямая соединительная линия 84"/>
          <p:cNvCxnSpPr/>
          <p:nvPr/>
        </p:nvCxnSpPr>
        <p:spPr>
          <a:xfrm>
            <a:off x="4932040" y="2996952"/>
            <a:ext cx="0" cy="1224136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4716016" y="4149080"/>
            <a:ext cx="4635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smtClean="0">
                <a:latin typeface="Times New Roman" panose="02020603050405020304" pitchFamily="18" charset="0"/>
              </a:rPr>
              <a:t>Н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87" name="Object 13"/>
          <p:cNvGraphicFramePr>
            <a:graphicFrameLocks noChangeAspect="1"/>
          </p:cNvGraphicFramePr>
          <p:nvPr/>
        </p:nvGraphicFramePr>
        <p:xfrm>
          <a:off x="251520" y="4437112"/>
          <a:ext cx="117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Формула" r:id="rId14" imgW="12192000" imgH="4267200" progId="Equation.3">
                  <p:embed/>
                </p:oleObj>
              </mc:Choice>
              <mc:Fallback>
                <p:oleObj name="Формула" r:id="rId14" imgW="12192000" imgH="4267200" progId="Equation.3">
                  <p:embed/>
                  <p:pic>
                    <p:nvPicPr>
                      <p:cNvPr id="0" name="Изображение 1638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1520" y="4437112"/>
                        <a:ext cx="1174750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17"/>
          <p:cNvGraphicFramePr>
            <a:graphicFrameLocks noChangeAspect="1"/>
          </p:cNvGraphicFramePr>
          <p:nvPr/>
        </p:nvGraphicFramePr>
        <p:xfrm>
          <a:off x="179512" y="4725144"/>
          <a:ext cx="44338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Формула" r:id="rId16" imgW="46024800" imgH="5486400" progId="Equation.3">
                  <p:embed/>
                </p:oleObj>
              </mc:Choice>
              <mc:Fallback>
                <p:oleObj name="Формула" r:id="rId16" imgW="46024800" imgH="5486400" progId="Equation.3">
                  <p:embed/>
                  <p:pic>
                    <p:nvPicPr>
                      <p:cNvPr id="0" name="Изображение 16390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9512" y="4725144"/>
                        <a:ext cx="4433888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13"/>
          <p:cNvGraphicFramePr>
            <a:graphicFrameLocks noChangeAspect="1"/>
          </p:cNvGraphicFramePr>
          <p:nvPr/>
        </p:nvGraphicFramePr>
        <p:xfrm>
          <a:off x="3059832" y="3140968"/>
          <a:ext cx="15271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Формула" r:id="rId18" imgW="15849600" imgH="3962400" progId="Equation.3">
                  <p:embed/>
                </p:oleObj>
              </mc:Choice>
              <mc:Fallback>
                <p:oleObj name="Формула" r:id="rId18" imgW="15849600" imgH="3962400" progId="Equation.3">
                  <p:embed/>
                  <p:pic>
                    <p:nvPicPr>
                      <p:cNvPr id="0" name="Изображение 16391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59832" y="3140968"/>
                        <a:ext cx="1527175" cy="3714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19"/>
          <p:cNvGraphicFramePr>
            <a:graphicFrameLocks noChangeAspect="1"/>
          </p:cNvGraphicFramePr>
          <p:nvPr/>
        </p:nvGraphicFramePr>
        <p:xfrm>
          <a:off x="251520" y="5157192"/>
          <a:ext cx="117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Формула" r:id="rId20" imgW="12192000" imgH="4267200" progId="Equation.3">
                  <p:embed/>
                </p:oleObj>
              </mc:Choice>
              <mc:Fallback>
                <p:oleObj name="Формула" r:id="rId20" imgW="12192000" imgH="4267200" progId="Equation.3">
                  <p:embed/>
                  <p:pic>
                    <p:nvPicPr>
                      <p:cNvPr id="0" name="Изображение 16392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1520" y="5157192"/>
                        <a:ext cx="1174750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20"/>
          <p:cNvGraphicFramePr>
            <a:graphicFrameLocks noChangeAspect="1"/>
          </p:cNvGraphicFramePr>
          <p:nvPr/>
        </p:nvGraphicFramePr>
        <p:xfrm>
          <a:off x="165100" y="5516563"/>
          <a:ext cx="4462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Формула" r:id="rId22" imgW="46329600" imgH="5486400" progId="Equation.3">
                  <p:embed/>
                </p:oleObj>
              </mc:Choice>
              <mc:Fallback>
                <p:oleObj name="Формула" r:id="rId22" imgW="46329600" imgH="5486400" progId="Equation.3">
                  <p:embed/>
                  <p:pic>
                    <p:nvPicPr>
                      <p:cNvPr id="0" name="Изображение 16393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65100" y="5516563"/>
                        <a:ext cx="4462463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21"/>
          <p:cNvGraphicFramePr>
            <a:graphicFrameLocks noChangeAspect="1"/>
          </p:cNvGraphicFramePr>
          <p:nvPr/>
        </p:nvGraphicFramePr>
        <p:xfrm>
          <a:off x="323528" y="6021288"/>
          <a:ext cx="27892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Формула" r:id="rId24" imgW="28956000" imgH="5791200" progId="Equation.3">
                  <p:embed/>
                </p:oleObj>
              </mc:Choice>
              <mc:Fallback>
                <p:oleObj name="Формула" r:id="rId24" imgW="28956000" imgH="5791200" progId="Equation.3">
                  <p:embed/>
                  <p:pic>
                    <p:nvPicPr>
                      <p:cNvPr id="0" name="Изображение 16394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3528" y="6021288"/>
                        <a:ext cx="2789238" cy="542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5364088" y="2564904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err="1" smtClean="0">
                <a:latin typeface="Times New Roman" panose="02020603050405020304" pitchFamily="18" charset="0"/>
              </a:rPr>
              <a:t>х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923928" y="4221088"/>
            <a:ext cx="99257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smtClean="0">
                <a:latin typeface="Times New Roman" panose="02020603050405020304" pitchFamily="18" charset="0"/>
              </a:rPr>
              <a:t>6 – </a:t>
            </a:r>
            <a:r>
              <a:rPr lang="ru-RU" sz="2800" b="1" i="1" dirty="0" err="1" smtClean="0">
                <a:latin typeface="Times New Roman" panose="02020603050405020304" pitchFamily="18" charset="0"/>
              </a:rPr>
              <a:t>х</a:t>
            </a:r>
            <a:r>
              <a:rPr lang="ru-RU" sz="2800" b="1" i="1" dirty="0" smtClean="0">
                <a:latin typeface="Times New Roman" panose="02020603050405020304" pitchFamily="18" charset="0"/>
              </a:rPr>
              <a:t> 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95" name="Object 14"/>
          <p:cNvGraphicFramePr>
            <a:graphicFrameLocks noChangeAspect="1"/>
          </p:cNvGraphicFramePr>
          <p:nvPr/>
        </p:nvGraphicFramePr>
        <p:xfrm>
          <a:off x="611560" y="4725144"/>
          <a:ext cx="37353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Формула" r:id="rId26" imgW="32918400" imgH="9448800" progId="Equation.3">
                  <p:embed/>
                </p:oleObj>
              </mc:Choice>
              <mc:Fallback>
                <p:oleObj name="Формула" r:id="rId26" imgW="32918400" imgH="9448800" progId="Equation.3">
                  <p:embed/>
                  <p:pic>
                    <p:nvPicPr>
                      <p:cNvPr id="0" name="Изображение 16395"/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1560" y="4725144"/>
                        <a:ext cx="3735388" cy="1041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23"/>
          <p:cNvGraphicFramePr>
            <a:graphicFrameLocks noChangeAspect="1"/>
          </p:cNvGraphicFramePr>
          <p:nvPr/>
        </p:nvGraphicFramePr>
        <p:xfrm>
          <a:off x="4427984" y="5805264"/>
          <a:ext cx="23177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Формула" r:id="rId28" imgW="20421600" imgH="6096000" progId="Equation.3">
                  <p:embed/>
                </p:oleObj>
              </mc:Choice>
              <mc:Fallback>
                <p:oleObj name="Формула" r:id="rId28" imgW="20421600" imgH="6096000" progId="Equation.3">
                  <p:embed/>
                  <p:pic>
                    <p:nvPicPr>
                      <p:cNvPr id="0" name="Изображение 16396"/>
                      <p:cNvPicPr>
                        <a:picLocks noChangeAspect="1"/>
                      </p:cNvPicPr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427984" y="5805264"/>
                        <a:ext cx="2317750" cy="6715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Прямоугольник 96"/>
          <p:cNvSpPr/>
          <p:nvPr/>
        </p:nvSpPr>
        <p:spPr>
          <a:xfrm>
            <a:off x="5724128" y="5805264"/>
            <a:ext cx="1080120" cy="648072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99" name="Управляющая кнопка: далее 98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правляющая кнопка: настраиваемая 9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№34.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86" grpId="0"/>
      <p:bldP spid="93" grpId="0"/>
      <p:bldP spid="94" grpId="0"/>
      <p:bldP spid="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52" name="Группа 77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6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53" name="Группа 78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55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6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0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412776"/>
            <a:ext cx="8712968" cy="75444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3" name="Управляющая кнопка: настраиваемая 62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6" name="TextBox 63"/>
              <p:cNvSpPr txBox="1"/>
              <p:nvPr/>
            </p:nvSpPr>
            <p:spPr>
              <a:xfrm>
                <a:off x="5580112" y="2852936"/>
                <a:ext cx="2217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углам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2762215" y="2675062"/>
              <a:ext cx="2241832" cy="1284778"/>
              <a:chOff x="3636813" y="2852936"/>
              <a:chExt cx="5400675" cy="3744912"/>
            </a:xfrm>
          </p:grpSpPr>
          <p:sp>
            <p:nvSpPr>
              <p:cNvPr id="39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0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534374" cy="3666841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1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2" name="AutoShape 22"/>
              <p:cNvSpPr>
                <a:spLocks noChangeArrowheads="1"/>
              </p:cNvSpPr>
              <p:nvPr/>
            </p:nvSpPr>
            <p:spPr bwMode="auto">
              <a:xfrm rot="15660150">
                <a:off x="6898855" y="351601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3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2267744" y="3443434"/>
              <a:ext cx="2607981" cy="1785766"/>
              <a:chOff x="1958606" y="1182177"/>
              <a:chExt cx="5637631" cy="5520411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auto">
              <a:xfrm>
                <a:off x="1958606" y="2473164"/>
                <a:ext cx="2957512" cy="4229424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2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3" name="AutoShape 19"/>
              <p:cNvSpPr>
                <a:spLocks noChangeArrowheads="1"/>
              </p:cNvSpPr>
              <p:nvPr/>
            </p:nvSpPr>
            <p:spPr bwMode="auto">
              <a:xfrm rot="2037180">
                <a:off x="7038942" y="2072582"/>
                <a:ext cx="242887" cy="614364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4" name="AutoShape 20"/>
              <p:cNvSpPr>
                <a:spLocks noChangeArrowheads="1"/>
              </p:cNvSpPr>
              <p:nvPr/>
            </p:nvSpPr>
            <p:spPr bwMode="auto">
              <a:xfrm rot="8923786">
                <a:off x="2182712" y="6073101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5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6" name="AutoShape 24"/>
              <p:cNvSpPr>
                <a:spLocks noChangeArrowheads="1"/>
              </p:cNvSpPr>
              <p:nvPr/>
            </p:nvSpPr>
            <p:spPr bwMode="auto">
              <a:xfrm rot="2037180">
                <a:off x="4237090" y="1182177"/>
                <a:ext cx="242889" cy="614364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7" name="AutoShape 25"/>
              <p:cNvSpPr>
                <a:spLocks noChangeArrowheads="1"/>
              </p:cNvSpPr>
              <p:nvPr/>
            </p:nvSpPr>
            <p:spPr bwMode="auto">
              <a:xfrm rot="2037180">
                <a:off x="7159944" y="2285019"/>
                <a:ext cx="173036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8" name="AutoShape 26"/>
              <p:cNvSpPr>
                <a:spLocks noChangeArrowheads="1"/>
              </p:cNvSpPr>
              <p:nvPr/>
            </p:nvSpPr>
            <p:spPr bwMode="auto">
              <a:xfrm rot="2037180">
                <a:off x="4358092" y="1394614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20" name="TextBox 21"/>
            <p:cNvSpPr txBox="1"/>
            <p:nvPr/>
          </p:nvSpPr>
          <p:spPr>
            <a:xfrm>
              <a:off x="4860032" y="4077072"/>
              <a:ext cx="37939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Пропорциональность </a:t>
              </a:r>
              <a:endPara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двух сторон и угол между </a:t>
              </a:r>
              <a:endPara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ними</a:t>
              </a:r>
              <a:r>
                <a:rPr lang="ru-RU" dirty="0" smtClean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611260" y="5373216"/>
              <a:ext cx="2968852" cy="1080120"/>
              <a:chOff x="3564805" y="2733807"/>
              <a:chExt cx="4819352" cy="3596103"/>
            </a:xfrm>
          </p:grpSpPr>
          <p:sp>
            <p:nvSpPr>
              <p:cNvPr id="23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5929447" y="2733807"/>
                <a:ext cx="2454710" cy="3596103"/>
              </a:xfrm>
              <a:prstGeom prst="triangle">
                <a:avLst>
                  <a:gd name="adj" fmla="val 33981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7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8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22" name="TextBox 23"/>
            <p:cNvSpPr txBox="1"/>
            <p:nvPr/>
          </p:nvSpPr>
          <p:spPr>
            <a:xfrm>
              <a:off x="5652120" y="5589240"/>
              <a:ext cx="3292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Пропорциональность </a:t>
              </a:r>
              <a:endPara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</a:t>
              </a:r>
              <a:r>
                <a:rPr lang="ru-RU" dirty="0" smtClean="0">
                  <a:solidFill>
                    <a:schemeClr val="accent4">
                      <a:lumMod val="75000"/>
                    </a:schemeClr>
                  </a:solidFill>
                </a:rPr>
                <a:t>.</a:t>
              </a:r>
              <a:endParaRPr lang="ru-RU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7A5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07504" y="2564904"/>
            <a:ext cx="7056784" cy="4176464"/>
            <a:chOff x="1259632" y="2348880"/>
            <a:chExt cx="7056784" cy="4176464"/>
          </a:xfrm>
        </p:grpSpPr>
        <p:grpSp>
          <p:nvGrpSpPr>
            <p:cNvPr id="49" name="Группа 9"/>
            <p:cNvGrpSpPr/>
            <p:nvPr/>
          </p:nvGrpSpPr>
          <p:grpSpPr>
            <a:xfrm>
              <a:off x="1259632" y="2348880"/>
              <a:ext cx="7056784" cy="4176464"/>
              <a:chOff x="1979712" y="2492896"/>
              <a:chExt cx="7056784" cy="4176464"/>
            </a:xfrm>
          </p:grpSpPr>
          <p:sp>
            <p:nvSpPr>
              <p:cNvPr id="78" name="Прямоугольник 77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50" name="AutoShape 4"/>
            <p:cNvSpPr>
              <a:spLocks noChangeArrowheads="1"/>
            </p:cNvSpPr>
            <p:nvPr/>
          </p:nvSpPr>
          <p:spPr bwMode="auto">
            <a:xfrm>
              <a:off x="5486106" y="2492896"/>
              <a:ext cx="2326254" cy="2376264"/>
            </a:xfrm>
            <a:prstGeom prst="triangle">
              <a:avLst>
                <a:gd name="adj" fmla="val 71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4" name="Text Box 5"/>
            <p:cNvSpPr txBox="1">
              <a:spLocks noChangeArrowheads="1"/>
            </p:cNvSpPr>
            <p:nvPr/>
          </p:nvSpPr>
          <p:spPr bwMode="auto">
            <a:xfrm>
              <a:off x="5076056" y="2348880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i="1" dirty="0" smtClean="0">
                  <a:latin typeface="Times New Roman" panose="02020603050405020304" pitchFamily="18" charset="0"/>
                </a:rPr>
                <a:t>N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5" name="Text Box 6"/>
            <p:cNvSpPr txBox="1">
              <a:spLocks noChangeArrowheads="1"/>
            </p:cNvSpPr>
            <p:nvPr/>
          </p:nvSpPr>
          <p:spPr bwMode="auto">
            <a:xfrm>
              <a:off x="5004048" y="4653136"/>
              <a:ext cx="458780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i="1" dirty="0" smtClean="0">
                  <a:latin typeface="Times New Roman" panose="02020603050405020304" pitchFamily="18" charset="0"/>
                </a:rPr>
                <a:t>M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7884368" y="4797152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i="1" dirty="0" smtClean="0">
                  <a:latin typeface="Times New Roman" panose="02020603050405020304" pitchFamily="18" charset="0"/>
                </a:rPr>
                <a:t>K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7" name="AutoShape 4"/>
            <p:cNvSpPr>
              <a:spLocks noChangeArrowheads="1"/>
            </p:cNvSpPr>
            <p:nvPr/>
          </p:nvSpPr>
          <p:spPr bwMode="auto">
            <a:xfrm>
              <a:off x="2893818" y="2822216"/>
              <a:ext cx="1681934" cy="1614321"/>
            </a:xfrm>
            <a:prstGeom prst="triangle">
              <a:avLst>
                <a:gd name="adj" fmla="val 0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2483768" y="2420888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i="1" dirty="0">
                  <a:latin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2483768" y="4221088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i="1" dirty="0">
                  <a:latin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4521322" y="4397481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i="1" dirty="0">
                  <a:latin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635896" y="4293096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12"/>
            <p:cNvSpPr>
              <a:spLocks noChangeArrowheads="1"/>
            </p:cNvSpPr>
            <p:nvPr/>
          </p:nvSpPr>
          <p:spPr bwMode="auto">
            <a:xfrm>
              <a:off x="1691680" y="5229200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Треугольники подобны по двум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Боковым сторонам (пропорциональны) и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углу между ними</a:t>
              </a:r>
              <a:r>
                <a:rPr lang="ru-RU" sz="2400" b="1" i="1" dirty="0" smtClean="0">
                  <a:latin typeface="Times New Roman" panose="02020603050405020304" pitchFamily="18" charset="0"/>
                </a:rPr>
                <a:t>.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>
              <a:off x="2771800" y="3789040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5364088" y="3861048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364088" y="3789040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6588224" y="4725144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6516216" y="4725144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81" name="Управляющая кнопка: далее 80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правляющая кнопка: настраиваемая 8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№34.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179512" y="1484784"/>
            <a:ext cx="8712968" cy="653708"/>
            <a:chOff x="251520" y="4437112"/>
            <a:chExt cx="8712968" cy="653708"/>
          </a:xfrm>
        </p:grpSpPr>
        <p:grpSp>
          <p:nvGrpSpPr>
            <p:cNvPr id="37" name="Группа 17"/>
            <p:cNvGrpSpPr/>
            <p:nvPr/>
          </p:nvGrpSpPr>
          <p:grpSpPr>
            <a:xfrm>
              <a:off x="251520" y="4437112"/>
              <a:ext cx="8712968" cy="653708"/>
              <a:chOff x="251520" y="4365104"/>
              <a:chExt cx="8712968" cy="725716"/>
            </a:xfrm>
          </p:grpSpPr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251520" y="4365104"/>
                <a:ext cx="8712968" cy="725716"/>
              </a:xfrm>
              <a:prstGeom prst="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40" name="Прямоугольник 39"/>
              <p:cNvSpPr/>
              <p:nvPr/>
            </p:nvSpPr>
            <p:spPr>
              <a:xfrm>
                <a:off x="323528" y="4437112"/>
                <a:ext cx="856895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4581128"/>
              <a:ext cx="5547941" cy="358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50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43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44" name="Рисунок 43"/>
            <p:cNvPicPr/>
            <p:nvPr/>
          </p:nvPicPr>
          <p:blipFill>
            <a:blip r:embed="rId3" cstate="print"/>
            <a:srcRect l="70046" t="22169" r="14504" b="54650"/>
            <a:stretch>
              <a:fillRect/>
            </a:stretch>
          </p:blipFill>
          <p:spPr bwMode="auto">
            <a:xfrm>
              <a:off x="2123728" y="2708920"/>
              <a:ext cx="67687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Прямоугольник 48"/>
          <p:cNvSpPr/>
          <p:nvPr/>
        </p:nvSpPr>
        <p:spPr>
          <a:xfrm>
            <a:off x="6084168" y="5013176"/>
            <a:ext cx="57606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№34.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712968" cy="98665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8712968" cy="74220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8712969" cy="104127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8712968" cy="66267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445224"/>
            <a:ext cx="8712968" cy="7439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№31. Тригонометрические функции. Теорема 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8" cy="78961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50" name="Группа 49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51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6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979712" y="60932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51920" y="4581128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4932040" y="5445224"/>
            <a:ext cx="3722688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3" imgW="35966400" imgH="4876800" progId="Equation.3">
                    <p:embed/>
                  </p:oleObj>
                </mc:Choice>
                <mc:Fallback>
                  <p:oleObj name="Формула" r:id="rId3" imgW="35966400" imgH="48768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32040" y="5445224"/>
                          <a:ext cx="3722688" cy="4921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2185667" y="2636912"/>
              <a:ext cx="65782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косинусов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евклидовой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геометрии, которая обобщает теорему Пифагора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>
              <a:off x="2195736" y="4149080"/>
              <a:ext cx="2664296" cy="1944216"/>
            </a:xfrm>
            <a:prstGeom prst="triangle">
              <a:avLst>
                <a:gd name="adj" fmla="val 32076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0" y="60932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71800" y="37170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39752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75856" y="602128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78424" y="3429000"/>
              <a:ext cx="459715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Квадрат стороны треугольника</a:t>
              </a:r>
              <a:endPara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равен сумме квадратов двух</a:t>
              </a:r>
              <a:endPara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других сторон минус удвоенное</a:t>
              </a:r>
              <a:endPara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произведение этих сторон на</a:t>
              </a:r>
              <a:endPara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косинус угла между ними </a:t>
              </a:r>
              <a:endPara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Месяц 63"/>
          <p:cNvSpPr/>
          <p:nvPr/>
        </p:nvSpPr>
        <p:spPr>
          <a:xfrm rot="15813548">
            <a:off x="1229744" y="4412814"/>
            <a:ext cx="56499" cy="280185"/>
          </a:xfrm>
          <a:prstGeom prst="moon">
            <a:avLst>
              <a:gd name="adj" fmla="val 61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7" name="Группа 34"/>
            <p:cNvGrpSpPr/>
            <p:nvPr/>
          </p:nvGrpSpPr>
          <p:grpSpPr>
            <a:xfrm>
              <a:off x="107504" y="2564904"/>
              <a:ext cx="7056784" cy="4176464"/>
              <a:chOff x="1827312" y="2340496"/>
              <a:chExt cx="7056784" cy="4176464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139952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12160" y="342900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4355976" y="2996952"/>
              <a:ext cx="2664296" cy="1944216"/>
            </a:xfrm>
            <a:prstGeom prst="triangle">
              <a:avLst>
                <a:gd name="adj" fmla="val 32076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32240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932040" y="256490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99992" y="357301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36096" y="48691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Месяц 74"/>
            <p:cNvSpPr/>
            <p:nvPr/>
          </p:nvSpPr>
          <p:spPr>
            <a:xfrm rot="15813548">
              <a:off x="5262192" y="3260686"/>
              <a:ext cx="56499" cy="280185"/>
            </a:xfrm>
            <a:prstGeom prst="moon">
              <a:avLst>
                <a:gd name="adj" fmla="val 619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6" name="Object 4"/>
            <p:cNvGraphicFramePr>
              <a:graphicFrameLocks noChangeAspect="1"/>
            </p:cNvGraphicFramePr>
            <p:nvPr/>
          </p:nvGraphicFramePr>
          <p:xfrm>
            <a:off x="223838" y="2708275"/>
            <a:ext cx="3465512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5" imgW="31394400" imgH="4876800" progId="Equation.3">
                    <p:embed/>
                  </p:oleObj>
                </mc:Choice>
                <mc:Fallback>
                  <p:oleObj name="Формула" r:id="rId5" imgW="31394400" imgH="48768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3838" y="2708275"/>
                          <a:ext cx="3465512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4"/>
            <p:cNvGraphicFramePr>
              <a:graphicFrameLocks noChangeAspect="1"/>
            </p:cNvGraphicFramePr>
            <p:nvPr/>
          </p:nvGraphicFramePr>
          <p:xfrm>
            <a:off x="201613" y="3109913"/>
            <a:ext cx="1344612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7" imgW="12192000" imgH="4876800" progId="Equation.3">
                    <p:embed/>
                  </p:oleObj>
                </mc:Choice>
                <mc:Fallback>
                  <p:oleObj name="Формула" r:id="rId7" imgW="12192000" imgH="48768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1613" y="3109913"/>
                          <a:ext cx="1344612" cy="5286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5"/>
            <p:cNvGraphicFramePr>
              <a:graphicFrameLocks noChangeAspect="1"/>
            </p:cNvGraphicFramePr>
            <p:nvPr/>
          </p:nvGraphicFramePr>
          <p:xfrm>
            <a:off x="1691680" y="3140968"/>
            <a:ext cx="131127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9" imgW="11887200" imgH="4267200" progId="Equation.3">
                    <p:embed/>
                  </p:oleObj>
                </mc:Choice>
                <mc:Fallback>
                  <p:oleObj name="Формула" r:id="rId9" imgW="11887200" imgH="42672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91680" y="3140968"/>
                          <a:ext cx="1311275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6"/>
            <p:cNvGraphicFramePr>
              <a:graphicFrameLocks noChangeAspect="1"/>
            </p:cNvGraphicFramePr>
            <p:nvPr/>
          </p:nvGraphicFramePr>
          <p:xfrm>
            <a:off x="179512" y="3501008"/>
            <a:ext cx="1612900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Формула" r:id="rId11" imgW="14630400" imgH="4876800" progId="Equation.3">
                    <p:embed/>
                  </p:oleObj>
                </mc:Choice>
                <mc:Fallback>
                  <p:oleObj name="Формула" r:id="rId11" imgW="14630400" imgH="4876800" progId="Equation.3">
                    <p:embed/>
                    <p:pic>
                      <p:nvPicPr>
                        <p:cNvPr id="0" name="Изображение 174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9512" y="3501008"/>
                          <a:ext cx="1612900" cy="5286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0" name="Прямая соединительная линия 79"/>
            <p:cNvCxnSpPr/>
            <p:nvPr/>
          </p:nvCxnSpPr>
          <p:spPr>
            <a:xfrm>
              <a:off x="251520" y="4077072"/>
              <a:ext cx="2952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" name="Object 7"/>
            <p:cNvGraphicFramePr>
              <a:graphicFrameLocks noChangeAspect="1"/>
            </p:cNvGraphicFramePr>
            <p:nvPr/>
          </p:nvGraphicFramePr>
          <p:xfrm>
            <a:off x="1166813" y="4076700"/>
            <a:ext cx="120967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" name="Формула" r:id="rId13" imgW="10972800" imgH="4267200" progId="Equation.3">
                    <p:embed/>
                  </p:oleObj>
                </mc:Choice>
                <mc:Fallback>
                  <p:oleObj name="Формула" r:id="rId13" imgW="10972800" imgH="4267200" progId="Equation.3">
                    <p:embed/>
                    <p:pic>
                      <p:nvPicPr>
                        <p:cNvPr id="0" name="Изображение 174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66813" y="4076700"/>
                          <a:ext cx="1209675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5" name="Object 4"/>
          <p:cNvGraphicFramePr>
            <a:graphicFrameLocks noChangeAspect="1"/>
          </p:cNvGraphicFramePr>
          <p:nvPr/>
        </p:nvGraphicFramePr>
        <p:xfrm>
          <a:off x="251520" y="5445224"/>
          <a:ext cx="5584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Формула" r:id="rId15" imgW="53949600" imgH="4876800" progId="Equation.3">
                  <p:embed/>
                </p:oleObj>
              </mc:Choice>
              <mc:Fallback>
                <p:oleObj name="Формула" r:id="rId15" imgW="53949600" imgH="4876800" progId="Equation.3">
                  <p:embed/>
                  <p:pic>
                    <p:nvPicPr>
                      <p:cNvPr id="0" name="Изображение 1741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1520" y="5445224"/>
                        <a:ext cx="5584825" cy="492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"/>
          <p:cNvGraphicFramePr>
            <a:graphicFrameLocks noChangeAspect="1"/>
          </p:cNvGraphicFramePr>
          <p:nvPr/>
        </p:nvGraphicFramePr>
        <p:xfrm>
          <a:off x="251520" y="6021288"/>
          <a:ext cx="59626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Формула" r:id="rId17" imgW="57607200" imgH="6400800" progId="Equation.3">
                  <p:embed/>
                </p:oleObj>
              </mc:Choice>
              <mc:Fallback>
                <p:oleObj name="Формула" r:id="rId17" imgW="57607200" imgH="6400800" progId="Equation.3">
                  <p:embed/>
                  <p:pic>
                    <p:nvPicPr>
                      <p:cNvPr id="0" name="Изображение 1741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1520" y="6021288"/>
                        <a:ext cx="5962650" cy="6461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Прямоугольник 86"/>
          <p:cNvSpPr/>
          <p:nvPr/>
        </p:nvSpPr>
        <p:spPr>
          <a:xfrm>
            <a:off x="4283968" y="6021288"/>
            <a:ext cx="1944216" cy="648072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домой 87">
            <a:hlinkClick r:id="rId19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№34.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64" grpId="0" animBg="1"/>
      <p:bldP spid="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712968" cy="7528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8712968" cy="70119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379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8712969" cy="69916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37112"/>
            <a:ext cx="8712968" cy="7428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379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373216"/>
            <a:ext cx="8712968" cy="71198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№35. Окружность. Вписанные и центральные углы.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552" y="3140968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1277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348880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B319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B3190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4048" y="3645024"/>
            <a:ext cx="4230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прямоугольного тр.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1484784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5004048" y="5229200"/>
          <a:ext cx="135413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2" imgW="10058400" imgH="9448800" progId="Equation.3">
                  <p:embed/>
                </p:oleObj>
              </mc:Choice>
              <mc:Fallback>
                <p:oleObj name="Формула" r:id="rId2" imgW="10058400" imgH="94488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5229200"/>
                        <a:ext cx="1354137" cy="1260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04048" y="465313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ru-RU" sz="3200" b="1" dirty="0">
              <a:solidFill>
                <a:srgbClr val="B31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5004048" y="2276872"/>
          <a:ext cx="5746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Формула" r:id="rId4" imgW="4267200" imgH="9448800" progId="Equation.3">
                  <p:embed/>
                </p:oleObj>
              </mc:Choice>
              <mc:Fallback>
                <p:oleObj name="Формула" r:id="rId4" imgW="4267200" imgH="9448800" progId="Equation.3">
                  <p:embed/>
                  <p:pic>
                    <p:nvPicPr>
                      <p:cNvPr id="0" name="Изображение 1843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2276872"/>
                        <a:ext cx="574675" cy="1260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№35. Окружность. Вписанные и центральные углы.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8" cy="7528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29" name="Группа 49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0" name="Группа 18"/>
            <p:cNvGrpSpPr/>
            <p:nvPr/>
          </p:nvGrpSpPr>
          <p:grpSpPr>
            <a:xfrm>
              <a:off x="1979712" y="2564904"/>
              <a:ext cx="7056784" cy="4176464"/>
              <a:chOff x="3851920" y="2492896"/>
              <a:chExt cx="7056784" cy="4176464"/>
            </a:xfrm>
          </p:grpSpPr>
          <p:sp>
            <p:nvSpPr>
              <p:cNvPr id="37" name="Прямоугольник 3"/>
              <p:cNvSpPr/>
              <p:nvPr/>
            </p:nvSpPr>
            <p:spPr>
              <a:xfrm>
                <a:off x="3851920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31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rgbClr val="B3190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Параллелограмм 34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40" name="Группа 3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6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48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54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B3190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9" name="Группа 102"/>
                <p:cNvGrpSpPr/>
                <p:nvPr/>
              </p:nvGrpSpPr>
              <p:grpSpPr>
                <a:xfrm>
                  <a:off x="2555776" y="2708920"/>
                  <a:ext cx="5870611" cy="1427216"/>
                  <a:chOff x="858980" y="1657784"/>
                  <a:chExt cx="7575844" cy="2134529"/>
                </a:xfrm>
              </p:grpSpPr>
              <p:sp>
                <p:nvSpPr>
                  <p:cNvPr id="51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3273200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1657784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4137" y="3273200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0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rgbClr val="B3190D"/>
                      </a:solidFill>
                      <a:latin typeface="Times New Roman" panose="02020603050405020304" pitchFamily="18" charset="0"/>
                    </a:rPr>
                    <a:t>РОМБОМ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 называют </a:t>
                  </a:r>
                  <a:endParaRPr lang="ru-RU" sz="2400" b="1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параллелограмм, у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которого все стороны равны</a:t>
                  </a:r>
                  <a:endParaRPr lang="ru-RU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1" name="Ромб 40"/>
            <p:cNvSpPr/>
            <p:nvPr/>
          </p:nvSpPr>
          <p:spPr>
            <a:xfrm>
              <a:off x="1115616" y="3284984"/>
              <a:ext cx="5112568" cy="1656184"/>
            </a:xfrm>
            <a:prstGeom prst="diamond">
              <a:avLst/>
            </a:prstGeom>
            <a:noFill/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411760" y="357301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644008" y="450912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572000" y="3573016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267744" y="4509120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(4)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8" name="Группа 3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78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80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86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B3190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7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1" name="Группа 102"/>
                <p:cNvGrpSpPr/>
                <p:nvPr/>
              </p:nvGrpSpPr>
              <p:grpSpPr>
                <a:xfrm>
                  <a:off x="2555776" y="2708920"/>
                  <a:ext cx="5870611" cy="1427216"/>
                  <a:chOff x="858980" y="1657784"/>
                  <a:chExt cx="7575844" cy="2134529"/>
                </a:xfrm>
              </p:grpSpPr>
              <p:sp>
                <p:nvSpPr>
                  <p:cNvPr id="8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3273200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1657784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4137" y="3273200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2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rgbClr val="B3190D"/>
                      </a:solidFill>
                      <a:latin typeface="Times New Roman" panose="02020603050405020304" pitchFamily="18" charset="0"/>
                    </a:rPr>
                    <a:t>Диагонали ромба перпендикулярны и</a:t>
                  </a:r>
                  <a:endParaRPr lang="ru-RU" sz="2400" b="1" dirty="0" smtClean="0">
                    <a:solidFill>
                      <a:srgbClr val="B3190D"/>
                    </a:solidFill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rgbClr val="B3190D"/>
                      </a:solidFill>
                      <a:latin typeface="Times New Roman" panose="02020603050405020304" pitchFamily="18" charset="0"/>
                    </a:rPr>
                    <a:t>точкой пересечения делятся пополам</a:t>
                  </a:r>
                  <a:endParaRPr lang="ru-RU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9" name="Ромб 58"/>
            <p:cNvSpPr/>
            <p:nvPr/>
          </p:nvSpPr>
          <p:spPr>
            <a:xfrm>
              <a:off x="2987824" y="3284984"/>
              <a:ext cx="5112568" cy="1656184"/>
            </a:xfrm>
            <a:prstGeom prst="diamond">
              <a:avLst/>
            </a:prstGeom>
            <a:noFill/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283968" y="357301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6516216" y="450912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6444208" y="3573016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4139952" y="4509120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1"/>
              <a:endCxn id="59" idx="3"/>
            </p:cNvCxnSpPr>
            <p:nvPr/>
          </p:nvCxnSpPr>
          <p:spPr>
            <a:xfrm>
              <a:off x="2987824" y="4113076"/>
              <a:ext cx="51125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59" idx="2"/>
              <a:endCxn id="59" idx="0"/>
            </p:cNvCxnSpPr>
            <p:nvPr/>
          </p:nvCxnSpPr>
          <p:spPr>
            <a:xfrm flipV="1">
              <a:off x="5544108" y="3284984"/>
              <a:ext cx="0" cy="1656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4932040" y="3717032"/>
              <a:ext cx="585417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</a:rPr>
                <a:t>90</a:t>
              </a:r>
              <a:r>
                <a:rPr lang="en-US" sz="2400" b="1" i="1" dirty="0" smtClean="0">
                  <a:latin typeface="Times New Roman" panose="02020603050405020304" pitchFamily="18" charset="0"/>
                </a:rPr>
                <a:t>º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5436096" y="3717032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5436096" y="3645024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436096" y="4581128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436096" y="4509120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6660232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139952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6804248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4211960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6732240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4283968" y="400506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6"/>
            <p:cNvSpPr txBox="1">
              <a:spLocks noChangeArrowheads="1"/>
            </p:cNvSpPr>
            <p:nvPr/>
          </p:nvSpPr>
          <p:spPr bwMode="auto">
            <a:xfrm>
              <a:off x="5508104" y="407707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8" name="Группа 4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89" name="Группа 19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95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97" name="Прямоугольник 96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B3190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01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10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rgbClr val="B3190D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2" name="TextBox 101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3625446" y="4941168"/>
                <a:ext cx="52822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 гипотенузы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 сумме квадратов катетов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0" name="Picture 2" descr="http://www.yenifelsefe.com/Content/UserFiles/ListItem/Big/pythagoras-ve-pythagorascilik_622_11-18-0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2708920"/>
              <a:ext cx="4278090" cy="2118156"/>
            </a:xfrm>
            <a:prstGeom prst="rect">
              <a:avLst/>
            </a:prstGeom>
            <a:noFill/>
          </p:spPr>
        </p:pic>
        <p:sp>
          <p:nvSpPr>
            <p:cNvPr id="91" name="TextBox 90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3"/>
            <p:cNvGraphicFramePr>
              <a:graphicFrameLocks noChangeAspect="1"/>
            </p:cNvGraphicFramePr>
            <p:nvPr/>
          </p:nvGraphicFramePr>
          <p:xfrm>
            <a:off x="4931027" y="5877272"/>
            <a:ext cx="2686055" cy="734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3" imgW="17678400" imgH="4876800" progId="Equation.3">
                    <p:embed/>
                  </p:oleObj>
                </mc:Choice>
                <mc:Fallback>
                  <p:oleObj name="Формула" r:id="rId3" imgW="17678400" imgH="48768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31027" y="5877272"/>
                          <a:ext cx="2686055" cy="73466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Группа 10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07" name="Группа 3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32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134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39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B3190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0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5" name="Группа 102"/>
                <p:cNvGrpSpPr/>
                <p:nvPr/>
              </p:nvGrpSpPr>
              <p:grpSpPr>
                <a:xfrm>
                  <a:off x="1979712" y="4077072"/>
                  <a:ext cx="5574426" cy="1757809"/>
                  <a:chOff x="115587" y="3703977"/>
                  <a:chExt cx="7193627" cy="2628959"/>
                </a:xfrm>
              </p:grpSpPr>
              <p:sp>
                <p:nvSpPr>
                  <p:cNvPr id="136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587" y="5642475"/>
                    <a:ext cx="503090" cy="6904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7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60856" y="3703977"/>
                    <a:ext cx="503090" cy="6904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06124" y="5642475"/>
                    <a:ext cx="503090" cy="6904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33" name="Text Box 7"/>
              <p:cNvSpPr txBox="1">
                <a:spLocks noChangeArrowheads="1"/>
              </p:cNvSpPr>
              <p:nvPr/>
            </p:nvSpPr>
            <p:spPr bwMode="auto">
              <a:xfrm>
                <a:off x="2771800" y="6237312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8" name="Ромб 107"/>
            <p:cNvSpPr/>
            <p:nvPr/>
          </p:nvSpPr>
          <p:spPr>
            <a:xfrm>
              <a:off x="2267744" y="4653136"/>
              <a:ext cx="5112568" cy="1656184"/>
            </a:xfrm>
            <a:prstGeom prst="diamond">
              <a:avLst/>
            </a:prstGeom>
            <a:noFill/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3563888" y="4941168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5796136" y="5877272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V="1">
              <a:off x="5724128" y="4941168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3419872" y="5877272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>
              <a:stCxn id="108" idx="1"/>
              <a:endCxn id="108" idx="3"/>
            </p:cNvCxnSpPr>
            <p:nvPr/>
          </p:nvCxnSpPr>
          <p:spPr>
            <a:xfrm>
              <a:off x="2267744" y="5481228"/>
              <a:ext cx="51125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>
              <a:stCxn id="108" idx="2"/>
              <a:endCxn id="108" idx="0"/>
            </p:cNvCxnSpPr>
            <p:nvPr/>
          </p:nvCxnSpPr>
          <p:spPr>
            <a:xfrm flipV="1">
              <a:off x="4824028" y="4653136"/>
              <a:ext cx="0" cy="1656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6"/>
            <p:cNvSpPr txBox="1">
              <a:spLocks noChangeArrowheads="1"/>
            </p:cNvSpPr>
            <p:nvPr/>
          </p:nvSpPr>
          <p:spPr bwMode="auto">
            <a:xfrm>
              <a:off x="4211960" y="5085184"/>
              <a:ext cx="585417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</a:rPr>
                <a:t>90</a:t>
              </a:r>
              <a:r>
                <a:rPr lang="en-US" sz="2400" b="1" i="1" dirty="0" smtClean="0">
                  <a:latin typeface="Times New Roman" panose="02020603050405020304" pitchFamily="18" charset="0"/>
                </a:rPr>
                <a:t>º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4716016" y="5085184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4716016" y="5013176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4716016" y="5949280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4716016" y="5877272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5940152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3419872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6084168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491880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6012160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3563888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 Box 6"/>
            <p:cNvSpPr txBox="1">
              <a:spLocks noChangeArrowheads="1"/>
            </p:cNvSpPr>
            <p:nvPr/>
          </p:nvSpPr>
          <p:spPr bwMode="auto">
            <a:xfrm>
              <a:off x="4788024" y="5445224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7" name="Object 4"/>
            <p:cNvGraphicFramePr>
              <a:graphicFrameLocks noChangeAspect="1"/>
            </p:cNvGraphicFramePr>
            <p:nvPr/>
          </p:nvGraphicFramePr>
          <p:xfrm>
            <a:off x="2051720" y="2564904"/>
            <a:ext cx="2522537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5" imgW="22860000" imgH="4876800" progId="Equation.3">
                    <p:embed/>
                  </p:oleObj>
                </mc:Choice>
                <mc:Fallback>
                  <p:oleObj name="Формула" r:id="rId5" imgW="22860000" imgH="48768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51720" y="2564904"/>
                          <a:ext cx="2522537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3"/>
            <p:cNvGraphicFramePr>
              <a:graphicFrameLocks noChangeAspect="1"/>
            </p:cNvGraphicFramePr>
            <p:nvPr/>
          </p:nvGraphicFramePr>
          <p:xfrm>
            <a:off x="2051720" y="2996952"/>
            <a:ext cx="17145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7" imgW="15544800" imgH="4267200" progId="Equation.3">
                    <p:embed/>
                  </p:oleObj>
                </mc:Choice>
                <mc:Fallback>
                  <p:oleObj name="Формула" r:id="rId7" imgW="15544800" imgH="42672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51720" y="2996952"/>
                          <a:ext cx="1714500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4"/>
            <p:cNvGraphicFramePr>
              <a:graphicFrameLocks noChangeAspect="1"/>
            </p:cNvGraphicFramePr>
            <p:nvPr/>
          </p:nvGraphicFramePr>
          <p:xfrm>
            <a:off x="2051720" y="3429000"/>
            <a:ext cx="17145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9" imgW="15544800" imgH="4267200" progId="Equation.3">
                    <p:embed/>
                  </p:oleObj>
                </mc:Choice>
                <mc:Fallback>
                  <p:oleObj name="Формула" r:id="rId9" imgW="15544800" imgH="42672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51720" y="3429000"/>
                          <a:ext cx="1714500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0" name="Прямая соединительная линия 129"/>
            <p:cNvCxnSpPr/>
            <p:nvPr/>
          </p:nvCxnSpPr>
          <p:spPr>
            <a:xfrm>
              <a:off x="2051720" y="3933056"/>
              <a:ext cx="27363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5"/>
            <p:cNvGraphicFramePr>
              <a:graphicFrameLocks noChangeAspect="1"/>
            </p:cNvGraphicFramePr>
            <p:nvPr/>
          </p:nvGraphicFramePr>
          <p:xfrm>
            <a:off x="2319338" y="4005263"/>
            <a:ext cx="117633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Формула" r:id="rId11" imgW="10668000" imgH="4267200" progId="Equation.3">
                    <p:embed/>
                  </p:oleObj>
                </mc:Choice>
                <mc:Fallback>
                  <p:oleObj name="Формула" r:id="rId11" imgW="10668000" imgH="4267200" progId="Equation.3">
                    <p:embed/>
                    <p:pic>
                      <p:nvPicPr>
                        <p:cNvPr id="0" name="Изображение 194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19338" y="4005263"/>
                          <a:ext cx="1176337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1" name="Управляющая кнопка: настраиваемая 14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2" name="Object 4"/>
          <p:cNvGraphicFramePr>
            <a:graphicFrameLocks noChangeAspect="1"/>
          </p:cNvGraphicFramePr>
          <p:nvPr/>
        </p:nvGraphicFramePr>
        <p:xfrm>
          <a:off x="6588224" y="2636912"/>
          <a:ext cx="13096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Формула" r:id="rId13" imgW="11887200" imgH="4267200" progId="Equation.3">
                  <p:embed/>
                </p:oleObj>
              </mc:Choice>
              <mc:Fallback>
                <p:oleObj name="Формула" r:id="rId13" imgW="11887200" imgH="4267200" progId="Equation.3">
                  <p:embed/>
                  <p:pic>
                    <p:nvPicPr>
                      <p:cNvPr id="0" name="Изображение 1946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88224" y="2636912"/>
                        <a:ext cx="1309687" cy="463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7"/>
          <p:cNvGraphicFramePr>
            <a:graphicFrameLocks noChangeAspect="1"/>
          </p:cNvGraphicFramePr>
          <p:nvPr/>
        </p:nvGraphicFramePr>
        <p:xfrm>
          <a:off x="5436096" y="3068960"/>
          <a:ext cx="34925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Формула" r:id="rId15" imgW="31699200" imgH="4876800" progId="Equation.3">
                  <p:embed/>
                </p:oleObj>
              </mc:Choice>
              <mc:Fallback>
                <p:oleObj name="Формула" r:id="rId15" imgW="31699200" imgH="4876800" progId="Equation.3">
                  <p:embed/>
                  <p:pic>
                    <p:nvPicPr>
                      <p:cNvPr id="0" name="Изображение 1946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36096" y="3068960"/>
                        <a:ext cx="3492500" cy="53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8"/>
          <p:cNvGraphicFramePr>
            <a:graphicFrameLocks noChangeAspect="1"/>
          </p:cNvGraphicFramePr>
          <p:nvPr/>
        </p:nvGraphicFramePr>
        <p:xfrm>
          <a:off x="5724128" y="3501008"/>
          <a:ext cx="30241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Формула" r:id="rId17" imgW="27432000" imgH="4876800" progId="Equation.3">
                  <p:embed/>
                </p:oleObj>
              </mc:Choice>
              <mc:Fallback>
                <p:oleObj name="Формула" r:id="rId17" imgW="27432000" imgH="4876800" progId="Equation.3">
                  <p:embed/>
                  <p:pic>
                    <p:nvPicPr>
                      <p:cNvPr id="0" name="Изображение 1946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24128" y="3501008"/>
                        <a:ext cx="3024188" cy="53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9"/>
          <p:cNvGraphicFramePr>
            <a:graphicFrameLocks noChangeAspect="1"/>
          </p:cNvGraphicFramePr>
          <p:nvPr/>
        </p:nvGraphicFramePr>
        <p:xfrm>
          <a:off x="5220072" y="4005064"/>
          <a:ext cx="3730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Формула" r:id="rId19" imgW="33832800" imgH="6400800" progId="Equation.3">
                  <p:embed/>
                </p:oleObj>
              </mc:Choice>
              <mc:Fallback>
                <p:oleObj name="Формула" r:id="rId19" imgW="33832800" imgH="6400800" progId="Equation.3">
                  <p:embed/>
                  <p:pic>
                    <p:nvPicPr>
                      <p:cNvPr id="0" name="Изображение 1946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20072" y="4005064"/>
                        <a:ext cx="373062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Прямоугольник 145"/>
          <p:cNvSpPr/>
          <p:nvPr/>
        </p:nvSpPr>
        <p:spPr>
          <a:xfrm>
            <a:off x="7812360" y="4077072"/>
            <a:ext cx="1152128" cy="648072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7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148" name="Управляющая кнопка: далее 147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Управляющая кнопка: настраиваемая 14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№35. Окружность. Вписанные и центральные углы.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grpSp>
        <p:nvGrpSpPr>
          <p:cNvPr id="73" name="Группа 3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4" name="Группа 50"/>
            <p:cNvGrpSpPr/>
            <p:nvPr/>
          </p:nvGrpSpPr>
          <p:grpSpPr>
            <a:xfrm>
              <a:off x="1979712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77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85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rgbClr val="B3190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Прямоугольником называется параллелограмм, у которого все углы прямые.</a:t>
                  </a:r>
                  <a:endParaRPr lang="ru-RU" sz="2400" b="1" dirty="0" smtClean="0">
                    <a:solidFill>
                      <a:srgbClr val="B3190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 прямоугольнике диагонали равны и точкой пересечения делятся пополам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83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5" name="Прямая соединительная линия 74"/>
            <p:cNvCxnSpPr/>
            <p:nvPr/>
          </p:nvCxnSpPr>
          <p:spPr>
            <a:xfrm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70119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88" name="Группа 87"/>
          <p:cNvGrpSpPr/>
          <p:nvPr/>
        </p:nvGrpSpPr>
        <p:grpSpPr>
          <a:xfrm>
            <a:off x="1979712" y="2564904"/>
            <a:ext cx="7056784" cy="4176464"/>
            <a:chOff x="1979712" y="1822512"/>
            <a:chExt cx="7056784" cy="4176464"/>
          </a:xfrm>
        </p:grpSpPr>
        <p:grpSp>
          <p:nvGrpSpPr>
            <p:cNvPr id="89" name="Группа 4"/>
            <p:cNvGrpSpPr/>
            <p:nvPr/>
          </p:nvGrpSpPr>
          <p:grpSpPr>
            <a:xfrm>
              <a:off x="1979712" y="1822512"/>
              <a:ext cx="7056784" cy="4176464"/>
              <a:chOff x="1979712" y="2564904"/>
              <a:chExt cx="7056784" cy="4176464"/>
            </a:xfrm>
          </p:grpSpPr>
          <p:grpSp>
            <p:nvGrpSpPr>
              <p:cNvPr id="91" name="Группа 29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96" name="Группа 35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B3190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9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02" name="Группа 41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10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05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rgbClr val="B3190D"/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06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103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7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solidFill>
                        <a:srgbClr val="B3190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Тангенсом</a:t>
                  </a:r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острого угла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прямоугольного треугольника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называют отношение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противолежащего катета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прилежащему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2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5" name="Object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313" y="3284538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5126038" y="4437621"/>
            <a:ext cx="1719262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4" imgW="12192000" imgH="9448800" progId="Equation.3">
                    <p:embed/>
                  </p:oleObj>
                </mc:Choice>
                <mc:Fallback>
                  <p:oleObj name="Формула" r:id="rId4" imgW="12192000" imgH="94488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126038" y="4437621"/>
                          <a:ext cx="1719262" cy="12954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7" name="Управляющая кнопка: настраиваемая 10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Управляющая кнопка: настраиваемая 10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№35. Окружность. Вписанные и центральные углы. </a:t>
            </a:r>
            <a:endParaRPr lang="ru-RU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10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125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1" name="Line 13"/>
            <p:cNvSpPr>
              <a:spLocks noChangeShapeType="1"/>
            </p:cNvSpPr>
            <p:nvPr/>
          </p:nvSpPr>
          <p:spPr bwMode="auto">
            <a:xfrm>
              <a:off x="5578972" y="4582493"/>
              <a:ext cx="3175" cy="1587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Text Box 29"/>
            <p:cNvSpPr txBox="1">
              <a:spLocks noChangeArrowheads="1"/>
            </p:cNvSpPr>
            <p:nvPr/>
          </p:nvSpPr>
          <p:spPr bwMode="auto">
            <a:xfrm>
              <a:off x="5652120" y="44371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3" name="Text Box 31"/>
            <p:cNvSpPr txBox="1">
              <a:spLocks noChangeArrowheads="1"/>
            </p:cNvSpPr>
            <p:nvPr/>
          </p:nvSpPr>
          <p:spPr bwMode="auto">
            <a:xfrm>
              <a:off x="5724128" y="299695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4" name="Text Box 40"/>
            <p:cNvSpPr txBox="1">
              <a:spLocks noChangeArrowheads="1"/>
            </p:cNvSpPr>
            <p:nvPr/>
          </p:nvSpPr>
          <p:spPr bwMode="auto">
            <a:xfrm>
              <a:off x="8388424" y="299695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5" name="Text Box 29"/>
            <p:cNvSpPr txBox="1">
              <a:spLocks noChangeArrowheads="1"/>
            </p:cNvSpPr>
            <p:nvPr/>
          </p:nvSpPr>
          <p:spPr bwMode="auto">
            <a:xfrm>
              <a:off x="8604448" y="443711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012160" y="429309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араллелограмм 116"/>
            <p:cNvSpPr/>
            <p:nvPr/>
          </p:nvSpPr>
          <p:spPr>
            <a:xfrm>
              <a:off x="6012160" y="3356992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6012160" y="335699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flipV="1">
              <a:off x="6012160" y="335699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0" name="Object 4"/>
            <p:cNvGraphicFramePr>
              <a:graphicFrameLocks noChangeAspect="1"/>
            </p:cNvGraphicFramePr>
            <p:nvPr/>
          </p:nvGraphicFramePr>
          <p:xfrm>
            <a:off x="2051720" y="2636912"/>
            <a:ext cx="4138612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6" imgW="37490400" imgH="4876800" progId="Equation.3">
                    <p:embed/>
                  </p:oleObj>
                </mc:Choice>
                <mc:Fallback>
                  <p:oleObj name="Формула" r:id="rId6" imgW="37490400" imgH="48768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051720" y="2636912"/>
                          <a:ext cx="4138612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3"/>
            <p:cNvGraphicFramePr>
              <a:graphicFrameLocks noChangeAspect="1"/>
            </p:cNvGraphicFramePr>
            <p:nvPr/>
          </p:nvGraphicFramePr>
          <p:xfrm>
            <a:off x="2051720" y="3068960"/>
            <a:ext cx="168275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8" imgW="15240000" imgH="4267200" progId="Equation.3">
                    <p:embed/>
                  </p:oleObj>
                </mc:Choice>
                <mc:Fallback>
                  <p:oleObj name="Формула" r:id="rId8" imgW="15240000" imgH="42672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051720" y="3068960"/>
                          <a:ext cx="1682750" cy="4651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4"/>
            <p:cNvGraphicFramePr>
              <a:graphicFrameLocks noChangeAspect="1"/>
            </p:cNvGraphicFramePr>
            <p:nvPr/>
          </p:nvGraphicFramePr>
          <p:xfrm>
            <a:off x="2035175" y="3500438"/>
            <a:ext cx="1716088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10" imgW="15544800" imgH="4267200" progId="Equation.3">
                    <p:embed/>
                  </p:oleObj>
                </mc:Choice>
                <mc:Fallback>
                  <p:oleObj name="Формула" r:id="rId10" imgW="15544800" imgH="42672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035175" y="3500438"/>
                          <a:ext cx="1716088" cy="4651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3" name="Прямая соединительная линия 122"/>
            <p:cNvCxnSpPr/>
            <p:nvPr/>
          </p:nvCxnSpPr>
          <p:spPr>
            <a:xfrm>
              <a:off x="2051720" y="4005064"/>
              <a:ext cx="32403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4" name="Object 5"/>
            <p:cNvGraphicFramePr>
              <a:graphicFrameLocks noChangeAspect="1"/>
            </p:cNvGraphicFramePr>
            <p:nvPr/>
          </p:nvGraphicFramePr>
          <p:xfrm>
            <a:off x="2195736" y="4077072"/>
            <a:ext cx="2085975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Формула" r:id="rId12" imgW="18897600" imgH="4876800" progId="Equation.3">
                    <p:embed/>
                  </p:oleObj>
                </mc:Choice>
                <mc:Fallback>
                  <p:oleObj name="Формула" r:id="rId12" imgW="18897600" imgH="4876800" progId="Equation.3">
                    <p:embed/>
                    <p:pic>
                      <p:nvPicPr>
                        <p:cNvPr id="0" name="Изображение 204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195736" y="4077072"/>
                          <a:ext cx="2085975" cy="531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7" name="Управляющая кнопка: настраиваемая 126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8" name="Object 2"/>
          <p:cNvGraphicFramePr>
            <a:graphicFrameLocks noChangeAspect="1"/>
          </p:cNvGraphicFramePr>
          <p:nvPr/>
        </p:nvGraphicFramePr>
        <p:xfrm>
          <a:off x="3563888" y="5301208"/>
          <a:ext cx="2544390" cy="98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Формула" r:id="rId14" imgW="23774400" imgH="9448800" progId="Equation.3">
                  <p:embed/>
                </p:oleObj>
              </mc:Choice>
              <mc:Fallback>
                <p:oleObj name="Формула" r:id="rId14" imgW="23774400" imgH="9448800" progId="Equation.3">
                  <p:embed/>
                  <p:pic>
                    <p:nvPicPr>
                      <p:cNvPr id="0" name="Изображение 20485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63888" y="5301208"/>
                        <a:ext cx="2544390" cy="9830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7"/>
          <p:cNvGraphicFramePr>
            <a:graphicFrameLocks noChangeAspect="1"/>
          </p:cNvGraphicFramePr>
          <p:nvPr/>
        </p:nvGraphicFramePr>
        <p:xfrm>
          <a:off x="6084168" y="5301208"/>
          <a:ext cx="6842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Формула" r:id="rId16" imgW="6400800" imgH="9448800" progId="Equation.3">
                  <p:embed/>
                </p:oleObj>
              </mc:Choice>
              <mc:Fallback>
                <p:oleObj name="Формула" r:id="rId16" imgW="6400800" imgH="9448800" progId="Equation.3">
                  <p:embed/>
                  <p:pic>
                    <p:nvPicPr>
                      <p:cNvPr id="0" name="Изображение 20486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84168" y="5301208"/>
                        <a:ext cx="684212" cy="984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Прямоугольник 129"/>
          <p:cNvSpPr/>
          <p:nvPr/>
        </p:nvSpPr>
        <p:spPr>
          <a:xfrm>
            <a:off x="6372200" y="5301208"/>
            <a:ext cx="432048" cy="1008112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Управляющая кнопка: далее 13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9" cy="69916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62" name="Группа 6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3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2627784" y="4149080"/>
              <a:ext cx="2376264" cy="2376264"/>
            </a:xfrm>
            <a:prstGeom prst="ellipse">
              <a:avLst/>
            </a:prstGeom>
            <a:noFill/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 flipH="1">
              <a:off x="3779912" y="5301208"/>
              <a:ext cx="72008" cy="72008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03848" y="2708920"/>
              <a:ext cx="575644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Окружность называют </a:t>
              </a:r>
              <a:r>
                <a:rPr lang="ru-RU" sz="2800" b="1" dirty="0" smtClean="0">
                  <a:solidFill>
                    <a:srgbClr val="B3190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описанной</a:t>
              </a:r>
              <a:endParaRPr lang="ru-RU" sz="28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около треугольника, если она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проходит через все его вершины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04048" y="515719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9827265">
              <a:off x="2706011" y="4263848"/>
              <a:ext cx="1990317" cy="1742113"/>
            </a:xfrm>
            <a:prstGeom prst="triangle">
              <a:avLst>
                <a:gd name="adj" fmla="val 23827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43808" y="623731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83768" y="42210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B3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8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2627784" y="4149080"/>
              <a:ext cx="2376264" cy="2376264"/>
            </a:xfrm>
            <a:prstGeom prst="ellipse">
              <a:avLst/>
            </a:prstGeom>
            <a:noFill/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flipH="1">
              <a:off x="3851920" y="5301208"/>
              <a:ext cx="72008" cy="72008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851920" y="479715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42714" y="2708920"/>
              <a:ext cx="521758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Окружность, описанная около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прямоугольного треугольника.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04048" y="515719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rot="19827265">
              <a:off x="3246933" y="4247966"/>
              <a:ext cx="977194" cy="2184755"/>
            </a:xfrm>
            <a:prstGeom prst="triangle">
              <a:avLst>
                <a:gd name="adj" fmla="val 23827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843808" y="623731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83768" y="42210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 rot="19963778">
              <a:off x="3761054" y="6146788"/>
              <a:ext cx="320024" cy="309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541226" y="4221088"/>
            <a:ext cx="33122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описанной </a:t>
            </a:r>
            <a:endParaRPr lang="ru-RU" sz="2800" b="1" dirty="0" smtClean="0">
              <a:solidFill>
                <a:srgbClr val="B31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 лежит </a:t>
            </a:r>
            <a:endParaRPr lang="ru-RU" sz="2800" b="1" dirty="0" smtClean="0">
              <a:solidFill>
                <a:srgbClr val="B31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гипотенузе</a:t>
            </a:r>
            <a:endParaRPr lang="ru-RU" sz="2800" b="1" dirty="0" smtClean="0">
              <a:solidFill>
                <a:srgbClr val="B31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прямоугольного</a:t>
            </a:r>
            <a:endParaRPr lang="ru-RU" sz="2800" b="1" dirty="0" smtClean="0">
              <a:solidFill>
                <a:srgbClr val="B31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треугольника.</a:t>
            </a:r>
            <a:endParaRPr lang="ru-RU" sz="2800" b="1" dirty="0">
              <a:solidFill>
                <a:srgbClr val="B31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далее 9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№35. Окружность. Вписанные и центральные углы.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grpSp>
        <p:nvGrpSpPr>
          <p:cNvPr id="59" name="Группа 58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0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979712" y="60932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51920" y="4581128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4"/>
            <p:cNvGraphicFramePr>
              <a:graphicFrameLocks noChangeAspect="1"/>
            </p:cNvGraphicFramePr>
            <p:nvPr/>
          </p:nvGraphicFramePr>
          <p:xfrm>
            <a:off x="5364088" y="5229200"/>
            <a:ext cx="3312368" cy="953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Формула" r:id="rId2" imgW="32004000" imgH="9448800" progId="Equation.3">
                    <p:embed/>
                  </p:oleObj>
                </mc:Choice>
                <mc:Fallback>
                  <p:oleObj name="Формула" r:id="rId2" imgW="32004000" imgH="9448800" progId="Equation.3">
                    <p:embed/>
                    <p:pic>
                      <p:nvPicPr>
                        <p:cNvPr id="0" name="Изображение 215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364088" y="5229200"/>
                          <a:ext cx="3312368" cy="95324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Box 63"/>
            <p:cNvSpPr txBox="1"/>
            <p:nvPr/>
          </p:nvSpPr>
          <p:spPr>
            <a:xfrm>
              <a:off x="2051720" y="2636912"/>
              <a:ext cx="68461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синусов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устанавливающая 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Зависимость между длинами сторон треугольника 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величиной противолежащих им углов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>
              <a:off x="2195736" y="4149080"/>
              <a:ext cx="2664296" cy="1944216"/>
            </a:xfrm>
            <a:prstGeom prst="triangle">
              <a:avLst>
                <a:gd name="adj" fmla="val 32076"/>
              </a:avLst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72000" y="60932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71800" y="37170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39752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75856" y="602128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572000" y="3933056"/>
              <a:ext cx="40080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Стороны треугольника</a:t>
              </a:r>
              <a:endPara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пропорциональны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синусам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противолежащих углов</a:t>
              </a:r>
              <a:endPara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712968" cy="7428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№35. Окружность. Вписанные и центральные углы. </a:t>
            </a:r>
            <a:endParaRPr lang="ru-RU" dirty="0"/>
          </a:p>
        </p:txBody>
      </p:sp>
      <p:grpSp>
        <p:nvGrpSpPr>
          <p:cNvPr id="76" name="Группа 75"/>
          <p:cNvGrpSpPr/>
          <p:nvPr/>
        </p:nvGrpSpPr>
        <p:grpSpPr>
          <a:xfrm>
            <a:off x="1979712" y="2564904"/>
            <a:ext cx="7056784" cy="4206081"/>
            <a:chOff x="1979712" y="2564904"/>
            <a:chExt cx="7056784" cy="4206081"/>
          </a:xfrm>
        </p:grpSpPr>
        <p:grpSp>
          <p:nvGrpSpPr>
            <p:cNvPr id="77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979712" y="63093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51920" y="4797152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Равнобедренный треугольник 79"/>
            <p:cNvSpPr/>
            <p:nvPr/>
          </p:nvSpPr>
          <p:spPr>
            <a:xfrm>
              <a:off x="2195736" y="4365104"/>
              <a:ext cx="2664296" cy="1944216"/>
            </a:xfrm>
            <a:prstGeom prst="triangle">
              <a:avLst>
                <a:gd name="adj" fmla="val 32076"/>
              </a:avLst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572000" y="63093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771800" y="393305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39752" y="494116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75856" y="623731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5" name="Object 4"/>
            <p:cNvGraphicFramePr>
              <a:graphicFrameLocks noChangeAspect="1"/>
            </p:cNvGraphicFramePr>
            <p:nvPr/>
          </p:nvGraphicFramePr>
          <p:xfrm>
            <a:off x="2339752" y="2636912"/>
            <a:ext cx="1166813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5" imgW="11277600" imgH="4267200" progId="Equation.3">
                    <p:embed/>
                  </p:oleObj>
                </mc:Choice>
                <mc:Fallback>
                  <p:oleObj name="Формула" r:id="rId5" imgW="11277600" imgH="42672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39752" y="2636912"/>
                          <a:ext cx="1166813" cy="4302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5"/>
            <p:cNvGraphicFramePr>
              <a:graphicFrameLocks noChangeAspect="1"/>
            </p:cNvGraphicFramePr>
            <p:nvPr/>
          </p:nvGraphicFramePr>
          <p:xfrm>
            <a:off x="2339752" y="3068960"/>
            <a:ext cx="1639888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7" imgW="15849600" imgH="4876800" progId="Equation.3">
                    <p:embed/>
                  </p:oleObj>
                </mc:Choice>
                <mc:Fallback>
                  <p:oleObj name="Формула" r:id="rId7" imgW="15849600" imgH="48768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39752" y="3068960"/>
                          <a:ext cx="1639888" cy="4905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6"/>
            <p:cNvGraphicFramePr>
              <a:graphicFrameLocks noChangeAspect="1"/>
            </p:cNvGraphicFramePr>
            <p:nvPr/>
          </p:nvGraphicFramePr>
          <p:xfrm>
            <a:off x="2339752" y="3501008"/>
            <a:ext cx="170180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9" imgW="16459200" imgH="4876800" progId="Equation.3">
                    <p:embed/>
                  </p:oleObj>
                </mc:Choice>
                <mc:Fallback>
                  <p:oleObj name="Формула" r:id="rId9" imgW="16459200" imgH="48768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39752" y="3501008"/>
                          <a:ext cx="1701800" cy="4905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7"/>
            <p:cNvGraphicFramePr>
              <a:graphicFrameLocks noChangeAspect="1"/>
            </p:cNvGraphicFramePr>
            <p:nvPr/>
          </p:nvGraphicFramePr>
          <p:xfrm>
            <a:off x="3779912" y="2636912"/>
            <a:ext cx="1136650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1" imgW="10972800" imgH="4267200" progId="Equation.3">
                    <p:embed/>
                  </p:oleObj>
                </mc:Choice>
                <mc:Fallback>
                  <p:oleObj name="Формула" r:id="rId11" imgW="10972800" imgH="42672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79912" y="2636912"/>
                          <a:ext cx="1136650" cy="4302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" name="Управляющая кнопка: настраиваемая 9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2" name="Object 4"/>
          <p:cNvGraphicFramePr>
            <a:graphicFrameLocks noChangeAspect="1"/>
          </p:cNvGraphicFramePr>
          <p:nvPr/>
        </p:nvGraphicFramePr>
        <p:xfrm>
          <a:off x="5292080" y="2708920"/>
          <a:ext cx="3312368" cy="953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Формула" r:id="rId13" imgW="32004000" imgH="9448800" progId="Equation.3">
                  <p:embed/>
                </p:oleObj>
              </mc:Choice>
              <mc:Fallback>
                <p:oleObj name="Формула" r:id="rId13" imgW="32004000" imgH="9448800" progId="Equation.3">
                  <p:embed/>
                  <p:pic>
                    <p:nvPicPr>
                      <p:cNvPr id="0" name="Изображение 21509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92080" y="2708920"/>
                        <a:ext cx="3312368" cy="95324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8"/>
          <p:cNvGraphicFramePr>
            <a:graphicFrameLocks noChangeAspect="1"/>
          </p:cNvGraphicFramePr>
          <p:nvPr/>
        </p:nvGraphicFramePr>
        <p:xfrm>
          <a:off x="5868144" y="3789040"/>
          <a:ext cx="21129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Формула" r:id="rId14" imgW="20421600" imgH="9448800" progId="Equation.3">
                  <p:embed/>
                </p:oleObj>
              </mc:Choice>
              <mc:Fallback>
                <p:oleObj name="Формула" r:id="rId14" imgW="20421600" imgH="9448800" progId="Equation.3">
                  <p:embed/>
                  <p:pic>
                    <p:nvPicPr>
                      <p:cNvPr id="0" name="Изображение 2151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68144" y="3789040"/>
                        <a:ext cx="2112962" cy="954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"/>
          <p:cNvGraphicFramePr>
            <a:graphicFrameLocks noChangeAspect="1"/>
          </p:cNvGraphicFramePr>
          <p:nvPr/>
        </p:nvGraphicFramePr>
        <p:xfrm>
          <a:off x="5292080" y="5157192"/>
          <a:ext cx="32162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Формула" r:id="rId16" imgW="31089600" imgH="9448800" progId="Equation.3">
                  <p:embed/>
                </p:oleObj>
              </mc:Choice>
              <mc:Fallback>
                <p:oleObj name="Формула" r:id="rId16" imgW="31089600" imgH="9448800" progId="Equation.3">
                  <p:embed/>
                  <p:pic>
                    <p:nvPicPr>
                      <p:cNvPr id="0" name="Изображение 2151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92080" y="5157192"/>
                        <a:ext cx="3216275" cy="954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Прямоугольник 94"/>
          <p:cNvSpPr/>
          <p:nvPr/>
        </p:nvSpPr>
        <p:spPr>
          <a:xfrm>
            <a:off x="7956376" y="5301208"/>
            <a:ext cx="648072" cy="648072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1198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5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26" name="Овал 25"/>
            <p:cNvSpPr/>
            <p:nvPr/>
          </p:nvSpPr>
          <p:spPr>
            <a:xfrm>
              <a:off x="2627784" y="4509120"/>
              <a:ext cx="2016224" cy="2016224"/>
            </a:xfrm>
            <a:prstGeom prst="ellipse">
              <a:avLst/>
            </a:prstGeom>
            <a:noFill/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79912" y="2924944"/>
              <a:ext cx="5161798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Окружность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это замкнутая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линия, состоящая из всех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точек плоскости, находящихся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равном расстоянии от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данной точки.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36" name="Овал 35"/>
            <p:cNvSpPr/>
            <p:nvPr/>
          </p:nvSpPr>
          <p:spPr>
            <a:xfrm>
              <a:off x="2627784" y="4509120"/>
              <a:ext cx="2016224" cy="2016224"/>
            </a:xfrm>
            <a:prstGeom prst="ellipse">
              <a:avLst/>
            </a:prstGeom>
            <a:noFill/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08987" y="2924944"/>
              <a:ext cx="573272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Радиус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это отрезок,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соединяющий центр окружности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какой-либо точкой окружности.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Прямая соединительная линия 39"/>
            <p:cNvCxnSpPr>
              <a:stCxn id="37" idx="7"/>
            </p:cNvCxnSpPr>
            <p:nvPr/>
          </p:nvCxnSpPr>
          <p:spPr>
            <a:xfrm flipV="1">
              <a:off x="3625351" y="4941168"/>
              <a:ext cx="802633" cy="582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427984" y="450912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07904" y="4797152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6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5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47" name="Овал 46"/>
            <p:cNvSpPr/>
            <p:nvPr/>
          </p:nvSpPr>
          <p:spPr>
            <a:xfrm>
              <a:off x="2627784" y="4509120"/>
              <a:ext cx="2016224" cy="2016224"/>
            </a:xfrm>
            <a:prstGeom prst="ellipse">
              <a:avLst/>
            </a:prstGeom>
            <a:noFill/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48064" y="2924944"/>
              <a:ext cx="326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Длина окружности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Прямая соединительная линия 51"/>
            <p:cNvCxnSpPr>
              <a:stCxn id="48" idx="7"/>
            </p:cNvCxnSpPr>
            <p:nvPr/>
          </p:nvCxnSpPr>
          <p:spPr>
            <a:xfrm flipV="1">
              <a:off x="3625351" y="4941168"/>
              <a:ext cx="802633" cy="582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427984" y="450912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07904" y="4797152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68364" y="4365104"/>
              <a:ext cx="2712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круга</a:t>
              </a:r>
              <a:endPara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5978525" y="3644900"/>
            <a:ext cx="1855788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3" imgW="12496800" imgH="4267200" progId="Equation.3">
                    <p:embed/>
                  </p:oleObj>
                </mc:Choice>
                <mc:Fallback>
                  <p:oleObj name="Формула" r:id="rId3" imgW="12496800" imgH="42672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78525" y="3644900"/>
                          <a:ext cx="1855788" cy="615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3"/>
            <p:cNvGraphicFramePr>
              <a:graphicFrameLocks noChangeAspect="1"/>
            </p:cNvGraphicFramePr>
            <p:nvPr/>
          </p:nvGraphicFramePr>
          <p:xfrm>
            <a:off x="6080125" y="5186363"/>
            <a:ext cx="1719263" cy="703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5" imgW="11582400" imgH="4876800" progId="Equation.3">
                    <p:embed/>
                  </p:oleObj>
                </mc:Choice>
                <mc:Fallback>
                  <p:oleObj name="Формула" r:id="rId5" imgW="11582400" imgH="48768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80125" y="5186363"/>
                          <a:ext cx="1719263" cy="7032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№35. Окружность. Вписанные и центральные углы. </a:t>
            </a:r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2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63" name="Овал 62"/>
            <p:cNvSpPr/>
            <p:nvPr/>
          </p:nvSpPr>
          <p:spPr>
            <a:xfrm>
              <a:off x="2627784" y="4509120"/>
              <a:ext cx="2016224" cy="2016224"/>
            </a:xfrm>
            <a:prstGeom prst="ellipse">
              <a:avLst/>
            </a:prstGeom>
            <a:noFill/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>
              <a:stCxn id="64" idx="7"/>
            </p:cNvCxnSpPr>
            <p:nvPr/>
          </p:nvCxnSpPr>
          <p:spPr>
            <a:xfrm flipV="1">
              <a:off x="3625351" y="4941168"/>
              <a:ext cx="802633" cy="582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427984" y="450912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07904" y="4797152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4"/>
            <p:cNvGraphicFramePr>
              <a:graphicFrameLocks noChangeAspect="1"/>
            </p:cNvGraphicFramePr>
            <p:nvPr/>
          </p:nvGraphicFramePr>
          <p:xfrm>
            <a:off x="2699792" y="2852738"/>
            <a:ext cx="1892846" cy="525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7" imgW="14935200" imgH="4267200" progId="Equation.3">
                    <p:embed/>
                  </p:oleObj>
                </mc:Choice>
                <mc:Fallback>
                  <p:oleObj name="Формула" r:id="rId7" imgW="14935200" imgH="42672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99792" y="2852738"/>
                          <a:ext cx="1892846" cy="52571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5"/>
            <p:cNvGraphicFramePr>
              <a:graphicFrameLocks noChangeAspect="1"/>
            </p:cNvGraphicFramePr>
            <p:nvPr/>
          </p:nvGraphicFramePr>
          <p:xfrm>
            <a:off x="3163888" y="3357563"/>
            <a:ext cx="965200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9" imgW="7620000" imgH="4267200" progId="Equation.3">
                    <p:embed/>
                  </p:oleObj>
                </mc:Choice>
                <mc:Fallback>
                  <p:oleObj name="Формула" r:id="rId9" imgW="7620000" imgH="42672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63888" y="3357563"/>
                          <a:ext cx="965200" cy="5254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4" name="Object 2"/>
          <p:cNvGraphicFramePr>
            <a:graphicFrameLocks noChangeAspect="1"/>
          </p:cNvGraphicFramePr>
          <p:nvPr/>
        </p:nvGraphicFramePr>
        <p:xfrm>
          <a:off x="6444208" y="2996952"/>
          <a:ext cx="1639764" cy="54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Формула" r:id="rId11" imgW="12496800" imgH="4267200" progId="Equation.3">
                  <p:embed/>
                </p:oleObj>
              </mc:Choice>
              <mc:Fallback>
                <p:oleObj name="Формула" r:id="rId11" imgW="12496800" imgH="4267200" progId="Equation.3">
                  <p:embed/>
                  <p:pic>
                    <p:nvPicPr>
                      <p:cNvPr id="0" name="Изображение 2253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4208" y="2996952"/>
                        <a:ext cx="1639764" cy="544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6"/>
          <p:cNvGraphicFramePr>
            <a:graphicFrameLocks noChangeAspect="1"/>
          </p:cNvGraphicFramePr>
          <p:nvPr/>
        </p:nvGraphicFramePr>
        <p:xfrm>
          <a:off x="6444208" y="3429000"/>
          <a:ext cx="1458789" cy="118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Формула" r:id="rId12" imgW="11277600" imgH="9448800" progId="Equation.3">
                  <p:embed/>
                </p:oleObj>
              </mc:Choice>
              <mc:Fallback>
                <p:oleObj name="Формула" r:id="rId12" imgW="11277600" imgH="9448800" progId="Equation.3">
                  <p:embed/>
                  <p:pic>
                    <p:nvPicPr>
                      <p:cNvPr id="0" name="Изображение 2253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44208" y="3429000"/>
                        <a:ext cx="1458789" cy="11877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"/>
          <p:cNvGraphicFramePr>
            <a:graphicFrameLocks noChangeAspect="1"/>
          </p:cNvGraphicFramePr>
          <p:nvPr/>
        </p:nvGraphicFramePr>
        <p:xfrm>
          <a:off x="4902200" y="5229200"/>
          <a:ext cx="4020533" cy="12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Формула" r:id="rId14" imgW="31089600" imgH="10058400" progId="Equation.3">
                  <p:embed/>
                </p:oleObj>
              </mc:Choice>
              <mc:Fallback>
                <p:oleObj name="Формула" r:id="rId14" imgW="31089600" imgH="10058400" progId="Equation.3">
                  <p:embed/>
                  <p:pic>
                    <p:nvPicPr>
                      <p:cNvPr id="0" name="Изображение 2253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02200" y="5229200"/>
                        <a:ext cx="4020533" cy="1263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7164288" y="5229200"/>
            <a:ext cx="1728192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31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домой 77">
            <a:hlinkClick r:id="rId16" action="ppaction://hlinksldjump" highlightClick="1"/>
          </p:cNvPr>
          <p:cNvSpPr/>
          <p:nvPr/>
        </p:nvSpPr>
        <p:spPr>
          <a:xfrm>
            <a:off x="1403648" y="6309320"/>
            <a:ext cx="610368" cy="43204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996952"/>
            <a:ext cx="2736304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"/>
              </a:rPr>
              <a:t>Карандаш – титул</a:t>
            </a:r>
            <a:endParaRPr lang="ru-RU" dirty="0" smtClean="0"/>
          </a:p>
          <a:p>
            <a:pPr algn="ctr"/>
            <a:r>
              <a:rPr lang="ru-RU" dirty="0" smtClean="0">
                <a:hlinkClick r:id="rId2"/>
              </a:rPr>
              <a:t>Самопроверка</a:t>
            </a:r>
            <a:endParaRPr lang="en-US" dirty="0" smtClean="0"/>
          </a:p>
          <a:p>
            <a:pPr algn="ctr"/>
            <a:r>
              <a:rPr lang="ru-RU" dirty="0" smtClean="0">
                <a:hlinkClick r:id="rId3"/>
              </a:rPr>
              <a:t>Учительница – 1</a:t>
            </a:r>
            <a:endParaRPr lang="ru-RU" dirty="0" smtClean="0"/>
          </a:p>
          <a:p>
            <a:pPr algn="ctr"/>
            <a:r>
              <a:rPr lang="ru-RU" dirty="0" smtClean="0">
                <a:hlinkClick r:id="rId4"/>
              </a:rPr>
              <a:t>Учительница – 2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Учительница – 3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869160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Учительница – 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157192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Учительница – 5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933056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6109">
            <a:off x="6126657" y="675746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1268760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7668344" y="6093296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63688" y="5445224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Пифагор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23928" y="1484784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23928" y="2492896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23928" y="3501008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23928" y="4509120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23928" y="5517232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4581128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2564904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см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004048" y="3356992"/>
          <a:ext cx="4587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2" imgW="3657600" imgH="9448800" progId="Equation.3">
                  <p:embed/>
                </p:oleObj>
              </mc:Choice>
              <mc:Fallback>
                <p:oleObj name="Формула" r:id="rId2" imgW="3657600" imgH="9448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3356992"/>
                        <a:ext cx="458787" cy="1168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932040" y="5589240"/>
          <a:ext cx="157638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4" imgW="12192000" imgH="4267200" progId="Equation.3">
                  <p:embed/>
                </p:oleObj>
              </mc:Choice>
              <mc:Fallback>
                <p:oleObj name="Формула" r:id="rId4" imgW="12192000" imgH="42672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5589240"/>
                        <a:ext cx="1576387" cy="5349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60032" y="1556792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№31. Тригонометрические функции. Теорема 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№31. Тригонометрические функции. Теорема 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98665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69" name="Группа 20"/>
          <p:cNvGrpSpPr/>
          <p:nvPr/>
        </p:nvGrpSpPr>
        <p:grpSpPr>
          <a:xfrm>
            <a:off x="1979712" y="2564904"/>
            <a:ext cx="7056784" cy="4176464"/>
            <a:chOff x="1872208" y="2564904"/>
            <a:chExt cx="7056784" cy="4176464"/>
          </a:xfrm>
        </p:grpSpPr>
        <p:grpSp>
          <p:nvGrpSpPr>
            <p:cNvPr id="70" name="Группа 21"/>
            <p:cNvGrpSpPr/>
            <p:nvPr/>
          </p:nvGrpSpPr>
          <p:grpSpPr>
            <a:xfrm>
              <a:off x="1872208" y="2564904"/>
              <a:ext cx="7056784" cy="4176464"/>
              <a:chOff x="1872208" y="2564904"/>
              <a:chExt cx="7056784" cy="4176464"/>
            </a:xfrm>
          </p:grpSpPr>
          <p:sp>
            <p:nvSpPr>
              <p:cNvPr id="76" name="Прямоугольник 75"/>
              <p:cNvSpPr/>
              <p:nvPr/>
            </p:nvSpPr>
            <p:spPr>
              <a:xfrm>
                <a:off x="1872208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прямые называются параллельными, если они не пересекаются.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2843808" y="2564904"/>
              <a:ext cx="5324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параллельных прямых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 cmpd="sng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979712" y="2564904"/>
            <a:ext cx="7056784" cy="4177258"/>
            <a:chOff x="2555776" y="2276872"/>
            <a:chExt cx="7056784" cy="4177258"/>
          </a:xfrm>
        </p:grpSpPr>
        <p:grpSp>
          <p:nvGrpSpPr>
            <p:cNvPr id="79" name="Группа 2"/>
            <p:cNvGrpSpPr/>
            <p:nvPr/>
          </p:nvGrpSpPr>
          <p:grpSpPr>
            <a:xfrm>
              <a:off x="2555776" y="2276872"/>
              <a:ext cx="7056784" cy="4177258"/>
              <a:chOff x="2555776" y="2276872"/>
              <a:chExt cx="7056784" cy="4177258"/>
            </a:xfrm>
          </p:grpSpPr>
          <p:sp>
            <p:nvSpPr>
              <p:cNvPr id="139" name="Прямоугольник 138"/>
              <p:cNvSpPr/>
              <p:nvPr/>
            </p:nvSpPr>
            <p:spPr>
              <a:xfrm>
                <a:off x="2555776" y="227687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любую точку плоскости, расположенную вне данной прямой, можно провести единственную прямую, параллельную данной.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131840" y="2564904"/>
              <a:ext cx="4727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Аксиома параллельных прямых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>
              <a:solidFill>
                <a:schemeClr val="accent3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4211960" y="5877272"/>
              <a:ext cx="72008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067944" y="5445224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1" name="Управляющая кнопка: настраиваемая 14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Управляющая кнопка: далее 14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9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31" name="Равнобедренный треугольник 30"/>
            <p:cNvSpPr/>
            <p:nvPr/>
          </p:nvSpPr>
          <p:spPr>
            <a:xfrm>
              <a:off x="5508104" y="2924944"/>
              <a:ext cx="3168352" cy="1944216"/>
            </a:xfrm>
            <a:prstGeom prst="triangle">
              <a:avLst>
                <a:gd name="adj" fmla="val 65267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 rot="10800000">
              <a:off x="6516216" y="3933056"/>
              <a:ext cx="1584176" cy="936104"/>
            </a:xfrm>
            <a:prstGeom prst="triangle">
              <a:avLst>
                <a:gd name="adj" fmla="val 652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5148064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9" name="Text Box 29"/>
            <p:cNvSpPr txBox="1">
              <a:spLocks noChangeArrowheads="1"/>
            </p:cNvSpPr>
            <p:nvPr/>
          </p:nvSpPr>
          <p:spPr bwMode="auto">
            <a:xfrm>
              <a:off x="7164288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0" name="Text Box 29"/>
            <p:cNvSpPr txBox="1">
              <a:spLocks noChangeArrowheads="1"/>
            </p:cNvSpPr>
            <p:nvPr/>
          </p:nvSpPr>
          <p:spPr bwMode="auto">
            <a:xfrm>
              <a:off x="8676456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1" name="Text Box 29"/>
            <p:cNvSpPr txBox="1">
              <a:spLocks noChangeArrowheads="1"/>
            </p:cNvSpPr>
            <p:nvPr/>
          </p:nvSpPr>
          <p:spPr bwMode="auto">
            <a:xfrm>
              <a:off x="6228184" y="3501008"/>
              <a:ext cx="412292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М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29"/>
            <p:cNvSpPr txBox="1">
              <a:spLocks noChangeArrowheads="1"/>
            </p:cNvSpPr>
            <p:nvPr/>
          </p:nvSpPr>
          <p:spPr bwMode="auto">
            <a:xfrm>
              <a:off x="8100392" y="350100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N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7020272" y="486916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K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940152" y="4221088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6012160" y="4149080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020272" y="321297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948264" y="3284984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6228184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300192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8028384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884368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7956376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6372200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7740352" y="3356992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8244408" y="4293096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051720" y="2636912"/>
              <a:ext cx="444352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Средней линией треугольника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называют отрезок,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соединяющий середины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двух его сторон.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411760" y="5373216"/>
              <a:ext cx="63855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Средняя линия треугольника, соединяющая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середины двух его сторон, параллельна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третьей стороне и равна её половине.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12"/>
            <p:cNvGraphicFramePr>
              <a:graphicFrameLocks noChangeAspect="1"/>
            </p:cNvGraphicFramePr>
            <p:nvPr/>
          </p:nvGraphicFramePr>
          <p:xfrm>
            <a:off x="2267744" y="4149080"/>
            <a:ext cx="2016224" cy="896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18897600" imgH="9448800" progId="Equation.3">
                    <p:embed/>
                  </p:oleObj>
                </mc:Choice>
                <mc:Fallback>
                  <p:oleObj name="Формула" r:id="rId2" imgW="18897600" imgH="9448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267744" y="4149080"/>
                          <a:ext cx="2016224" cy="8969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13"/>
            <p:cNvGraphicFramePr>
              <a:graphicFrameLocks noChangeAspect="1"/>
            </p:cNvGraphicFramePr>
            <p:nvPr/>
          </p:nvGraphicFramePr>
          <p:xfrm>
            <a:off x="2267744" y="5013176"/>
            <a:ext cx="1724025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4" imgW="16154400" imgH="4267200" progId="Equation.3">
                    <p:embed/>
                  </p:oleObj>
                </mc:Choice>
                <mc:Fallback>
                  <p:oleObj name="Формула" r:id="rId4" imgW="16154400" imgH="42672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7744" y="5013176"/>
                          <a:ext cx="1724025" cy="404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Управляющая кнопка: настраиваемая 8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Управляющая кнопка: настраиваемая 8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№31. Тригонометрические функции. Теорема 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84784"/>
            <a:ext cx="8640960" cy="74220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85" name="Группа 8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86" name="Группа 162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91" name="Группа 34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107" name="Прямоугольник 106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0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92" name="Равнобедренный треугольник 4"/>
              <p:cNvSpPr/>
              <p:nvPr/>
            </p:nvSpPr>
            <p:spPr>
              <a:xfrm>
                <a:off x="5508104" y="2924944"/>
                <a:ext cx="3168352" cy="1944216"/>
              </a:xfrm>
              <a:prstGeom prst="triangle">
                <a:avLst>
                  <a:gd name="adj" fmla="val 65267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45811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" name="Text Box 29"/>
              <p:cNvSpPr txBox="1">
                <a:spLocks noChangeArrowheads="1"/>
              </p:cNvSpPr>
              <p:nvPr/>
            </p:nvSpPr>
            <p:spPr bwMode="auto">
              <a:xfrm>
                <a:off x="7164288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" name="Text Box 29"/>
              <p:cNvSpPr txBox="1">
                <a:spLocks noChangeArrowheads="1"/>
              </p:cNvSpPr>
              <p:nvPr/>
            </p:nvSpPr>
            <p:spPr bwMode="auto">
              <a:xfrm>
                <a:off x="8676456" y="45811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" name="Text Box 29"/>
              <p:cNvSpPr txBox="1">
                <a:spLocks noChangeArrowheads="1"/>
              </p:cNvSpPr>
              <p:nvPr/>
            </p:nvSpPr>
            <p:spPr bwMode="auto">
              <a:xfrm>
                <a:off x="6228184" y="3501008"/>
                <a:ext cx="412292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М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8100392" y="350100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N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Text Box 29"/>
              <p:cNvSpPr txBox="1">
                <a:spLocks noChangeArrowheads="1"/>
              </p:cNvSpPr>
              <p:nvPr/>
            </p:nvSpPr>
            <p:spPr bwMode="auto">
              <a:xfrm>
                <a:off x="7020272" y="4869160"/>
                <a:ext cx="184731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5940152" y="4221088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6012160" y="4149080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7020272" y="3212976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6948264" y="3284984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V="1">
                <a:off x="7740352" y="3356992"/>
                <a:ext cx="2160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V="1">
                <a:off x="8244408" y="4293096"/>
                <a:ext cx="2160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5" name="Object 12"/>
              <p:cNvGraphicFramePr>
                <a:graphicFrameLocks noChangeAspect="1"/>
              </p:cNvGraphicFramePr>
              <p:nvPr/>
            </p:nvGraphicFramePr>
            <p:xfrm>
              <a:off x="2123728" y="2564904"/>
              <a:ext cx="11049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name="Формула" r:id="rId7" imgW="10363200" imgH="4267200" progId="Equation.3">
                      <p:embed/>
                    </p:oleObj>
                  </mc:Choice>
                  <mc:Fallback>
                    <p:oleObj name="Формула" r:id="rId7" imgW="10363200" imgH="4267200" progId="Equation.3">
                      <p:embed/>
                      <p:pic>
                        <p:nvPicPr>
                          <p:cNvPr id="0" name="Изображение 205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123728" y="2564904"/>
                            <a:ext cx="1104900" cy="4064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" name="Object 13"/>
              <p:cNvGraphicFramePr>
                <a:graphicFrameLocks noChangeAspect="1"/>
              </p:cNvGraphicFramePr>
              <p:nvPr/>
            </p:nvGraphicFramePr>
            <p:xfrm>
              <a:off x="1979712" y="2924944"/>
              <a:ext cx="3151187" cy="461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" name="Формула" r:id="rId9" imgW="31699200" imgH="4876800" progId="Equation.3">
                      <p:embed/>
                    </p:oleObj>
                  </mc:Choice>
                  <mc:Fallback>
                    <p:oleObj name="Формула" r:id="rId9" imgW="31699200" imgH="4876800" progId="Equation.3">
                      <p:embed/>
                      <p:pic>
                        <p:nvPicPr>
                          <p:cNvPr id="0" name="Изображение 205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979712" y="2924944"/>
                            <a:ext cx="3151187" cy="46196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7" name="Object 12"/>
            <p:cNvGraphicFramePr>
              <a:graphicFrameLocks noChangeAspect="1"/>
            </p:cNvGraphicFramePr>
            <p:nvPr/>
          </p:nvGraphicFramePr>
          <p:xfrm>
            <a:off x="2051720" y="3356992"/>
            <a:ext cx="2537366" cy="557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1" imgW="20726400" imgH="5486400" progId="Equation.3">
                    <p:embed/>
                  </p:oleObj>
                </mc:Choice>
                <mc:Fallback>
                  <p:oleObj name="Формула" r:id="rId11" imgW="20726400" imgH="54864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51720" y="3356992"/>
                          <a:ext cx="2537366" cy="55778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8" name="Прямая соединительная линия 87"/>
            <p:cNvCxnSpPr/>
            <p:nvPr/>
          </p:nvCxnSpPr>
          <p:spPr>
            <a:xfrm>
              <a:off x="6516216" y="3933056"/>
              <a:ext cx="1630352" cy="360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2123728" y="3933056"/>
              <a:ext cx="2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0" name="Object 12"/>
            <p:cNvGraphicFramePr>
              <a:graphicFrameLocks noChangeAspect="1"/>
            </p:cNvGraphicFramePr>
            <p:nvPr/>
          </p:nvGraphicFramePr>
          <p:xfrm>
            <a:off x="2645346" y="4005833"/>
            <a:ext cx="1735360" cy="64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13" imgW="12192000" imgH="5486400" progId="Equation.3">
                    <p:embed/>
                  </p:oleObj>
                </mc:Choice>
                <mc:Fallback>
                  <p:oleObj name="Формула" r:id="rId13" imgW="12192000" imgH="5486400" progId="Equation.3">
                    <p:embed/>
                    <p:pic>
                      <p:nvPicPr>
                        <p:cNvPr id="0" name="Изображение 20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645346" y="4005833"/>
                          <a:ext cx="1735360" cy="6473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Управляющая кнопка: настраиваемая 108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0" name="Object 15"/>
          <p:cNvGraphicFramePr>
            <a:graphicFrameLocks noChangeAspect="1"/>
          </p:cNvGraphicFramePr>
          <p:nvPr/>
        </p:nvGraphicFramePr>
        <p:xfrm>
          <a:off x="2019300" y="5157788"/>
          <a:ext cx="20812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5" imgW="19507200" imgH="9448800" progId="Equation.3">
                  <p:embed/>
                </p:oleObj>
              </mc:Choice>
              <mc:Fallback>
                <p:oleObj name="Формула" r:id="rId15" imgW="19507200" imgH="9448800" progId="Equation.3">
                  <p:embed/>
                  <p:pic>
                    <p:nvPicPr>
                      <p:cNvPr id="0" name="Изображение 205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19300" y="5157788"/>
                        <a:ext cx="2081213" cy="896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6"/>
          <p:cNvGraphicFramePr>
            <a:graphicFrameLocks noChangeAspect="1"/>
          </p:cNvGraphicFramePr>
          <p:nvPr/>
        </p:nvGraphicFramePr>
        <p:xfrm>
          <a:off x="4067944" y="5157192"/>
          <a:ext cx="20161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17" imgW="18897600" imgH="9448800" progId="Equation.3">
                  <p:embed/>
                </p:oleObj>
              </mc:Choice>
              <mc:Fallback>
                <p:oleObj name="Формула" r:id="rId17" imgW="18897600" imgH="9448800" progId="Equation.3">
                  <p:embed/>
                  <p:pic>
                    <p:nvPicPr>
                      <p:cNvPr id="0" name="Изображение 205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67944" y="5157192"/>
                        <a:ext cx="2016125" cy="896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7"/>
          <p:cNvGraphicFramePr>
            <a:graphicFrameLocks noChangeAspect="1"/>
          </p:cNvGraphicFramePr>
          <p:nvPr/>
        </p:nvGraphicFramePr>
        <p:xfrm>
          <a:off x="6012160" y="5157192"/>
          <a:ext cx="18526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19" imgW="17373600" imgH="9448800" progId="Equation.3">
                  <p:embed/>
                </p:oleObj>
              </mc:Choice>
              <mc:Fallback>
                <p:oleObj name="Формула" r:id="rId19" imgW="17373600" imgH="9448800" progId="Equation.3">
                  <p:embed/>
                  <p:pic>
                    <p:nvPicPr>
                      <p:cNvPr id="0" name="Изображение 205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12160" y="5157192"/>
                        <a:ext cx="1852613" cy="896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Стрелка вправо с вырезом 112"/>
          <p:cNvSpPr/>
          <p:nvPr/>
        </p:nvSpPr>
        <p:spPr>
          <a:xfrm>
            <a:off x="8028384" y="5445224"/>
            <a:ext cx="978408" cy="268608"/>
          </a:xfrm>
          <a:prstGeom prst="notchedRightArrow">
            <a:avLst>
              <a:gd name="adj1" fmla="val 48419"/>
              <a:gd name="adj2" fmla="val 12399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трелка вправо с вырезом 113"/>
          <p:cNvSpPr/>
          <p:nvPr/>
        </p:nvSpPr>
        <p:spPr>
          <a:xfrm>
            <a:off x="2411760" y="6165304"/>
            <a:ext cx="978408" cy="268608"/>
          </a:xfrm>
          <a:prstGeom prst="notchedRightArrow">
            <a:avLst>
              <a:gd name="adj1" fmla="val 48419"/>
              <a:gd name="adj2" fmla="val 12399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5" name="Object 12"/>
          <p:cNvGraphicFramePr>
            <a:graphicFrameLocks noChangeAspect="1"/>
          </p:cNvGraphicFramePr>
          <p:nvPr/>
        </p:nvGraphicFramePr>
        <p:xfrm>
          <a:off x="3995936" y="6021288"/>
          <a:ext cx="4283149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21" imgW="35661600" imgH="5486400" progId="Equation.3">
                  <p:embed/>
                </p:oleObj>
              </mc:Choice>
              <mc:Fallback>
                <p:oleObj name="Формула" r:id="rId21" imgW="35661600" imgH="5486400" progId="Equation.3">
                  <p:embed/>
                  <p:pic>
                    <p:nvPicPr>
                      <p:cNvPr id="0" name="Изображение 2057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95936" y="6021288"/>
                        <a:ext cx="4283149" cy="646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Прямоугольник 115"/>
          <p:cNvSpPr/>
          <p:nvPr/>
        </p:nvSpPr>
        <p:spPr>
          <a:xfrm>
            <a:off x="6588224" y="6021288"/>
            <a:ext cx="165618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правляющая кнопка: далее 11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40961" cy="104127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№31. Тригонометрические функции. Теорема 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1979712" y="2564904"/>
            <a:ext cx="7056784" cy="4176464"/>
            <a:chOff x="1979712" y="1822512"/>
            <a:chExt cx="7056784" cy="4176464"/>
          </a:xfrm>
        </p:grpSpPr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8100343" y="517955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75" name="Группа 7"/>
            <p:cNvGrpSpPr/>
            <p:nvPr/>
          </p:nvGrpSpPr>
          <p:grpSpPr>
            <a:xfrm>
              <a:off x="1979712" y="1822512"/>
              <a:ext cx="7056784" cy="4176464"/>
              <a:chOff x="1979712" y="2492896"/>
              <a:chExt cx="7056784" cy="4176464"/>
            </a:xfrm>
          </p:grpSpPr>
          <p:grpSp>
            <p:nvGrpSpPr>
              <p:cNvPr id="76" name="Группа 39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85" name="Прямоугольник 84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86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77" name="Группа 40"/>
              <p:cNvGrpSpPr/>
              <p:nvPr/>
            </p:nvGrpSpPr>
            <p:grpSpPr>
              <a:xfrm>
                <a:off x="3563888" y="2564904"/>
                <a:ext cx="3924250" cy="2764457"/>
                <a:chOff x="2159918" y="1442395"/>
                <a:chExt cx="5064125" cy="4134493"/>
              </a:xfrm>
            </p:grpSpPr>
            <p:sp>
              <p:nvSpPr>
                <p:cNvPr id="79" name="AutoShape 4"/>
                <p:cNvSpPr>
                  <a:spLocks noChangeArrowheads="1"/>
                </p:cNvSpPr>
                <p:nvPr/>
              </p:nvSpPr>
              <p:spPr bwMode="auto">
                <a:xfrm>
                  <a:off x="2483768" y="2176463"/>
                  <a:ext cx="4464050" cy="2952750"/>
                </a:xfrm>
                <a:prstGeom prst="triangle">
                  <a:avLst>
                    <a:gd name="adj" fmla="val 48741"/>
                  </a:avLst>
                </a:prstGeom>
                <a:noFill/>
                <a:ln w="50800">
                  <a:solidFill>
                    <a:schemeClr val="accent6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8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483021" y="1442395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159918" y="5056188"/>
                  <a:ext cx="420688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>
                      <a:latin typeface="Times New Roman" panose="02020603050405020304" pitchFamily="18" charset="0"/>
                    </a:rPr>
                    <a:t>В</a:t>
                  </a:r>
                  <a:endParaRPr lang="ru-RU" sz="2800" b="1" i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803356" y="5057775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>
                      <a:latin typeface="Times New Roman" panose="02020603050405020304" pitchFamily="18" charset="0"/>
                    </a:rPr>
                    <a:t>С</a:t>
                  </a:r>
                  <a:endParaRPr lang="ru-RU" sz="2800" b="1" i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8"/>
                <p:cNvSpPr/>
                <p:nvPr/>
              </p:nvSpPr>
              <p:spPr bwMode="auto">
                <a:xfrm>
                  <a:off x="3347368" y="3689350"/>
                  <a:ext cx="241300" cy="165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2" y="104"/>
                    </a:cxn>
                  </a:cxnLst>
                  <a:rect l="0" t="0" r="r" b="b"/>
                  <a:pathLst>
                    <a:path w="152" h="104">
                      <a:moveTo>
                        <a:pt x="0" y="0"/>
                      </a:moveTo>
                      <a:lnTo>
                        <a:pt x="152" y="104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84" name="Freeform 10"/>
                <p:cNvSpPr/>
                <p:nvPr/>
              </p:nvSpPr>
              <p:spPr bwMode="auto">
                <a:xfrm>
                  <a:off x="5795293" y="3760788"/>
                  <a:ext cx="228600" cy="144462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44" h="91">
                      <a:moveTo>
                        <a:pt x="144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78" name="Rectangle 12"/>
              <p:cNvSpPr>
                <a:spLocks noChangeArrowheads="1"/>
              </p:cNvSpPr>
              <p:nvPr/>
            </p:nvSpPr>
            <p:spPr bwMode="auto">
              <a:xfrm>
                <a:off x="2483768" y="5661248"/>
                <a:ext cx="6336705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</a:rPr>
                  <a:t>Треугольник называется равнобедренном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</a:rPr>
                  <a:t>если две его стороны равны. </a:t>
                </a:r>
                <a:r>
                  <a:rPr lang="ru-RU" sz="2400" b="1" i="1" dirty="0">
                    <a:latin typeface="Times New Roman" panose="02020603050405020304" pitchFamily="18" charset="0"/>
                  </a:rPr>
                  <a:t>АВ = АС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28" name="Управляющая кнопка: настраиваемая 127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31" name="Группа 85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49" name="Группа 56"/>
              <p:cNvGrpSpPr/>
              <p:nvPr/>
            </p:nvGrpSpPr>
            <p:grpSpPr>
              <a:xfrm>
                <a:off x="107504" y="2564904"/>
                <a:ext cx="7056784" cy="4176464"/>
                <a:chOff x="2087216" y="2492896"/>
                <a:chExt cx="7056784" cy="4176464"/>
              </a:xfrm>
            </p:grpSpPr>
            <p:sp>
              <p:nvSpPr>
                <p:cNvPr id="152" name="Прямоугольник 3"/>
                <p:cNvSpPr/>
                <p:nvPr/>
              </p:nvSpPr>
              <p:spPr>
                <a:xfrm>
                  <a:off x="2087216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1" name="Rectangle 23"/>
              <p:cNvSpPr>
                <a:spLocks noChangeArrowheads="1"/>
              </p:cNvSpPr>
              <p:nvPr/>
            </p:nvSpPr>
            <p:spPr bwMode="auto">
              <a:xfrm>
                <a:off x="611560" y="3933056"/>
                <a:ext cx="3455988" cy="18002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</a:rPr>
                  <a:t>В равнобедренном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</a:rPr>
                  <a:t>треугольнике </a:t>
                </a:r>
                <a:r>
                  <a:rPr lang="ru-RU" sz="2400" b="1" dirty="0" smtClean="0">
                    <a:latin typeface="Times New Roman" panose="02020603050405020304" pitchFamily="18" charset="0"/>
                  </a:rPr>
                  <a:t>высота,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проведённая к основанию,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является медианой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и биссектрисой.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2" name="AutoShape 4"/>
            <p:cNvSpPr>
              <a:spLocks noChangeArrowheads="1"/>
            </p:cNvSpPr>
            <p:nvPr/>
          </p:nvSpPr>
          <p:spPr bwMode="auto">
            <a:xfrm>
              <a:off x="4860032" y="3356992"/>
              <a:ext cx="1944216" cy="2160240"/>
            </a:xfrm>
            <a:prstGeom prst="triangle">
              <a:avLst>
                <a:gd name="adj" fmla="val 48741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Text Box 5"/>
            <p:cNvSpPr txBox="1">
              <a:spLocks noChangeArrowheads="1"/>
            </p:cNvSpPr>
            <p:nvPr/>
          </p:nvSpPr>
          <p:spPr bwMode="auto">
            <a:xfrm>
              <a:off x="5652120" y="292494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4" name="Text Box 6"/>
            <p:cNvSpPr txBox="1">
              <a:spLocks noChangeArrowheads="1"/>
            </p:cNvSpPr>
            <p:nvPr/>
          </p:nvSpPr>
          <p:spPr bwMode="auto">
            <a:xfrm>
              <a:off x="4644008" y="5373216"/>
              <a:ext cx="325996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5" name="Text Box 7"/>
            <p:cNvSpPr txBox="1">
              <a:spLocks noChangeArrowheads="1"/>
            </p:cNvSpPr>
            <p:nvPr/>
          </p:nvSpPr>
          <p:spPr bwMode="auto">
            <a:xfrm>
              <a:off x="6588224" y="5373216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6" name="Freeform 8"/>
            <p:cNvSpPr/>
            <p:nvPr/>
          </p:nvSpPr>
          <p:spPr bwMode="auto">
            <a:xfrm>
              <a:off x="5199985" y="4453457"/>
              <a:ext cx="186986" cy="110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104"/>
                </a:cxn>
              </a:cxnLst>
              <a:rect l="0" t="0" r="r" b="b"/>
              <a:pathLst>
                <a:path w="152" h="104">
                  <a:moveTo>
                    <a:pt x="0" y="0"/>
                  </a:moveTo>
                  <a:lnTo>
                    <a:pt x="152" y="1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Freeform 10"/>
            <p:cNvSpPr/>
            <p:nvPr/>
          </p:nvSpPr>
          <p:spPr bwMode="auto">
            <a:xfrm>
              <a:off x="6228184" y="4437112"/>
              <a:ext cx="177145" cy="9659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91"/>
                </a:cxn>
              </a:cxnLst>
              <a:rect l="0" t="0" r="r" b="b"/>
              <a:pathLst>
                <a:path w="144" h="91">
                  <a:moveTo>
                    <a:pt x="144" y="0"/>
                  </a:moveTo>
                  <a:lnTo>
                    <a:pt x="0" y="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5508104" y="5229200"/>
              <a:ext cx="288032" cy="2663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9" name="Прямая соединительная линия 138"/>
            <p:cNvCxnSpPr>
              <a:stCxn id="132" idx="0"/>
              <a:endCxn id="132" idx="3"/>
            </p:cNvCxnSpPr>
            <p:nvPr/>
          </p:nvCxnSpPr>
          <p:spPr>
            <a:xfrm>
              <a:off x="5807662" y="3356992"/>
              <a:ext cx="0" cy="216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 Box 5"/>
            <p:cNvSpPr txBox="1">
              <a:spLocks noChangeArrowheads="1"/>
            </p:cNvSpPr>
            <p:nvPr/>
          </p:nvSpPr>
          <p:spPr bwMode="auto">
            <a:xfrm>
              <a:off x="5580112" y="5517232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6372200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6444208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5292080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5220072" y="5373216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Месяц 144"/>
            <p:cNvSpPr/>
            <p:nvPr/>
          </p:nvSpPr>
          <p:spPr>
            <a:xfrm rot="15985921">
              <a:off x="5720387" y="3740236"/>
              <a:ext cx="187908" cy="457650"/>
            </a:xfrm>
            <a:prstGeom prst="moon">
              <a:avLst>
                <a:gd name="adj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979712" y="2564904"/>
            <a:ext cx="7056784" cy="4176464"/>
            <a:chOff x="1979712" y="1822512"/>
            <a:chExt cx="7056784" cy="4176464"/>
          </a:xfrm>
        </p:grpSpPr>
        <p:grpSp>
          <p:nvGrpSpPr>
            <p:cNvPr id="88" name="Группа 4"/>
            <p:cNvGrpSpPr/>
            <p:nvPr/>
          </p:nvGrpSpPr>
          <p:grpSpPr>
            <a:xfrm>
              <a:off x="1979712" y="1822512"/>
              <a:ext cx="7056784" cy="4176464"/>
              <a:chOff x="1979712" y="2564904"/>
              <a:chExt cx="7056784" cy="4176464"/>
            </a:xfrm>
          </p:grpSpPr>
          <p:grpSp>
            <p:nvGrpSpPr>
              <p:cNvPr id="90" name="Группа 29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114" name="Группа 35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16" name="Прямоугольник 115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17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0" name="Группа 41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12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26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6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27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124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5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Синусом острого угла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прямоугольного треугольника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называют отношение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противолежащего катета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гипотенузе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1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1" name="Object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313" y="3284538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4953000" y="4437621"/>
            <a:ext cx="2063750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4" imgW="14630400" imgH="9448800" progId="Equation.3">
                    <p:embed/>
                  </p:oleObj>
                </mc:Choice>
                <mc:Fallback>
                  <p:oleObj name="Формула" r:id="rId4" imgW="14630400" imgH="9448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53000" y="4437621"/>
                          <a:ext cx="2063750" cy="12954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4" name="Группа 153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107504" y="256490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>
              <a:off x="3780309" y="6526138"/>
              <a:ext cx="0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AutoShape 4"/>
            <p:cNvSpPr>
              <a:spLocks noChangeArrowheads="1"/>
            </p:cNvSpPr>
            <p:nvPr/>
          </p:nvSpPr>
          <p:spPr bwMode="auto">
            <a:xfrm>
              <a:off x="5076056" y="3068960"/>
              <a:ext cx="1944216" cy="2160240"/>
            </a:xfrm>
            <a:prstGeom prst="triangle">
              <a:avLst>
                <a:gd name="adj" fmla="val 48741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8" name="Text Box 5"/>
            <p:cNvSpPr txBox="1">
              <a:spLocks noChangeArrowheads="1"/>
            </p:cNvSpPr>
            <p:nvPr/>
          </p:nvSpPr>
          <p:spPr bwMode="auto">
            <a:xfrm>
              <a:off x="5868144" y="2636912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9" name="Text Box 6"/>
            <p:cNvSpPr txBox="1">
              <a:spLocks noChangeArrowheads="1"/>
            </p:cNvSpPr>
            <p:nvPr/>
          </p:nvSpPr>
          <p:spPr bwMode="auto">
            <a:xfrm>
              <a:off x="4788024" y="5157192"/>
              <a:ext cx="325996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2" name="Text Box 7"/>
            <p:cNvSpPr txBox="1">
              <a:spLocks noChangeArrowheads="1"/>
            </p:cNvSpPr>
            <p:nvPr/>
          </p:nvSpPr>
          <p:spPr bwMode="auto">
            <a:xfrm>
              <a:off x="6804248" y="5157192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3" name="Freeform 8"/>
            <p:cNvSpPr/>
            <p:nvPr/>
          </p:nvSpPr>
          <p:spPr bwMode="auto">
            <a:xfrm>
              <a:off x="5416009" y="4165425"/>
              <a:ext cx="186986" cy="110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104"/>
                </a:cxn>
              </a:cxnLst>
              <a:rect l="0" t="0" r="r" b="b"/>
              <a:pathLst>
                <a:path w="152" h="104">
                  <a:moveTo>
                    <a:pt x="0" y="0"/>
                  </a:moveTo>
                  <a:lnTo>
                    <a:pt x="152" y="1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4" name="Freeform 10"/>
            <p:cNvSpPr/>
            <p:nvPr/>
          </p:nvSpPr>
          <p:spPr bwMode="auto">
            <a:xfrm>
              <a:off x="6444208" y="4149080"/>
              <a:ext cx="177145" cy="9659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91"/>
                </a:cxn>
              </a:cxnLst>
              <a:rect l="0" t="0" r="r" b="b"/>
              <a:pathLst>
                <a:path w="144" h="91">
                  <a:moveTo>
                    <a:pt x="144" y="0"/>
                  </a:moveTo>
                  <a:lnTo>
                    <a:pt x="0" y="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aphicFrame>
          <p:nvGraphicFramePr>
            <p:cNvPr id="205" name="Object 3"/>
            <p:cNvGraphicFramePr>
              <a:graphicFrameLocks noChangeAspect="1"/>
            </p:cNvGraphicFramePr>
            <p:nvPr/>
          </p:nvGraphicFramePr>
          <p:xfrm>
            <a:off x="179512" y="3068960"/>
            <a:ext cx="2459037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6" imgW="24384000" imgH="4267200" progId="Equation.3">
                    <p:embed/>
                  </p:oleObj>
                </mc:Choice>
                <mc:Fallback>
                  <p:oleObj name="Формула" r:id="rId6" imgW="24384000" imgH="42672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9512" y="3068960"/>
                          <a:ext cx="2459037" cy="427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" name="Object 8"/>
            <p:cNvGraphicFramePr>
              <a:graphicFrameLocks noChangeAspect="1"/>
            </p:cNvGraphicFramePr>
            <p:nvPr/>
          </p:nvGraphicFramePr>
          <p:xfrm>
            <a:off x="179512" y="2636912"/>
            <a:ext cx="202882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8" imgW="20116800" imgH="4876800" progId="Equation.3">
                    <p:embed/>
                  </p:oleObj>
                </mc:Choice>
                <mc:Fallback>
                  <p:oleObj name="Формула" r:id="rId8" imgW="20116800" imgH="48768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9512" y="2636912"/>
                          <a:ext cx="2028825" cy="488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" name="Object 9"/>
            <p:cNvGraphicFramePr>
              <a:graphicFrameLocks noChangeAspect="1"/>
            </p:cNvGraphicFramePr>
            <p:nvPr/>
          </p:nvGraphicFramePr>
          <p:xfrm>
            <a:off x="179512" y="3429000"/>
            <a:ext cx="1568450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10" imgW="15544800" imgH="4267200" progId="Equation.3">
                    <p:embed/>
                  </p:oleObj>
                </mc:Choice>
                <mc:Fallback>
                  <p:oleObj name="Формула" r:id="rId10" imgW="15544800" imgH="42672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79512" y="3429000"/>
                          <a:ext cx="1568450" cy="427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8" name="Прямая соединительная линия 207"/>
            <p:cNvCxnSpPr/>
            <p:nvPr/>
          </p:nvCxnSpPr>
          <p:spPr>
            <a:xfrm>
              <a:off x="251520" y="3861048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9" name="Object 10"/>
            <p:cNvGraphicFramePr>
              <a:graphicFrameLocks noChangeAspect="1"/>
            </p:cNvGraphicFramePr>
            <p:nvPr/>
          </p:nvGraphicFramePr>
          <p:xfrm>
            <a:off x="323528" y="3933056"/>
            <a:ext cx="2203450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12" imgW="21031200" imgH="4267200" progId="Equation.3">
                    <p:embed/>
                  </p:oleObj>
                </mc:Choice>
                <mc:Fallback>
                  <p:oleObj name="Формула" r:id="rId12" imgW="21031200" imgH="4267200" progId="Equation.3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3528" y="3933056"/>
                          <a:ext cx="2203450" cy="4429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" name="Прямоугольник 209"/>
            <p:cNvSpPr/>
            <p:nvPr/>
          </p:nvSpPr>
          <p:spPr>
            <a:xfrm>
              <a:off x="5724128" y="4941168"/>
              <a:ext cx="288032" cy="2663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1" name="Прямая соединительная линия 210"/>
            <p:cNvCxnSpPr>
              <a:stCxn id="157" idx="0"/>
              <a:endCxn id="157" idx="3"/>
            </p:cNvCxnSpPr>
            <p:nvPr/>
          </p:nvCxnSpPr>
          <p:spPr>
            <a:xfrm>
              <a:off x="6023686" y="3068960"/>
              <a:ext cx="0" cy="216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 Box 5"/>
            <p:cNvSpPr txBox="1">
              <a:spLocks noChangeArrowheads="1"/>
            </p:cNvSpPr>
            <p:nvPr/>
          </p:nvSpPr>
          <p:spPr bwMode="auto">
            <a:xfrm>
              <a:off x="5796136" y="5229200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13" name="Object 3"/>
          <p:cNvGraphicFramePr>
            <a:graphicFrameLocks noChangeAspect="1"/>
          </p:cNvGraphicFramePr>
          <p:nvPr/>
        </p:nvGraphicFramePr>
        <p:xfrm>
          <a:off x="2483768" y="4437112"/>
          <a:ext cx="28273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4" imgW="28041600" imgH="4876800" progId="Equation.3">
                  <p:embed/>
                </p:oleObj>
              </mc:Choice>
              <mc:Fallback>
                <p:oleObj name="Формула" r:id="rId14" imgW="28041600" imgH="4876800" progId="Equation.3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83768" y="4437112"/>
                        <a:ext cx="2827338" cy="487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" name="Object 12"/>
          <p:cNvGraphicFramePr>
            <a:graphicFrameLocks noChangeAspect="1"/>
          </p:cNvGraphicFramePr>
          <p:nvPr/>
        </p:nvGraphicFramePr>
        <p:xfrm>
          <a:off x="2498725" y="4941888"/>
          <a:ext cx="15986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16" imgW="15849600" imgH="4267200" progId="Equation.3">
                  <p:embed/>
                </p:oleObj>
              </mc:Choice>
              <mc:Fallback>
                <p:oleObj name="Формула" r:id="rId16" imgW="15849600" imgH="4267200" progId="Equation.3">
                  <p:embed/>
                  <p:pic>
                    <p:nvPicPr>
                      <p:cNvPr id="0" name="Изображение 3078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98725" y="4941888"/>
                        <a:ext cx="1598613" cy="4270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" name="Object 13"/>
          <p:cNvGraphicFramePr>
            <a:graphicFrameLocks noChangeAspect="1"/>
          </p:cNvGraphicFramePr>
          <p:nvPr/>
        </p:nvGraphicFramePr>
        <p:xfrm>
          <a:off x="2320925" y="5473700"/>
          <a:ext cx="29019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18" imgW="25908000" imgH="9448800" progId="Equation.3">
                  <p:embed/>
                </p:oleObj>
              </mc:Choice>
              <mc:Fallback>
                <p:oleObj name="Формула" r:id="rId18" imgW="25908000" imgH="9448800" progId="Equation.3">
                  <p:embed/>
                  <p:pic>
                    <p:nvPicPr>
                      <p:cNvPr id="0" name="Изображение 3079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20925" y="5473700"/>
                        <a:ext cx="2901950" cy="1050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" name="Object 14"/>
          <p:cNvGraphicFramePr>
            <a:graphicFrameLocks noChangeAspect="1"/>
          </p:cNvGraphicFramePr>
          <p:nvPr/>
        </p:nvGraphicFramePr>
        <p:xfrm>
          <a:off x="5276850" y="5445125"/>
          <a:ext cx="7159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Формула" r:id="rId20" imgW="6400800" imgH="9448800" progId="Equation.3">
                  <p:embed/>
                </p:oleObj>
              </mc:Choice>
              <mc:Fallback>
                <p:oleObj name="Формула" r:id="rId20" imgW="6400800" imgH="9448800" progId="Equation.3">
                  <p:embed/>
                  <p:pic>
                    <p:nvPicPr>
                      <p:cNvPr id="0" name="Изображение 3080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76850" y="5445125"/>
                        <a:ext cx="715963" cy="1050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" name="Прямоугольник 216"/>
          <p:cNvSpPr/>
          <p:nvPr/>
        </p:nvSpPr>
        <p:spPr>
          <a:xfrm>
            <a:off x="5508104" y="5445224"/>
            <a:ext cx="576064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Управляющая кнопка: настраиваемая 217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Управляющая кнопка: далее 218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grpSp>
        <p:nvGrpSpPr>
          <p:cNvPr id="68" name="Группа 6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9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979712" y="60932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851920" y="4581128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3" name="Object 4"/>
            <p:cNvGraphicFramePr>
              <a:graphicFrameLocks noChangeAspect="1"/>
            </p:cNvGraphicFramePr>
            <p:nvPr/>
          </p:nvGraphicFramePr>
          <p:xfrm>
            <a:off x="5364088" y="5229200"/>
            <a:ext cx="3312368" cy="953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32004000" imgH="9448800" progId="Equation.3">
                    <p:embed/>
                  </p:oleObj>
                </mc:Choice>
                <mc:Fallback>
                  <p:oleObj name="Формула" r:id="rId2" imgW="32004000" imgH="9448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364088" y="5229200"/>
                          <a:ext cx="3312368" cy="95324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Box 83"/>
            <p:cNvSpPr txBox="1"/>
            <p:nvPr/>
          </p:nvSpPr>
          <p:spPr>
            <a:xfrm>
              <a:off x="2051720" y="2636912"/>
              <a:ext cx="68461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синусов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устанавливающая 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зависимость между длинами сторон треугольника 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величиной противолежащих им углов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>
              <a:off x="2195736" y="4149080"/>
              <a:ext cx="2664296" cy="1944216"/>
            </a:xfrm>
            <a:prstGeom prst="triangle">
              <a:avLst>
                <a:gd name="adj" fmla="val 32076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572000" y="60932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771800" y="37170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339752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275856" y="602128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572000" y="3933056"/>
              <a:ext cx="40080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Стороны треугольника</a:t>
              </a:r>
              <a:endPara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пропорциональны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синусам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противолежащих углов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Управляющая кнопка: настраиваемая 9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Управляющая кнопка: настраиваемая 9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№31. Тригонометрические функции. Теорема 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568952" cy="66267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99" name="Группа 98"/>
          <p:cNvGrpSpPr/>
          <p:nvPr/>
        </p:nvGrpSpPr>
        <p:grpSpPr>
          <a:xfrm>
            <a:off x="1979712" y="2564904"/>
            <a:ext cx="7056784" cy="4206081"/>
            <a:chOff x="1979712" y="2564904"/>
            <a:chExt cx="7056784" cy="4206081"/>
          </a:xfrm>
        </p:grpSpPr>
        <p:grpSp>
          <p:nvGrpSpPr>
            <p:cNvPr id="100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1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1979712" y="63093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851920" y="4797152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Равнобедренный треугольник 103"/>
            <p:cNvSpPr/>
            <p:nvPr/>
          </p:nvSpPr>
          <p:spPr>
            <a:xfrm>
              <a:off x="2195736" y="4365104"/>
              <a:ext cx="2664296" cy="1944216"/>
            </a:xfrm>
            <a:prstGeom prst="triangle">
              <a:avLst>
                <a:gd name="adj" fmla="val 32076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72000" y="63093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71800" y="393305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39752" y="494116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275856" y="623731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9" name="Object 4"/>
            <p:cNvGraphicFramePr>
              <a:graphicFrameLocks noChangeAspect="1"/>
            </p:cNvGraphicFramePr>
            <p:nvPr/>
          </p:nvGraphicFramePr>
          <p:xfrm>
            <a:off x="2339752" y="2636912"/>
            <a:ext cx="1166813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5" imgW="11277600" imgH="4267200" progId="Equation.3">
                    <p:embed/>
                  </p:oleObj>
                </mc:Choice>
                <mc:Fallback>
                  <p:oleObj name="Формула" r:id="rId5" imgW="11277600" imgH="42672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39752" y="2636912"/>
                          <a:ext cx="1166813" cy="4302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5"/>
            <p:cNvGraphicFramePr>
              <a:graphicFrameLocks noChangeAspect="1"/>
            </p:cNvGraphicFramePr>
            <p:nvPr/>
          </p:nvGraphicFramePr>
          <p:xfrm>
            <a:off x="2355850" y="3068638"/>
            <a:ext cx="1198563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7" imgW="11582400" imgH="4267200" progId="Equation.3">
                    <p:embed/>
                  </p:oleObj>
                </mc:Choice>
                <mc:Fallback>
                  <p:oleObj name="Формула" r:id="rId7" imgW="11582400" imgH="42672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55850" y="3068638"/>
                          <a:ext cx="1198563" cy="4302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6"/>
            <p:cNvGraphicFramePr>
              <a:graphicFrameLocks noChangeAspect="1"/>
            </p:cNvGraphicFramePr>
            <p:nvPr/>
          </p:nvGraphicFramePr>
          <p:xfrm>
            <a:off x="2339752" y="3501008"/>
            <a:ext cx="170180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9" imgW="16459200" imgH="4876800" progId="Equation.3">
                    <p:embed/>
                  </p:oleObj>
                </mc:Choice>
                <mc:Fallback>
                  <p:oleObj name="Формула" r:id="rId9" imgW="16459200" imgH="48768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39752" y="3501008"/>
                          <a:ext cx="1701800" cy="4905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7"/>
            <p:cNvGraphicFramePr>
              <a:graphicFrameLocks noChangeAspect="1"/>
            </p:cNvGraphicFramePr>
            <p:nvPr/>
          </p:nvGraphicFramePr>
          <p:xfrm>
            <a:off x="3275856" y="3933056"/>
            <a:ext cx="1357313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1" imgW="13106400" imgH="4267200" progId="Equation.3">
                    <p:embed/>
                  </p:oleObj>
                </mc:Choice>
                <mc:Fallback>
                  <p:oleObj name="Формула" r:id="rId11" imgW="13106400" imgH="42672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75856" y="3933056"/>
                          <a:ext cx="1357313" cy="4302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" name="Управляющая кнопка: настраиваемая 11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7" name="Object 10"/>
          <p:cNvGraphicFramePr>
            <a:graphicFrameLocks noChangeAspect="1"/>
          </p:cNvGraphicFramePr>
          <p:nvPr/>
        </p:nvGraphicFramePr>
        <p:xfrm>
          <a:off x="5148064" y="2780928"/>
          <a:ext cx="33131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3" imgW="32004000" imgH="9448800" progId="Equation.3">
                  <p:embed/>
                </p:oleObj>
              </mc:Choice>
              <mc:Fallback>
                <p:oleObj name="Формула" r:id="rId13" imgW="32004000" imgH="94488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48064" y="2780928"/>
                        <a:ext cx="3313113" cy="954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"/>
          <p:cNvGraphicFramePr>
            <a:graphicFrameLocks noChangeAspect="1"/>
          </p:cNvGraphicFramePr>
          <p:nvPr/>
        </p:nvGraphicFramePr>
        <p:xfrm>
          <a:off x="5652120" y="3861048"/>
          <a:ext cx="211296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14" imgW="20421600" imgH="9448800" progId="Equation.3">
                  <p:embed/>
                </p:oleObj>
              </mc:Choice>
              <mc:Fallback>
                <p:oleObj name="Формула" r:id="rId14" imgW="20421600" imgH="9448800" progId="Equation.3">
                  <p:embed/>
                  <p:pic>
                    <p:nvPicPr>
                      <p:cNvPr id="0" name="Изображение 410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52120" y="3861048"/>
                        <a:ext cx="2112962" cy="954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2"/>
          <p:cNvGraphicFramePr>
            <a:graphicFrameLocks noChangeAspect="1"/>
          </p:cNvGraphicFramePr>
          <p:nvPr/>
        </p:nvGraphicFramePr>
        <p:xfrm>
          <a:off x="5220072" y="5157192"/>
          <a:ext cx="356393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6" imgW="34442400" imgH="9448800" progId="Equation.3">
                  <p:embed/>
                </p:oleObj>
              </mc:Choice>
              <mc:Fallback>
                <p:oleObj name="Формула" r:id="rId16" imgW="34442400" imgH="9448800" progId="Equation.3">
                  <p:embed/>
                  <p:pic>
                    <p:nvPicPr>
                      <p:cNvPr id="0" name="Изображение 410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20072" y="5157192"/>
                        <a:ext cx="3563937" cy="954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Прямоугольник 120"/>
          <p:cNvSpPr/>
          <p:nvPr/>
        </p:nvSpPr>
        <p:spPr>
          <a:xfrm>
            <a:off x="8172400" y="5157192"/>
            <a:ext cx="648072" cy="936104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Управляющая кнопка: далее 12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7439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7" name="Группа 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8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2627784" y="4509120"/>
              <a:ext cx="2016224" cy="2016224"/>
            </a:xfrm>
            <a:prstGeom prst="ellipse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9912" y="2924944"/>
              <a:ext cx="5161798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Окружность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это замкнутая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линия, состоящая из всех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точек плоскости, находящихся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равном расстоянии от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данной точки.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1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7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2627784" y="4509120"/>
              <a:ext cx="2016224" cy="2016224"/>
            </a:xfrm>
            <a:prstGeom prst="ellipse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8987" y="2924944"/>
              <a:ext cx="573272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Радиус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это отрезок,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соединяющий центр окружности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какой-либо точкой окружности.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>
              <a:stCxn id="33" idx="7"/>
            </p:cNvCxnSpPr>
            <p:nvPr/>
          </p:nvCxnSpPr>
          <p:spPr>
            <a:xfrm flipV="1">
              <a:off x="3625351" y="4941168"/>
              <a:ext cx="802633" cy="582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427984" y="450912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07904" y="4797152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па 2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2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5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43" name="Овал 42"/>
            <p:cNvSpPr/>
            <p:nvPr/>
          </p:nvSpPr>
          <p:spPr>
            <a:xfrm>
              <a:off x="2627784" y="4509120"/>
              <a:ext cx="2016224" cy="2016224"/>
            </a:xfrm>
            <a:prstGeom prst="ellipse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48064" y="2924944"/>
              <a:ext cx="326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Длина окружности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Прямая соединительная линия 46"/>
            <p:cNvCxnSpPr>
              <a:stCxn id="44" idx="7"/>
            </p:cNvCxnSpPr>
            <p:nvPr/>
          </p:nvCxnSpPr>
          <p:spPr>
            <a:xfrm flipV="1">
              <a:off x="3625351" y="4941168"/>
              <a:ext cx="802633" cy="582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427984" y="450912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07904" y="4797152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68364" y="4365104"/>
              <a:ext cx="2712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круга</a:t>
              </a:r>
              <a:endPara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5978525" y="3644900"/>
            <a:ext cx="1855788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3" imgW="12496800" imgH="4267200" progId="Equation.3">
                    <p:embed/>
                  </p:oleObj>
                </mc:Choice>
                <mc:Fallback>
                  <p:oleObj name="Формула" r:id="rId3" imgW="12496800" imgH="42672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78525" y="3644900"/>
                          <a:ext cx="1855788" cy="615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3"/>
            <p:cNvGraphicFramePr>
              <a:graphicFrameLocks noChangeAspect="1"/>
            </p:cNvGraphicFramePr>
            <p:nvPr/>
          </p:nvGraphicFramePr>
          <p:xfrm>
            <a:off x="6080125" y="5186363"/>
            <a:ext cx="1719263" cy="703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5" imgW="11582400" imgH="4876800" progId="Equation.3">
                    <p:embed/>
                  </p:oleObj>
                </mc:Choice>
                <mc:Fallback>
                  <p:oleObj name="Формула" r:id="rId5" imgW="11582400" imgH="4876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80125" y="5186363"/>
                          <a:ext cx="1719263" cy="7032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Группа 59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1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62" name="Овал 61"/>
            <p:cNvSpPr/>
            <p:nvPr/>
          </p:nvSpPr>
          <p:spPr>
            <a:xfrm>
              <a:off x="2627784" y="4509120"/>
              <a:ext cx="2016224" cy="2016224"/>
            </a:xfrm>
            <a:prstGeom prst="ellipse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B3190D"/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35896" y="537321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Прямая соединительная линия 64"/>
            <p:cNvCxnSpPr>
              <a:stCxn id="63" idx="7"/>
            </p:cNvCxnSpPr>
            <p:nvPr/>
          </p:nvCxnSpPr>
          <p:spPr>
            <a:xfrm flipV="1">
              <a:off x="3625351" y="4941168"/>
              <a:ext cx="802633" cy="582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427984" y="450912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07904" y="4797152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4"/>
            <p:cNvGraphicFramePr>
              <a:graphicFrameLocks noChangeAspect="1"/>
            </p:cNvGraphicFramePr>
            <p:nvPr/>
          </p:nvGraphicFramePr>
          <p:xfrm>
            <a:off x="2738438" y="2852738"/>
            <a:ext cx="1816100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7" imgW="14325600" imgH="4267200" progId="Equation.3">
                    <p:embed/>
                  </p:oleObj>
                </mc:Choice>
                <mc:Fallback>
                  <p:oleObj name="Формула" r:id="rId7" imgW="14325600" imgH="4267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38438" y="2852738"/>
                          <a:ext cx="1816100" cy="5254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5"/>
            <p:cNvGraphicFramePr>
              <a:graphicFrameLocks noChangeAspect="1"/>
            </p:cNvGraphicFramePr>
            <p:nvPr/>
          </p:nvGraphicFramePr>
          <p:xfrm>
            <a:off x="3106738" y="3357563"/>
            <a:ext cx="108108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9" imgW="8534400" imgH="4267200" progId="Equation.3">
                    <p:embed/>
                  </p:oleObj>
                </mc:Choice>
                <mc:Fallback>
                  <p:oleObj name="Формула" r:id="rId9" imgW="8534400" imgH="42672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06738" y="3357563"/>
                          <a:ext cx="1081087" cy="5254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>
          <a:off x="6444208" y="2996952"/>
          <a:ext cx="1639764" cy="54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1" imgW="12496800" imgH="4267200" progId="Equation.3">
                  <p:embed/>
                </p:oleObj>
              </mc:Choice>
              <mc:Fallback>
                <p:oleObj name="Формула" r:id="rId11" imgW="12496800" imgH="42672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4208" y="2996952"/>
                        <a:ext cx="1639764" cy="544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6"/>
          <p:cNvGraphicFramePr>
            <a:graphicFrameLocks noChangeAspect="1"/>
          </p:cNvGraphicFramePr>
          <p:nvPr/>
        </p:nvGraphicFramePr>
        <p:xfrm>
          <a:off x="6424613" y="3429000"/>
          <a:ext cx="14986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12" imgW="11582400" imgH="9448800" progId="Equation.3">
                  <p:embed/>
                </p:oleObj>
              </mc:Choice>
              <mc:Fallback>
                <p:oleObj name="Формула" r:id="rId12" imgW="11582400" imgH="9448800" progId="Equation.3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24613" y="3429000"/>
                        <a:ext cx="1498600" cy="1187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"/>
          <p:cNvGraphicFramePr>
            <a:graphicFrameLocks noChangeAspect="1"/>
          </p:cNvGraphicFramePr>
          <p:nvPr/>
        </p:nvGraphicFramePr>
        <p:xfrm>
          <a:off x="4572000" y="5949280"/>
          <a:ext cx="44148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14" imgW="34137600" imgH="4876800" progId="Equation.3">
                  <p:embed/>
                </p:oleObj>
              </mc:Choice>
              <mc:Fallback>
                <p:oleObj name="Формула" r:id="rId14" imgW="34137600" imgH="4876800" progId="Equation.3">
                  <p:embed/>
                  <p:pic>
                    <p:nvPicPr>
                      <p:cNvPr id="0" name="Изображение 512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2000" y="5949280"/>
                        <a:ext cx="4414838" cy="612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7380312" y="5877272"/>
            <a:ext cx="158417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правляющая кнопка: домой 76">
            <a:hlinkClick r:id="rId16" action="ppaction://hlinksldjump" highlightClick="1"/>
          </p:cNvPr>
          <p:cNvSpPr/>
          <p:nvPr/>
        </p:nvSpPr>
        <p:spPr>
          <a:xfrm>
            <a:off x="1691680" y="6309320"/>
            <a:ext cx="61036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№31. Тригонометрические функции. Теорема синусов. Окружность.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9031</Words>
  <Application>WPS Presentation</Application>
  <PresentationFormat>Экран (4:3)</PresentationFormat>
  <Paragraphs>1212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158</vt:i4>
      </vt:variant>
      <vt:variant>
        <vt:lpstr>幻灯片标题</vt:lpstr>
      </vt:variant>
      <vt:variant>
        <vt:i4>38</vt:i4>
      </vt:variant>
    </vt:vector>
  </HeadingPairs>
  <TitlesOfParts>
    <vt:vector size="20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650</cp:revision>
  <dcterms:created xsi:type="dcterms:W3CDTF">2018-07-30T12:06:00Z</dcterms:created>
  <dcterms:modified xsi:type="dcterms:W3CDTF">2025-02-16T15:34:26Z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6B309E807707408AB072C356F232C03A_12</vt:lpwstr>
  </property>
  <property fmtid="{D5CDD505-2E9C-101B-9397-08002B2CF9AE}" pid="3" name="KSOProductBuildVer">
    <vt:lpwstr>1049-12.2.0.19805</vt:lpwstr>
  </property>
</Properties>
</file>