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335" r:id="rId4"/>
    <p:sldId id="329" r:id="rId5"/>
    <p:sldId id="336" r:id="rId6"/>
    <p:sldId id="330" r:id="rId7"/>
    <p:sldId id="337" r:id="rId8"/>
    <p:sldId id="331" r:id="rId9"/>
    <p:sldId id="338" r:id="rId10"/>
    <p:sldId id="332" r:id="rId11"/>
    <p:sldId id="339" r:id="rId12"/>
    <p:sldId id="333" r:id="rId13"/>
    <p:sldId id="340" r:id="rId14"/>
    <p:sldId id="334" r:id="rId15"/>
    <p:sldId id="341" r:id="rId16"/>
    <p:sldId id="342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53" d="100"/>
          <a:sy n="53" d="100"/>
        </p:scale>
        <p:origin x="504" y="8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2604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9001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9150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0379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5208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21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6762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2743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3975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828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5865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6768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9405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895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0.gi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104100" cy="1145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/>
            </a:r>
            <a:br>
              <a:rPr lang="en-US" sz="5400" dirty="0" smtClean="0">
                <a:latin typeface="Corbel" panose="020B0503020204020204" pitchFamily="34" charset="0"/>
              </a:rPr>
            </a:br>
            <a:r>
              <a:rPr lang="en-US" sz="5400" dirty="0" smtClean="0">
                <a:latin typeface="Corbel" panose="020B0503020204020204" pitchFamily="34" charset="0"/>
              </a:rPr>
              <a:t/>
            </a:r>
            <a:br>
              <a:rPr lang="en-US" sz="5400" dirty="0" smtClean="0">
                <a:latin typeface="Corbel" panose="020B0503020204020204" pitchFamily="34" charset="0"/>
              </a:rPr>
            </a:br>
            <a:r>
              <a:rPr lang="en-US" sz="5400" dirty="0" smtClean="0">
                <a:latin typeface="Corbel" panose="020B0503020204020204" pitchFamily="34" charset="0"/>
              </a:rPr>
              <a:t/>
            </a:r>
            <a:br>
              <a:rPr lang="en-US" sz="5400" dirty="0" smtClean="0">
                <a:latin typeface="Corbel" panose="020B0503020204020204" pitchFamily="34" charset="0"/>
              </a:rPr>
            </a:br>
            <a:r>
              <a:rPr lang="en-US" sz="5400" dirty="0" smtClean="0">
                <a:latin typeface="Corbel" panose="020B0503020204020204" pitchFamily="34" charset="0"/>
              </a:rPr>
              <a:t/>
            </a:r>
            <a:br>
              <a:rPr lang="en-US" sz="5400" dirty="0" smtClean="0">
                <a:latin typeface="Corbel" panose="020B0503020204020204" pitchFamily="34" charset="0"/>
              </a:rPr>
            </a:b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ЮНИСЕФ </a:t>
            </a:r>
            <a:r>
              <a:rPr lang="ru-RU" sz="5400" dirty="0">
                <a:latin typeface="Corbel" panose="020B0503020204020204" pitchFamily="34" charset="0"/>
              </a:rPr>
              <a:t>обратил внимание на то, что в Китае 1,5 </a:t>
            </a:r>
            <a:r>
              <a:rPr lang="ru-RU" sz="5400" dirty="0" smtClean="0">
                <a:latin typeface="Corbel" panose="020B0503020204020204" pitchFamily="34" charset="0"/>
              </a:rPr>
              <a:t>миллиона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малоимущих </a:t>
            </a:r>
            <a:r>
              <a:rPr lang="ru-RU" sz="5400" dirty="0">
                <a:latin typeface="Corbel" panose="020B0503020204020204" pitchFamily="34" charset="0"/>
              </a:rPr>
              <a:t>детей, которых никто не замечает. В </a:t>
            </a:r>
            <a:r>
              <a:rPr lang="ru-RU" sz="5400" dirty="0" smtClean="0">
                <a:latin typeface="Corbel" panose="020B0503020204020204" pitchFamily="34" charset="0"/>
              </a:rPr>
              <a:t>одной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статье </a:t>
            </a:r>
            <a:r>
              <a:rPr lang="ru-RU" sz="5400" dirty="0">
                <a:latin typeface="Corbel" panose="020B0503020204020204" pitchFamily="34" charset="0"/>
              </a:rPr>
              <a:t>их назвали дети-ИКСЫ. Другие ИКСЫ темнеют, </a:t>
            </a:r>
            <a:r>
              <a:rPr lang="ru-RU" sz="5400" dirty="0" smtClean="0">
                <a:latin typeface="Corbel" panose="020B0503020204020204" pitchFamily="34" charset="0"/>
              </a:rPr>
              <a:t>чтобы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согреться </a:t>
            </a:r>
            <a:r>
              <a:rPr lang="ru-RU" sz="5400" dirty="0">
                <a:latin typeface="Corbel" panose="020B0503020204020204" pitchFamily="34" charset="0"/>
              </a:rPr>
              <a:t>в утренних лучах солнца. </a:t>
            </a:r>
            <a:r>
              <a:rPr lang="ru-RU" sz="5400" b="1" dirty="0" smtClean="0">
                <a:latin typeface="Corbel" panose="020B0503020204020204" pitchFamily="34" charset="0"/>
              </a:rPr>
              <a:t>Назовите </a:t>
            </a:r>
            <a:r>
              <a:rPr lang="ru-RU" sz="5400" b="1" dirty="0">
                <a:latin typeface="Corbel" panose="020B0503020204020204" pitchFamily="34" charset="0"/>
              </a:rPr>
              <a:t>ИКС.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73" y="1608265"/>
            <a:ext cx="16611456" cy="45648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295"/>
            <a:ext cx="2720266" cy="11526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008"/>
            <a:ext cx="2375344" cy="10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9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423861"/>
            <a:ext cx="1518131" cy="184488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Хамелеон</a:t>
            </a:r>
          </a:p>
        </p:txBody>
      </p:sp>
      <p:sp>
        <p:nvSpPr>
          <p:cNvPr id="11" name="Google Shape;253;p20"/>
          <p:cNvSpPr txBox="1"/>
          <p:nvPr/>
        </p:nvSpPr>
        <p:spPr>
          <a:xfrm>
            <a:off x="297634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5" y="3126576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3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В 2019 году весь мир завидовал </a:t>
            </a:r>
            <a:r>
              <a:rPr lang="ru-RU" sz="7200" dirty="0" smtClean="0">
                <a:latin typeface="Corbel" panose="020B0503020204020204" pitchFamily="34" charset="0"/>
              </a:rPr>
              <a:t>миллионеру,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который </a:t>
            </a:r>
            <a:r>
              <a:rPr lang="ru-RU" sz="7200" dirty="0">
                <a:latin typeface="Corbel" panose="020B0503020204020204" pitchFamily="34" charset="0"/>
              </a:rPr>
              <a:t>вёл праздную, распутную жизнь, </a:t>
            </a:r>
            <a:r>
              <a:rPr lang="ru-RU" sz="7200" dirty="0" smtClean="0">
                <a:latin typeface="Corbel" panose="020B0503020204020204" pitchFamily="34" charset="0"/>
              </a:rPr>
              <a:t>не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заботясь </a:t>
            </a:r>
            <a:r>
              <a:rPr lang="ru-RU" sz="7200" dirty="0">
                <a:latin typeface="Corbel" panose="020B0503020204020204" pitchFamily="34" charset="0"/>
              </a:rPr>
              <a:t>о будущем. Неудивительно, </a:t>
            </a:r>
            <a:r>
              <a:rPr lang="ru-RU" sz="7200" dirty="0" smtClean="0">
                <a:latin typeface="Corbel" panose="020B0503020204020204" pitchFamily="34" charset="0"/>
              </a:rPr>
              <a:t>что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вскоре </a:t>
            </a:r>
            <a:r>
              <a:rPr lang="ru-RU" sz="7200" dirty="0">
                <a:latin typeface="Corbel" panose="020B0503020204020204" pitchFamily="34" charset="0"/>
              </a:rPr>
              <a:t>он стал… 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Кем</a:t>
            </a:r>
            <a:r>
              <a:rPr lang="ru-RU" sz="7200" b="1" dirty="0">
                <a:latin typeface="Corbel" panose="020B0503020204020204" pitchFamily="34" charset="0"/>
              </a:rPr>
              <a:t>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295"/>
            <a:ext cx="2720266" cy="11526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008"/>
            <a:ext cx="2375344" cy="10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3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423861"/>
            <a:ext cx="1518131" cy="184488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Банкротом</a:t>
            </a:r>
          </a:p>
        </p:txBody>
      </p:sp>
      <p:sp>
        <p:nvSpPr>
          <p:cNvPr id="11" name="Google Shape;253;p20"/>
          <p:cNvSpPr txBox="1"/>
          <p:nvPr/>
        </p:nvSpPr>
        <p:spPr>
          <a:xfrm>
            <a:off x="297634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2833224"/>
            <a:ext cx="9080402" cy="605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6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В 1997 году 17-летний </a:t>
            </a:r>
            <a:r>
              <a:rPr lang="ru-RU" sz="7200" dirty="0" err="1">
                <a:latin typeface="Corbel" panose="020B0503020204020204" pitchFamily="34" charset="0"/>
              </a:rPr>
              <a:t>Амбариш</a:t>
            </a:r>
            <a:r>
              <a:rPr lang="ru-RU" sz="7200" dirty="0">
                <a:latin typeface="Corbel" panose="020B0503020204020204" pitchFamily="34" charset="0"/>
              </a:rPr>
              <a:t> </a:t>
            </a:r>
            <a:r>
              <a:rPr lang="ru-RU" sz="7200" dirty="0" smtClean="0">
                <a:latin typeface="Corbel" panose="020B0503020204020204" pitchFamily="34" charset="0"/>
              </a:rPr>
              <a:t>Митра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продавал </a:t>
            </a:r>
            <a:r>
              <a:rPr lang="ru-RU" sz="7200" dirty="0">
                <a:latin typeface="Corbel" panose="020B0503020204020204" pitchFamily="34" charset="0"/>
              </a:rPr>
              <a:t>журналы и чай, а сегодня он – </a:t>
            </a:r>
            <a:r>
              <a:rPr lang="ru-RU" sz="7200" dirty="0" smtClean="0">
                <a:latin typeface="Corbel" panose="020B0503020204020204" pitchFamily="34" charset="0"/>
              </a:rPr>
              <a:t>глава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успешной </a:t>
            </a:r>
            <a:r>
              <a:rPr lang="ru-RU" sz="7200" dirty="0">
                <a:latin typeface="Corbel" panose="020B0503020204020204" pitchFamily="34" charset="0"/>
              </a:rPr>
              <a:t>фирмы. В статье о нём </a:t>
            </a:r>
            <a:r>
              <a:rPr lang="ru-RU" sz="7200" dirty="0" smtClean="0">
                <a:latin typeface="Corbel" panose="020B0503020204020204" pitchFamily="34" charset="0"/>
              </a:rPr>
              <a:t>упомянут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фильм </a:t>
            </a:r>
            <a:r>
              <a:rPr lang="ru-RU" sz="7200" dirty="0">
                <a:latin typeface="Corbel" panose="020B0503020204020204" pitchFamily="34" charset="0"/>
              </a:rPr>
              <a:t>2008 года. 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Какой</a:t>
            </a:r>
            <a:r>
              <a:rPr lang="ru-RU" sz="7200" b="1" dirty="0">
                <a:latin typeface="Corbel" panose="020B0503020204020204" pitchFamily="34" charset="0"/>
              </a:rPr>
              <a:t>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295"/>
            <a:ext cx="2720266" cy="11526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008"/>
            <a:ext cx="2375344" cy="10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3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423861"/>
            <a:ext cx="1518131" cy="184488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Corbel" panose="020B0503020204020204" pitchFamily="34" charset="0"/>
              </a:rPr>
              <a:t>Миллионер из трущоб</a:t>
            </a:r>
          </a:p>
        </p:txBody>
      </p:sp>
      <p:sp>
        <p:nvSpPr>
          <p:cNvPr id="11" name="Google Shape;253;p20"/>
          <p:cNvSpPr txBox="1"/>
          <p:nvPr/>
        </p:nvSpPr>
        <p:spPr>
          <a:xfrm>
            <a:off x="297634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643" y="1827481"/>
            <a:ext cx="5043439" cy="773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4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6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o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В статье «Нищие» Светлана </a:t>
            </a:r>
            <a:r>
              <a:rPr lang="ru-RU" sz="7200" dirty="0" smtClean="0">
                <a:latin typeface="Corbel" panose="020B0503020204020204" pitchFamily="34" charset="0"/>
              </a:rPr>
              <a:t>Бестужева-Лада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задаётся </a:t>
            </a:r>
            <a:r>
              <a:rPr lang="ru-RU" sz="7200" dirty="0">
                <a:latin typeface="Corbel" panose="020B0503020204020204" pitchFamily="34" charset="0"/>
              </a:rPr>
              <a:t>вопросом, является ли </a:t>
            </a:r>
            <a:r>
              <a:rPr lang="ru-RU" sz="7200" dirty="0" smtClean="0">
                <a:latin typeface="Corbel" panose="020B0503020204020204" pitchFamily="34" charset="0"/>
              </a:rPr>
              <a:t>милостыня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АЛЬФОЙ </a:t>
            </a:r>
            <a:r>
              <a:rPr lang="ru-RU" sz="7200" dirty="0">
                <a:latin typeface="Corbel" panose="020B0503020204020204" pitchFamily="34" charset="0"/>
              </a:rPr>
              <a:t>совести. В Исламе </a:t>
            </a:r>
            <a:r>
              <a:rPr lang="ru-RU" sz="7200" dirty="0" smtClean="0">
                <a:latin typeface="Corbel" panose="020B0503020204020204" pitchFamily="34" charset="0"/>
              </a:rPr>
              <a:t>запрещены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АЛЬФЫ,</a:t>
            </a:r>
            <a:r>
              <a:rPr lang="ro-MD" sz="7200" dirty="0" smtClean="0">
                <a:latin typeface="Corbel" panose="020B0503020204020204" pitchFamily="34" charset="0"/>
              </a:rPr>
              <a:t> </a:t>
            </a:r>
            <a:r>
              <a:rPr lang="ru-RU" sz="7200" dirty="0" smtClean="0">
                <a:latin typeface="Corbel" panose="020B0503020204020204" pitchFamily="34" charset="0"/>
              </a:rPr>
              <a:t>но</a:t>
            </a:r>
            <a:r>
              <a:rPr lang="ru-RU" sz="7200" dirty="0">
                <a:latin typeface="Corbel" panose="020B0503020204020204" pitchFamily="34" charset="0"/>
              </a:rPr>
              <a:t>, когда человека благодарят 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подарком</a:t>
            </a:r>
            <a:r>
              <a:rPr lang="ru-RU" sz="7200" dirty="0">
                <a:latin typeface="Corbel" panose="020B0503020204020204" pitchFamily="34" charset="0"/>
              </a:rPr>
              <a:t>, – это </a:t>
            </a:r>
            <a:r>
              <a:rPr lang="ru-RU" sz="7200" dirty="0" smtClean="0">
                <a:latin typeface="Corbel" panose="020B0503020204020204" pitchFamily="34" charset="0"/>
              </a:rPr>
              <a:t>не</a:t>
            </a:r>
            <a:r>
              <a:rPr lang="ro-MD" sz="7200" dirty="0" smtClean="0">
                <a:latin typeface="Corbel" panose="020B0503020204020204" pitchFamily="34" charset="0"/>
              </a:rPr>
              <a:t> </a:t>
            </a:r>
            <a:r>
              <a:rPr lang="ru-RU" sz="7200" dirty="0" smtClean="0">
                <a:latin typeface="Corbel" panose="020B0503020204020204" pitchFamily="34" charset="0"/>
              </a:rPr>
              <a:t>считается </a:t>
            </a:r>
            <a:r>
              <a:rPr lang="ru-RU" sz="7200" dirty="0">
                <a:latin typeface="Corbel" panose="020B0503020204020204" pitchFamily="34" charset="0"/>
              </a:rPr>
              <a:t>АЛЬФОЙ. </a:t>
            </a:r>
            <a:endParaRPr lang="ro-MD" sz="7200" dirty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Назовите </a:t>
            </a:r>
            <a:r>
              <a:rPr lang="ru-RU" sz="7200" b="1" dirty="0">
                <a:latin typeface="Corbel" panose="020B0503020204020204" pitchFamily="34" charset="0"/>
              </a:rPr>
              <a:t>АЛЬФУ.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834" y="10156295"/>
            <a:ext cx="2720266" cy="11526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120" y="10265008"/>
            <a:ext cx="2375344" cy="10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423861"/>
            <a:ext cx="1518131" cy="184488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Взятка</a:t>
            </a:r>
          </a:p>
        </p:txBody>
      </p:sp>
      <p:sp>
        <p:nvSpPr>
          <p:cNvPr id="11" name="Google Shape;253;p20"/>
          <p:cNvSpPr txBox="1"/>
          <p:nvPr/>
        </p:nvSpPr>
        <p:spPr>
          <a:xfrm>
            <a:off x="297634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69" y="2473191"/>
            <a:ext cx="9710957" cy="649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4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В статье о плачевном состоянии </a:t>
            </a:r>
            <a:r>
              <a:rPr lang="ru-RU" sz="7200" dirty="0" smtClean="0">
                <a:latin typeface="Corbel" panose="020B0503020204020204" pitchFamily="34" charset="0"/>
              </a:rPr>
              <a:t>экономики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Алексей </a:t>
            </a:r>
            <a:r>
              <a:rPr lang="ru-RU" sz="7200" dirty="0">
                <a:latin typeface="Corbel" panose="020B0503020204020204" pitchFamily="34" charset="0"/>
              </a:rPr>
              <a:t>Михайлов утверждает, что </a:t>
            </a:r>
            <a:r>
              <a:rPr lang="ru-RU" sz="7200" dirty="0" smtClean="0">
                <a:latin typeface="Corbel" panose="020B0503020204020204" pitchFamily="34" charset="0"/>
              </a:rPr>
              <a:t>ОНА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визжит </a:t>
            </a:r>
            <a:r>
              <a:rPr lang="ru-RU" sz="7200" dirty="0">
                <a:latin typeface="Corbel" panose="020B0503020204020204" pitchFamily="34" charset="0"/>
              </a:rPr>
              <a:t>от голода. А вот на карикатуре </a:t>
            </a:r>
            <a:r>
              <a:rPr lang="ru-RU" sz="7200" dirty="0" smtClean="0">
                <a:latin typeface="Corbel" panose="020B0503020204020204" pitchFamily="34" charset="0"/>
              </a:rPr>
              <a:t>из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серии </a:t>
            </a:r>
            <a:r>
              <a:rPr lang="ru-RU" sz="7200" dirty="0">
                <a:latin typeface="Corbel" panose="020B0503020204020204" pitchFamily="34" charset="0"/>
              </a:rPr>
              <a:t>«В идеальном мире», ОНА страдает </a:t>
            </a:r>
            <a:r>
              <a:rPr lang="ru-RU" sz="7200" dirty="0" smtClean="0">
                <a:latin typeface="Corbel" panose="020B0503020204020204" pitchFamily="34" charset="0"/>
              </a:rPr>
              <a:t>от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постоянного </a:t>
            </a:r>
            <a:r>
              <a:rPr lang="ru-RU" sz="7200" dirty="0">
                <a:latin typeface="Corbel" panose="020B0503020204020204" pitchFamily="34" charset="0"/>
              </a:rPr>
              <a:t>переедания. 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Назовите </a:t>
            </a:r>
            <a:r>
              <a:rPr lang="ru-RU" sz="7200" b="1" dirty="0">
                <a:latin typeface="Corbel" panose="020B0503020204020204" pitchFamily="34" charset="0"/>
              </a:rPr>
              <a:t>ЕЁ.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295"/>
            <a:ext cx="2720266" cy="11526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008"/>
            <a:ext cx="2375344" cy="10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1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423861"/>
            <a:ext cx="1518131" cy="184488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000" b="1" dirty="0">
                <a:solidFill>
                  <a:schemeClr val="bg1"/>
                </a:solidFill>
                <a:latin typeface="Corbel" panose="020B0503020204020204" pitchFamily="34" charset="0"/>
              </a:rPr>
              <a:t>Свинья-копилка</a:t>
            </a:r>
          </a:p>
        </p:txBody>
      </p:sp>
      <p:sp>
        <p:nvSpPr>
          <p:cNvPr id="11" name="Google Shape;253;p20"/>
          <p:cNvSpPr txBox="1"/>
          <p:nvPr/>
        </p:nvSpPr>
        <p:spPr>
          <a:xfrm>
            <a:off x="297634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12" y="2219489"/>
            <a:ext cx="6973889" cy="747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9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 err="1">
                <a:latin typeface="Corbel" panose="020B0503020204020204" pitchFamily="34" charset="0"/>
              </a:rPr>
              <a:t>Колумнист</a:t>
            </a:r>
            <a:r>
              <a:rPr lang="ru-RU" sz="7200" dirty="0">
                <a:latin typeface="Corbel" panose="020B0503020204020204" pitchFamily="34" charset="0"/>
              </a:rPr>
              <a:t> </a:t>
            </a:r>
            <a:r>
              <a:rPr lang="ru-RU" sz="7200" dirty="0" err="1">
                <a:latin typeface="Corbel" panose="020B0503020204020204" pitchFamily="34" charset="0"/>
              </a:rPr>
              <a:t>The</a:t>
            </a:r>
            <a:r>
              <a:rPr lang="ru-RU" sz="7200" dirty="0">
                <a:latin typeface="Corbel" panose="020B0503020204020204" pitchFamily="34" charset="0"/>
              </a:rPr>
              <a:t> </a:t>
            </a:r>
            <a:r>
              <a:rPr lang="ru-RU" sz="7200" dirty="0" err="1">
                <a:latin typeface="Corbel" panose="020B0503020204020204" pitchFamily="34" charset="0"/>
              </a:rPr>
              <a:t>New</a:t>
            </a:r>
            <a:r>
              <a:rPr lang="ru-RU" sz="7200" dirty="0">
                <a:latin typeface="Corbel" panose="020B0503020204020204" pitchFamily="34" charset="0"/>
              </a:rPr>
              <a:t> </a:t>
            </a:r>
            <a:r>
              <a:rPr lang="ru-RU" sz="7200" dirty="0" err="1">
                <a:latin typeface="Corbel" panose="020B0503020204020204" pitchFamily="34" charset="0"/>
              </a:rPr>
              <a:t>York</a:t>
            </a:r>
            <a:r>
              <a:rPr lang="ru-RU" sz="7200" dirty="0">
                <a:latin typeface="Corbel" panose="020B0503020204020204" pitchFamily="34" charset="0"/>
              </a:rPr>
              <a:t> </a:t>
            </a:r>
            <a:r>
              <a:rPr lang="ru-RU" sz="7200" dirty="0" err="1">
                <a:latin typeface="Corbel" panose="020B0503020204020204" pitchFamily="34" charset="0"/>
              </a:rPr>
              <a:t>Times</a:t>
            </a:r>
            <a:r>
              <a:rPr lang="ru-RU" sz="7200" dirty="0">
                <a:latin typeface="Corbel" panose="020B0503020204020204" pitchFamily="34" charset="0"/>
              </a:rPr>
              <a:t> Нелли </a:t>
            </a:r>
            <a:r>
              <a:rPr lang="ru-RU" sz="7200" dirty="0" err="1" smtClean="0">
                <a:latin typeface="Corbel" panose="020B0503020204020204" pitchFamily="34" charset="0"/>
              </a:rPr>
              <a:t>Боулз</a:t>
            </a:r>
            <a:endParaRPr lang="en-US" sz="7200" dirty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считает</a:t>
            </a:r>
            <a:r>
              <a:rPr lang="ru-RU" sz="7200" dirty="0">
                <a:latin typeface="Corbel" panose="020B0503020204020204" pitchFamily="34" charset="0"/>
              </a:rPr>
              <a:t>, что потребление  цифровых </a:t>
            </a:r>
            <a:r>
              <a:rPr lang="ru-RU" sz="7200" dirty="0" smtClean="0">
                <a:latin typeface="Corbel" panose="020B0503020204020204" pitchFamily="34" charset="0"/>
              </a:rPr>
              <a:t>услуг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вместо </a:t>
            </a:r>
            <a:r>
              <a:rPr lang="ru-RU" sz="7200" dirty="0">
                <a:latin typeface="Corbel" panose="020B0503020204020204" pitchFamily="34" charset="0"/>
              </a:rPr>
              <a:t>живого общения – это новый </a:t>
            </a:r>
            <a:r>
              <a:rPr lang="ru-RU" sz="7200" dirty="0" smtClean="0">
                <a:latin typeface="Corbel" panose="020B0503020204020204" pitchFamily="34" charset="0"/>
              </a:rPr>
              <a:t>признак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нищеты</a:t>
            </a:r>
            <a:r>
              <a:rPr lang="ru-RU" sz="7200" dirty="0">
                <a:latin typeface="Corbel" panose="020B0503020204020204" pitchFamily="34" charset="0"/>
              </a:rPr>
              <a:t>. По её мнению, признак </a:t>
            </a:r>
            <a:endParaRPr lang="en-US" sz="7200" dirty="0">
              <a:latin typeface="Corbel" panose="020B0503020204020204" pitchFamily="34" charset="0"/>
            </a:endParaRPr>
          </a:p>
          <a:p>
            <a:pPr fontAlgn="base"/>
            <a:r>
              <a:rPr lang="ru-RU" sz="7200" dirty="0" err="1" smtClean="0">
                <a:latin typeface="Corbel" panose="020B0503020204020204" pitchFamily="34" charset="0"/>
              </a:rPr>
              <a:t>неуспешности</a:t>
            </a:r>
            <a:r>
              <a:rPr lang="en-US" sz="7200" dirty="0" smtClean="0">
                <a:latin typeface="Corbel" panose="020B0503020204020204" pitchFamily="34" charset="0"/>
              </a:rPr>
              <a:t> </a:t>
            </a:r>
            <a:r>
              <a:rPr lang="ru-RU" sz="7200" dirty="0" smtClean="0">
                <a:latin typeface="Corbel" panose="020B0503020204020204" pitchFamily="34" charset="0"/>
              </a:rPr>
              <a:t>– </a:t>
            </a:r>
            <a:r>
              <a:rPr lang="ru-RU" sz="7200" dirty="0">
                <a:latin typeface="Corbel" panose="020B0503020204020204" pitchFamily="34" charset="0"/>
              </a:rPr>
              <a:t>это жизнь перед… 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Чем</a:t>
            </a:r>
            <a:r>
              <a:rPr lang="ru-RU" sz="7200" b="1" dirty="0">
                <a:latin typeface="Corbel" panose="020B0503020204020204" pitchFamily="34" charset="0"/>
              </a:rPr>
              <a:t>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295"/>
            <a:ext cx="2720266" cy="11526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008"/>
            <a:ext cx="2375344" cy="10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9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423861"/>
            <a:ext cx="1518131" cy="184488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Экраном</a:t>
            </a:r>
          </a:p>
        </p:txBody>
      </p:sp>
      <p:sp>
        <p:nvSpPr>
          <p:cNvPr id="11" name="Google Shape;253;p20"/>
          <p:cNvSpPr txBox="1"/>
          <p:nvPr/>
        </p:nvSpPr>
        <p:spPr>
          <a:xfrm>
            <a:off x="297634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86" y="2540345"/>
            <a:ext cx="8544039" cy="683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6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>
                <a:latin typeface="Corbel" panose="020B0503020204020204" pitchFamily="34" charset="0"/>
              </a:rPr>
              <a:t>Перед входом есть надпись </a:t>
            </a:r>
            <a:endParaRPr lang="en-US" sz="6000" dirty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«</a:t>
            </a:r>
            <a:r>
              <a:rPr lang="ru-RU" sz="6000" dirty="0" err="1">
                <a:latin typeface="Corbel" panose="020B0503020204020204" pitchFamily="34" charset="0"/>
              </a:rPr>
              <a:t>nutrimentum</a:t>
            </a:r>
            <a:r>
              <a:rPr lang="ru-RU" sz="6000" dirty="0">
                <a:latin typeface="Corbel" panose="020B0503020204020204" pitchFamily="34" charset="0"/>
              </a:rPr>
              <a:t> </a:t>
            </a:r>
            <a:r>
              <a:rPr lang="ru-RU" sz="6000" dirty="0" err="1">
                <a:latin typeface="Corbel" panose="020B0503020204020204" pitchFamily="34" charset="0"/>
              </a:rPr>
              <a:t>spiritus</a:t>
            </a:r>
            <a:r>
              <a:rPr lang="ru-RU" sz="6000" dirty="0" smtClean="0">
                <a:latin typeface="Corbel" panose="020B0503020204020204" pitchFamily="34" charset="0"/>
              </a:rPr>
              <a:t>»,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что </a:t>
            </a:r>
            <a:r>
              <a:rPr lang="ru-RU" sz="6000" dirty="0">
                <a:latin typeface="Corbel" panose="020B0503020204020204" pitchFamily="34" charset="0"/>
              </a:rPr>
              <a:t>значит «пища для души». </a:t>
            </a:r>
            <a:endParaRPr lang="en-US" sz="6000" dirty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Здание построили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при </a:t>
            </a:r>
            <a:r>
              <a:rPr lang="ru-RU" sz="6000" dirty="0">
                <a:latin typeface="Corbel" panose="020B0503020204020204" pitchFamily="34" charset="0"/>
              </a:rPr>
              <a:t>Фридрихе Великом для </a:t>
            </a:r>
            <a:endParaRPr lang="en-US" sz="6000" dirty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повышения уровня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образованности </a:t>
            </a:r>
            <a:r>
              <a:rPr lang="ru-RU" sz="6000" dirty="0">
                <a:latin typeface="Corbel" panose="020B0503020204020204" pitchFamily="34" charset="0"/>
              </a:rPr>
              <a:t>горожан. </a:t>
            </a:r>
            <a:endParaRPr lang="ro-MD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А </a:t>
            </a:r>
            <a:r>
              <a:rPr lang="ru-RU" sz="6000" b="1" dirty="0">
                <a:latin typeface="Corbel" panose="020B0503020204020204" pitchFamily="34" charset="0"/>
              </a:rPr>
              <a:t>что </a:t>
            </a:r>
            <a:r>
              <a:rPr lang="ru-RU" sz="6000" b="1" dirty="0" smtClean="0">
                <a:latin typeface="Corbel" panose="020B0503020204020204" pitchFamily="34" charset="0"/>
              </a:rPr>
              <a:t>сначала</a:t>
            </a:r>
            <a:r>
              <a:rPr lang="ro-MD" sz="6000" b="1" dirty="0" smtClean="0">
                <a:latin typeface="Corbel" panose="020B0503020204020204" pitchFamily="34" charset="0"/>
              </a:rPr>
              <a:t> </a:t>
            </a:r>
            <a:r>
              <a:rPr lang="ru-RU" sz="6000" b="1" dirty="0" smtClean="0">
                <a:latin typeface="Corbel" panose="020B0503020204020204" pitchFamily="34" charset="0"/>
              </a:rPr>
              <a:t>находилось </a:t>
            </a:r>
            <a:r>
              <a:rPr lang="ru-RU" sz="6000" b="1" dirty="0">
                <a:latin typeface="Corbel" panose="020B0503020204020204" pitchFamily="34" charset="0"/>
              </a:rPr>
              <a:t>в этом здании?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725" y="1977978"/>
            <a:ext cx="9731375" cy="54738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295"/>
            <a:ext cx="2720266" cy="11526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008"/>
            <a:ext cx="2375344" cy="10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3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423861"/>
            <a:ext cx="1518131" cy="184488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9600" b="1" dirty="0">
                <a:solidFill>
                  <a:schemeClr val="bg1"/>
                </a:solidFill>
                <a:latin typeface="Corbel" pitchFamily="34" charset="0"/>
              </a:rPr>
              <a:t>Библиотека</a:t>
            </a:r>
          </a:p>
        </p:txBody>
      </p:sp>
      <p:sp>
        <p:nvSpPr>
          <p:cNvPr id="11" name="Google Shape;253;p20"/>
          <p:cNvSpPr txBox="1"/>
          <p:nvPr/>
        </p:nvSpPr>
        <p:spPr>
          <a:xfrm>
            <a:off x="297634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2" y="2543455"/>
            <a:ext cx="9165727" cy="687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2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2904</TotalTime>
  <Words>272</Words>
  <Application>Microsoft Office PowerPoint</Application>
  <PresentationFormat>Произвольный</PresentationFormat>
  <Paragraphs>77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Пользователь Windows</cp:lastModifiedBy>
  <cp:revision>388</cp:revision>
  <dcterms:modified xsi:type="dcterms:W3CDTF">2020-09-29T16:25:32Z</dcterms:modified>
</cp:coreProperties>
</file>