
<file path=[Content_Types].xml><?xml version="1.0" encoding="utf-8"?>
<Types xmlns="http://schemas.openxmlformats.org/package/2006/content-types">
  <Override PartName="/ppt/slides/slide47.xml" ContentType="application/vnd.openxmlformats-officedocument.presentationml.slide+xml"/>
  <Override PartName="/ppt/slides/slide58.xml" ContentType="application/vnd.openxmlformats-officedocument.presentationml.slide+xml"/>
  <Override PartName="/ppt/diagrams/colors22.xml" ContentType="application/vnd.openxmlformats-officedocument.drawingml.diagramColors+xml"/>
  <Override PartName="/ppt/slides/slide36.xml" ContentType="application/vnd.openxmlformats-officedocument.presentationml.slide+xml"/>
  <Override PartName="/ppt/diagrams/colors11.xml" ContentType="application/vnd.openxmlformats-officedocument.drawingml.diagramColors+xml"/>
  <Override PartName="/ppt/slides/slide25.xml" ContentType="application/vnd.openxmlformats-officedocument.presentationml.slide+xml"/>
  <Override PartName="/ppt/slideLayouts/slideLayout2.xml" ContentType="application/vnd.openxmlformats-officedocument.presentationml.slideLayout+xml"/>
  <Override PartName="/ppt/diagrams/layout9.xml" ContentType="application/vnd.openxmlformats-officedocument.drawingml.diagramLayout+xml"/>
  <Override PartName="/ppt/diagrams/data13.xml" ContentType="application/vnd.openxmlformats-officedocument.drawingml.diagramData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diagrams/quickStyle17.xml" ContentType="application/vnd.openxmlformats-officedocument.drawingml.diagramStyle+xml"/>
  <Override PartName="/ppt/diagrams/data20.xml" ContentType="application/vnd.openxmlformats-officedocument.drawingml.diagramData+xml"/>
  <Override PartName="/ppt/diagrams/drawing18.xml" ContentType="application/vnd.ms-office.drawingml.diagramDrawing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layout17.xml" ContentType="application/vnd.openxmlformats-officedocument.drawingml.diagramLayout+xml"/>
  <Override PartName="/ppt/diagrams/colors8.xml" ContentType="application/vnd.openxmlformats-officedocument.drawingml.diagramColors+xml"/>
  <Override PartName="/ppt/diagrams/quickStyle13.xml" ContentType="application/vnd.openxmlformats-officedocument.drawingml.diagramStyle+xml"/>
  <Override PartName="/ppt/diagrams/drawing14.xml" ContentType="application/vnd.ms-office.drawingml.diagramDrawing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20.xml" ContentType="application/vnd.openxmlformats-officedocument.drawingml.diagramStyle+xml"/>
  <Override PartName="/ppt/diagrams/drawing21.xml" ContentType="application/vnd.ms-office.drawingml.diagramDrawing+xml"/>
  <Override PartName="/ppt/diagrams/drawing7.xml" ContentType="application/vnd.ms-office.drawingml.diagramDrawing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viewProps.xml" ContentType="application/vnd.openxmlformats-officedocument.presentationml.viewProps+xml"/>
  <Override PartName="/ppt/diagrams/colors4.xml" ContentType="application/vnd.openxmlformats-officedocument.drawingml.diagramColors+xml"/>
  <Override PartName="/ppt/diagrams/quickStyle7.xml" ContentType="application/vnd.openxmlformats-officedocument.drawingml.diagramStyle+xml"/>
  <Override PartName="/ppt/diagrams/colors16.xml" ContentType="application/vnd.openxmlformats-officedocument.drawingml.diagramColors+xml"/>
  <Override PartName="/ppt/diagrams/data18.xml" ContentType="application/vnd.openxmlformats-officedocument.drawingml.diagramData+xml"/>
  <Override PartName="/ppt/diagrams/drawing10.xml" ContentType="application/vnd.ms-office.drawingml.diagramDrawing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48.xml" ContentType="application/vnd.openxmlformats-officedocument.presentationml.slide+xml"/>
  <Override PartName="/ppt/slides/slide66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diagrams/colors12.xml" ContentType="application/vnd.openxmlformats-officedocument.drawingml.diagramColors+xml"/>
  <Override PartName="/ppt/diagrams/layout20.xml" ContentType="application/vnd.openxmlformats-officedocument.drawingml.diagramLayout+xml"/>
  <Override PartName="/ppt/diagrams/colors23.xml" ContentType="application/vnd.openxmlformats-officedocument.drawingml.diagramColors+xml"/>
  <Override PartName="/ppt/diagrams/drawing3.xml" ContentType="application/vnd.ms-office.drawingml.diagramDrawing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55.xml" ContentType="application/vnd.openxmlformats-officedocument.presentationml.slide+xml"/>
  <Override PartName="/ppt/presProps.xml" ContentType="application/vnd.openxmlformats-officedocument.presentationml.presProps+xml"/>
  <Override PartName="/ppt/diagrams/quickStyle3.xml" ContentType="application/vnd.openxmlformats-officedocument.drawingml.diagramStyle+xml"/>
  <Override PartName="/ppt/diagrams/data14.xml" ContentType="application/vnd.openxmlformats-officedocument.drawingml.diagramData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33.xml" ContentType="application/vnd.openxmlformats-officedocument.presentationml.slide+xml"/>
  <Override PartName="/ppt/slides/slide44.xml" ContentType="application/vnd.openxmlformats-officedocument.presentationml.slide+xml"/>
  <Override PartName="/ppt/slides/slide62.xml" ContentType="application/vnd.openxmlformats-officedocument.presentationml.slide+xml"/>
  <Override PartName="/ppt/slideLayouts/slideLayout3.xml" ContentType="application/vnd.openxmlformats-officedocument.presentationml.slideLayout+xml"/>
  <Default Extension="emf" ContentType="image/x-emf"/>
  <Override PartName="/ppt/diagrams/data21.xml" ContentType="application/vnd.openxmlformats-officedocument.drawingml.diagramData+xml"/>
  <Override PartName="/ppt/diagrams/drawing19.xml" ContentType="application/vnd.ms-office.drawingml.diagramDrawing+xml"/>
  <Override PartName="/ppt/presentation.xml" ContentType="application/vnd.openxmlformats-officedocument.presentationml.presentation.main+xml"/>
  <Override PartName="/ppt/slides/slide22.xml" ContentType="application/vnd.openxmlformats-officedocument.presentationml.slide+xml"/>
  <Override PartName="/ppt/slides/slide51.xml" ContentType="application/vnd.openxmlformats-officedocument.presentationml.slide+xml"/>
  <Override PartName="/ppt/diagrams/layout6.xml" ContentType="application/vnd.openxmlformats-officedocument.drawingml.diagramLayout+xml"/>
  <Override PartName="/ppt/diagrams/data10.xml" ContentType="application/vnd.openxmlformats-officedocument.drawingml.diagramData+xml"/>
  <Override PartName="/ppt/diagrams/quickStyle18.xml" ContentType="application/vnd.openxmlformats-officedocument.drawingml.diagramStyl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40.xml" ContentType="application/vnd.openxmlformats-officedocument.presentationml.slide+xml"/>
  <Override PartName="/ppt/diagrams/data7.xml" ContentType="application/vnd.openxmlformats-officedocument.drawingml.diagramData+xml"/>
  <Override PartName="/ppt/diagrams/colors9.xml" ContentType="application/vnd.openxmlformats-officedocument.drawingml.diagramColors+xml"/>
  <Override PartName="/ppt/diagrams/quickStyle14.xml" ContentType="application/vnd.openxmlformats-officedocument.drawingml.diagramStyle+xml"/>
  <Override PartName="/ppt/diagrams/layout18.xml" ContentType="application/vnd.openxmlformats-officedocument.drawingml.diagramLayout+xml"/>
  <Override PartName="/ppt/diagrams/drawing15.xml" ContentType="application/vnd.ms-office.drawingml.diagramDrawing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drawing8.xml" ContentType="application/vnd.ms-office.drawingml.diagramDrawing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quickStyle8.xml" ContentType="application/vnd.openxmlformats-officedocument.drawingml.diagramStyle+xml"/>
  <Override PartName="/ppt/diagrams/quickStyle10.xml" ContentType="application/vnd.openxmlformats-officedocument.drawingml.diagramStyle+xml"/>
  <Override PartName="/ppt/diagrams/layout14.xml" ContentType="application/vnd.openxmlformats-officedocument.drawingml.diagramLayout+xml"/>
  <Override PartName="/ppt/diagrams/colors17.xml" ContentType="application/vnd.openxmlformats-officedocument.drawingml.diagramColors+xml"/>
  <Override PartName="/ppt/diagrams/quickStyle21.xml" ContentType="application/vnd.openxmlformats-officedocument.drawingml.diagramStyle+xml"/>
  <Override PartName="/ppt/diagrams/drawing11.xml" ContentType="application/vnd.ms-office.drawingml.diagramDrawing+xml"/>
  <Override PartName="/ppt/diagrams/drawing22.xml" ContentType="application/vnd.ms-office.drawingml.diagramDrawing+xml"/>
  <Override PartName="/ppt/slides/slide49.xml" ContentType="application/vnd.openxmlformats-officedocument.presentationml.slide+xml"/>
  <Override PartName="/ppt/diagrams/data19.xml" ContentType="application/vnd.openxmlformats-officedocument.drawingml.diagramData+xml"/>
  <Override PartName="/ppt/diagrams/layout21.xml" ContentType="application/vnd.openxmlformats-officedocument.drawingml.diagramLayout+xml"/>
  <Override PartName="/docProps/core.xml" ContentType="application/vnd.openxmlformats-package.core-properties+xml"/>
  <Override PartName="/ppt/diagrams/drawing4.xml" ContentType="application/vnd.ms-office.drawingml.diagramDrawing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s/slide67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diagrams/layout10.xml" ContentType="application/vnd.openxmlformats-officedocument.drawingml.diagramLayout+xml"/>
  <Override PartName="/ppt/diagrams/colors13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diagrams/data15.xml" ContentType="application/vnd.openxmlformats-officedocument.drawingml.diagramData+xml"/>
  <Override PartName="/ppt/diagrams/colors20.xml" ContentType="application/vnd.openxmlformats-officedocument.drawingml.diagramColors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Override PartName="/ppt/diagrams/data11.xml" ContentType="application/vnd.openxmlformats-officedocument.drawingml.diagramData+xml"/>
  <Override PartName="/ppt/diagrams/quickStyle19.xml" ContentType="application/vnd.openxmlformats-officedocument.drawingml.diagramStyle+xml"/>
  <Override PartName="/ppt/diagrams/data22.xml" ContentType="application/vnd.openxmlformats-officedocument.drawingml.diagramData+xml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slides/slide70.xml" ContentType="application/vnd.openxmlformats-officedocument.presentationml.slide+xml"/>
  <Override PartName="/ppt/diagrams/layout7.xml" ContentType="application/vnd.openxmlformats-officedocument.drawingml.diagramLayout+xml"/>
  <Override PartName="/ppt/diagrams/data8.xml" ContentType="application/vnd.openxmlformats-officedocument.drawingml.diagramData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Layouts/slideLayout11.xml" ContentType="application/vnd.openxmlformats-officedocument.presentationml.slideLayout+xml"/>
  <Override PartName="/ppt/diagrams/quickStyle15.xml" ContentType="application/vnd.openxmlformats-officedocument.drawingml.diagramStyle+xml"/>
  <Override PartName="/ppt/diagrams/layout19.xml" ContentType="application/vnd.openxmlformats-officedocument.drawingml.diagramLayout+xml"/>
  <Override PartName="/ppt/diagrams/drawing16.xml" ContentType="application/vnd.ms-office.drawingml.diagramDrawing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22.xml" ContentType="application/vnd.openxmlformats-officedocument.drawingml.diagramStyle+xml"/>
  <Override PartName="/ppt/diagrams/drawing23.xml" ContentType="application/vnd.ms-office.drawingml.diagramDrawing+xml"/>
  <Override PartName="/ppt/diagrams/drawing9.xml" ContentType="application/vnd.ms-office.drawingml.diagramDrawing+xml"/>
  <Override PartName="/ppt/diagrams/colors6.xml" ContentType="application/vnd.openxmlformats-officedocument.drawingml.diagramColors+xml"/>
  <Override PartName="/ppt/diagrams/quickStyle9.xml" ContentType="application/vnd.openxmlformats-officedocument.drawingml.diagramStyle+xml"/>
  <Override PartName="/ppt/diagrams/quickStyle11.xml" ContentType="application/vnd.openxmlformats-officedocument.drawingml.diagramStyle+xml"/>
  <Override PartName="/ppt/diagrams/colors18.xml" ContentType="application/vnd.openxmlformats-officedocument.drawingml.diagramColors+xml"/>
  <Override PartName="/ppt/diagrams/drawing12.xml" ContentType="application/vnd.ms-office.drawingml.diagramDrawing+xml"/>
  <Override PartName="/ppt/slides/slide7.xml" ContentType="application/vnd.openxmlformats-officedocument.presentationml.slide+xml"/>
  <Override PartName="/ppt/slides/slide68.xml" ContentType="application/vnd.openxmlformats-officedocument.presentationml.slide+xml"/>
  <Override PartName="/ppt/slideLayouts/slideLayout9.xml" ContentType="application/vnd.openxmlformats-officedocument.presentationml.slideLayout+xml"/>
  <Override PartName="/ppt/diagrams/layout11.xml" ContentType="application/vnd.openxmlformats-officedocument.drawingml.diagramLayout+xml"/>
  <Override PartName="/ppt/diagrams/colors14.xml" ContentType="application/vnd.openxmlformats-officedocument.drawingml.diagramColors+xml"/>
  <Override PartName="/ppt/diagrams/layout22.xml" ContentType="application/vnd.openxmlformats-officedocument.drawingml.diagramLayout+xml"/>
  <Override PartName="/ppt/diagrams/drawing5.xml" ContentType="application/vnd.ms-office.drawingml.diagramDrawing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57.xml" ContentType="application/vnd.openxmlformats-officedocument.presentationml.slide+xml"/>
  <Override PartName="/ppt/diagrams/colors2.xml" ContentType="application/vnd.openxmlformats-officedocument.drawingml.diagramColors+xml"/>
  <Override PartName="/ppt/diagrams/quickStyle5.xml" ContentType="application/vnd.openxmlformats-officedocument.drawingml.diagramStyle+xml"/>
  <Override PartName="/ppt/diagrams/data16.xml" ContentType="application/vnd.openxmlformats-officedocument.drawingml.diagramData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46.xml" ContentType="application/vnd.openxmlformats-officedocument.presentationml.slide+xml"/>
  <Override PartName="/ppt/slides/slide64.xml" ContentType="application/vnd.openxmlformats-officedocument.presentationml.slide+xml"/>
  <Override PartName="/ppt/slideLayouts/slideLayout5.xml" ContentType="application/vnd.openxmlformats-officedocument.presentationml.slideLayout+xml"/>
  <Override PartName="/ppt/diagrams/colors10.xml" ContentType="application/vnd.openxmlformats-officedocument.drawingml.diagramColors+xml"/>
  <Override PartName="/ppt/diagrams/colors21.xml" ContentType="application/vnd.openxmlformats-officedocument.drawingml.diagramColors+xml"/>
  <Override PartName="/ppt/diagrams/data23.xml" ContentType="application/vnd.openxmlformats-officedocument.drawingml.diagramData+xml"/>
  <Override PartName="/ppt/diagrams/drawing1.xml" ContentType="application/vnd.ms-office.drawingml.diagramDrawing+xml"/>
  <Override PartName="/ppt/slides/slide24.xml" ContentType="application/vnd.openxmlformats-officedocument.presentationml.slide+xml"/>
  <Override PartName="/ppt/slides/slide35.xml" ContentType="application/vnd.openxmlformats-officedocument.presentationml.slide+xml"/>
  <Override PartName="/ppt/slides/slide53.xml" ContentType="application/vnd.openxmlformats-officedocument.presentationml.slide+xml"/>
  <Override PartName="/ppt/diagrams/quickStyle1.xml" ContentType="application/vnd.openxmlformats-officedocument.drawingml.diagramStyle+xml"/>
  <Override PartName="/ppt/diagrams/layout8.xml" ContentType="application/vnd.openxmlformats-officedocument.drawingml.diagramLayout+xml"/>
  <Override PartName="/ppt/diagrams/data12.xml" ContentType="application/vnd.openxmlformats-officedocument.drawingml.diagramData+xml"/>
  <Default Extension="jpeg" ContentType="image/jpeg"/>
  <Override PartName="/ppt/slides/slide13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ppt/diagrams/data9.xml" ContentType="application/vnd.openxmlformats-officedocument.drawingml.diagramData+xml"/>
  <Override PartName="/ppt/diagrams/quickStyle16.xml" ContentType="application/vnd.openxmlformats-officedocument.drawingml.diagramStyle+xml"/>
  <Override PartName="/ppt/diagrams/drawing17.xml" ContentType="application/vnd.ms-office.drawingml.diagramDrawing+xml"/>
  <Override PartName="/ppt/slides/slide20.xml" ContentType="application/vnd.openxmlformats-officedocument.presentationml.slide+xml"/>
  <Override PartName="/ppt/diagrams/layout4.xml" ContentType="application/vnd.openxmlformats-officedocument.drawingml.diagramLayout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quickStyle12.xml" ContentType="application/vnd.openxmlformats-officedocument.drawingml.diagramStyle+xml"/>
  <Override PartName="/ppt/diagrams/layout16.xml" ContentType="application/vnd.openxmlformats-officedocument.drawingml.diagramLayout+xml"/>
  <Override PartName="/ppt/diagrams/colors19.xml" ContentType="application/vnd.openxmlformats-officedocument.drawingml.diagramColors+xml"/>
  <Override PartName="/ppt/diagrams/quickStyle23.xml" ContentType="application/vnd.openxmlformats-officedocument.drawingml.diagramStyle+xml"/>
  <Override PartName="/ppt/diagrams/drawing13.xml" ContentType="application/vnd.ms-office.drawingml.diagramDrawing+xml"/>
  <Override PartName="/ppt/diagrams/layout23.xml" ContentType="application/vnd.openxmlformats-officedocument.drawingml.diagramLayout+xml"/>
  <Override PartName="/ppt/diagrams/drawing6.xml" ContentType="application/vnd.ms-office.drawingml.diagramDrawing+xml"/>
  <Override PartName="/ppt/diagrams/drawing20.xml" ContentType="application/vnd.ms-office.drawingml.diagramDrawing+xml"/>
  <Override PartName="/ppt/slides/slide8.xml" ContentType="application/vnd.openxmlformats-officedocument.presentationml.slide+xml"/>
  <Override PartName="/ppt/slides/slide69.xml" ContentType="application/vnd.openxmlformats-officedocument.presentationml.slide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quickStyle6.xml" ContentType="application/vnd.openxmlformats-officedocument.drawingml.diagramStyle+xml"/>
  <Override PartName="/ppt/diagrams/layout12.xml" ContentType="application/vnd.openxmlformats-officedocument.drawingml.diagramLayout+xml"/>
  <Override PartName="/ppt/diagrams/colors15.xml" ContentType="application/vnd.openxmlformats-officedocument.drawingml.diagramColors+xml"/>
  <Override PartName="/ppt/slides/slide29.xml" ContentType="application/vnd.openxmlformats-officedocument.presentationml.slide+xml"/>
  <Override PartName="/ppt/diagrams/data17.xml" ContentType="application/vnd.openxmlformats-officedocument.drawingml.diagramData+xml"/>
  <Override PartName="/ppt/diagrams/drawing2.xml" ContentType="application/vnd.ms-office.drawingml.diagramDrawing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54.xml" ContentType="application/vnd.openxmlformats-officedocument.presentationml.slide+xml"/>
  <Override PartName="/ppt/slides/slide65.xml" ContentType="application/vnd.openxmlformats-officedocument.presentationml.slide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43.xml" ContentType="application/vnd.openxmlformats-officedocument.presentationml.slide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92" r:id="rId3"/>
    <p:sldId id="297" r:id="rId4"/>
    <p:sldId id="295" r:id="rId5"/>
    <p:sldId id="296" r:id="rId6"/>
    <p:sldId id="294" r:id="rId7"/>
    <p:sldId id="331" r:id="rId8"/>
    <p:sldId id="277" r:id="rId9"/>
    <p:sldId id="326" r:id="rId10"/>
    <p:sldId id="327" r:id="rId11"/>
    <p:sldId id="328" r:id="rId12"/>
    <p:sldId id="332" r:id="rId13"/>
    <p:sldId id="334" r:id="rId14"/>
    <p:sldId id="280" r:id="rId15"/>
    <p:sldId id="278" r:id="rId16"/>
    <p:sldId id="288" r:id="rId17"/>
    <p:sldId id="272" r:id="rId18"/>
    <p:sldId id="329" r:id="rId19"/>
    <p:sldId id="270" r:id="rId20"/>
    <p:sldId id="262" r:id="rId21"/>
    <p:sldId id="275" r:id="rId22"/>
    <p:sldId id="276" r:id="rId23"/>
    <p:sldId id="285" r:id="rId24"/>
    <p:sldId id="284" r:id="rId25"/>
    <p:sldId id="311" r:id="rId26"/>
    <p:sldId id="290" r:id="rId27"/>
    <p:sldId id="269" r:id="rId28"/>
    <p:sldId id="330" r:id="rId29"/>
    <p:sldId id="335" r:id="rId30"/>
    <p:sldId id="258" r:id="rId31"/>
    <p:sldId id="264" r:id="rId32"/>
    <p:sldId id="260" r:id="rId33"/>
    <p:sldId id="319" r:id="rId34"/>
    <p:sldId id="308" r:id="rId35"/>
    <p:sldId id="281" r:id="rId36"/>
    <p:sldId id="282" r:id="rId37"/>
    <p:sldId id="265" r:id="rId38"/>
    <p:sldId id="266" r:id="rId39"/>
    <p:sldId id="267" r:id="rId40"/>
    <p:sldId id="268" r:id="rId41"/>
    <p:sldId id="302" r:id="rId42"/>
    <p:sldId id="303" r:id="rId43"/>
    <p:sldId id="320" r:id="rId44"/>
    <p:sldId id="323" r:id="rId45"/>
    <p:sldId id="321" r:id="rId46"/>
    <p:sldId id="322" r:id="rId47"/>
    <p:sldId id="305" r:id="rId48"/>
    <p:sldId id="306" r:id="rId49"/>
    <p:sldId id="307" r:id="rId50"/>
    <p:sldId id="312" r:id="rId51"/>
    <p:sldId id="313" r:id="rId52"/>
    <p:sldId id="314" r:id="rId53"/>
    <p:sldId id="315" r:id="rId54"/>
    <p:sldId id="299" r:id="rId55"/>
    <p:sldId id="325" r:id="rId56"/>
    <p:sldId id="317" r:id="rId57"/>
    <p:sldId id="293" r:id="rId58"/>
    <p:sldId id="318" r:id="rId59"/>
    <p:sldId id="298" r:id="rId60"/>
    <p:sldId id="309" r:id="rId61"/>
    <p:sldId id="300" r:id="rId62"/>
    <p:sldId id="301" r:id="rId63"/>
    <p:sldId id="336" r:id="rId64"/>
    <p:sldId id="342" r:id="rId65"/>
    <p:sldId id="343" r:id="rId66"/>
    <p:sldId id="339" r:id="rId67"/>
    <p:sldId id="337" r:id="rId68"/>
    <p:sldId id="338" r:id="rId69"/>
    <p:sldId id="340" r:id="rId70"/>
    <p:sldId id="341" r:id="rId7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 xmlns="">
        <p14:section name="Раздел по умолчанию" id="{3EAF3B49-32BB-420C-9BEE-FB11B4259CA0}">
          <p14:sldIdLst>
            <p14:sldId id="256"/>
            <p14:sldId id="292"/>
            <p14:sldId id="297"/>
            <p14:sldId id="295"/>
            <p14:sldId id="296"/>
            <p14:sldId id="294"/>
            <p14:sldId id="331"/>
            <p14:sldId id="277"/>
            <p14:sldId id="326"/>
            <p14:sldId id="327"/>
            <p14:sldId id="328"/>
            <p14:sldId id="332"/>
            <p14:sldId id="334"/>
            <p14:sldId id="280"/>
            <p14:sldId id="278"/>
            <p14:sldId id="288"/>
            <p14:sldId id="272"/>
            <p14:sldId id="329"/>
            <p14:sldId id="270"/>
            <p14:sldId id="262"/>
            <p14:sldId id="275"/>
            <p14:sldId id="276"/>
            <p14:sldId id="285"/>
            <p14:sldId id="284"/>
            <p14:sldId id="311"/>
            <p14:sldId id="290"/>
            <p14:sldId id="269"/>
            <p14:sldId id="330"/>
            <p14:sldId id="335"/>
            <p14:sldId id="258"/>
            <p14:sldId id="264"/>
            <p14:sldId id="260"/>
            <p14:sldId id="319"/>
            <p14:sldId id="308"/>
            <p14:sldId id="281"/>
            <p14:sldId id="282"/>
            <p14:sldId id="265"/>
            <p14:sldId id="266"/>
            <p14:sldId id="267"/>
            <p14:sldId id="268"/>
            <p14:sldId id="302"/>
            <p14:sldId id="303"/>
            <p14:sldId id="320"/>
            <p14:sldId id="323"/>
            <p14:sldId id="321"/>
            <p14:sldId id="322"/>
            <p14:sldId id="305"/>
            <p14:sldId id="306"/>
            <p14:sldId id="307"/>
            <p14:sldId id="312"/>
            <p14:sldId id="313"/>
            <p14:sldId id="314"/>
            <p14:sldId id="315"/>
            <p14:sldId id="299"/>
            <p14:sldId id="325"/>
            <p14:sldId id="317"/>
            <p14:sldId id="293"/>
            <p14:sldId id="318"/>
            <p14:sldId id="298"/>
            <p14:sldId id="309"/>
            <p14:sldId id="300"/>
            <p14:sldId id="301"/>
            <p14:sldId id="336"/>
            <p14:sldId id="342"/>
            <p14:sldId id="343"/>
            <p14:sldId id="339"/>
            <p14:sldId id="337"/>
            <p14:sldId id="338"/>
            <p14:sldId id="340"/>
            <p14:sldId id="341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3927" autoAdjust="0"/>
    <p:restoredTop sz="94660"/>
  </p:normalViewPr>
  <p:slideViewPr>
    <p:cSldViewPr>
      <p:cViewPr varScale="1">
        <p:scale>
          <a:sx n="87" d="100"/>
          <a:sy n="87" d="100"/>
        </p:scale>
        <p:origin x="-154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presProps" Target="pres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C0AA6AE-B45B-44F9-8994-88FE4A82F546}" type="doc">
      <dgm:prSet loTypeId="urn:microsoft.com/office/officeart/2005/8/layout/default#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58CCECB9-127B-47B6-A84D-C86A00EC2707}">
      <dgm:prSet/>
      <dgm:spPr/>
      <dgm:t>
        <a:bodyPr/>
        <a:lstStyle/>
        <a:p>
          <a:pPr rtl="0"/>
          <a:r>
            <a:rPr lang="ru-RU" dirty="0" smtClean="0"/>
            <a:t>Конфликты </a:t>
          </a:r>
          <a:endParaRPr lang="ru-RU" dirty="0"/>
        </a:p>
      </dgm:t>
    </dgm:pt>
    <dgm:pt modelId="{5987EE6D-3E5F-487E-AC72-9AAF5F88C09B}" type="parTrans" cxnId="{32DC86E7-DB9A-4418-921B-B14AA75472A5}">
      <dgm:prSet/>
      <dgm:spPr/>
      <dgm:t>
        <a:bodyPr/>
        <a:lstStyle/>
        <a:p>
          <a:endParaRPr lang="ru-RU"/>
        </a:p>
      </dgm:t>
    </dgm:pt>
    <dgm:pt modelId="{3D0EFA0D-799B-4B9F-AA6F-F5E0E55EF41D}" type="sibTrans" cxnId="{32DC86E7-DB9A-4418-921B-B14AA75472A5}">
      <dgm:prSet/>
      <dgm:spPr/>
      <dgm:t>
        <a:bodyPr/>
        <a:lstStyle/>
        <a:p>
          <a:endParaRPr lang="ru-RU"/>
        </a:p>
      </dgm:t>
    </dgm:pt>
    <dgm:pt modelId="{0F06B971-6538-4721-B67F-5D0E6A67FCB0}" type="pres">
      <dgm:prSet presAssocID="{2C0AA6AE-B45B-44F9-8994-88FE4A82F546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09D4247-06D5-4BAB-B493-9BD3A0AA5655}" type="pres">
      <dgm:prSet presAssocID="{58CCECB9-127B-47B6-A84D-C86A00EC2707}" presName="node" presStyleLbl="node1" presStyleIdx="0" presStyleCnt="1" custScaleX="31751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2DC86E7-DB9A-4418-921B-B14AA75472A5}" srcId="{2C0AA6AE-B45B-44F9-8994-88FE4A82F546}" destId="{58CCECB9-127B-47B6-A84D-C86A00EC2707}" srcOrd="0" destOrd="0" parTransId="{5987EE6D-3E5F-487E-AC72-9AAF5F88C09B}" sibTransId="{3D0EFA0D-799B-4B9F-AA6F-F5E0E55EF41D}"/>
    <dgm:cxn modelId="{7BD07D86-3125-4CA0-A41A-4A82619489F6}" type="presOf" srcId="{2C0AA6AE-B45B-44F9-8994-88FE4A82F546}" destId="{0F06B971-6538-4721-B67F-5D0E6A67FCB0}" srcOrd="0" destOrd="0" presId="urn:microsoft.com/office/officeart/2005/8/layout/default#1"/>
    <dgm:cxn modelId="{235D975B-0C3A-4A86-96FB-F17E483DAA5B}" type="presOf" srcId="{58CCECB9-127B-47B6-A84D-C86A00EC2707}" destId="{709D4247-06D5-4BAB-B493-9BD3A0AA5655}" srcOrd="0" destOrd="0" presId="urn:microsoft.com/office/officeart/2005/8/layout/default#1"/>
    <dgm:cxn modelId="{9D08AB82-5B49-4B70-B79D-50838D493368}" type="presParOf" srcId="{0F06B971-6538-4721-B67F-5D0E6A67FCB0}" destId="{709D4247-06D5-4BAB-B493-9BD3A0AA5655}" srcOrd="0" destOrd="0" presId="urn:microsoft.com/office/officeart/2005/8/layout/default#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E2EFEEF8-7C17-4144-9274-2B63A278497D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5D79A901-8D58-41E7-801E-62A1D1DB1A44}">
      <dgm:prSet/>
      <dgm:spPr/>
      <dgm:t>
        <a:bodyPr/>
        <a:lstStyle/>
        <a:p>
          <a:pPr algn="ctr" rtl="0"/>
          <a:r>
            <a:rPr lang="ru-RU" smtClean="0"/>
            <a:t>Причины конфликта</a:t>
          </a:r>
          <a:endParaRPr lang="ru-RU"/>
        </a:p>
      </dgm:t>
    </dgm:pt>
    <dgm:pt modelId="{B119E554-544E-4565-9C8D-E932683E27D7}" type="parTrans" cxnId="{8DEB8853-1CD1-4797-8215-63486591C03E}">
      <dgm:prSet/>
      <dgm:spPr/>
      <dgm:t>
        <a:bodyPr/>
        <a:lstStyle/>
        <a:p>
          <a:endParaRPr lang="ru-RU"/>
        </a:p>
      </dgm:t>
    </dgm:pt>
    <dgm:pt modelId="{A2F6CBB8-AB09-41C8-9C20-1B9379103CD7}" type="sibTrans" cxnId="{8DEB8853-1CD1-4797-8215-63486591C03E}">
      <dgm:prSet/>
      <dgm:spPr/>
      <dgm:t>
        <a:bodyPr/>
        <a:lstStyle/>
        <a:p>
          <a:endParaRPr lang="ru-RU"/>
        </a:p>
      </dgm:t>
    </dgm:pt>
    <dgm:pt modelId="{077AF07B-6BB0-4FB4-AD7E-BDCF9C772AF7}" type="pres">
      <dgm:prSet presAssocID="{E2EFEEF8-7C17-4144-9274-2B63A278497D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CF86CD8-1552-4CF1-9842-DFA1C2D8F572}" type="pres">
      <dgm:prSet presAssocID="{5D79A901-8D58-41E7-801E-62A1D1DB1A44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7B4F5C0-A4ED-474D-9EF7-A061E7F6D8A1}" type="presOf" srcId="{E2EFEEF8-7C17-4144-9274-2B63A278497D}" destId="{077AF07B-6BB0-4FB4-AD7E-BDCF9C772AF7}" srcOrd="0" destOrd="0" presId="urn:microsoft.com/office/officeart/2005/8/layout/vList2"/>
    <dgm:cxn modelId="{28EBCA1E-EACC-4C6B-B03E-114B7D9DD51C}" type="presOf" srcId="{5D79A901-8D58-41E7-801E-62A1D1DB1A44}" destId="{7CF86CD8-1552-4CF1-9842-DFA1C2D8F572}" srcOrd="0" destOrd="0" presId="urn:microsoft.com/office/officeart/2005/8/layout/vList2"/>
    <dgm:cxn modelId="{8DEB8853-1CD1-4797-8215-63486591C03E}" srcId="{E2EFEEF8-7C17-4144-9274-2B63A278497D}" destId="{5D79A901-8D58-41E7-801E-62A1D1DB1A44}" srcOrd="0" destOrd="0" parTransId="{B119E554-544E-4565-9C8D-E932683E27D7}" sibTransId="{A2F6CBB8-AB09-41C8-9C20-1B9379103CD7}"/>
    <dgm:cxn modelId="{D2CF0EAA-54BA-4963-9083-DF43E4744F23}" type="presParOf" srcId="{077AF07B-6BB0-4FB4-AD7E-BDCF9C772AF7}" destId="{7CF86CD8-1552-4CF1-9842-DFA1C2D8F572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E00F2317-0D87-4A58-83FC-8E91DCDAD4FD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55832297-BB46-4B7E-B8A5-D8320E8D6C32}">
      <dgm:prSet/>
      <dgm:spPr/>
      <dgm:t>
        <a:bodyPr/>
        <a:lstStyle/>
        <a:p>
          <a:pPr algn="ctr" rtl="0"/>
          <a:r>
            <a:rPr lang="ru-RU" b="1" smtClean="0"/>
            <a:t>Фазы конфликта</a:t>
          </a:r>
          <a:r>
            <a:rPr lang="ru-RU" smtClean="0"/>
            <a:t> </a:t>
          </a:r>
          <a:endParaRPr lang="ru-RU"/>
        </a:p>
      </dgm:t>
    </dgm:pt>
    <dgm:pt modelId="{B511C901-6C10-4719-A478-1A138871957A}" type="parTrans" cxnId="{248319BD-13CF-4AB7-B564-F7BA3DD65B9B}">
      <dgm:prSet/>
      <dgm:spPr/>
      <dgm:t>
        <a:bodyPr/>
        <a:lstStyle/>
        <a:p>
          <a:endParaRPr lang="ru-RU"/>
        </a:p>
      </dgm:t>
    </dgm:pt>
    <dgm:pt modelId="{4E30611E-98B8-4216-ACB9-081DC0A611E3}" type="sibTrans" cxnId="{248319BD-13CF-4AB7-B564-F7BA3DD65B9B}">
      <dgm:prSet/>
      <dgm:spPr/>
      <dgm:t>
        <a:bodyPr/>
        <a:lstStyle/>
        <a:p>
          <a:endParaRPr lang="ru-RU"/>
        </a:p>
      </dgm:t>
    </dgm:pt>
    <dgm:pt modelId="{6C068E8C-0CA1-4562-83B6-EB03242E5DB4}" type="pres">
      <dgm:prSet presAssocID="{E00F2317-0D87-4A58-83FC-8E91DCDAD4FD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6C2833B-FE45-4ACC-BE6F-E9B31BB84BD7}" type="pres">
      <dgm:prSet presAssocID="{55832297-BB46-4B7E-B8A5-D8320E8D6C32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6E6DFBE-3C88-4737-AA12-F4A17BA4FBAC}" type="presOf" srcId="{E00F2317-0D87-4A58-83FC-8E91DCDAD4FD}" destId="{6C068E8C-0CA1-4562-83B6-EB03242E5DB4}" srcOrd="0" destOrd="0" presId="urn:microsoft.com/office/officeart/2005/8/layout/vList2"/>
    <dgm:cxn modelId="{0D51068C-D278-4A3A-B885-B61B69769987}" type="presOf" srcId="{55832297-BB46-4B7E-B8A5-D8320E8D6C32}" destId="{16C2833B-FE45-4ACC-BE6F-E9B31BB84BD7}" srcOrd="0" destOrd="0" presId="urn:microsoft.com/office/officeart/2005/8/layout/vList2"/>
    <dgm:cxn modelId="{248319BD-13CF-4AB7-B564-F7BA3DD65B9B}" srcId="{E00F2317-0D87-4A58-83FC-8E91DCDAD4FD}" destId="{55832297-BB46-4B7E-B8A5-D8320E8D6C32}" srcOrd="0" destOrd="0" parTransId="{B511C901-6C10-4719-A478-1A138871957A}" sibTransId="{4E30611E-98B8-4216-ACB9-081DC0A611E3}"/>
    <dgm:cxn modelId="{75CB5206-2D04-404A-9E0A-AF7707474D57}" type="presParOf" srcId="{6C068E8C-0CA1-4562-83B6-EB03242E5DB4}" destId="{16C2833B-FE45-4ACC-BE6F-E9B31BB84BD7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FD62170E-546F-4444-9EEA-113EEDABB18A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70CD7BA4-F669-43EA-906D-47F27AC0C1D3}">
      <dgm:prSet/>
      <dgm:spPr/>
      <dgm:t>
        <a:bodyPr/>
        <a:lstStyle/>
        <a:p>
          <a:pPr algn="ctr" rtl="0"/>
          <a:r>
            <a:rPr lang="ru-RU" smtClean="0"/>
            <a:t>Стадии конфликта</a:t>
          </a:r>
          <a:endParaRPr lang="ru-RU"/>
        </a:p>
      </dgm:t>
    </dgm:pt>
    <dgm:pt modelId="{CC15940C-6540-4B03-BEAF-B5ACE989B247}" type="parTrans" cxnId="{7161CC0A-2C75-414C-9FF7-5DABD8B5ACCB}">
      <dgm:prSet/>
      <dgm:spPr/>
      <dgm:t>
        <a:bodyPr/>
        <a:lstStyle/>
        <a:p>
          <a:endParaRPr lang="ru-RU"/>
        </a:p>
      </dgm:t>
    </dgm:pt>
    <dgm:pt modelId="{99956E87-AB4D-404B-B1E3-A63F0384D842}" type="sibTrans" cxnId="{7161CC0A-2C75-414C-9FF7-5DABD8B5ACCB}">
      <dgm:prSet/>
      <dgm:spPr/>
      <dgm:t>
        <a:bodyPr/>
        <a:lstStyle/>
        <a:p>
          <a:endParaRPr lang="ru-RU"/>
        </a:p>
      </dgm:t>
    </dgm:pt>
    <dgm:pt modelId="{3225787F-78B4-44F6-9F1B-E52B3E807391}" type="pres">
      <dgm:prSet presAssocID="{FD62170E-546F-4444-9EEA-113EEDABB18A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43723DE-86AB-437A-B32F-E538B2FCBABC}" type="pres">
      <dgm:prSet presAssocID="{70CD7BA4-F669-43EA-906D-47F27AC0C1D3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815BAB4-0983-4693-A18D-A3E4F49E725A}" type="presOf" srcId="{70CD7BA4-F669-43EA-906D-47F27AC0C1D3}" destId="{043723DE-86AB-437A-B32F-E538B2FCBABC}" srcOrd="0" destOrd="0" presId="urn:microsoft.com/office/officeart/2005/8/layout/vList2"/>
    <dgm:cxn modelId="{7161CC0A-2C75-414C-9FF7-5DABD8B5ACCB}" srcId="{FD62170E-546F-4444-9EEA-113EEDABB18A}" destId="{70CD7BA4-F669-43EA-906D-47F27AC0C1D3}" srcOrd="0" destOrd="0" parTransId="{CC15940C-6540-4B03-BEAF-B5ACE989B247}" sibTransId="{99956E87-AB4D-404B-B1E3-A63F0384D842}"/>
    <dgm:cxn modelId="{488089E5-4832-4C51-8D73-C24E322AE329}" type="presOf" srcId="{FD62170E-546F-4444-9EEA-113EEDABB18A}" destId="{3225787F-78B4-44F6-9F1B-E52B3E807391}" srcOrd="0" destOrd="0" presId="urn:microsoft.com/office/officeart/2005/8/layout/vList2"/>
    <dgm:cxn modelId="{6246F67B-E12A-4ED2-9AA4-4F59E1A786C8}" type="presParOf" srcId="{3225787F-78B4-44F6-9F1B-E52B3E807391}" destId="{043723DE-86AB-437A-B32F-E538B2FCBABC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95B68420-B692-4251-BF52-8927B39A8AC0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13C9B3FD-7C0F-42E4-8B52-35DFD2681B12}">
      <dgm:prSet/>
      <dgm:spPr/>
      <dgm:t>
        <a:bodyPr/>
        <a:lstStyle/>
        <a:p>
          <a:pPr algn="ctr" rtl="0"/>
          <a:r>
            <a:rPr lang="ru-RU" smtClean="0"/>
            <a:t>Границы конфликта</a:t>
          </a:r>
          <a:endParaRPr lang="ru-RU"/>
        </a:p>
      </dgm:t>
    </dgm:pt>
    <dgm:pt modelId="{E75E4C2E-02FD-4F98-B865-5A7D90AC3375}" type="parTrans" cxnId="{253C0F3D-62B8-47AE-859A-75E9E244B696}">
      <dgm:prSet/>
      <dgm:spPr/>
      <dgm:t>
        <a:bodyPr/>
        <a:lstStyle/>
        <a:p>
          <a:endParaRPr lang="ru-RU"/>
        </a:p>
      </dgm:t>
    </dgm:pt>
    <dgm:pt modelId="{45477121-2E7D-4CFC-8C85-17302D7621DB}" type="sibTrans" cxnId="{253C0F3D-62B8-47AE-859A-75E9E244B696}">
      <dgm:prSet/>
      <dgm:spPr/>
      <dgm:t>
        <a:bodyPr/>
        <a:lstStyle/>
        <a:p>
          <a:endParaRPr lang="ru-RU"/>
        </a:p>
      </dgm:t>
    </dgm:pt>
    <dgm:pt modelId="{35EA3D24-FCC7-4A58-975B-DBA9B57FB442}" type="pres">
      <dgm:prSet presAssocID="{95B68420-B692-4251-BF52-8927B39A8AC0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675CE3D-CF7E-4151-ABF1-3B924C2373BF}" type="pres">
      <dgm:prSet presAssocID="{13C9B3FD-7C0F-42E4-8B52-35DFD2681B12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A463BAC-FA32-4814-82C1-9AC6A2108037}" type="presOf" srcId="{95B68420-B692-4251-BF52-8927B39A8AC0}" destId="{35EA3D24-FCC7-4A58-975B-DBA9B57FB442}" srcOrd="0" destOrd="0" presId="urn:microsoft.com/office/officeart/2005/8/layout/vList2"/>
    <dgm:cxn modelId="{C6F044FA-E180-4AA2-9B44-C73FF0F40CD2}" type="presOf" srcId="{13C9B3FD-7C0F-42E4-8B52-35DFD2681B12}" destId="{3675CE3D-CF7E-4151-ABF1-3B924C2373BF}" srcOrd="0" destOrd="0" presId="urn:microsoft.com/office/officeart/2005/8/layout/vList2"/>
    <dgm:cxn modelId="{253C0F3D-62B8-47AE-859A-75E9E244B696}" srcId="{95B68420-B692-4251-BF52-8927B39A8AC0}" destId="{13C9B3FD-7C0F-42E4-8B52-35DFD2681B12}" srcOrd="0" destOrd="0" parTransId="{E75E4C2E-02FD-4F98-B865-5A7D90AC3375}" sibTransId="{45477121-2E7D-4CFC-8C85-17302D7621DB}"/>
    <dgm:cxn modelId="{17F82D20-2907-4666-AD1A-26E48C252247}" type="presParOf" srcId="{35EA3D24-FCC7-4A58-975B-DBA9B57FB442}" destId="{3675CE3D-CF7E-4151-ABF1-3B924C2373BF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3FACE6F2-DFF4-42D7-BDCD-309FC9C18506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D199F91-215C-4C19-986E-F1B74DEA4198}">
      <dgm:prSet/>
      <dgm:spPr/>
      <dgm:t>
        <a:bodyPr/>
        <a:lstStyle/>
        <a:p>
          <a:pPr rtl="0"/>
          <a:r>
            <a:rPr lang="ru-RU" b="1" dirty="0" smtClean="0"/>
            <a:t>Организатор </a:t>
          </a:r>
          <a:endParaRPr lang="ru-RU" dirty="0"/>
        </a:p>
      </dgm:t>
    </dgm:pt>
    <dgm:pt modelId="{24689A54-886D-4D88-A691-9669734C8007}" type="parTrans" cxnId="{C0313815-3415-41E6-B938-B27CCA0225A3}">
      <dgm:prSet/>
      <dgm:spPr/>
      <dgm:t>
        <a:bodyPr/>
        <a:lstStyle/>
        <a:p>
          <a:endParaRPr lang="ru-RU"/>
        </a:p>
      </dgm:t>
    </dgm:pt>
    <dgm:pt modelId="{A26BF6E9-9F1E-4ACC-A4DC-4F905A1AEF13}" type="sibTrans" cxnId="{C0313815-3415-41E6-B938-B27CCA0225A3}">
      <dgm:prSet/>
      <dgm:spPr/>
      <dgm:t>
        <a:bodyPr/>
        <a:lstStyle/>
        <a:p>
          <a:endParaRPr lang="ru-RU"/>
        </a:p>
      </dgm:t>
    </dgm:pt>
    <dgm:pt modelId="{351B84DB-DDE8-445C-B6C7-C02F27CC3DE7}">
      <dgm:prSet/>
      <dgm:spPr/>
      <dgm:t>
        <a:bodyPr/>
        <a:lstStyle/>
        <a:p>
          <a:pPr rtl="0"/>
          <a:r>
            <a:rPr lang="ru-RU" b="1" dirty="0" smtClean="0"/>
            <a:t>Подстрекатель</a:t>
          </a:r>
          <a:endParaRPr lang="ru-RU" dirty="0"/>
        </a:p>
      </dgm:t>
    </dgm:pt>
    <dgm:pt modelId="{6EE19C61-FAF3-4BE8-9849-C2BCFBCF4701}" type="parTrans" cxnId="{14E98DAA-9DAD-42CD-9E17-2ADF56F04074}">
      <dgm:prSet/>
      <dgm:spPr/>
      <dgm:t>
        <a:bodyPr/>
        <a:lstStyle/>
        <a:p>
          <a:endParaRPr lang="ru-RU"/>
        </a:p>
      </dgm:t>
    </dgm:pt>
    <dgm:pt modelId="{E32ACE38-7ED2-4E7D-AA09-072B0EC58FD0}" type="sibTrans" cxnId="{14E98DAA-9DAD-42CD-9E17-2ADF56F04074}">
      <dgm:prSet/>
      <dgm:spPr/>
      <dgm:t>
        <a:bodyPr/>
        <a:lstStyle/>
        <a:p>
          <a:endParaRPr lang="ru-RU"/>
        </a:p>
      </dgm:t>
    </dgm:pt>
    <dgm:pt modelId="{EC13FB74-F079-444B-8289-C1B34E5B4E15}">
      <dgm:prSet/>
      <dgm:spPr/>
      <dgm:t>
        <a:bodyPr/>
        <a:lstStyle/>
        <a:p>
          <a:pPr rtl="0"/>
          <a:r>
            <a:rPr lang="ru-RU" b="1" dirty="0" smtClean="0"/>
            <a:t>Пособник</a:t>
          </a:r>
          <a:r>
            <a:rPr lang="ru-RU" dirty="0" smtClean="0"/>
            <a:t> </a:t>
          </a:r>
          <a:endParaRPr lang="ru-RU" dirty="0"/>
        </a:p>
      </dgm:t>
    </dgm:pt>
    <dgm:pt modelId="{24AB3309-FE0E-40A8-9FB9-FDDF624B22CA}" type="parTrans" cxnId="{5C8AB1CC-90CA-46D8-AEE9-036A81D82218}">
      <dgm:prSet/>
      <dgm:spPr/>
      <dgm:t>
        <a:bodyPr/>
        <a:lstStyle/>
        <a:p>
          <a:endParaRPr lang="ru-RU"/>
        </a:p>
      </dgm:t>
    </dgm:pt>
    <dgm:pt modelId="{B272A4B2-3BBB-4E8C-9597-3CF4F515D55C}" type="sibTrans" cxnId="{5C8AB1CC-90CA-46D8-AEE9-036A81D82218}">
      <dgm:prSet/>
      <dgm:spPr/>
      <dgm:t>
        <a:bodyPr/>
        <a:lstStyle/>
        <a:p>
          <a:endParaRPr lang="ru-RU"/>
        </a:p>
      </dgm:t>
    </dgm:pt>
    <dgm:pt modelId="{0FCD8F4A-93DF-4CEE-BE1C-C379D9313E2C}">
      <dgm:prSet/>
      <dgm:spPr/>
      <dgm:t>
        <a:bodyPr/>
        <a:lstStyle/>
        <a:p>
          <a:pPr rtl="0"/>
          <a:r>
            <a:rPr lang="ru-RU" b="1" dirty="0" smtClean="0"/>
            <a:t>Посредник</a:t>
          </a:r>
          <a:endParaRPr lang="ru-RU" dirty="0"/>
        </a:p>
      </dgm:t>
    </dgm:pt>
    <dgm:pt modelId="{3B667331-C781-49D5-BA28-5E2BE782D750}" type="parTrans" cxnId="{D18EB9B1-10F7-4A71-8A2A-CAC3FFD8D38A}">
      <dgm:prSet/>
      <dgm:spPr/>
      <dgm:t>
        <a:bodyPr/>
        <a:lstStyle/>
        <a:p>
          <a:endParaRPr lang="ru-RU"/>
        </a:p>
      </dgm:t>
    </dgm:pt>
    <dgm:pt modelId="{8720613A-0236-4291-B8F6-0F5B2E47C6CD}" type="sibTrans" cxnId="{D18EB9B1-10F7-4A71-8A2A-CAC3FFD8D38A}">
      <dgm:prSet/>
      <dgm:spPr/>
      <dgm:t>
        <a:bodyPr/>
        <a:lstStyle/>
        <a:p>
          <a:endParaRPr lang="ru-RU"/>
        </a:p>
      </dgm:t>
    </dgm:pt>
    <dgm:pt modelId="{14210C99-C09E-4125-9BE6-B301AB9B43F9}">
      <dgm:prSet custT="1"/>
      <dgm:spPr/>
      <dgm:t>
        <a:bodyPr/>
        <a:lstStyle/>
        <a:p>
          <a:pPr marL="0" marR="0" indent="0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800" dirty="0" smtClean="0"/>
            <a:t>лицо (группа), планирующее конфликт, намечающее его развитие, </a:t>
          </a:r>
          <a:r>
            <a:rPr lang="ru-RU" sz="1800" spc="-30" baseline="0" dirty="0" smtClean="0"/>
            <a:t>предусматривающее</a:t>
          </a:r>
          <a:r>
            <a:rPr lang="ru-RU" sz="1800" dirty="0" smtClean="0"/>
            <a:t> различные пути развития конфликта. Организатором может быть явная </a:t>
          </a:r>
          <a:r>
            <a:rPr lang="ru-RU" sz="1800" b="0" dirty="0" smtClean="0"/>
            <a:t>или «теневая» </a:t>
          </a:r>
          <a:r>
            <a:rPr lang="ru-RU" sz="1800" dirty="0" smtClean="0"/>
            <a:t>фигура</a:t>
          </a:r>
        </a:p>
        <a:p>
          <a:pPr marL="57150" indent="0" defTabSz="31115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endParaRPr lang="ru-RU" sz="1500" dirty="0"/>
        </a:p>
      </dgm:t>
    </dgm:pt>
    <dgm:pt modelId="{82718C6D-A6F1-4A69-8075-635F55E05378}" type="parTrans" cxnId="{A2068F29-B342-4F41-80F0-D892E625C4C2}">
      <dgm:prSet/>
      <dgm:spPr/>
      <dgm:t>
        <a:bodyPr/>
        <a:lstStyle/>
        <a:p>
          <a:endParaRPr lang="ru-RU"/>
        </a:p>
      </dgm:t>
    </dgm:pt>
    <dgm:pt modelId="{058881E4-6511-4D6B-A44C-16675F4A305D}" type="sibTrans" cxnId="{A2068F29-B342-4F41-80F0-D892E625C4C2}">
      <dgm:prSet/>
      <dgm:spPr/>
      <dgm:t>
        <a:bodyPr/>
        <a:lstStyle/>
        <a:p>
          <a:endParaRPr lang="ru-RU"/>
        </a:p>
      </dgm:t>
    </dgm:pt>
    <dgm:pt modelId="{D9ED2EC2-91FB-4C63-BF61-B062CCE37287}">
      <dgm:prSet custT="1"/>
      <dgm:spPr/>
      <dgm:t>
        <a:bodyPr/>
        <a:lstStyle/>
        <a:p>
          <a:r>
            <a:rPr lang="ru-RU" sz="2000" dirty="0" smtClean="0"/>
            <a:t>лицо, организация или государство, подталкивающее другого участника к конфликту</a:t>
          </a:r>
          <a:endParaRPr lang="ru-RU" sz="2000" dirty="0"/>
        </a:p>
      </dgm:t>
    </dgm:pt>
    <dgm:pt modelId="{1725FF90-B09F-4210-A3CC-C5B0CC64DE16}" type="parTrans" cxnId="{2862CEF6-6153-44E2-A7AB-F5F522607B96}">
      <dgm:prSet/>
      <dgm:spPr/>
      <dgm:t>
        <a:bodyPr/>
        <a:lstStyle/>
        <a:p>
          <a:endParaRPr lang="ru-RU"/>
        </a:p>
      </dgm:t>
    </dgm:pt>
    <dgm:pt modelId="{64734361-3FC5-4A2A-9287-20666E6853B5}" type="sibTrans" cxnId="{2862CEF6-6153-44E2-A7AB-F5F522607B96}">
      <dgm:prSet/>
      <dgm:spPr/>
      <dgm:t>
        <a:bodyPr/>
        <a:lstStyle/>
        <a:p>
          <a:endParaRPr lang="ru-RU"/>
        </a:p>
      </dgm:t>
    </dgm:pt>
    <dgm:pt modelId="{ECE0E291-C23F-4A2C-808D-E8CE077E3D67}">
      <dgm:prSet custT="1"/>
      <dgm:spPr/>
      <dgm:t>
        <a:bodyPr/>
        <a:lstStyle/>
        <a:p>
          <a:r>
            <a:rPr lang="ru-RU" sz="2000" dirty="0" smtClean="0"/>
            <a:t>лицо, содействующее конфликту советами, технической помощью и другими способами</a:t>
          </a:r>
          <a:endParaRPr lang="ru-RU" sz="2000" dirty="0"/>
        </a:p>
      </dgm:t>
    </dgm:pt>
    <dgm:pt modelId="{951066E8-0D48-4396-8993-8C8A7D530529}" type="parTrans" cxnId="{51549378-55DA-46DE-A3F9-95EBE3950A6B}">
      <dgm:prSet/>
      <dgm:spPr/>
      <dgm:t>
        <a:bodyPr/>
        <a:lstStyle/>
        <a:p>
          <a:endParaRPr lang="ru-RU"/>
        </a:p>
      </dgm:t>
    </dgm:pt>
    <dgm:pt modelId="{706BCD8D-1926-47A1-B500-14360B649C8E}" type="sibTrans" cxnId="{51549378-55DA-46DE-A3F9-95EBE3950A6B}">
      <dgm:prSet/>
      <dgm:spPr/>
      <dgm:t>
        <a:bodyPr/>
        <a:lstStyle/>
        <a:p>
          <a:endParaRPr lang="ru-RU"/>
        </a:p>
      </dgm:t>
    </dgm:pt>
    <dgm:pt modelId="{C400393B-592A-444F-A76A-E5E501590218}">
      <dgm:prSet custT="1"/>
      <dgm:spPr/>
      <dgm:t>
        <a:bodyPr/>
        <a:lstStyle/>
        <a:p>
          <a:pPr marL="0" marR="0" indent="0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600" dirty="0" smtClean="0"/>
            <a:t>можно в считать участниками конфликта, тех, которые пытаются не просто разобраться в причинах и обстоятельствах происходящего, </a:t>
          </a:r>
          <a:br>
            <a:rPr lang="ru-RU" sz="1600" dirty="0" smtClean="0"/>
          </a:br>
          <a:r>
            <a:rPr lang="ru-RU" sz="1600" dirty="0" smtClean="0"/>
            <a:t>но предотвратить, остановить, разрешить конфликт</a:t>
          </a:r>
          <a:r>
            <a:rPr lang="ru-RU" sz="1500" dirty="0" smtClean="0"/>
            <a:t>.</a:t>
          </a:r>
        </a:p>
        <a:p>
          <a:pPr marL="57150" indent="0" defTabSz="31115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endParaRPr lang="ru-RU" sz="1500" dirty="0"/>
        </a:p>
      </dgm:t>
    </dgm:pt>
    <dgm:pt modelId="{F896B444-E030-41E3-8F0F-974A0D28D668}" type="parTrans" cxnId="{3D4CD65E-9F7B-46D4-8F26-DDB01E88E461}">
      <dgm:prSet/>
      <dgm:spPr/>
      <dgm:t>
        <a:bodyPr/>
        <a:lstStyle/>
        <a:p>
          <a:endParaRPr lang="ru-RU"/>
        </a:p>
      </dgm:t>
    </dgm:pt>
    <dgm:pt modelId="{523AD16D-57BB-467E-85EC-4A69E00F7D28}" type="sibTrans" cxnId="{3D4CD65E-9F7B-46D4-8F26-DDB01E88E461}">
      <dgm:prSet/>
      <dgm:spPr/>
      <dgm:t>
        <a:bodyPr/>
        <a:lstStyle/>
        <a:p>
          <a:endParaRPr lang="ru-RU"/>
        </a:p>
      </dgm:t>
    </dgm:pt>
    <dgm:pt modelId="{C97DEDAF-F915-41A6-AAA7-8F0EA6B79AE5}" type="pres">
      <dgm:prSet presAssocID="{3FACE6F2-DFF4-42D7-BDCD-309FC9C18506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B041F26-B920-42B4-B829-175B24E92F36}" type="pres">
      <dgm:prSet presAssocID="{8D199F91-215C-4C19-986E-F1B74DEA4198}" presName="composite" presStyleCnt="0"/>
      <dgm:spPr/>
    </dgm:pt>
    <dgm:pt modelId="{F00DE0CB-710C-4BC7-BF56-1CBA83774B6A}" type="pres">
      <dgm:prSet presAssocID="{8D199F91-215C-4C19-986E-F1B74DEA4198}" presName="parTx" presStyleLbl="align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FA4AB6E-0FDC-44DC-B0D5-833D86FA2DF3}" type="pres">
      <dgm:prSet presAssocID="{8D199F91-215C-4C19-986E-F1B74DEA4198}" presName="desTx" presStyleLbl="align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213C3D7-5594-4D93-8702-251EB0073412}" type="pres">
      <dgm:prSet presAssocID="{A26BF6E9-9F1E-4ACC-A4DC-4F905A1AEF13}" presName="space" presStyleCnt="0"/>
      <dgm:spPr/>
    </dgm:pt>
    <dgm:pt modelId="{9EAA0354-13CB-4521-AC2B-D959267D2BAF}" type="pres">
      <dgm:prSet presAssocID="{351B84DB-DDE8-445C-B6C7-C02F27CC3DE7}" presName="composite" presStyleCnt="0"/>
      <dgm:spPr/>
    </dgm:pt>
    <dgm:pt modelId="{F5D85DA5-A37B-42D5-B8AC-C5A140EB9ACA}" type="pres">
      <dgm:prSet presAssocID="{351B84DB-DDE8-445C-B6C7-C02F27CC3DE7}" presName="parTx" presStyleLbl="align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E3E22F4-6678-49D4-B405-1FCD1555DCB9}" type="pres">
      <dgm:prSet presAssocID="{351B84DB-DDE8-445C-B6C7-C02F27CC3DE7}" presName="desTx" presStyleLbl="align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1A8E83B-B705-441C-99D7-BA523C3B961E}" type="pres">
      <dgm:prSet presAssocID="{E32ACE38-7ED2-4E7D-AA09-072B0EC58FD0}" presName="space" presStyleCnt="0"/>
      <dgm:spPr/>
    </dgm:pt>
    <dgm:pt modelId="{653457A1-527F-4269-ABEF-778BE6F06500}" type="pres">
      <dgm:prSet presAssocID="{EC13FB74-F079-444B-8289-C1B34E5B4E15}" presName="composite" presStyleCnt="0"/>
      <dgm:spPr/>
    </dgm:pt>
    <dgm:pt modelId="{93AE3D81-30C8-445B-8B07-F4BD71ABE348}" type="pres">
      <dgm:prSet presAssocID="{EC13FB74-F079-444B-8289-C1B34E5B4E15}" presName="parTx" presStyleLbl="align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D0F5094-EB12-4689-9FF5-DEB9D64210D5}" type="pres">
      <dgm:prSet presAssocID="{EC13FB74-F079-444B-8289-C1B34E5B4E15}" presName="desTx" presStyleLbl="align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E7153CD-3714-42D2-B77C-77769B38FC5E}" type="pres">
      <dgm:prSet presAssocID="{B272A4B2-3BBB-4E8C-9597-3CF4F515D55C}" presName="space" presStyleCnt="0"/>
      <dgm:spPr/>
    </dgm:pt>
    <dgm:pt modelId="{AEFA019D-AF9B-48C4-97AE-435E6116296D}" type="pres">
      <dgm:prSet presAssocID="{0FCD8F4A-93DF-4CEE-BE1C-C379D9313E2C}" presName="composite" presStyleCnt="0"/>
      <dgm:spPr/>
    </dgm:pt>
    <dgm:pt modelId="{9ED40169-86FE-4BC4-BC6C-F29F44BDF3FB}" type="pres">
      <dgm:prSet presAssocID="{0FCD8F4A-93DF-4CEE-BE1C-C379D9313E2C}" presName="parTx" presStyleLbl="align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5E7BCD9-8D5A-4D3F-A38A-4AEC8FC2DC5C}" type="pres">
      <dgm:prSet presAssocID="{0FCD8F4A-93DF-4CEE-BE1C-C379D9313E2C}" presName="desTx" presStyleLbl="alignAccFollowNode1" presStyleIdx="3" presStyleCnt="4" custLinFactNeighborX="5492" custLinFactNeighborY="41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BACBA92-5ACD-4967-ABEE-AA1CE27C741E}" type="presOf" srcId="{D9ED2EC2-91FB-4C63-BF61-B062CCE37287}" destId="{EE3E22F4-6678-49D4-B405-1FCD1555DCB9}" srcOrd="0" destOrd="0" presId="urn:microsoft.com/office/officeart/2005/8/layout/hList1"/>
    <dgm:cxn modelId="{2FA79797-A76B-4ADF-B9EB-B8009E9C76BE}" type="presOf" srcId="{0FCD8F4A-93DF-4CEE-BE1C-C379D9313E2C}" destId="{9ED40169-86FE-4BC4-BC6C-F29F44BDF3FB}" srcOrd="0" destOrd="0" presId="urn:microsoft.com/office/officeart/2005/8/layout/hList1"/>
    <dgm:cxn modelId="{51549378-55DA-46DE-A3F9-95EBE3950A6B}" srcId="{EC13FB74-F079-444B-8289-C1B34E5B4E15}" destId="{ECE0E291-C23F-4A2C-808D-E8CE077E3D67}" srcOrd="0" destOrd="0" parTransId="{951066E8-0D48-4396-8993-8C8A7D530529}" sibTransId="{706BCD8D-1926-47A1-B500-14360B649C8E}"/>
    <dgm:cxn modelId="{D18EB9B1-10F7-4A71-8A2A-CAC3FFD8D38A}" srcId="{3FACE6F2-DFF4-42D7-BDCD-309FC9C18506}" destId="{0FCD8F4A-93DF-4CEE-BE1C-C379D9313E2C}" srcOrd="3" destOrd="0" parTransId="{3B667331-C781-49D5-BA28-5E2BE782D750}" sibTransId="{8720613A-0236-4291-B8F6-0F5B2E47C6CD}"/>
    <dgm:cxn modelId="{B2F24405-A773-40A1-9AD3-048C2C6524E0}" type="presOf" srcId="{14210C99-C09E-4125-9BE6-B301AB9B43F9}" destId="{BFA4AB6E-0FDC-44DC-B0D5-833D86FA2DF3}" srcOrd="0" destOrd="0" presId="urn:microsoft.com/office/officeart/2005/8/layout/hList1"/>
    <dgm:cxn modelId="{26E1D73A-E57E-4F60-8945-1FB7BBBD8838}" type="presOf" srcId="{3FACE6F2-DFF4-42D7-BDCD-309FC9C18506}" destId="{C97DEDAF-F915-41A6-AAA7-8F0EA6B79AE5}" srcOrd="0" destOrd="0" presId="urn:microsoft.com/office/officeart/2005/8/layout/hList1"/>
    <dgm:cxn modelId="{96E23C08-5409-410B-8630-3658DD6AF585}" type="presOf" srcId="{351B84DB-DDE8-445C-B6C7-C02F27CC3DE7}" destId="{F5D85DA5-A37B-42D5-B8AC-C5A140EB9ACA}" srcOrd="0" destOrd="0" presId="urn:microsoft.com/office/officeart/2005/8/layout/hList1"/>
    <dgm:cxn modelId="{C0313815-3415-41E6-B938-B27CCA0225A3}" srcId="{3FACE6F2-DFF4-42D7-BDCD-309FC9C18506}" destId="{8D199F91-215C-4C19-986E-F1B74DEA4198}" srcOrd="0" destOrd="0" parTransId="{24689A54-886D-4D88-A691-9669734C8007}" sibTransId="{A26BF6E9-9F1E-4ACC-A4DC-4F905A1AEF13}"/>
    <dgm:cxn modelId="{14E98DAA-9DAD-42CD-9E17-2ADF56F04074}" srcId="{3FACE6F2-DFF4-42D7-BDCD-309FC9C18506}" destId="{351B84DB-DDE8-445C-B6C7-C02F27CC3DE7}" srcOrd="1" destOrd="0" parTransId="{6EE19C61-FAF3-4BE8-9849-C2BCFBCF4701}" sibTransId="{E32ACE38-7ED2-4E7D-AA09-072B0EC58FD0}"/>
    <dgm:cxn modelId="{5C8AB1CC-90CA-46D8-AEE9-036A81D82218}" srcId="{3FACE6F2-DFF4-42D7-BDCD-309FC9C18506}" destId="{EC13FB74-F079-444B-8289-C1B34E5B4E15}" srcOrd="2" destOrd="0" parTransId="{24AB3309-FE0E-40A8-9FB9-FDDF624B22CA}" sibTransId="{B272A4B2-3BBB-4E8C-9597-3CF4F515D55C}"/>
    <dgm:cxn modelId="{7D469549-7598-4001-9237-FA2C250151C3}" type="presOf" srcId="{C400393B-592A-444F-A76A-E5E501590218}" destId="{E5E7BCD9-8D5A-4D3F-A38A-4AEC8FC2DC5C}" srcOrd="0" destOrd="0" presId="urn:microsoft.com/office/officeart/2005/8/layout/hList1"/>
    <dgm:cxn modelId="{3D4CD65E-9F7B-46D4-8F26-DDB01E88E461}" srcId="{0FCD8F4A-93DF-4CEE-BE1C-C379D9313E2C}" destId="{C400393B-592A-444F-A76A-E5E501590218}" srcOrd="0" destOrd="0" parTransId="{F896B444-E030-41E3-8F0F-974A0D28D668}" sibTransId="{523AD16D-57BB-467E-85EC-4A69E00F7D28}"/>
    <dgm:cxn modelId="{F99FDA16-AAEB-4155-8341-62DF1F823EA8}" type="presOf" srcId="{8D199F91-215C-4C19-986E-F1B74DEA4198}" destId="{F00DE0CB-710C-4BC7-BF56-1CBA83774B6A}" srcOrd="0" destOrd="0" presId="urn:microsoft.com/office/officeart/2005/8/layout/hList1"/>
    <dgm:cxn modelId="{A2068F29-B342-4F41-80F0-D892E625C4C2}" srcId="{8D199F91-215C-4C19-986E-F1B74DEA4198}" destId="{14210C99-C09E-4125-9BE6-B301AB9B43F9}" srcOrd="0" destOrd="0" parTransId="{82718C6D-A6F1-4A69-8075-635F55E05378}" sibTransId="{058881E4-6511-4D6B-A44C-16675F4A305D}"/>
    <dgm:cxn modelId="{56A4A4FE-7558-4264-976E-AC72E1EB44EB}" type="presOf" srcId="{ECE0E291-C23F-4A2C-808D-E8CE077E3D67}" destId="{7D0F5094-EB12-4689-9FF5-DEB9D64210D5}" srcOrd="0" destOrd="0" presId="urn:microsoft.com/office/officeart/2005/8/layout/hList1"/>
    <dgm:cxn modelId="{2862CEF6-6153-44E2-A7AB-F5F522607B96}" srcId="{351B84DB-DDE8-445C-B6C7-C02F27CC3DE7}" destId="{D9ED2EC2-91FB-4C63-BF61-B062CCE37287}" srcOrd="0" destOrd="0" parTransId="{1725FF90-B09F-4210-A3CC-C5B0CC64DE16}" sibTransId="{64734361-3FC5-4A2A-9287-20666E6853B5}"/>
    <dgm:cxn modelId="{070786B6-FDA6-427E-96C2-13F364A51F82}" type="presOf" srcId="{EC13FB74-F079-444B-8289-C1B34E5B4E15}" destId="{93AE3D81-30C8-445B-8B07-F4BD71ABE348}" srcOrd="0" destOrd="0" presId="urn:microsoft.com/office/officeart/2005/8/layout/hList1"/>
    <dgm:cxn modelId="{45046C20-8524-4CB1-BF58-57DB8C44DEFE}" type="presParOf" srcId="{C97DEDAF-F915-41A6-AAA7-8F0EA6B79AE5}" destId="{7B041F26-B920-42B4-B829-175B24E92F36}" srcOrd="0" destOrd="0" presId="urn:microsoft.com/office/officeart/2005/8/layout/hList1"/>
    <dgm:cxn modelId="{2C635F69-E324-4040-B5A2-A03EBE3CEC7A}" type="presParOf" srcId="{7B041F26-B920-42B4-B829-175B24E92F36}" destId="{F00DE0CB-710C-4BC7-BF56-1CBA83774B6A}" srcOrd="0" destOrd="0" presId="urn:microsoft.com/office/officeart/2005/8/layout/hList1"/>
    <dgm:cxn modelId="{502B4140-F46E-4E7A-884D-990AF897C4D4}" type="presParOf" srcId="{7B041F26-B920-42B4-B829-175B24E92F36}" destId="{BFA4AB6E-0FDC-44DC-B0D5-833D86FA2DF3}" srcOrd="1" destOrd="0" presId="urn:microsoft.com/office/officeart/2005/8/layout/hList1"/>
    <dgm:cxn modelId="{3A394A74-FBE7-4DB1-964D-2570D790D468}" type="presParOf" srcId="{C97DEDAF-F915-41A6-AAA7-8F0EA6B79AE5}" destId="{B213C3D7-5594-4D93-8702-251EB0073412}" srcOrd="1" destOrd="0" presId="urn:microsoft.com/office/officeart/2005/8/layout/hList1"/>
    <dgm:cxn modelId="{6DA9467F-F1C0-4FA6-A3C3-D5EF79C5900A}" type="presParOf" srcId="{C97DEDAF-F915-41A6-AAA7-8F0EA6B79AE5}" destId="{9EAA0354-13CB-4521-AC2B-D959267D2BAF}" srcOrd="2" destOrd="0" presId="urn:microsoft.com/office/officeart/2005/8/layout/hList1"/>
    <dgm:cxn modelId="{BB0BED41-C6F3-435C-B885-F7634DA5DF4D}" type="presParOf" srcId="{9EAA0354-13CB-4521-AC2B-D959267D2BAF}" destId="{F5D85DA5-A37B-42D5-B8AC-C5A140EB9ACA}" srcOrd="0" destOrd="0" presId="urn:microsoft.com/office/officeart/2005/8/layout/hList1"/>
    <dgm:cxn modelId="{E6557F59-A847-4485-B30E-B7624F676032}" type="presParOf" srcId="{9EAA0354-13CB-4521-AC2B-D959267D2BAF}" destId="{EE3E22F4-6678-49D4-B405-1FCD1555DCB9}" srcOrd="1" destOrd="0" presId="urn:microsoft.com/office/officeart/2005/8/layout/hList1"/>
    <dgm:cxn modelId="{EEBDE6F9-FEDD-466F-9F58-D5970C1BFA67}" type="presParOf" srcId="{C97DEDAF-F915-41A6-AAA7-8F0EA6B79AE5}" destId="{41A8E83B-B705-441C-99D7-BA523C3B961E}" srcOrd="3" destOrd="0" presId="urn:microsoft.com/office/officeart/2005/8/layout/hList1"/>
    <dgm:cxn modelId="{61C9A64D-EC0B-48F5-879A-1634C847B63A}" type="presParOf" srcId="{C97DEDAF-F915-41A6-AAA7-8F0EA6B79AE5}" destId="{653457A1-527F-4269-ABEF-778BE6F06500}" srcOrd="4" destOrd="0" presId="urn:microsoft.com/office/officeart/2005/8/layout/hList1"/>
    <dgm:cxn modelId="{F37BC3CA-D571-4312-BB03-55376D277EB7}" type="presParOf" srcId="{653457A1-527F-4269-ABEF-778BE6F06500}" destId="{93AE3D81-30C8-445B-8B07-F4BD71ABE348}" srcOrd="0" destOrd="0" presId="urn:microsoft.com/office/officeart/2005/8/layout/hList1"/>
    <dgm:cxn modelId="{3D5D5350-D624-4A29-91C6-59B3FB1AEAFA}" type="presParOf" srcId="{653457A1-527F-4269-ABEF-778BE6F06500}" destId="{7D0F5094-EB12-4689-9FF5-DEB9D64210D5}" srcOrd="1" destOrd="0" presId="urn:microsoft.com/office/officeart/2005/8/layout/hList1"/>
    <dgm:cxn modelId="{4BD5181A-68C8-423A-9158-49FFF4A634B0}" type="presParOf" srcId="{C97DEDAF-F915-41A6-AAA7-8F0EA6B79AE5}" destId="{0E7153CD-3714-42D2-B77C-77769B38FC5E}" srcOrd="5" destOrd="0" presId="urn:microsoft.com/office/officeart/2005/8/layout/hList1"/>
    <dgm:cxn modelId="{76E578E4-7AF2-4B5B-B99C-6B09186BD5A9}" type="presParOf" srcId="{C97DEDAF-F915-41A6-AAA7-8F0EA6B79AE5}" destId="{AEFA019D-AF9B-48C4-97AE-435E6116296D}" srcOrd="6" destOrd="0" presId="urn:microsoft.com/office/officeart/2005/8/layout/hList1"/>
    <dgm:cxn modelId="{060A37F3-6B84-49F2-9C47-600502A8DC73}" type="presParOf" srcId="{AEFA019D-AF9B-48C4-97AE-435E6116296D}" destId="{9ED40169-86FE-4BC4-BC6C-F29F44BDF3FB}" srcOrd="0" destOrd="0" presId="urn:microsoft.com/office/officeart/2005/8/layout/hList1"/>
    <dgm:cxn modelId="{3A68AD83-A2F7-4CE0-95BF-B9320907A278}" type="presParOf" srcId="{AEFA019D-AF9B-48C4-97AE-435E6116296D}" destId="{E5E7BCD9-8D5A-4D3F-A38A-4AEC8FC2DC5C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1535BA67-84C4-4232-BCD7-0362652DC4E1}" type="doc">
      <dgm:prSet loTypeId="urn:microsoft.com/office/officeart/2005/8/layout/l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682082C-2090-40DD-B31F-5EC8FE37AB9A}">
      <dgm:prSet custT="1"/>
      <dgm:spPr/>
      <dgm:t>
        <a:bodyPr/>
        <a:lstStyle/>
        <a:p>
          <a:pPr rtl="0"/>
          <a:r>
            <a:rPr lang="ru-RU" sz="3200" dirty="0" err="1" smtClean="0"/>
            <a:t>предконфликтная</a:t>
          </a:r>
          <a:r>
            <a:rPr lang="ru-RU" sz="2000" dirty="0" smtClean="0"/>
            <a:t> </a:t>
          </a:r>
          <a:endParaRPr lang="ru-RU" sz="2000" dirty="0"/>
        </a:p>
      </dgm:t>
    </dgm:pt>
    <dgm:pt modelId="{0024F562-8AAF-41A6-A83F-794C4094CED0}" type="parTrans" cxnId="{CA49223E-4AD5-4DA7-9093-E2C8283469D7}">
      <dgm:prSet/>
      <dgm:spPr/>
      <dgm:t>
        <a:bodyPr/>
        <a:lstStyle/>
        <a:p>
          <a:endParaRPr lang="ru-RU"/>
        </a:p>
      </dgm:t>
    </dgm:pt>
    <dgm:pt modelId="{45185FC5-73CC-4E6A-8F9F-62BAF36ABB8C}" type="sibTrans" cxnId="{CA49223E-4AD5-4DA7-9093-E2C8283469D7}">
      <dgm:prSet/>
      <dgm:spPr/>
      <dgm:t>
        <a:bodyPr/>
        <a:lstStyle/>
        <a:p>
          <a:endParaRPr lang="ru-RU"/>
        </a:p>
      </dgm:t>
    </dgm:pt>
    <dgm:pt modelId="{D36CC313-4665-4304-9FA1-4448F8CBFA3E}">
      <dgm:prSet custT="1"/>
      <dgm:spPr/>
      <dgm:t>
        <a:bodyPr/>
        <a:lstStyle/>
        <a:p>
          <a:pPr rtl="0"/>
          <a:r>
            <a:rPr lang="ru-RU" sz="3600" dirty="0" smtClean="0"/>
            <a:t>конфликтная </a:t>
          </a:r>
          <a:endParaRPr lang="ru-RU" sz="3600" dirty="0"/>
        </a:p>
      </dgm:t>
    </dgm:pt>
    <dgm:pt modelId="{110CE4A5-1C5D-49F3-B763-043277D8016B}" type="parTrans" cxnId="{F57E239D-BEFB-4F7A-8111-A0D0DDC26D1B}">
      <dgm:prSet/>
      <dgm:spPr/>
      <dgm:t>
        <a:bodyPr/>
        <a:lstStyle/>
        <a:p>
          <a:endParaRPr lang="ru-RU"/>
        </a:p>
      </dgm:t>
    </dgm:pt>
    <dgm:pt modelId="{56CE6236-C3FE-401C-BA92-69375CA892A3}" type="sibTrans" cxnId="{F57E239D-BEFB-4F7A-8111-A0D0DDC26D1B}">
      <dgm:prSet/>
      <dgm:spPr/>
      <dgm:t>
        <a:bodyPr/>
        <a:lstStyle/>
        <a:p>
          <a:endParaRPr lang="ru-RU"/>
        </a:p>
      </dgm:t>
    </dgm:pt>
    <dgm:pt modelId="{B409C120-D0ED-4D9F-BC0D-8336219CCCD4}">
      <dgm:prSet/>
      <dgm:spPr/>
      <dgm:t>
        <a:bodyPr/>
        <a:lstStyle/>
        <a:p>
          <a:pPr rtl="0"/>
          <a:r>
            <a:rPr lang="ru-RU" dirty="0" err="1" smtClean="0"/>
            <a:t>послеконфликтная</a:t>
          </a:r>
          <a:endParaRPr lang="ru-RU" dirty="0"/>
        </a:p>
      </dgm:t>
    </dgm:pt>
    <dgm:pt modelId="{782284B7-5495-46C3-A691-ACAA62D51DC9}" type="parTrans" cxnId="{D0285B90-77FA-4AB7-9B28-098F05DA3B98}">
      <dgm:prSet/>
      <dgm:spPr/>
      <dgm:t>
        <a:bodyPr/>
        <a:lstStyle/>
        <a:p>
          <a:endParaRPr lang="ru-RU"/>
        </a:p>
      </dgm:t>
    </dgm:pt>
    <dgm:pt modelId="{646F44B3-9F6C-485C-8217-AFA91DA8B054}" type="sibTrans" cxnId="{D0285B90-77FA-4AB7-9B28-098F05DA3B98}">
      <dgm:prSet/>
      <dgm:spPr/>
      <dgm:t>
        <a:bodyPr/>
        <a:lstStyle/>
        <a:p>
          <a:endParaRPr lang="ru-RU"/>
        </a:p>
      </dgm:t>
    </dgm:pt>
    <dgm:pt modelId="{5D7AFF09-435B-4973-887C-FEE263CB580D}" type="pres">
      <dgm:prSet presAssocID="{1535BA67-84C4-4232-BCD7-0362652DC4E1}" presName="Name0" presStyleCnt="0">
        <dgm:presLayoutVars>
          <dgm:chPref val="3"/>
          <dgm:dir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3C28D470-2363-48ED-91E9-1064AF328F2E}" type="pres">
      <dgm:prSet presAssocID="{7682082C-2090-40DD-B31F-5EC8FE37AB9A}" presName="horFlow" presStyleCnt="0"/>
      <dgm:spPr/>
    </dgm:pt>
    <dgm:pt modelId="{35440A23-11D1-4251-A27D-DCED82DA8553}" type="pres">
      <dgm:prSet presAssocID="{7682082C-2090-40DD-B31F-5EC8FE37AB9A}" presName="bigChev" presStyleLbl="node1" presStyleIdx="0" presStyleCnt="3" custScaleX="120634" custScaleY="75149" custLinFactNeighborX="-28961" custLinFactNeighborY="1778"/>
      <dgm:spPr/>
      <dgm:t>
        <a:bodyPr/>
        <a:lstStyle/>
        <a:p>
          <a:endParaRPr lang="ru-RU"/>
        </a:p>
      </dgm:t>
    </dgm:pt>
    <dgm:pt modelId="{E32C107D-B645-44B5-8B97-16BEDB19E5E2}" type="pres">
      <dgm:prSet presAssocID="{7682082C-2090-40DD-B31F-5EC8FE37AB9A}" presName="vSp" presStyleCnt="0"/>
      <dgm:spPr/>
    </dgm:pt>
    <dgm:pt modelId="{33C19415-8682-4230-8673-58BA2DE8C756}" type="pres">
      <dgm:prSet presAssocID="{D36CC313-4665-4304-9FA1-4448F8CBFA3E}" presName="horFlow" presStyleCnt="0"/>
      <dgm:spPr/>
    </dgm:pt>
    <dgm:pt modelId="{7676F839-7EC1-4554-AE32-CCFFBF4BDB3C}" type="pres">
      <dgm:prSet presAssocID="{D36CC313-4665-4304-9FA1-4448F8CBFA3E}" presName="bigChev" presStyleLbl="node1" presStyleIdx="1" presStyleCnt="3" custScaleX="150626"/>
      <dgm:spPr/>
      <dgm:t>
        <a:bodyPr/>
        <a:lstStyle/>
        <a:p>
          <a:endParaRPr lang="ru-RU"/>
        </a:p>
      </dgm:t>
    </dgm:pt>
    <dgm:pt modelId="{2AE454A3-AADE-4CF4-921E-28C993396014}" type="pres">
      <dgm:prSet presAssocID="{D36CC313-4665-4304-9FA1-4448F8CBFA3E}" presName="vSp" presStyleCnt="0"/>
      <dgm:spPr/>
    </dgm:pt>
    <dgm:pt modelId="{A90316F1-0184-4624-A735-573E9AAD54C2}" type="pres">
      <dgm:prSet presAssocID="{B409C120-D0ED-4D9F-BC0D-8336219CCCD4}" presName="horFlow" presStyleCnt="0"/>
      <dgm:spPr/>
    </dgm:pt>
    <dgm:pt modelId="{0421E9AC-1923-4954-B8BD-D7077A34DFFB}" type="pres">
      <dgm:prSet presAssocID="{B409C120-D0ED-4D9F-BC0D-8336219CCCD4}" presName="bigChev" presStyleLbl="node1" presStyleIdx="2" presStyleCnt="3" custScaleX="143362" custLinFactX="16959" custLinFactNeighborX="100000" custLinFactNeighborY="-1498"/>
      <dgm:spPr/>
      <dgm:t>
        <a:bodyPr/>
        <a:lstStyle/>
        <a:p>
          <a:endParaRPr lang="ru-RU"/>
        </a:p>
      </dgm:t>
    </dgm:pt>
  </dgm:ptLst>
  <dgm:cxnLst>
    <dgm:cxn modelId="{99B94B7A-7BBF-48F7-BC4A-E552D4141ECA}" type="presOf" srcId="{B409C120-D0ED-4D9F-BC0D-8336219CCCD4}" destId="{0421E9AC-1923-4954-B8BD-D7077A34DFFB}" srcOrd="0" destOrd="0" presId="urn:microsoft.com/office/officeart/2005/8/layout/lProcess3"/>
    <dgm:cxn modelId="{F57E239D-BEFB-4F7A-8111-A0D0DDC26D1B}" srcId="{1535BA67-84C4-4232-BCD7-0362652DC4E1}" destId="{D36CC313-4665-4304-9FA1-4448F8CBFA3E}" srcOrd="1" destOrd="0" parTransId="{110CE4A5-1C5D-49F3-B763-043277D8016B}" sibTransId="{56CE6236-C3FE-401C-BA92-69375CA892A3}"/>
    <dgm:cxn modelId="{EB335DDF-75E5-4AF7-86A5-BFB36ADFDC30}" type="presOf" srcId="{1535BA67-84C4-4232-BCD7-0362652DC4E1}" destId="{5D7AFF09-435B-4973-887C-FEE263CB580D}" srcOrd="0" destOrd="0" presId="urn:microsoft.com/office/officeart/2005/8/layout/lProcess3"/>
    <dgm:cxn modelId="{CA49223E-4AD5-4DA7-9093-E2C8283469D7}" srcId="{1535BA67-84C4-4232-BCD7-0362652DC4E1}" destId="{7682082C-2090-40DD-B31F-5EC8FE37AB9A}" srcOrd="0" destOrd="0" parTransId="{0024F562-8AAF-41A6-A83F-794C4094CED0}" sibTransId="{45185FC5-73CC-4E6A-8F9F-62BAF36ABB8C}"/>
    <dgm:cxn modelId="{702E29A2-EF7C-45B5-9784-7FC1A5D17EF6}" type="presOf" srcId="{7682082C-2090-40DD-B31F-5EC8FE37AB9A}" destId="{35440A23-11D1-4251-A27D-DCED82DA8553}" srcOrd="0" destOrd="0" presId="urn:microsoft.com/office/officeart/2005/8/layout/lProcess3"/>
    <dgm:cxn modelId="{D0285B90-77FA-4AB7-9B28-098F05DA3B98}" srcId="{1535BA67-84C4-4232-BCD7-0362652DC4E1}" destId="{B409C120-D0ED-4D9F-BC0D-8336219CCCD4}" srcOrd="2" destOrd="0" parTransId="{782284B7-5495-46C3-A691-ACAA62D51DC9}" sibTransId="{646F44B3-9F6C-485C-8217-AFA91DA8B054}"/>
    <dgm:cxn modelId="{9337999F-982A-46B6-945E-A92114EB87DB}" type="presOf" srcId="{D36CC313-4665-4304-9FA1-4448F8CBFA3E}" destId="{7676F839-7EC1-4554-AE32-CCFFBF4BDB3C}" srcOrd="0" destOrd="0" presId="urn:microsoft.com/office/officeart/2005/8/layout/lProcess3"/>
    <dgm:cxn modelId="{10E21E75-F0A8-4959-B5D3-60444054DBDF}" type="presParOf" srcId="{5D7AFF09-435B-4973-887C-FEE263CB580D}" destId="{3C28D470-2363-48ED-91E9-1064AF328F2E}" srcOrd="0" destOrd="0" presId="urn:microsoft.com/office/officeart/2005/8/layout/lProcess3"/>
    <dgm:cxn modelId="{C94F10C2-C6B7-4D60-947D-2A90128CDEC4}" type="presParOf" srcId="{3C28D470-2363-48ED-91E9-1064AF328F2E}" destId="{35440A23-11D1-4251-A27D-DCED82DA8553}" srcOrd="0" destOrd="0" presId="urn:microsoft.com/office/officeart/2005/8/layout/lProcess3"/>
    <dgm:cxn modelId="{703CB2E9-E27B-426B-B295-A344E27061B5}" type="presParOf" srcId="{5D7AFF09-435B-4973-887C-FEE263CB580D}" destId="{E32C107D-B645-44B5-8B97-16BEDB19E5E2}" srcOrd="1" destOrd="0" presId="urn:microsoft.com/office/officeart/2005/8/layout/lProcess3"/>
    <dgm:cxn modelId="{4D9D6F2E-3806-42F8-871E-BEED4AAB0A92}" type="presParOf" srcId="{5D7AFF09-435B-4973-887C-FEE263CB580D}" destId="{33C19415-8682-4230-8673-58BA2DE8C756}" srcOrd="2" destOrd="0" presId="urn:microsoft.com/office/officeart/2005/8/layout/lProcess3"/>
    <dgm:cxn modelId="{7CCFDBB2-0747-49F2-8E07-DBFA628F31DB}" type="presParOf" srcId="{33C19415-8682-4230-8673-58BA2DE8C756}" destId="{7676F839-7EC1-4554-AE32-CCFFBF4BDB3C}" srcOrd="0" destOrd="0" presId="urn:microsoft.com/office/officeart/2005/8/layout/lProcess3"/>
    <dgm:cxn modelId="{BDABDD37-CB9B-400C-9EBE-44454358D306}" type="presParOf" srcId="{5D7AFF09-435B-4973-887C-FEE263CB580D}" destId="{2AE454A3-AADE-4CF4-921E-28C993396014}" srcOrd="3" destOrd="0" presId="urn:microsoft.com/office/officeart/2005/8/layout/lProcess3"/>
    <dgm:cxn modelId="{52BE0A56-21AB-4431-A491-C633126A756A}" type="presParOf" srcId="{5D7AFF09-435B-4973-887C-FEE263CB580D}" destId="{A90316F1-0184-4624-A735-573E9AAD54C2}" srcOrd="4" destOrd="0" presId="urn:microsoft.com/office/officeart/2005/8/layout/lProcess3"/>
    <dgm:cxn modelId="{BF70ECDB-5D16-4EBA-A16A-271418FF0645}" type="presParOf" srcId="{A90316F1-0184-4624-A735-573E9AAD54C2}" destId="{0421E9AC-1923-4954-B8BD-D7077A34DFFB}" srcOrd="0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207305B3-FD3F-4EF3-8F3A-155D8A9DD315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FF3B834-C865-4C52-9130-38E10ADFFD67}">
      <dgm:prSet/>
      <dgm:spPr/>
      <dgm:t>
        <a:bodyPr/>
        <a:lstStyle/>
        <a:p>
          <a:pPr rtl="0"/>
          <a:r>
            <a:rPr lang="ru-RU" dirty="0" smtClean="0"/>
            <a:t>Группа причин конфликтов (частные)</a:t>
          </a:r>
          <a:endParaRPr lang="ru-RU" dirty="0"/>
        </a:p>
      </dgm:t>
    </dgm:pt>
    <dgm:pt modelId="{8E3D31C3-27E1-42C6-B627-9A5CF95B6B89}" type="parTrans" cxnId="{CC53A405-B82A-40F6-AB79-9CA7F80BC172}">
      <dgm:prSet/>
      <dgm:spPr/>
      <dgm:t>
        <a:bodyPr/>
        <a:lstStyle/>
        <a:p>
          <a:endParaRPr lang="ru-RU"/>
        </a:p>
      </dgm:t>
    </dgm:pt>
    <dgm:pt modelId="{2E82A5E3-D856-4563-9DBB-B681D7259C96}" type="sibTrans" cxnId="{CC53A405-B82A-40F6-AB79-9CA7F80BC172}">
      <dgm:prSet/>
      <dgm:spPr/>
      <dgm:t>
        <a:bodyPr/>
        <a:lstStyle/>
        <a:p>
          <a:endParaRPr lang="ru-RU"/>
        </a:p>
      </dgm:t>
    </dgm:pt>
    <dgm:pt modelId="{CF9AF763-F20C-44AA-A57E-EA84C90F7A54}" type="pres">
      <dgm:prSet presAssocID="{207305B3-FD3F-4EF3-8F3A-155D8A9DD315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F67C4E9-556B-4206-8376-FEEE59BAF111}" type="pres">
      <dgm:prSet presAssocID="{6FF3B834-C865-4C52-9130-38E10ADFFD67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F275D37-1A2F-44C9-937B-4020F5E0CCD7}" type="presOf" srcId="{207305B3-FD3F-4EF3-8F3A-155D8A9DD315}" destId="{CF9AF763-F20C-44AA-A57E-EA84C90F7A54}" srcOrd="0" destOrd="0" presId="urn:microsoft.com/office/officeart/2005/8/layout/vList2"/>
    <dgm:cxn modelId="{CC53A405-B82A-40F6-AB79-9CA7F80BC172}" srcId="{207305B3-FD3F-4EF3-8F3A-155D8A9DD315}" destId="{6FF3B834-C865-4C52-9130-38E10ADFFD67}" srcOrd="0" destOrd="0" parTransId="{8E3D31C3-27E1-42C6-B627-9A5CF95B6B89}" sibTransId="{2E82A5E3-D856-4563-9DBB-B681D7259C96}"/>
    <dgm:cxn modelId="{1028EB3B-0DA6-4825-9E0D-145604A5234E}" type="presOf" srcId="{6FF3B834-C865-4C52-9130-38E10ADFFD67}" destId="{3F67C4E9-556B-4206-8376-FEEE59BAF111}" srcOrd="0" destOrd="0" presId="urn:microsoft.com/office/officeart/2005/8/layout/vList2"/>
    <dgm:cxn modelId="{312197D0-8EC7-45FB-B03F-FBA26E595905}" type="presParOf" srcId="{CF9AF763-F20C-44AA-A57E-EA84C90F7A54}" destId="{3F67C4E9-556B-4206-8376-FEEE59BAF111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BFCE7D47-3A7E-4E90-9897-129CB27CB391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29C8A898-3112-4803-94EB-C22E900801D0}">
      <dgm:prSet custT="1"/>
      <dgm:spPr/>
      <dgm:t>
        <a:bodyPr/>
        <a:lstStyle/>
        <a:p>
          <a:pPr rtl="0"/>
          <a:r>
            <a:rPr lang="ru-RU" sz="2800" dirty="0" smtClean="0"/>
            <a:t>Американский исследователь М. </a:t>
          </a:r>
          <a:r>
            <a:rPr lang="ru-RU" sz="2800" dirty="0" err="1" smtClean="0"/>
            <a:t>Дойч</a:t>
          </a:r>
          <a:r>
            <a:rPr lang="ru-RU" sz="2800" dirty="0" smtClean="0"/>
            <a:t> (</a:t>
          </a:r>
          <a:r>
            <a:rPr lang="ru-RU" sz="2800" dirty="0" err="1" smtClean="0"/>
            <a:t>M.Deutsch</a:t>
          </a:r>
          <a:r>
            <a:rPr lang="ru-RU" sz="2800" dirty="0" smtClean="0"/>
            <a:t>) также выделяет шесть типов конфликтов:</a:t>
          </a:r>
          <a:r>
            <a:rPr lang="ru-RU" sz="1600" dirty="0" smtClean="0"/>
            <a:t/>
          </a:r>
          <a:br>
            <a:rPr lang="ru-RU" sz="1600" dirty="0" smtClean="0"/>
          </a:br>
          <a:endParaRPr lang="ru-RU" sz="1600" dirty="0"/>
        </a:p>
      </dgm:t>
    </dgm:pt>
    <dgm:pt modelId="{C32E8F83-6B57-4D15-9839-3A8E26C4ADFB}" type="parTrans" cxnId="{D37B194D-E5D0-4B31-B92F-D174763569CD}">
      <dgm:prSet/>
      <dgm:spPr/>
      <dgm:t>
        <a:bodyPr/>
        <a:lstStyle/>
        <a:p>
          <a:endParaRPr lang="ru-RU"/>
        </a:p>
      </dgm:t>
    </dgm:pt>
    <dgm:pt modelId="{2847DAF6-7B92-4907-AD09-4950F7C8788F}" type="sibTrans" cxnId="{D37B194D-E5D0-4B31-B92F-D174763569CD}">
      <dgm:prSet/>
      <dgm:spPr/>
      <dgm:t>
        <a:bodyPr/>
        <a:lstStyle/>
        <a:p>
          <a:endParaRPr lang="ru-RU"/>
        </a:p>
      </dgm:t>
    </dgm:pt>
    <dgm:pt modelId="{466CA054-3D94-4AB2-8A3C-ADCBF557934D}" type="pres">
      <dgm:prSet presAssocID="{BFCE7D47-3A7E-4E90-9897-129CB27CB391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360ED2B-C9D9-4A26-BBB4-9A0E99A63A56}" type="pres">
      <dgm:prSet presAssocID="{29C8A898-3112-4803-94EB-C22E900801D0}" presName="parentText" presStyleLbl="node1" presStyleIdx="0" presStyleCnt="1" custLinFactNeighborX="5556" custLinFactNeighborY="1237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D37B194D-E5D0-4B31-B92F-D174763569CD}" srcId="{BFCE7D47-3A7E-4E90-9897-129CB27CB391}" destId="{29C8A898-3112-4803-94EB-C22E900801D0}" srcOrd="0" destOrd="0" parTransId="{C32E8F83-6B57-4D15-9839-3A8E26C4ADFB}" sibTransId="{2847DAF6-7B92-4907-AD09-4950F7C8788F}"/>
    <dgm:cxn modelId="{38ADD201-B629-4790-9BE4-8C2FC7F2E00C}" type="presOf" srcId="{29C8A898-3112-4803-94EB-C22E900801D0}" destId="{D360ED2B-C9D9-4A26-BBB4-9A0E99A63A56}" srcOrd="0" destOrd="0" presId="urn:microsoft.com/office/officeart/2005/8/layout/vList2"/>
    <dgm:cxn modelId="{ED26B884-0732-42D8-9E39-2516AC426097}" type="presOf" srcId="{BFCE7D47-3A7E-4E90-9897-129CB27CB391}" destId="{466CA054-3D94-4AB2-8A3C-ADCBF557934D}" srcOrd="0" destOrd="0" presId="urn:microsoft.com/office/officeart/2005/8/layout/vList2"/>
    <dgm:cxn modelId="{703EEC05-BB1E-4040-B7D0-B534950947D6}" type="presParOf" srcId="{466CA054-3D94-4AB2-8A3C-ADCBF557934D}" destId="{D360ED2B-C9D9-4A26-BBB4-9A0E99A63A56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4ECE1316-94E7-4810-8A4E-98D2782D102C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BD9FE81-0E8B-4EEA-A086-1BE93A741275}">
      <dgm:prSet/>
      <dgm:spPr/>
      <dgm:t>
        <a:bodyPr/>
        <a:lstStyle/>
        <a:p>
          <a:pPr algn="ctr" rtl="0"/>
          <a:r>
            <a:rPr lang="ru-RU" b="1" dirty="0" smtClean="0"/>
            <a:t>Фазы конфликта</a:t>
          </a:r>
          <a:r>
            <a:rPr lang="ru-RU" dirty="0" smtClean="0"/>
            <a:t> </a:t>
          </a:r>
          <a:endParaRPr lang="ru-RU" dirty="0"/>
        </a:p>
      </dgm:t>
    </dgm:pt>
    <dgm:pt modelId="{CEBD1774-EDA7-427E-B4EC-F542B9599951}" type="parTrans" cxnId="{BE0DE630-248B-48FD-A32E-8355F7D26AC2}">
      <dgm:prSet/>
      <dgm:spPr/>
      <dgm:t>
        <a:bodyPr/>
        <a:lstStyle/>
        <a:p>
          <a:endParaRPr lang="ru-RU"/>
        </a:p>
      </dgm:t>
    </dgm:pt>
    <dgm:pt modelId="{5064C203-BE08-4F98-95DE-6F5F5DD56323}" type="sibTrans" cxnId="{BE0DE630-248B-48FD-A32E-8355F7D26AC2}">
      <dgm:prSet/>
      <dgm:spPr/>
      <dgm:t>
        <a:bodyPr/>
        <a:lstStyle/>
        <a:p>
          <a:endParaRPr lang="ru-RU"/>
        </a:p>
      </dgm:t>
    </dgm:pt>
    <dgm:pt modelId="{55C130CE-6CEC-4A2B-BF21-3D0197AD8FAB}" type="pres">
      <dgm:prSet presAssocID="{4ECE1316-94E7-4810-8A4E-98D2782D102C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BD10706-F82E-4CDF-85D9-F3B496CC9A24}" type="pres">
      <dgm:prSet presAssocID="{7BD9FE81-0E8B-4EEA-A086-1BE93A741275}" presName="parentText" presStyleLbl="node1" presStyleIdx="0" presStyleCnt="1" custScaleY="5506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E0DE630-248B-48FD-A32E-8355F7D26AC2}" srcId="{4ECE1316-94E7-4810-8A4E-98D2782D102C}" destId="{7BD9FE81-0E8B-4EEA-A086-1BE93A741275}" srcOrd="0" destOrd="0" parTransId="{CEBD1774-EDA7-427E-B4EC-F542B9599951}" sibTransId="{5064C203-BE08-4F98-95DE-6F5F5DD56323}"/>
    <dgm:cxn modelId="{3E844621-DAC7-44E1-B915-7835A11D783D}" type="presOf" srcId="{7BD9FE81-0E8B-4EEA-A086-1BE93A741275}" destId="{0BD10706-F82E-4CDF-85D9-F3B496CC9A24}" srcOrd="0" destOrd="0" presId="urn:microsoft.com/office/officeart/2005/8/layout/vList2"/>
    <dgm:cxn modelId="{685E7A2A-C003-435C-BC50-BCD1EA4977DC}" type="presOf" srcId="{4ECE1316-94E7-4810-8A4E-98D2782D102C}" destId="{55C130CE-6CEC-4A2B-BF21-3D0197AD8FAB}" srcOrd="0" destOrd="0" presId="urn:microsoft.com/office/officeart/2005/8/layout/vList2"/>
    <dgm:cxn modelId="{CEA7C848-1549-4CE1-B6D9-62EE1C00FCED}" type="presParOf" srcId="{55C130CE-6CEC-4A2B-BF21-3D0197AD8FAB}" destId="{0BD10706-F82E-4CDF-85D9-F3B496CC9A24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9.xml><?xml version="1.0" encoding="utf-8"?>
<dgm:dataModel xmlns:dgm="http://schemas.openxmlformats.org/drawingml/2006/diagram" xmlns:a="http://schemas.openxmlformats.org/drawingml/2006/main">
  <dgm:ptLst>
    <dgm:pt modelId="{A10C85B6-5F10-4355-B4FA-C0E343F5D268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0515E060-F9A7-42CB-B517-0C00806DF1A5}">
      <dgm:prSet custT="1"/>
      <dgm:spPr/>
      <dgm:t>
        <a:bodyPr/>
        <a:lstStyle/>
        <a:p>
          <a:pPr algn="ctr" rtl="0"/>
          <a:r>
            <a:rPr lang="ru-RU" sz="3600" b="1" smtClean="0"/>
            <a:t>Конструктивные </a:t>
          </a:r>
          <a:br>
            <a:rPr lang="ru-RU" sz="3600" b="1" smtClean="0"/>
          </a:br>
          <a:r>
            <a:rPr lang="ru-RU" sz="3600" b="1" smtClean="0"/>
            <a:t>функции конфликта</a:t>
          </a:r>
          <a:endParaRPr lang="ru-RU" sz="3600"/>
        </a:p>
      </dgm:t>
    </dgm:pt>
    <dgm:pt modelId="{35C6382F-5000-424F-A30B-005E63AD1344}" type="parTrans" cxnId="{C17290F8-CC21-4D75-ACFF-DDDF7AD10365}">
      <dgm:prSet/>
      <dgm:spPr/>
      <dgm:t>
        <a:bodyPr/>
        <a:lstStyle/>
        <a:p>
          <a:endParaRPr lang="ru-RU"/>
        </a:p>
      </dgm:t>
    </dgm:pt>
    <dgm:pt modelId="{6FC2CEFC-8FF0-484F-A67B-58C6F6AAA2BC}" type="sibTrans" cxnId="{C17290F8-CC21-4D75-ACFF-DDDF7AD10365}">
      <dgm:prSet/>
      <dgm:spPr/>
      <dgm:t>
        <a:bodyPr/>
        <a:lstStyle/>
        <a:p>
          <a:endParaRPr lang="ru-RU"/>
        </a:p>
      </dgm:t>
    </dgm:pt>
    <dgm:pt modelId="{4154D497-9CD6-4458-9207-F5B57BCAFE10}" type="pres">
      <dgm:prSet presAssocID="{A10C85B6-5F10-4355-B4FA-C0E343F5D268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371EB67-F830-4797-B0BC-ACE6969D1DFC}" type="pres">
      <dgm:prSet presAssocID="{0515E060-F9A7-42CB-B517-0C00806DF1A5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156746E-4EC7-4963-AFCD-F178DD530E53}" type="presOf" srcId="{0515E060-F9A7-42CB-B517-0C00806DF1A5}" destId="{D371EB67-F830-4797-B0BC-ACE6969D1DFC}" srcOrd="0" destOrd="0" presId="urn:microsoft.com/office/officeart/2005/8/layout/vList2"/>
    <dgm:cxn modelId="{C5D079CB-4DFD-4005-B4E0-89A6F5167806}" type="presOf" srcId="{A10C85B6-5F10-4355-B4FA-C0E343F5D268}" destId="{4154D497-9CD6-4458-9207-F5B57BCAFE10}" srcOrd="0" destOrd="0" presId="urn:microsoft.com/office/officeart/2005/8/layout/vList2"/>
    <dgm:cxn modelId="{C17290F8-CC21-4D75-ACFF-DDDF7AD10365}" srcId="{A10C85B6-5F10-4355-B4FA-C0E343F5D268}" destId="{0515E060-F9A7-42CB-B517-0C00806DF1A5}" srcOrd="0" destOrd="0" parTransId="{35C6382F-5000-424F-A30B-005E63AD1344}" sibTransId="{6FC2CEFC-8FF0-484F-A67B-58C6F6AAA2BC}"/>
    <dgm:cxn modelId="{54F908EC-C268-4AE0-A77C-3C326D7C4EF6}" type="presParOf" srcId="{4154D497-9CD6-4458-9207-F5B57BCAFE10}" destId="{D371EB67-F830-4797-B0BC-ACE6969D1DFC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DCEE5AC-6D65-46EC-A0DC-52CC98394083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A8357DAE-0595-4A34-97D2-8B2FA47C5847}">
      <dgm:prSet/>
      <dgm:spPr/>
      <dgm:t>
        <a:bodyPr/>
        <a:lstStyle/>
        <a:p>
          <a:pPr algn="ctr" rtl="0"/>
          <a:r>
            <a:rPr lang="ru-RU" smtClean="0"/>
            <a:t>Конфликтоген</a:t>
          </a:r>
          <a:endParaRPr lang="ru-RU"/>
        </a:p>
      </dgm:t>
    </dgm:pt>
    <dgm:pt modelId="{89A67E9A-DEC4-4C73-BF2A-21DF35922D39}" type="parTrans" cxnId="{7EA36486-B670-475E-BE2C-869BAE696FA5}">
      <dgm:prSet/>
      <dgm:spPr/>
      <dgm:t>
        <a:bodyPr/>
        <a:lstStyle/>
        <a:p>
          <a:endParaRPr lang="ru-RU"/>
        </a:p>
      </dgm:t>
    </dgm:pt>
    <dgm:pt modelId="{CD2E744F-F9B9-40C1-90CD-1EF00C653828}" type="sibTrans" cxnId="{7EA36486-B670-475E-BE2C-869BAE696FA5}">
      <dgm:prSet/>
      <dgm:spPr/>
      <dgm:t>
        <a:bodyPr/>
        <a:lstStyle/>
        <a:p>
          <a:endParaRPr lang="ru-RU"/>
        </a:p>
      </dgm:t>
    </dgm:pt>
    <dgm:pt modelId="{43330B37-14D1-4376-974E-55F5B44EB88D}" type="pres">
      <dgm:prSet presAssocID="{6DCEE5AC-6D65-46EC-A0DC-52CC9839408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1CF23C6-C6BB-40F9-957C-D8F79750D9EF}" type="pres">
      <dgm:prSet presAssocID="{A8357DAE-0595-4A34-97D2-8B2FA47C5847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B3C9735-9CF7-4556-9E85-01593A3B1D53}" type="presOf" srcId="{6DCEE5AC-6D65-46EC-A0DC-52CC98394083}" destId="{43330B37-14D1-4376-974E-55F5B44EB88D}" srcOrd="0" destOrd="0" presId="urn:microsoft.com/office/officeart/2005/8/layout/vList2"/>
    <dgm:cxn modelId="{0DE66518-E189-4992-BF71-C5B256C6B76F}" type="presOf" srcId="{A8357DAE-0595-4A34-97D2-8B2FA47C5847}" destId="{A1CF23C6-C6BB-40F9-957C-D8F79750D9EF}" srcOrd="0" destOrd="0" presId="urn:microsoft.com/office/officeart/2005/8/layout/vList2"/>
    <dgm:cxn modelId="{7EA36486-B670-475E-BE2C-869BAE696FA5}" srcId="{6DCEE5AC-6D65-46EC-A0DC-52CC98394083}" destId="{A8357DAE-0595-4A34-97D2-8B2FA47C5847}" srcOrd="0" destOrd="0" parTransId="{89A67E9A-DEC4-4C73-BF2A-21DF35922D39}" sibTransId="{CD2E744F-F9B9-40C1-90CD-1EF00C653828}"/>
    <dgm:cxn modelId="{D55D2D56-E21D-4E3F-B388-8C28F52CBF1A}" type="presParOf" srcId="{43330B37-14D1-4376-974E-55F5B44EB88D}" destId="{A1CF23C6-C6BB-40F9-957C-D8F79750D9EF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0.xml><?xml version="1.0" encoding="utf-8"?>
<dgm:dataModel xmlns:dgm="http://schemas.openxmlformats.org/drawingml/2006/diagram" xmlns:a="http://schemas.openxmlformats.org/drawingml/2006/main">
  <dgm:ptLst>
    <dgm:pt modelId="{A9A84143-CDCE-4519-95B6-BB9DF8684739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131E5F35-4228-43B3-9E74-55BEC5EA1C50}">
      <dgm:prSet/>
      <dgm:spPr/>
      <dgm:t>
        <a:bodyPr/>
        <a:lstStyle/>
        <a:p>
          <a:pPr rtl="0"/>
          <a:r>
            <a:rPr lang="ru-RU" b="1" smtClean="0"/>
            <a:t>Деструктивные функции конфликта</a:t>
          </a:r>
          <a:r>
            <a:rPr lang="ru-RU" smtClean="0"/>
            <a:t> </a:t>
          </a:r>
          <a:endParaRPr lang="ru-RU"/>
        </a:p>
      </dgm:t>
    </dgm:pt>
    <dgm:pt modelId="{1380FDF6-A112-4E51-83D5-91DFE91EDC5E}" type="parTrans" cxnId="{245B4957-0648-49C9-9CD5-E0A8674C34C8}">
      <dgm:prSet/>
      <dgm:spPr/>
      <dgm:t>
        <a:bodyPr/>
        <a:lstStyle/>
        <a:p>
          <a:endParaRPr lang="ru-RU"/>
        </a:p>
      </dgm:t>
    </dgm:pt>
    <dgm:pt modelId="{2E1BBB41-F7D1-4131-A396-52F791924300}" type="sibTrans" cxnId="{245B4957-0648-49C9-9CD5-E0A8674C34C8}">
      <dgm:prSet/>
      <dgm:spPr/>
      <dgm:t>
        <a:bodyPr/>
        <a:lstStyle/>
        <a:p>
          <a:endParaRPr lang="ru-RU"/>
        </a:p>
      </dgm:t>
    </dgm:pt>
    <dgm:pt modelId="{172C012A-A886-4AAD-B34E-D0CC0305300C}" type="pres">
      <dgm:prSet presAssocID="{A9A84143-CDCE-4519-95B6-BB9DF8684739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DFC9A00-906C-4C54-87AF-D4D835D1BF6F}" type="pres">
      <dgm:prSet presAssocID="{131E5F35-4228-43B3-9E74-55BEC5EA1C50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0DCFF26-8011-43E3-8993-D1ABF8E1EB1E}" type="presOf" srcId="{A9A84143-CDCE-4519-95B6-BB9DF8684739}" destId="{172C012A-A886-4AAD-B34E-D0CC0305300C}" srcOrd="0" destOrd="0" presId="urn:microsoft.com/office/officeart/2005/8/layout/vList2"/>
    <dgm:cxn modelId="{245B4957-0648-49C9-9CD5-E0A8674C34C8}" srcId="{A9A84143-CDCE-4519-95B6-BB9DF8684739}" destId="{131E5F35-4228-43B3-9E74-55BEC5EA1C50}" srcOrd="0" destOrd="0" parTransId="{1380FDF6-A112-4E51-83D5-91DFE91EDC5E}" sibTransId="{2E1BBB41-F7D1-4131-A396-52F791924300}"/>
    <dgm:cxn modelId="{A4BC05ED-9404-476D-8A07-C4B1AD330997}" type="presOf" srcId="{131E5F35-4228-43B3-9E74-55BEC5EA1C50}" destId="{DDFC9A00-906C-4C54-87AF-D4D835D1BF6F}" srcOrd="0" destOrd="0" presId="urn:microsoft.com/office/officeart/2005/8/layout/vList2"/>
    <dgm:cxn modelId="{0CCFB96D-FEC7-4748-BAA8-005009150338}" type="presParOf" srcId="{172C012A-A886-4AAD-B34E-D0CC0305300C}" destId="{DDFC9A00-906C-4C54-87AF-D4D835D1BF6F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1.xml><?xml version="1.0" encoding="utf-8"?>
<dgm:dataModel xmlns:dgm="http://schemas.openxmlformats.org/drawingml/2006/diagram" xmlns:a="http://schemas.openxmlformats.org/drawingml/2006/main">
  <dgm:ptLst>
    <dgm:pt modelId="{BE5E4759-2ADC-4F2D-BAF9-139D94140F8C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7AA02DBE-6AC3-4B86-A5FA-6D193DC2E987}">
      <dgm:prSet/>
      <dgm:spPr/>
      <dgm:t>
        <a:bodyPr/>
        <a:lstStyle/>
        <a:p>
          <a:pPr rtl="0"/>
          <a:r>
            <a:rPr lang="ru-RU" smtClean="0"/>
            <a:t>Группы педагогических конфликтов</a:t>
          </a:r>
          <a:endParaRPr lang="ru-RU"/>
        </a:p>
      </dgm:t>
    </dgm:pt>
    <dgm:pt modelId="{AB0B7B07-0D9C-4830-8625-C8FE1C1AF80F}" type="parTrans" cxnId="{DB81EF21-106A-49B6-B53E-980983D8CFEA}">
      <dgm:prSet/>
      <dgm:spPr/>
      <dgm:t>
        <a:bodyPr/>
        <a:lstStyle/>
        <a:p>
          <a:endParaRPr lang="ru-RU"/>
        </a:p>
      </dgm:t>
    </dgm:pt>
    <dgm:pt modelId="{B42370C5-731D-4C2B-961B-27E3ABF7F9B1}" type="sibTrans" cxnId="{DB81EF21-106A-49B6-B53E-980983D8CFEA}">
      <dgm:prSet/>
      <dgm:spPr/>
      <dgm:t>
        <a:bodyPr/>
        <a:lstStyle/>
        <a:p>
          <a:endParaRPr lang="ru-RU"/>
        </a:p>
      </dgm:t>
    </dgm:pt>
    <dgm:pt modelId="{1411F198-1CA7-4F32-95AD-165A31FDF7F3}" type="pres">
      <dgm:prSet presAssocID="{BE5E4759-2ADC-4F2D-BAF9-139D94140F8C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913448DF-A523-478A-AD41-9E6504994FD5}" type="pres">
      <dgm:prSet presAssocID="{7AA02DBE-6AC3-4B86-A5FA-6D193DC2E987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DB81EF21-106A-49B6-B53E-980983D8CFEA}" srcId="{BE5E4759-2ADC-4F2D-BAF9-139D94140F8C}" destId="{7AA02DBE-6AC3-4B86-A5FA-6D193DC2E987}" srcOrd="0" destOrd="0" parTransId="{AB0B7B07-0D9C-4830-8625-C8FE1C1AF80F}" sibTransId="{B42370C5-731D-4C2B-961B-27E3ABF7F9B1}"/>
    <dgm:cxn modelId="{0AE83589-22BF-4422-8151-AEEE93A2AD18}" type="presOf" srcId="{BE5E4759-2ADC-4F2D-BAF9-139D94140F8C}" destId="{1411F198-1CA7-4F32-95AD-165A31FDF7F3}" srcOrd="0" destOrd="0" presId="urn:microsoft.com/office/officeart/2005/8/layout/vList2"/>
    <dgm:cxn modelId="{D5927943-A7B6-43DD-9B2B-17F50378D3FA}" type="presOf" srcId="{7AA02DBE-6AC3-4B86-A5FA-6D193DC2E987}" destId="{913448DF-A523-478A-AD41-9E6504994FD5}" srcOrd="0" destOrd="0" presId="urn:microsoft.com/office/officeart/2005/8/layout/vList2"/>
    <dgm:cxn modelId="{041C6AE9-0D6F-4F1E-94A3-745A763DFAA4}" type="presParOf" srcId="{1411F198-1CA7-4F32-95AD-165A31FDF7F3}" destId="{913448DF-A523-478A-AD41-9E6504994FD5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2.xml><?xml version="1.0" encoding="utf-8"?>
<dgm:dataModel xmlns:dgm="http://schemas.openxmlformats.org/drawingml/2006/diagram" xmlns:a="http://schemas.openxmlformats.org/drawingml/2006/main">
  <dgm:ptLst>
    <dgm:pt modelId="{B2619BF0-CB35-4FC3-843E-F62AF8333032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B5CD23DF-4AC6-4776-9836-059384EC977A}">
      <dgm:prSet/>
      <dgm:spPr/>
      <dgm:t>
        <a:bodyPr/>
        <a:lstStyle/>
        <a:p>
          <a:pPr rtl="0"/>
          <a:r>
            <a:rPr lang="ru-RU" smtClean="0"/>
            <a:t>Типология педагогических конфликтов </a:t>
          </a:r>
          <a:endParaRPr lang="ru-RU"/>
        </a:p>
      </dgm:t>
    </dgm:pt>
    <dgm:pt modelId="{B31DF225-C226-4DB6-9062-27BD5B9B7049}" type="parTrans" cxnId="{82187443-B7A8-40B7-A831-F87BDC182D52}">
      <dgm:prSet/>
      <dgm:spPr/>
      <dgm:t>
        <a:bodyPr/>
        <a:lstStyle/>
        <a:p>
          <a:endParaRPr lang="ru-RU"/>
        </a:p>
      </dgm:t>
    </dgm:pt>
    <dgm:pt modelId="{DE595900-6160-4433-ADAD-11A918B772F6}" type="sibTrans" cxnId="{82187443-B7A8-40B7-A831-F87BDC182D52}">
      <dgm:prSet/>
      <dgm:spPr/>
      <dgm:t>
        <a:bodyPr/>
        <a:lstStyle/>
        <a:p>
          <a:endParaRPr lang="ru-RU"/>
        </a:p>
      </dgm:t>
    </dgm:pt>
    <dgm:pt modelId="{DDA72570-FD6C-484A-8BD7-F1A51E739C9B}" type="pres">
      <dgm:prSet presAssocID="{B2619BF0-CB35-4FC3-843E-F62AF8333032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9BDC8E9-178F-480F-944B-EC818C13ECD0}" type="pres">
      <dgm:prSet presAssocID="{B5CD23DF-4AC6-4776-9836-059384EC977A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2187443-B7A8-40B7-A831-F87BDC182D52}" srcId="{B2619BF0-CB35-4FC3-843E-F62AF8333032}" destId="{B5CD23DF-4AC6-4776-9836-059384EC977A}" srcOrd="0" destOrd="0" parTransId="{B31DF225-C226-4DB6-9062-27BD5B9B7049}" sibTransId="{DE595900-6160-4433-ADAD-11A918B772F6}"/>
    <dgm:cxn modelId="{968955C7-98A6-4924-B4FE-448124D9FBB1}" type="presOf" srcId="{B5CD23DF-4AC6-4776-9836-059384EC977A}" destId="{19BDC8E9-178F-480F-944B-EC818C13ECD0}" srcOrd="0" destOrd="0" presId="urn:microsoft.com/office/officeart/2005/8/layout/vList2"/>
    <dgm:cxn modelId="{125FCFE4-288D-4B29-82BF-9114133CA36D}" type="presOf" srcId="{B2619BF0-CB35-4FC3-843E-F62AF8333032}" destId="{DDA72570-FD6C-484A-8BD7-F1A51E739C9B}" srcOrd="0" destOrd="0" presId="urn:microsoft.com/office/officeart/2005/8/layout/vList2"/>
    <dgm:cxn modelId="{DFE908F4-1034-4B5E-A385-03E2DCD7DE7A}" type="presParOf" srcId="{DDA72570-FD6C-484A-8BD7-F1A51E739C9B}" destId="{19BDC8E9-178F-480F-944B-EC818C13ECD0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3.xml><?xml version="1.0" encoding="utf-8"?>
<dgm:dataModel xmlns:dgm="http://schemas.openxmlformats.org/drawingml/2006/diagram" xmlns:a="http://schemas.openxmlformats.org/drawingml/2006/main">
  <dgm:ptLst>
    <dgm:pt modelId="{C29E9445-894D-4F00-9972-794D7FB3E5D9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B5F4AFB3-786E-4066-B359-2B7FFC92495C}">
      <dgm:prSet/>
      <dgm:spPr/>
      <dgm:t>
        <a:bodyPr/>
        <a:lstStyle/>
        <a:p>
          <a:pPr rtl="0"/>
          <a:r>
            <a:rPr lang="ru-RU" smtClean="0"/>
            <a:t>Психокоррекционные принципы по А.Б.Добровичу </a:t>
          </a:r>
          <a:endParaRPr lang="ru-RU"/>
        </a:p>
      </dgm:t>
    </dgm:pt>
    <dgm:pt modelId="{992DAE0F-60FB-4484-BB31-62F9DEA8AF0D}" type="parTrans" cxnId="{C59C6FAE-DC9F-4D9F-894A-39951BCA4589}">
      <dgm:prSet/>
      <dgm:spPr/>
      <dgm:t>
        <a:bodyPr/>
        <a:lstStyle/>
        <a:p>
          <a:endParaRPr lang="ru-RU"/>
        </a:p>
      </dgm:t>
    </dgm:pt>
    <dgm:pt modelId="{BB6B720E-00D6-46D2-B58E-9DE5DAEB1F42}" type="sibTrans" cxnId="{C59C6FAE-DC9F-4D9F-894A-39951BCA4589}">
      <dgm:prSet/>
      <dgm:spPr/>
      <dgm:t>
        <a:bodyPr/>
        <a:lstStyle/>
        <a:p>
          <a:endParaRPr lang="ru-RU"/>
        </a:p>
      </dgm:t>
    </dgm:pt>
    <dgm:pt modelId="{1F15F296-69CA-46AF-AA39-87FA8377CD7E}" type="pres">
      <dgm:prSet presAssocID="{C29E9445-894D-4F00-9972-794D7FB3E5D9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BE7314E-B024-4D6D-8ECB-0ABCA8A33D25}" type="pres">
      <dgm:prSet presAssocID="{B5F4AFB3-786E-4066-B359-2B7FFC92495C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59C6FAE-DC9F-4D9F-894A-39951BCA4589}" srcId="{C29E9445-894D-4F00-9972-794D7FB3E5D9}" destId="{B5F4AFB3-786E-4066-B359-2B7FFC92495C}" srcOrd="0" destOrd="0" parTransId="{992DAE0F-60FB-4484-BB31-62F9DEA8AF0D}" sibTransId="{BB6B720E-00D6-46D2-B58E-9DE5DAEB1F42}"/>
    <dgm:cxn modelId="{9B372983-53B6-4166-B3CB-8B4480D07DAC}" type="presOf" srcId="{C29E9445-894D-4F00-9972-794D7FB3E5D9}" destId="{1F15F296-69CA-46AF-AA39-87FA8377CD7E}" srcOrd="0" destOrd="0" presId="urn:microsoft.com/office/officeart/2005/8/layout/vList2"/>
    <dgm:cxn modelId="{D273EEED-EFAD-4A9E-BE21-E8B0CFCCCFFC}" type="presOf" srcId="{B5F4AFB3-786E-4066-B359-2B7FFC92495C}" destId="{1BE7314E-B024-4D6D-8ECB-0ABCA8A33D25}" srcOrd="0" destOrd="0" presId="urn:microsoft.com/office/officeart/2005/8/layout/vList2"/>
    <dgm:cxn modelId="{39EBF3AD-1454-48A4-8562-267D22872032}" type="presParOf" srcId="{1F15F296-69CA-46AF-AA39-87FA8377CD7E}" destId="{1BE7314E-B024-4D6D-8ECB-0ABCA8A33D25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9EBD203-4A36-4BFA-AE42-2B11E4B8624C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9C386D3D-83DA-42A3-A495-F63514985463}">
      <dgm:prSet custT="1"/>
      <dgm:spPr/>
      <dgm:t>
        <a:bodyPr/>
        <a:lstStyle/>
        <a:p>
          <a:pPr marL="0" marR="0" indent="0" algn="ctr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4000" dirty="0" smtClean="0"/>
            <a:t>Разновидности </a:t>
          </a:r>
          <a:r>
            <a:rPr lang="ru-RU" sz="4000" dirty="0" err="1" smtClean="0"/>
            <a:t>конфликтогенов</a:t>
          </a:r>
          <a:endParaRPr lang="ru-RU" sz="4000" dirty="0" smtClean="0"/>
        </a:p>
        <a:p>
          <a:pPr marL="0" marR="0" indent="0" algn="ctr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800" dirty="0" smtClean="0"/>
            <a:t>Большинство </a:t>
          </a:r>
          <a:r>
            <a:rPr lang="ru-RU" sz="1800" dirty="0" err="1" smtClean="0"/>
            <a:t>конфликтогенных</a:t>
          </a:r>
          <a:r>
            <a:rPr lang="ru-RU" sz="1800" dirty="0" smtClean="0"/>
            <a:t> действий можно отнести к одному из типов: </a:t>
          </a:r>
        </a:p>
        <a:p>
          <a:pPr algn="ctr" defTabSz="1689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dirty="0"/>
        </a:p>
      </dgm:t>
    </dgm:pt>
    <dgm:pt modelId="{3748B2BB-47BB-483E-8D25-E88DEE9B1E28}" type="parTrans" cxnId="{91C2729D-201E-4047-AA55-2BBFD858A032}">
      <dgm:prSet/>
      <dgm:spPr/>
      <dgm:t>
        <a:bodyPr/>
        <a:lstStyle/>
        <a:p>
          <a:endParaRPr lang="ru-RU"/>
        </a:p>
      </dgm:t>
    </dgm:pt>
    <dgm:pt modelId="{84BBA15F-167A-4D9E-9CF7-B5ACF3D3DFDA}" type="sibTrans" cxnId="{91C2729D-201E-4047-AA55-2BBFD858A032}">
      <dgm:prSet/>
      <dgm:spPr/>
      <dgm:t>
        <a:bodyPr/>
        <a:lstStyle/>
        <a:p>
          <a:endParaRPr lang="ru-RU"/>
        </a:p>
      </dgm:t>
    </dgm:pt>
    <dgm:pt modelId="{5373D1E7-8F03-40D1-84CF-406AB0B0528C}" type="pres">
      <dgm:prSet presAssocID="{89EBD203-4A36-4BFA-AE42-2B11E4B8624C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3984051-7F46-4B01-9DE7-C5E99D20F3BE}" type="pres">
      <dgm:prSet presAssocID="{9C386D3D-83DA-42A3-A495-F63514985463}" presName="parentText" presStyleLbl="node1" presStyleIdx="0" presStyleCnt="1" custLinFactNeighborX="126" custLinFactNeighborY="-1518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32637FE-F96E-45CC-9C2F-272CAA6A09F6}" type="presOf" srcId="{9C386D3D-83DA-42A3-A495-F63514985463}" destId="{73984051-7F46-4B01-9DE7-C5E99D20F3BE}" srcOrd="0" destOrd="0" presId="urn:microsoft.com/office/officeart/2005/8/layout/vList2"/>
    <dgm:cxn modelId="{BDB649CF-53F3-44AF-8D4C-3FD8D8409C12}" type="presOf" srcId="{89EBD203-4A36-4BFA-AE42-2B11E4B8624C}" destId="{5373D1E7-8F03-40D1-84CF-406AB0B0528C}" srcOrd="0" destOrd="0" presId="urn:microsoft.com/office/officeart/2005/8/layout/vList2"/>
    <dgm:cxn modelId="{91C2729D-201E-4047-AA55-2BBFD858A032}" srcId="{89EBD203-4A36-4BFA-AE42-2B11E4B8624C}" destId="{9C386D3D-83DA-42A3-A495-F63514985463}" srcOrd="0" destOrd="0" parTransId="{3748B2BB-47BB-483E-8D25-E88DEE9B1E28}" sibTransId="{84BBA15F-167A-4D9E-9CF7-B5ACF3D3DFDA}"/>
    <dgm:cxn modelId="{078D6241-EDB1-451D-8F4B-14B44B2B6A93}" type="presParOf" srcId="{5373D1E7-8F03-40D1-84CF-406AB0B0528C}" destId="{73984051-7F46-4B01-9DE7-C5E99D20F3BE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1BFB6146-18A4-45E9-A914-54AA34DE792F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ECE8E079-7455-4891-990B-DFEC9A8978BE}">
      <dgm:prSet/>
      <dgm:spPr/>
      <dgm:t>
        <a:bodyPr/>
        <a:lstStyle/>
        <a:p>
          <a:pPr rtl="0"/>
          <a:r>
            <a:rPr lang="ru-RU" smtClean="0"/>
            <a:t>Конфликтогены по отношению к потребностям: </a:t>
          </a:r>
          <a:endParaRPr lang="ru-RU"/>
        </a:p>
      </dgm:t>
    </dgm:pt>
    <dgm:pt modelId="{3B726F95-61A0-4532-B4BC-B8924620C973}" type="parTrans" cxnId="{FFE47E08-5066-4E35-B771-623B3EC53838}">
      <dgm:prSet/>
      <dgm:spPr/>
      <dgm:t>
        <a:bodyPr/>
        <a:lstStyle/>
        <a:p>
          <a:endParaRPr lang="ru-RU"/>
        </a:p>
      </dgm:t>
    </dgm:pt>
    <dgm:pt modelId="{0235BA82-8536-431E-BF4F-5D241D1BA621}" type="sibTrans" cxnId="{FFE47E08-5066-4E35-B771-623B3EC53838}">
      <dgm:prSet/>
      <dgm:spPr/>
      <dgm:t>
        <a:bodyPr/>
        <a:lstStyle/>
        <a:p>
          <a:endParaRPr lang="ru-RU"/>
        </a:p>
      </dgm:t>
    </dgm:pt>
    <dgm:pt modelId="{1438E38B-AF83-4BF2-829F-E4DEF8E27C8E}" type="pres">
      <dgm:prSet presAssocID="{1BFB6146-18A4-45E9-A914-54AA34DE792F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460CD4B-B2B7-40D6-AE5F-89E471367FF2}" type="pres">
      <dgm:prSet presAssocID="{ECE8E079-7455-4891-990B-DFEC9A8978BE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88D033E-BC73-4A48-8044-C26009E79A2B}" type="presOf" srcId="{1BFB6146-18A4-45E9-A914-54AA34DE792F}" destId="{1438E38B-AF83-4BF2-829F-E4DEF8E27C8E}" srcOrd="0" destOrd="0" presId="urn:microsoft.com/office/officeart/2005/8/layout/vList2"/>
    <dgm:cxn modelId="{3D55EFA1-285F-487B-B251-C2542A8011FA}" type="presOf" srcId="{ECE8E079-7455-4891-990B-DFEC9A8978BE}" destId="{1460CD4B-B2B7-40D6-AE5F-89E471367FF2}" srcOrd="0" destOrd="0" presId="urn:microsoft.com/office/officeart/2005/8/layout/vList2"/>
    <dgm:cxn modelId="{FFE47E08-5066-4E35-B771-623B3EC53838}" srcId="{1BFB6146-18A4-45E9-A914-54AA34DE792F}" destId="{ECE8E079-7455-4891-990B-DFEC9A8978BE}" srcOrd="0" destOrd="0" parTransId="{3B726F95-61A0-4532-B4BC-B8924620C973}" sibTransId="{0235BA82-8536-431E-BF4F-5D241D1BA621}"/>
    <dgm:cxn modelId="{377D77BF-D3FE-430C-83A6-E2BE6B6B9BB7}" type="presParOf" srcId="{1438E38B-AF83-4BF2-829F-E4DEF8E27C8E}" destId="{1460CD4B-B2B7-40D6-AE5F-89E471367FF2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B4BB040C-83B8-44B3-8BD4-74D03AC1179A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28B95B18-09B5-4878-A8CF-7990362865FD}">
      <dgm:prSet/>
      <dgm:spPr/>
      <dgm:t>
        <a:bodyPr/>
        <a:lstStyle/>
        <a:p>
          <a:pPr algn="ctr" rtl="0"/>
          <a:r>
            <a:rPr lang="ru-RU" b="1" smtClean="0"/>
            <a:t>Конфликт</a:t>
          </a:r>
          <a:endParaRPr lang="ru-RU"/>
        </a:p>
      </dgm:t>
    </dgm:pt>
    <dgm:pt modelId="{1D51A8E9-3E6A-4238-9697-8D404825E39A}" type="parTrans" cxnId="{021B4A87-3279-4FDF-8CC1-C5E9AACBAD08}">
      <dgm:prSet/>
      <dgm:spPr/>
      <dgm:t>
        <a:bodyPr/>
        <a:lstStyle/>
        <a:p>
          <a:endParaRPr lang="ru-RU"/>
        </a:p>
      </dgm:t>
    </dgm:pt>
    <dgm:pt modelId="{F2B3F5AB-DA21-4638-A51F-068FE0B74C8B}" type="sibTrans" cxnId="{021B4A87-3279-4FDF-8CC1-C5E9AACBAD08}">
      <dgm:prSet/>
      <dgm:spPr/>
      <dgm:t>
        <a:bodyPr/>
        <a:lstStyle/>
        <a:p>
          <a:endParaRPr lang="ru-RU"/>
        </a:p>
      </dgm:t>
    </dgm:pt>
    <dgm:pt modelId="{EBDA121E-6D35-4709-8168-80769CE48BE5}" type="pres">
      <dgm:prSet presAssocID="{B4BB040C-83B8-44B3-8BD4-74D03AC1179A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B540E1B-2666-418F-9E26-68A51312C13D}" type="pres">
      <dgm:prSet presAssocID="{28B95B18-09B5-4878-A8CF-7990362865FD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DD510E2E-5A1A-4648-B510-A800DF9BDDC2}" type="presOf" srcId="{28B95B18-09B5-4878-A8CF-7990362865FD}" destId="{2B540E1B-2666-418F-9E26-68A51312C13D}" srcOrd="0" destOrd="0" presId="urn:microsoft.com/office/officeart/2005/8/layout/vList2"/>
    <dgm:cxn modelId="{021B4A87-3279-4FDF-8CC1-C5E9AACBAD08}" srcId="{B4BB040C-83B8-44B3-8BD4-74D03AC1179A}" destId="{28B95B18-09B5-4878-A8CF-7990362865FD}" srcOrd="0" destOrd="0" parTransId="{1D51A8E9-3E6A-4238-9697-8D404825E39A}" sibTransId="{F2B3F5AB-DA21-4638-A51F-068FE0B74C8B}"/>
    <dgm:cxn modelId="{D111D2BE-6E00-4902-912D-16B14D4DE717}" type="presOf" srcId="{B4BB040C-83B8-44B3-8BD4-74D03AC1179A}" destId="{EBDA121E-6D35-4709-8168-80769CE48BE5}" srcOrd="0" destOrd="0" presId="urn:microsoft.com/office/officeart/2005/8/layout/vList2"/>
    <dgm:cxn modelId="{EDD4B44D-4B59-4DF6-8592-A005B3B2D5CD}" type="presParOf" srcId="{EBDA121E-6D35-4709-8168-80769CE48BE5}" destId="{2B540E1B-2666-418F-9E26-68A51312C13D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9BD4CADE-9929-4CBB-A373-16A0D19EC3AE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FB9FEC79-5DBA-4EC5-95AD-A5A86E45B37C}">
      <dgm:prSet/>
      <dgm:spPr/>
      <dgm:t>
        <a:bodyPr/>
        <a:lstStyle/>
        <a:p>
          <a:pPr algn="ctr" rtl="0"/>
          <a:r>
            <a:rPr lang="ru-RU" smtClean="0"/>
            <a:t>Формула конфликта</a:t>
          </a:r>
          <a:endParaRPr lang="ru-RU"/>
        </a:p>
      </dgm:t>
    </dgm:pt>
    <dgm:pt modelId="{D04B234B-875C-464F-A280-DE83DB143DB2}" type="parTrans" cxnId="{EDFC2F95-2934-41A9-9CE9-56FDFCF1BB14}">
      <dgm:prSet/>
      <dgm:spPr/>
      <dgm:t>
        <a:bodyPr/>
        <a:lstStyle/>
        <a:p>
          <a:endParaRPr lang="ru-RU"/>
        </a:p>
      </dgm:t>
    </dgm:pt>
    <dgm:pt modelId="{AAABB473-4201-4D5D-8EDF-4AB4723A3F3B}" type="sibTrans" cxnId="{EDFC2F95-2934-41A9-9CE9-56FDFCF1BB14}">
      <dgm:prSet/>
      <dgm:spPr/>
      <dgm:t>
        <a:bodyPr/>
        <a:lstStyle/>
        <a:p>
          <a:endParaRPr lang="ru-RU"/>
        </a:p>
      </dgm:t>
    </dgm:pt>
    <dgm:pt modelId="{37626EE4-952D-445D-A608-D2892C6EF1A2}" type="pres">
      <dgm:prSet presAssocID="{9BD4CADE-9929-4CBB-A373-16A0D19EC3AE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4C59FBA-231B-41D6-84FA-15763621141A}" type="pres">
      <dgm:prSet presAssocID="{FB9FEC79-5DBA-4EC5-95AD-A5A86E45B37C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DFC2F95-2934-41A9-9CE9-56FDFCF1BB14}" srcId="{9BD4CADE-9929-4CBB-A373-16A0D19EC3AE}" destId="{FB9FEC79-5DBA-4EC5-95AD-A5A86E45B37C}" srcOrd="0" destOrd="0" parTransId="{D04B234B-875C-464F-A280-DE83DB143DB2}" sibTransId="{AAABB473-4201-4D5D-8EDF-4AB4723A3F3B}"/>
    <dgm:cxn modelId="{0A564831-8353-4B3C-8F48-F20E74AA4EC9}" type="presOf" srcId="{FB9FEC79-5DBA-4EC5-95AD-A5A86E45B37C}" destId="{44C59FBA-231B-41D6-84FA-15763621141A}" srcOrd="0" destOrd="0" presId="urn:microsoft.com/office/officeart/2005/8/layout/vList2"/>
    <dgm:cxn modelId="{E568E7D3-2E3A-47C6-9DBE-0D35342BA86C}" type="presOf" srcId="{9BD4CADE-9929-4CBB-A373-16A0D19EC3AE}" destId="{37626EE4-952D-445D-A608-D2892C6EF1A2}" srcOrd="0" destOrd="0" presId="urn:microsoft.com/office/officeart/2005/8/layout/vList2"/>
    <dgm:cxn modelId="{E796A54D-A731-40A9-9179-A860D43EA8F1}" type="presParOf" srcId="{37626EE4-952D-445D-A608-D2892C6EF1A2}" destId="{44C59FBA-231B-41D6-84FA-15763621141A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8D4C6FCD-6FD3-4688-B867-73CC499920C3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D13745FB-C27F-4D59-8F58-C932F403DCCC}">
      <dgm:prSet/>
      <dgm:spPr/>
      <dgm:t>
        <a:bodyPr/>
        <a:lstStyle/>
        <a:p>
          <a:pPr algn="ctr" rtl="0"/>
          <a:r>
            <a:rPr lang="ru-RU" b="1" smtClean="0"/>
            <a:t>Структура конфликта </a:t>
          </a:r>
          <a:endParaRPr lang="ru-RU"/>
        </a:p>
      </dgm:t>
    </dgm:pt>
    <dgm:pt modelId="{83DD8371-D77E-4F66-8B8D-EFE997FC297D}" type="parTrans" cxnId="{22EE30AA-DBBB-42CC-86C0-CF85D68A55CE}">
      <dgm:prSet/>
      <dgm:spPr/>
      <dgm:t>
        <a:bodyPr/>
        <a:lstStyle/>
        <a:p>
          <a:endParaRPr lang="ru-RU"/>
        </a:p>
      </dgm:t>
    </dgm:pt>
    <dgm:pt modelId="{506E055E-BDFB-403A-BAD2-4C876525A5EC}" type="sibTrans" cxnId="{22EE30AA-DBBB-42CC-86C0-CF85D68A55CE}">
      <dgm:prSet/>
      <dgm:spPr/>
      <dgm:t>
        <a:bodyPr/>
        <a:lstStyle/>
        <a:p>
          <a:endParaRPr lang="ru-RU"/>
        </a:p>
      </dgm:t>
    </dgm:pt>
    <dgm:pt modelId="{E1648AB0-0DA4-46FC-B4D2-396F47C2AFEA}" type="pres">
      <dgm:prSet presAssocID="{8D4C6FCD-6FD3-4688-B867-73CC499920C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0D12E47-5ED3-49EC-BA43-ADFC54A603B7}" type="pres">
      <dgm:prSet presAssocID="{D13745FB-C27F-4D59-8F58-C932F403DCCC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CA13ABD-DE71-480D-8DB8-39CD895A69BE}" type="presOf" srcId="{D13745FB-C27F-4D59-8F58-C932F403DCCC}" destId="{40D12E47-5ED3-49EC-BA43-ADFC54A603B7}" srcOrd="0" destOrd="0" presId="urn:microsoft.com/office/officeart/2005/8/layout/vList2"/>
    <dgm:cxn modelId="{CD07873E-42C7-47BE-86B5-073491A51D39}" type="presOf" srcId="{8D4C6FCD-6FD3-4688-B867-73CC499920C3}" destId="{E1648AB0-0DA4-46FC-B4D2-396F47C2AFEA}" srcOrd="0" destOrd="0" presId="urn:microsoft.com/office/officeart/2005/8/layout/vList2"/>
    <dgm:cxn modelId="{22EE30AA-DBBB-42CC-86C0-CF85D68A55CE}" srcId="{8D4C6FCD-6FD3-4688-B867-73CC499920C3}" destId="{D13745FB-C27F-4D59-8F58-C932F403DCCC}" srcOrd="0" destOrd="0" parTransId="{83DD8371-D77E-4F66-8B8D-EFE997FC297D}" sibTransId="{506E055E-BDFB-403A-BAD2-4C876525A5EC}"/>
    <dgm:cxn modelId="{7EEF108E-D9D7-4240-9557-8D7C3A3F164A}" type="presParOf" srcId="{E1648AB0-0DA4-46FC-B4D2-396F47C2AFEA}" destId="{40D12E47-5ED3-49EC-BA43-ADFC54A603B7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20E3773B-3835-47D1-9ACB-96EDEAAF35C6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4CDD731-6313-4943-B92A-DCA93C0A5691}">
      <dgm:prSet/>
      <dgm:spPr/>
      <dgm:t>
        <a:bodyPr/>
        <a:lstStyle/>
        <a:p>
          <a:pPr rtl="0"/>
          <a:r>
            <a:rPr lang="ru-RU" b="1" smtClean="0"/>
            <a:t>В структуре конфликта выделяют:</a:t>
          </a:r>
          <a:endParaRPr lang="ru-RU"/>
        </a:p>
      </dgm:t>
    </dgm:pt>
    <dgm:pt modelId="{09ACDA81-2FC3-4B7A-8610-C07E93407FA2}" type="parTrans" cxnId="{FE98184B-92EE-47FA-9BB5-8721449B8633}">
      <dgm:prSet/>
      <dgm:spPr/>
      <dgm:t>
        <a:bodyPr/>
        <a:lstStyle/>
        <a:p>
          <a:endParaRPr lang="ru-RU"/>
        </a:p>
      </dgm:t>
    </dgm:pt>
    <dgm:pt modelId="{76E423E4-AE07-4D09-8BD7-E10DBA8E8ED3}" type="sibTrans" cxnId="{FE98184B-92EE-47FA-9BB5-8721449B8633}">
      <dgm:prSet/>
      <dgm:spPr/>
      <dgm:t>
        <a:bodyPr/>
        <a:lstStyle/>
        <a:p>
          <a:endParaRPr lang="ru-RU"/>
        </a:p>
      </dgm:t>
    </dgm:pt>
    <dgm:pt modelId="{1F66052E-B57C-4087-BDD5-A34BF580B1A3}">
      <dgm:prSet/>
      <dgm:spPr/>
      <dgm:t>
        <a:bodyPr/>
        <a:lstStyle/>
        <a:p>
          <a:pPr rtl="0"/>
          <a:r>
            <a:rPr lang="ru-RU" b="1" smtClean="0"/>
            <a:t>объект</a:t>
          </a:r>
          <a:r>
            <a:rPr lang="ru-RU" smtClean="0"/>
            <a:t> (предмет спора);</a:t>
          </a:r>
          <a:endParaRPr lang="ru-RU"/>
        </a:p>
      </dgm:t>
    </dgm:pt>
    <dgm:pt modelId="{FF9F880F-E5EC-4760-B2F0-31B4D9E84F58}" type="parTrans" cxnId="{30E59AB7-609B-4B81-86B1-71DCDDBCE694}">
      <dgm:prSet/>
      <dgm:spPr/>
      <dgm:t>
        <a:bodyPr/>
        <a:lstStyle/>
        <a:p>
          <a:endParaRPr lang="ru-RU"/>
        </a:p>
      </dgm:t>
    </dgm:pt>
    <dgm:pt modelId="{ADAE0DDF-E323-40CC-A8A5-DCC11C60CDD8}" type="sibTrans" cxnId="{30E59AB7-609B-4B81-86B1-71DCDDBCE694}">
      <dgm:prSet/>
      <dgm:spPr/>
      <dgm:t>
        <a:bodyPr/>
        <a:lstStyle/>
        <a:p>
          <a:endParaRPr lang="ru-RU"/>
        </a:p>
      </dgm:t>
    </dgm:pt>
    <dgm:pt modelId="{E309BAB3-7432-45AE-8D0D-E3748CF8A311}">
      <dgm:prSet/>
      <dgm:spPr/>
      <dgm:t>
        <a:bodyPr/>
        <a:lstStyle/>
        <a:p>
          <a:pPr rtl="0"/>
          <a:r>
            <a:rPr lang="ru-RU" b="1" smtClean="0"/>
            <a:t>субъекты</a:t>
          </a:r>
          <a:r>
            <a:rPr lang="ru-RU" smtClean="0"/>
            <a:t> (отдельные индивиды, группы, организации);</a:t>
          </a:r>
          <a:endParaRPr lang="ru-RU"/>
        </a:p>
      </dgm:t>
    </dgm:pt>
    <dgm:pt modelId="{78A870D7-FDC6-4E7B-A2B7-DFAAE6954210}" type="parTrans" cxnId="{F6F9EFC2-A50D-4120-84B8-B9B032C14676}">
      <dgm:prSet/>
      <dgm:spPr/>
      <dgm:t>
        <a:bodyPr/>
        <a:lstStyle/>
        <a:p>
          <a:endParaRPr lang="ru-RU"/>
        </a:p>
      </dgm:t>
    </dgm:pt>
    <dgm:pt modelId="{64ACD5F0-09A0-42C2-8D58-122A5AF46954}" type="sibTrans" cxnId="{F6F9EFC2-A50D-4120-84B8-B9B032C14676}">
      <dgm:prSet/>
      <dgm:spPr/>
      <dgm:t>
        <a:bodyPr/>
        <a:lstStyle/>
        <a:p>
          <a:endParaRPr lang="ru-RU"/>
        </a:p>
      </dgm:t>
    </dgm:pt>
    <dgm:pt modelId="{0D21E0AB-3930-4967-B213-BEA64CD50C3D}">
      <dgm:prSet/>
      <dgm:spPr/>
      <dgm:t>
        <a:bodyPr/>
        <a:lstStyle/>
        <a:p>
          <a:pPr rtl="0"/>
          <a:r>
            <a:rPr lang="ru-RU" b="1" smtClean="0"/>
            <a:t>условия</a:t>
          </a:r>
          <a:r>
            <a:rPr lang="ru-RU" smtClean="0"/>
            <a:t> протекания конфликта;</a:t>
          </a:r>
          <a:endParaRPr lang="ru-RU"/>
        </a:p>
      </dgm:t>
    </dgm:pt>
    <dgm:pt modelId="{522023A9-F184-46BE-AC75-91BFBCAC3496}" type="parTrans" cxnId="{BBCE8F23-E701-4F80-89BC-0B85EB4C2421}">
      <dgm:prSet/>
      <dgm:spPr/>
      <dgm:t>
        <a:bodyPr/>
        <a:lstStyle/>
        <a:p>
          <a:endParaRPr lang="ru-RU"/>
        </a:p>
      </dgm:t>
    </dgm:pt>
    <dgm:pt modelId="{1027130B-BE02-4136-A66F-C4A26B11EC7C}" type="sibTrans" cxnId="{BBCE8F23-E701-4F80-89BC-0B85EB4C2421}">
      <dgm:prSet/>
      <dgm:spPr/>
      <dgm:t>
        <a:bodyPr/>
        <a:lstStyle/>
        <a:p>
          <a:endParaRPr lang="ru-RU"/>
        </a:p>
      </dgm:t>
    </dgm:pt>
    <dgm:pt modelId="{CE704558-35E9-411A-811D-1FEC2E4AA0C0}">
      <dgm:prSet/>
      <dgm:spPr/>
      <dgm:t>
        <a:bodyPr/>
        <a:lstStyle/>
        <a:p>
          <a:pPr rtl="0"/>
          <a:r>
            <a:rPr lang="ru-RU" b="1" smtClean="0"/>
            <a:t>масштаб</a:t>
          </a:r>
          <a:r>
            <a:rPr lang="ru-RU" smtClean="0"/>
            <a:t> конфликта (межличностный, локальный, региональный, глобальный);</a:t>
          </a:r>
          <a:endParaRPr lang="ru-RU"/>
        </a:p>
      </dgm:t>
    </dgm:pt>
    <dgm:pt modelId="{56251E2B-D2B5-4932-B0F2-4F15BA40643F}" type="parTrans" cxnId="{993D810F-AEF3-47DA-9BF0-4863CBACDCCB}">
      <dgm:prSet/>
      <dgm:spPr/>
      <dgm:t>
        <a:bodyPr/>
        <a:lstStyle/>
        <a:p>
          <a:endParaRPr lang="ru-RU"/>
        </a:p>
      </dgm:t>
    </dgm:pt>
    <dgm:pt modelId="{0D91F755-A642-4B8F-A5DB-46989CB6B056}" type="sibTrans" cxnId="{993D810F-AEF3-47DA-9BF0-4863CBACDCCB}">
      <dgm:prSet/>
      <dgm:spPr/>
      <dgm:t>
        <a:bodyPr/>
        <a:lstStyle/>
        <a:p>
          <a:endParaRPr lang="ru-RU"/>
        </a:p>
      </dgm:t>
    </dgm:pt>
    <dgm:pt modelId="{1FE6D2BB-9A19-47A2-8D95-849F86AAB153}">
      <dgm:prSet/>
      <dgm:spPr/>
      <dgm:t>
        <a:bodyPr/>
        <a:lstStyle/>
        <a:p>
          <a:pPr rtl="0"/>
          <a:r>
            <a:rPr lang="ru-RU" b="1" smtClean="0"/>
            <a:t>стратегии и тактики </a:t>
          </a:r>
          <a:r>
            <a:rPr lang="ru-RU" smtClean="0"/>
            <a:t>поведения сторон;</a:t>
          </a:r>
          <a:endParaRPr lang="ru-RU"/>
        </a:p>
      </dgm:t>
    </dgm:pt>
    <dgm:pt modelId="{4DF535E9-C680-436D-959B-40ED93EAA546}" type="parTrans" cxnId="{5B3D8E31-84F8-4CCE-8EBE-C0C856226347}">
      <dgm:prSet/>
      <dgm:spPr/>
      <dgm:t>
        <a:bodyPr/>
        <a:lstStyle/>
        <a:p>
          <a:endParaRPr lang="ru-RU"/>
        </a:p>
      </dgm:t>
    </dgm:pt>
    <dgm:pt modelId="{55C82800-4B73-41D9-8F7F-3AD3BFE7E6AF}" type="sibTrans" cxnId="{5B3D8E31-84F8-4CCE-8EBE-C0C856226347}">
      <dgm:prSet/>
      <dgm:spPr/>
      <dgm:t>
        <a:bodyPr/>
        <a:lstStyle/>
        <a:p>
          <a:endParaRPr lang="ru-RU"/>
        </a:p>
      </dgm:t>
    </dgm:pt>
    <dgm:pt modelId="{5C539DE3-A846-4CD3-914A-99E8E3A3DDC2}">
      <dgm:prSet/>
      <dgm:spPr/>
      <dgm:t>
        <a:bodyPr/>
        <a:lstStyle/>
        <a:p>
          <a:pPr rtl="0"/>
          <a:r>
            <a:rPr lang="ru-RU" b="1" smtClean="0"/>
            <a:t>исходы</a:t>
          </a:r>
          <a:r>
            <a:rPr lang="ru-RU" smtClean="0"/>
            <a:t> конфликтной ситуации (последствия, результаты, их осознание).</a:t>
          </a:r>
          <a:endParaRPr lang="ru-RU"/>
        </a:p>
      </dgm:t>
    </dgm:pt>
    <dgm:pt modelId="{93199C64-4D53-4A25-BBD3-B98C989AAA17}" type="parTrans" cxnId="{37EA9818-1789-4C70-BD2A-00D7FF2EA658}">
      <dgm:prSet/>
      <dgm:spPr/>
      <dgm:t>
        <a:bodyPr/>
        <a:lstStyle/>
        <a:p>
          <a:endParaRPr lang="ru-RU"/>
        </a:p>
      </dgm:t>
    </dgm:pt>
    <dgm:pt modelId="{C6153FEC-B61B-42FD-9635-CF1A603DB951}" type="sibTrans" cxnId="{37EA9818-1789-4C70-BD2A-00D7FF2EA658}">
      <dgm:prSet/>
      <dgm:spPr/>
      <dgm:t>
        <a:bodyPr/>
        <a:lstStyle/>
        <a:p>
          <a:endParaRPr lang="ru-RU"/>
        </a:p>
      </dgm:t>
    </dgm:pt>
    <dgm:pt modelId="{8E6E1BC8-BC24-459A-B343-9D7313384846}" type="pres">
      <dgm:prSet presAssocID="{20E3773B-3835-47D1-9ACB-96EDEAAF35C6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B46803C-25B9-43FC-896B-1BB942BA7310}" type="pres">
      <dgm:prSet presAssocID="{24CDD731-6313-4943-B92A-DCA93C0A5691}" presName="linNode" presStyleCnt="0"/>
      <dgm:spPr/>
    </dgm:pt>
    <dgm:pt modelId="{B27BF237-9155-44E6-BF0E-1E243C176982}" type="pres">
      <dgm:prSet presAssocID="{24CDD731-6313-4943-B92A-DCA93C0A5691}" presName="parentText" presStyleLbl="node1" presStyleIdx="0" presStyleCnt="1" custScaleX="90276" custScaleY="98736" custLinFactNeighborX="-3906" custLinFactNeighborY="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A72610C-4679-48B6-A87A-FD33BFF2487A}" type="pres">
      <dgm:prSet presAssocID="{24CDD731-6313-4943-B92A-DCA93C0A5691}" presName="descendantText" presStyleLbl="alignAccFollowNode1" presStyleIdx="0" presStyleCnt="1" custScaleX="133948" custScaleY="12342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7EA9818-1789-4C70-BD2A-00D7FF2EA658}" srcId="{24CDD731-6313-4943-B92A-DCA93C0A5691}" destId="{5C539DE3-A846-4CD3-914A-99E8E3A3DDC2}" srcOrd="5" destOrd="0" parTransId="{93199C64-4D53-4A25-BBD3-B98C989AAA17}" sibTransId="{C6153FEC-B61B-42FD-9635-CF1A603DB951}"/>
    <dgm:cxn modelId="{30E59AB7-609B-4B81-86B1-71DCDDBCE694}" srcId="{24CDD731-6313-4943-B92A-DCA93C0A5691}" destId="{1F66052E-B57C-4087-BDD5-A34BF580B1A3}" srcOrd="0" destOrd="0" parTransId="{FF9F880F-E5EC-4760-B2F0-31B4D9E84F58}" sibTransId="{ADAE0DDF-E323-40CC-A8A5-DCC11C60CDD8}"/>
    <dgm:cxn modelId="{FE98184B-92EE-47FA-9BB5-8721449B8633}" srcId="{20E3773B-3835-47D1-9ACB-96EDEAAF35C6}" destId="{24CDD731-6313-4943-B92A-DCA93C0A5691}" srcOrd="0" destOrd="0" parTransId="{09ACDA81-2FC3-4B7A-8610-C07E93407FA2}" sibTransId="{76E423E4-AE07-4D09-8BD7-E10DBA8E8ED3}"/>
    <dgm:cxn modelId="{52E2D4E1-6902-42EF-9B51-DBA28572ABC6}" type="presOf" srcId="{5C539DE3-A846-4CD3-914A-99E8E3A3DDC2}" destId="{9A72610C-4679-48B6-A87A-FD33BFF2487A}" srcOrd="0" destOrd="5" presId="urn:microsoft.com/office/officeart/2005/8/layout/vList5"/>
    <dgm:cxn modelId="{29A08479-17E5-4EA8-97BC-921CFFF24C96}" type="presOf" srcId="{24CDD731-6313-4943-B92A-DCA93C0A5691}" destId="{B27BF237-9155-44E6-BF0E-1E243C176982}" srcOrd="0" destOrd="0" presId="urn:microsoft.com/office/officeart/2005/8/layout/vList5"/>
    <dgm:cxn modelId="{BBCE8F23-E701-4F80-89BC-0B85EB4C2421}" srcId="{24CDD731-6313-4943-B92A-DCA93C0A5691}" destId="{0D21E0AB-3930-4967-B213-BEA64CD50C3D}" srcOrd="2" destOrd="0" parTransId="{522023A9-F184-46BE-AC75-91BFBCAC3496}" sibTransId="{1027130B-BE02-4136-A66F-C4A26B11EC7C}"/>
    <dgm:cxn modelId="{5B3D8E31-84F8-4CCE-8EBE-C0C856226347}" srcId="{24CDD731-6313-4943-B92A-DCA93C0A5691}" destId="{1FE6D2BB-9A19-47A2-8D95-849F86AAB153}" srcOrd="4" destOrd="0" parTransId="{4DF535E9-C680-436D-959B-40ED93EAA546}" sibTransId="{55C82800-4B73-41D9-8F7F-3AD3BFE7E6AF}"/>
    <dgm:cxn modelId="{45D0E89F-51B9-4DA6-B443-B21B7A56C7CC}" type="presOf" srcId="{CE704558-35E9-411A-811D-1FEC2E4AA0C0}" destId="{9A72610C-4679-48B6-A87A-FD33BFF2487A}" srcOrd="0" destOrd="3" presId="urn:microsoft.com/office/officeart/2005/8/layout/vList5"/>
    <dgm:cxn modelId="{A2C33675-B232-49A0-BACE-D1338E2C9529}" type="presOf" srcId="{1F66052E-B57C-4087-BDD5-A34BF580B1A3}" destId="{9A72610C-4679-48B6-A87A-FD33BFF2487A}" srcOrd="0" destOrd="0" presId="urn:microsoft.com/office/officeart/2005/8/layout/vList5"/>
    <dgm:cxn modelId="{EDCF13A3-2EE3-408B-9E01-F57FAAD793F4}" type="presOf" srcId="{E309BAB3-7432-45AE-8D0D-E3748CF8A311}" destId="{9A72610C-4679-48B6-A87A-FD33BFF2487A}" srcOrd="0" destOrd="1" presId="urn:microsoft.com/office/officeart/2005/8/layout/vList5"/>
    <dgm:cxn modelId="{8DFC4510-C8FD-486F-9B16-24E785DBC877}" type="presOf" srcId="{0D21E0AB-3930-4967-B213-BEA64CD50C3D}" destId="{9A72610C-4679-48B6-A87A-FD33BFF2487A}" srcOrd="0" destOrd="2" presId="urn:microsoft.com/office/officeart/2005/8/layout/vList5"/>
    <dgm:cxn modelId="{F6F9EFC2-A50D-4120-84B8-B9B032C14676}" srcId="{24CDD731-6313-4943-B92A-DCA93C0A5691}" destId="{E309BAB3-7432-45AE-8D0D-E3748CF8A311}" srcOrd="1" destOrd="0" parTransId="{78A870D7-FDC6-4E7B-A2B7-DFAAE6954210}" sibTransId="{64ACD5F0-09A0-42C2-8D58-122A5AF46954}"/>
    <dgm:cxn modelId="{3BD6F24C-4952-4D1D-A3CA-61A1673139D9}" type="presOf" srcId="{20E3773B-3835-47D1-9ACB-96EDEAAF35C6}" destId="{8E6E1BC8-BC24-459A-B343-9D7313384846}" srcOrd="0" destOrd="0" presId="urn:microsoft.com/office/officeart/2005/8/layout/vList5"/>
    <dgm:cxn modelId="{9281C0CE-4949-43F2-B9AB-901BD2CBD387}" type="presOf" srcId="{1FE6D2BB-9A19-47A2-8D95-849F86AAB153}" destId="{9A72610C-4679-48B6-A87A-FD33BFF2487A}" srcOrd="0" destOrd="4" presId="urn:microsoft.com/office/officeart/2005/8/layout/vList5"/>
    <dgm:cxn modelId="{993D810F-AEF3-47DA-9BF0-4863CBACDCCB}" srcId="{24CDD731-6313-4943-B92A-DCA93C0A5691}" destId="{CE704558-35E9-411A-811D-1FEC2E4AA0C0}" srcOrd="3" destOrd="0" parTransId="{56251E2B-D2B5-4932-B0F2-4F15BA40643F}" sibTransId="{0D91F755-A642-4B8F-A5DB-46989CB6B056}"/>
    <dgm:cxn modelId="{1D833388-0A32-4E5F-8B15-604822B2593C}" type="presParOf" srcId="{8E6E1BC8-BC24-459A-B343-9D7313384846}" destId="{7B46803C-25B9-43FC-896B-1BB942BA7310}" srcOrd="0" destOrd="0" presId="urn:microsoft.com/office/officeart/2005/8/layout/vList5"/>
    <dgm:cxn modelId="{11471BD8-C999-4D29-B0BA-011BB81112FA}" type="presParOf" srcId="{7B46803C-25B9-43FC-896B-1BB942BA7310}" destId="{B27BF237-9155-44E6-BF0E-1E243C176982}" srcOrd="0" destOrd="0" presId="urn:microsoft.com/office/officeart/2005/8/layout/vList5"/>
    <dgm:cxn modelId="{DDECB214-7CF1-4467-8F2B-C51D23EF3C38}" type="presParOf" srcId="{7B46803C-25B9-43FC-896B-1BB942BA7310}" destId="{9A72610C-4679-48B6-A87A-FD33BFF2487A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CBDB9396-571A-46AE-BB4C-F99F2F5793B1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6E9C8470-F3E7-479D-A535-C3669839DDFC}">
      <dgm:prSet/>
      <dgm:spPr/>
      <dgm:t>
        <a:bodyPr/>
        <a:lstStyle/>
        <a:p>
          <a:pPr algn="ctr" rtl="0"/>
          <a:r>
            <a:rPr lang="ru-RU" smtClean="0"/>
            <a:t>Конфликтная ситуация </a:t>
          </a:r>
          <a:endParaRPr lang="ru-RU"/>
        </a:p>
      </dgm:t>
    </dgm:pt>
    <dgm:pt modelId="{D100F814-F8EE-4747-8373-B094B301C5C2}" type="parTrans" cxnId="{0FA4DE42-240C-4418-8BA8-ADA6B30640D0}">
      <dgm:prSet/>
      <dgm:spPr/>
      <dgm:t>
        <a:bodyPr/>
        <a:lstStyle/>
        <a:p>
          <a:endParaRPr lang="ru-RU"/>
        </a:p>
      </dgm:t>
    </dgm:pt>
    <dgm:pt modelId="{CCC24137-3DCB-48A3-A3CB-5789FEF2FE73}" type="sibTrans" cxnId="{0FA4DE42-240C-4418-8BA8-ADA6B30640D0}">
      <dgm:prSet/>
      <dgm:spPr/>
      <dgm:t>
        <a:bodyPr/>
        <a:lstStyle/>
        <a:p>
          <a:endParaRPr lang="ru-RU"/>
        </a:p>
      </dgm:t>
    </dgm:pt>
    <dgm:pt modelId="{808182FC-3C8F-459E-8AAD-C8E035EBE105}" type="pres">
      <dgm:prSet presAssocID="{CBDB9396-571A-46AE-BB4C-F99F2F5793B1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763A117-D2F3-48AC-8543-F2F481C59810}" type="pres">
      <dgm:prSet presAssocID="{6E9C8470-F3E7-479D-A535-C3669839DDFC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FA4DE42-240C-4418-8BA8-ADA6B30640D0}" srcId="{CBDB9396-571A-46AE-BB4C-F99F2F5793B1}" destId="{6E9C8470-F3E7-479D-A535-C3669839DDFC}" srcOrd="0" destOrd="0" parTransId="{D100F814-F8EE-4747-8373-B094B301C5C2}" sibTransId="{CCC24137-3DCB-48A3-A3CB-5789FEF2FE73}"/>
    <dgm:cxn modelId="{CE3EC9D4-6AD3-493F-AB1D-F3EC7A08EDA2}" type="presOf" srcId="{6E9C8470-F3E7-479D-A535-C3669839DDFC}" destId="{0763A117-D2F3-48AC-8543-F2F481C59810}" srcOrd="0" destOrd="0" presId="urn:microsoft.com/office/officeart/2005/8/layout/vList2"/>
    <dgm:cxn modelId="{4BE0143A-B2EE-4B87-8E83-887E03582401}" type="presOf" srcId="{CBDB9396-571A-46AE-BB4C-F99F2F5793B1}" destId="{808182FC-3C8F-459E-8AAD-C8E035EBE105}" srcOrd="0" destOrd="0" presId="urn:microsoft.com/office/officeart/2005/8/layout/vList2"/>
    <dgm:cxn modelId="{89821F96-3D70-4C9B-A076-F94526D55A46}" type="presParOf" srcId="{808182FC-3C8F-459E-8AAD-C8E035EBE105}" destId="{0763A117-D2F3-48AC-8543-F2F481C59810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09D4247-06D5-4BAB-B493-9BD3A0AA5655}">
      <dsp:nvSpPr>
        <dsp:cNvPr id="0" name=""/>
        <dsp:cNvSpPr/>
      </dsp:nvSpPr>
      <dsp:spPr>
        <a:xfrm>
          <a:off x="4" y="129740"/>
          <a:ext cx="7772390" cy="146871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lvl="0" algn="ctr" defTabSz="2889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6500" kern="1200" dirty="0" smtClean="0"/>
            <a:t>Конфликты </a:t>
          </a:r>
          <a:endParaRPr lang="ru-RU" sz="6500" kern="1200" dirty="0"/>
        </a:p>
      </dsp:txBody>
      <dsp:txXfrm>
        <a:off x="4" y="129740"/>
        <a:ext cx="7772390" cy="1468710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CF86CD8-1552-4CF1-9842-DFA1C2D8F572}">
      <dsp:nvSpPr>
        <dsp:cNvPr id="0" name=""/>
        <dsp:cNvSpPr/>
      </dsp:nvSpPr>
      <dsp:spPr>
        <a:xfrm>
          <a:off x="0" y="5368"/>
          <a:ext cx="8229600" cy="98338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lvl="0" algn="ctr" defTabSz="1822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100" kern="1200" smtClean="0"/>
            <a:t>Причины конфликта</a:t>
          </a:r>
          <a:endParaRPr lang="ru-RU" sz="4100" kern="1200"/>
        </a:p>
      </dsp:txBody>
      <dsp:txXfrm>
        <a:off x="48005" y="53373"/>
        <a:ext cx="8133590" cy="887374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6C2833B-FE45-4ACC-BE6F-E9B31BB84BD7}">
      <dsp:nvSpPr>
        <dsp:cNvPr id="0" name=""/>
        <dsp:cNvSpPr/>
      </dsp:nvSpPr>
      <dsp:spPr>
        <a:xfrm>
          <a:off x="0" y="5315"/>
          <a:ext cx="8229600" cy="83947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lvl="0" algn="ctr" defTabSz="1555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500" b="1" kern="1200" smtClean="0"/>
            <a:t>Фазы конфликта</a:t>
          </a:r>
          <a:r>
            <a:rPr lang="ru-RU" sz="3500" kern="1200" smtClean="0"/>
            <a:t> </a:t>
          </a:r>
          <a:endParaRPr lang="ru-RU" sz="3500" kern="1200"/>
        </a:p>
      </dsp:txBody>
      <dsp:txXfrm>
        <a:off x="40980" y="46295"/>
        <a:ext cx="8147640" cy="757514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43723DE-86AB-437A-B32F-E538B2FCBABC}">
      <dsp:nvSpPr>
        <dsp:cNvPr id="0" name=""/>
        <dsp:cNvSpPr/>
      </dsp:nvSpPr>
      <dsp:spPr>
        <a:xfrm>
          <a:off x="0" y="5288"/>
          <a:ext cx="8229600" cy="7675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kern="1200" smtClean="0"/>
            <a:t>Стадии конфликта</a:t>
          </a:r>
          <a:endParaRPr lang="ru-RU" sz="3200" kern="1200"/>
        </a:p>
      </dsp:txBody>
      <dsp:txXfrm>
        <a:off x="37467" y="42755"/>
        <a:ext cx="8154666" cy="692586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675CE3D-CF7E-4151-ABF1-3B924C2373BF}">
      <dsp:nvSpPr>
        <dsp:cNvPr id="0" name=""/>
        <dsp:cNvSpPr/>
      </dsp:nvSpPr>
      <dsp:spPr>
        <a:xfrm>
          <a:off x="0" y="5315"/>
          <a:ext cx="8229600" cy="83947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lvl="0" algn="ctr" defTabSz="1555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500" kern="1200" smtClean="0"/>
            <a:t>Границы конфликта</a:t>
          </a:r>
          <a:endParaRPr lang="ru-RU" sz="3500" kern="1200"/>
        </a:p>
      </dsp:txBody>
      <dsp:txXfrm>
        <a:off x="40980" y="46295"/>
        <a:ext cx="8147640" cy="757514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00DE0CB-710C-4BC7-BF56-1CBA83774B6A}">
      <dsp:nvSpPr>
        <dsp:cNvPr id="0" name=""/>
        <dsp:cNvSpPr/>
      </dsp:nvSpPr>
      <dsp:spPr>
        <a:xfrm>
          <a:off x="3357" y="697276"/>
          <a:ext cx="2018614" cy="6048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9352" tIns="85344" rIns="149352" bIns="85344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b="1" kern="1200" dirty="0" smtClean="0"/>
            <a:t>Организатор </a:t>
          </a:r>
          <a:endParaRPr lang="ru-RU" sz="2100" kern="1200" dirty="0"/>
        </a:p>
      </dsp:txBody>
      <dsp:txXfrm>
        <a:off x="3357" y="697276"/>
        <a:ext cx="2018614" cy="604800"/>
      </dsp:txXfrm>
    </dsp:sp>
    <dsp:sp modelId="{BFA4AB6E-0FDC-44DC-B0D5-833D86FA2DF3}">
      <dsp:nvSpPr>
        <dsp:cNvPr id="0" name=""/>
        <dsp:cNvSpPr/>
      </dsp:nvSpPr>
      <dsp:spPr>
        <a:xfrm>
          <a:off x="3357" y="1302076"/>
          <a:ext cx="2018614" cy="368928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6012" tIns="96012" rIns="128016" bIns="144018" numCol="1" spcCol="1270" anchor="t" anchorCtr="0">
          <a:noAutofit/>
        </a:bodyPr>
        <a:lstStyle/>
        <a:p>
          <a:pPr marL="0" marR="0" lvl="1" indent="0" algn="l" defTabSz="914400" rtl="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Char char="••"/>
            <a:tabLst/>
            <a:defRPr/>
          </a:pPr>
          <a:r>
            <a:rPr lang="ru-RU" sz="1800" kern="1200" dirty="0" smtClean="0"/>
            <a:t>лицо (группа), планирующее конфликт, намечающее его развитие, </a:t>
          </a:r>
          <a:r>
            <a:rPr lang="ru-RU" sz="1800" kern="1200" spc="-30" baseline="0" dirty="0" smtClean="0"/>
            <a:t>предусматривающее</a:t>
          </a:r>
          <a:r>
            <a:rPr lang="ru-RU" sz="1800" kern="1200" dirty="0" smtClean="0"/>
            <a:t> различные пути развития конфликта. Организатором может быть явная </a:t>
          </a:r>
          <a:r>
            <a:rPr lang="ru-RU" sz="1800" b="0" kern="1200" dirty="0" smtClean="0"/>
            <a:t>или «теневая» </a:t>
          </a:r>
          <a:r>
            <a:rPr lang="ru-RU" sz="1800" kern="1200" dirty="0" smtClean="0"/>
            <a:t>фигура</a:t>
          </a:r>
        </a:p>
        <a:p>
          <a:pPr marL="57150" lvl="1" indent="0" algn="l" defTabSz="311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1500" kern="1200" dirty="0"/>
        </a:p>
      </dsp:txBody>
      <dsp:txXfrm>
        <a:off x="3357" y="1302076"/>
        <a:ext cx="2018614" cy="3689280"/>
      </dsp:txXfrm>
    </dsp:sp>
    <dsp:sp modelId="{F5D85DA5-A37B-42D5-B8AC-C5A140EB9ACA}">
      <dsp:nvSpPr>
        <dsp:cNvPr id="0" name=""/>
        <dsp:cNvSpPr/>
      </dsp:nvSpPr>
      <dsp:spPr>
        <a:xfrm>
          <a:off x="2304578" y="697276"/>
          <a:ext cx="2018614" cy="6048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9352" tIns="85344" rIns="149352" bIns="85344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b="1" kern="1200" dirty="0" smtClean="0"/>
            <a:t>Подстрекатель</a:t>
          </a:r>
          <a:endParaRPr lang="ru-RU" sz="2100" kern="1200" dirty="0"/>
        </a:p>
      </dsp:txBody>
      <dsp:txXfrm>
        <a:off x="2304578" y="697276"/>
        <a:ext cx="2018614" cy="604800"/>
      </dsp:txXfrm>
    </dsp:sp>
    <dsp:sp modelId="{EE3E22F4-6678-49D4-B405-1FCD1555DCB9}">
      <dsp:nvSpPr>
        <dsp:cNvPr id="0" name=""/>
        <dsp:cNvSpPr/>
      </dsp:nvSpPr>
      <dsp:spPr>
        <a:xfrm>
          <a:off x="2304578" y="1302076"/>
          <a:ext cx="2018614" cy="368928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42240" bIns="16002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/>
            <a:t>лицо, организация или государство, подталкивающее другого участника к конфликту</a:t>
          </a:r>
          <a:endParaRPr lang="ru-RU" sz="2000" kern="1200" dirty="0"/>
        </a:p>
      </dsp:txBody>
      <dsp:txXfrm>
        <a:off x="2304578" y="1302076"/>
        <a:ext cx="2018614" cy="3689280"/>
      </dsp:txXfrm>
    </dsp:sp>
    <dsp:sp modelId="{93AE3D81-30C8-445B-8B07-F4BD71ABE348}">
      <dsp:nvSpPr>
        <dsp:cNvPr id="0" name=""/>
        <dsp:cNvSpPr/>
      </dsp:nvSpPr>
      <dsp:spPr>
        <a:xfrm>
          <a:off x="4605799" y="697276"/>
          <a:ext cx="2018614" cy="6048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9352" tIns="85344" rIns="149352" bIns="85344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b="1" kern="1200" dirty="0" smtClean="0"/>
            <a:t>Пособник</a:t>
          </a:r>
          <a:r>
            <a:rPr lang="ru-RU" sz="2100" kern="1200" dirty="0" smtClean="0"/>
            <a:t> </a:t>
          </a:r>
          <a:endParaRPr lang="ru-RU" sz="2100" kern="1200" dirty="0"/>
        </a:p>
      </dsp:txBody>
      <dsp:txXfrm>
        <a:off x="4605799" y="697276"/>
        <a:ext cx="2018614" cy="604800"/>
      </dsp:txXfrm>
    </dsp:sp>
    <dsp:sp modelId="{7D0F5094-EB12-4689-9FF5-DEB9D64210D5}">
      <dsp:nvSpPr>
        <dsp:cNvPr id="0" name=""/>
        <dsp:cNvSpPr/>
      </dsp:nvSpPr>
      <dsp:spPr>
        <a:xfrm>
          <a:off x="4605799" y="1302076"/>
          <a:ext cx="2018614" cy="368928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42240" bIns="16002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/>
            <a:t>лицо, содействующее конфликту советами, технической помощью и другими способами</a:t>
          </a:r>
          <a:endParaRPr lang="ru-RU" sz="2000" kern="1200" dirty="0"/>
        </a:p>
      </dsp:txBody>
      <dsp:txXfrm>
        <a:off x="4605799" y="1302076"/>
        <a:ext cx="2018614" cy="3689280"/>
      </dsp:txXfrm>
    </dsp:sp>
    <dsp:sp modelId="{9ED40169-86FE-4BC4-BC6C-F29F44BDF3FB}">
      <dsp:nvSpPr>
        <dsp:cNvPr id="0" name=""/>
        <dsp:cNvSpPr/>
      </dsp:nvSpPr>
      <dsp:spPr>
        <a:xfrm>
          <a:off x="6907020" y="697276"/>
          <a:ext cx="2018614" cy="6048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9352" tIns="85344" rIns="149352" bIns="85344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b="1" kern="1200" dirty="0" smtClean="0"/>
            <a:t>Посредник</a:t>
          </a:r>
          <a:endParaRPr lang="ru-RU" sz="2100" kern="1200" dirty="0"/>
        </a:p>
      </dsp:txBody>
      <dsp:txXfrm>
        <a:off x="6907020" y="697276"/>
        <a:ext cx="2018614" cy="604800"/>
      </dsp:txXfrm>
    </dsp:sp>
    <dsp:sp modelId="{E5E7BCD9-8D5A-4D3F-A38A-4AEC8FC2DC5C}">
      <dsp:nvSpPr>
        <dsp:cNvPr id="0" name=""/>
        <dsp:cNvSpPr/>
      </dsp:nvSpPr>
      <dsp:spPr>
        <a:xfrm>
          <a:off x="6910377" y="1317202"/>
          <a:ext cx="2018614" cy="368928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113792" bIns="128016" numCol="1" spcCol="1270" anchor="t" anchorCtr="0">
          <a:noAutofit/>
        </a:bodyPr>
        <a:lstStyle/>
        <a:p>
          <a:pPr marL="0" marR="0" lvl="1" indent="0" algn="l" defTabSz="914400" rtl="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Char char="••"/>
            <a:tabLst/>
            <a:defRPr/>
          </a:pPr>
          <a:r>
            <a:rPr lang="ru-RU" sz="1600" kern="1200" dirty="0" smtClean="0"/>
            <a:t>можно в считать участниками конфликта, тех, которые пытаются не просто разобраться в причинах и обстоятельствах происходящего, </a:t>
          </a:r>
          <a:br>
            <a:rPr lang="ru-RU" sz="1600" kern="1200" dirty="0" smtClean="0"/>
          </a:br>
          <a:r>
            <a:rPr lang="ru-RU" sz="1600" kern="1200" dirty="0" smtClean="0"/>
            <a:t>но предотвратить, остановить, разрешить конфликт</a:t>
          </a:r>
          <a:r>
            <a:rPr lang="ru-RU" sz="1500" kern="1200" dirty="0" smtClean="0"/>
            <a:t>.</a:t>
          </a:r>
        </a:p>
        <a:p>
          <a:pPr marL="57150" lvl="1" indent="0" algn="l" defTabSz="311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1500" kern="1200" dirty="0"/>
        </a:p>
      </dsp:txBody>
      <dsp:txXfrm>
        <a:off x="6910377" y="1317202"/>
        <a:ext cx="2018614" cy="3689280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5440A23-11D1-4251-A27D-DCED82DA8553}">
      <dsp:nvSpPr>
        <dsp:cNvPr id="0" name=""/>
        <dsp:cNvSpPr/>
      </dsp:nvSpPr>
      <dsp:spPr>
        <a:xfrm>
          <a:off x="226383" y="28594"/>
          <a:ext cx="4498487" cy="1120933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20320" rIns="0" bIns="20320" numCol="1" spcCol="1270" anchor="ctr" anchorCtr="0">
          <a:noAutofit/>
        </a:bodyPr>
        <a:lstStyle/>
        <a:p>
          <a:pPr lvl="0" algn="ctr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kern="1200" dirty="0" err="1" smtClean="0"/>
            <a:t>предконфликтная</a:t>
          </a:r>
          <a:r>
            <a:rPr lang="ru-RU" sz="2000" kern="1200" dirty="0" smtClean="0"/>
            <a:t> </a:t>
          </a:r>
          <a:endParaRPr lang="ru-RU" sz="2000" kern="1200" dirty="0"/>
        </a:p>
      </dsp:txBody>
      <dsp:txXfrm>
        <a:off x="786850" y="28594"/>
        <a:ext cx="3377554" cy="1120933"/>
      </dsp:txXfrm>
    </dsp:sp>
    <dsp:sp modelId="{7676F839-7EC1-4554-AE32-CCFFBF4BDB3C}">
      <dsp:nvSpPr>
        <dsp:cNvPr id="0" name=""/>
        <dsp:cNvSpPr/>
      </dsp:nvSpPr>
      <dsp:spPr>
        <a:xfrm>
          <a:off x="1306349" y="1331833"/>
          <a:ext cx="5616900" cy="1491614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22860" rIns="0" bIns="22860" numCol="1" spcCol="1270" anchor="ctr" anchorCtr="0">
          <a:noAutofit/>
        </a:bodyPr>
        <a:lstStyle/>
        <a:p>
          <a:pPr lvl="0" algn="ctr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kern="1200" dirty="0" smtClean="0"/>
            <a:t>конфликтная </a:t>
          </a:r>
          <a:endParaRPr lang="ru-RU" sz="3600" kern="1200" dirty="0"/>
        </a:p>
      </dsp:txBody>
      <dsp:txXfrm>
        <a:off x="2052156" y="1331833"/>
        <a:ext cx="4125286" cy="1491614"/>
      </dsp:txXfrm>
    </dsp:sp>
    <dsp:sp modelId="{0421E9AC-1923-4954-B8BD-D7077A34DFFB}">
      <dsp:nvSpPr>
        <dsp:cNvPr id="0" name=""/>
        <dsp:cNvSpPr/>
      </dsp:nvSpPr>
      <dsp:spPr>
        <a:xfrm>
          <a:off x="2883577" y="3009930"/>
          <a:ext cx="5346022" cy="1491614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6990" tIns="23495" rIns="0" bIns="23495" numCol="1" spcCol="1270" anchor="ctr" anchorCtr="0">
          <a:noAutofit/>
        </a:bodyPr>
        <a:lstStyle/>
        <a:p>
          <a:pPr lvl="0" algn="ctr" defTabSz="1644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700" kern="1200" dirty="0" err="1" smtClean="0"/>
            <a:t>послеконфликтная</a:t>
          </a:r>
          <a:endParaRPr lang="ru-RU" sz="3700" kern="1200" dirty="0"/>
        </a:p>
      </dsp:txBody>
      <dsp:txXfrm>
        <a:off x="3629384" y="3009930"/>
        <a:ext cx="3854408" cy="1491614"/>
      </dsp:txXfrm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F67C4E9-556B-4206-8376-FEEE59BAF111}">
      <dsp:nvSpPr>
        <dsp:cNvPr id="0" name=""/>
        <dsp:cNvSpPr/>
      </dsp:nvSpPr>
      <dsp:spPr>
        <a:xfrm>
          <a:off x="0" y="115785"/>
          <a:ext cx="8229600" cy="91143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lvl="0" algn="l" defTabSz="1689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800" kern="1200" dirty="0" smtClean="0"/>
            <a:t>Группа причин конфликтов (частные)</a:t>
          </a:r>
          <a:endParaRPr lang="ru-RU" sz="3800" kern="1200" dirty="0"/>
        </a:p>
      </dsp:txBody>
      <dsp:txXfrm>
        <a:off x="44492" y="160277"/>
        <a:ext cx="8140616" cy="822446"/>
      </dsp:txXfrm>
    </dsp:sp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360ED2B-C9D9-4A26-BBB4-9A0E99A63A56}">
      <dsp:nvSpPr>
        <dsp:cNvPr id="0" name=""/>
        <dsp:cNvSpPr/>
      </dsp:nvSpPr>
      <dsp:spPr>
        <a:xfrm>
          <a:off x="0" y="967"/>
          <a:ext cx="8229600" cy="92114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smtClean="0"/>
            <a:t>Американский исследователь М. </a:t>
          </a:r>
          <a:r>
            <a:rPr lang="ru-RU" sz="2800" kern="1200" dirty="0" err="1" smtClean="0"/>
            <a:t>Дойч</a:t>
          </a:r>
          <a:r>
            <a:rPr lang="ru-RU" sz="2800" kern="1200" dirty="0" smtClean="0"/>
            <a:t> (</a:t>
          </a:r>
          <a:r>
            <a:rPr lang="ru-RU" sz="2800" kern="1200" dirty="0" err="1" smtClean="0"/>
            <a:t>M.Deutsch</a:t>
          </a:r>
          <a:r>
            <a:rPr lang="ru-RU" sz="2800" kern="1200" dirty="0" smtClean="0"/>
            <a:t>) также выделяет шесть типов конфликтов:</a:t>
          </a:r>
          <a:r>
            <a:rPr lang="ru-RU" sz="1600" kern="1200" dirty="0" smtClean="0"/>
            <a:t/>
          </a:r>
          <a:br>
            <a:rPr lang="ru-RU" sz="1600" kern="1200" dirty="0" smtClean="0"/>
          </a:br>
          <a:endParaRPr lang="ru-RU" sz="1600" kern="1200" dirty="0"/>
        </a:p>
      </dsp:txBody>
      <dsp:txXfrm>
        <a:off x="44967" y="45934"/>
        <a:ext cx="8139666" cy="831212"/>
      </dsp:txXfrm>
    </dsp:sp>
  </dsp:spTree>
</dsp:drawing>
</file>

<file path=ppt/diagrams/drawing1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BD10706-F82E-4CDF-85D9-F3B496CC9A24}">
      <dsp:nvSpPr>
        <dsp:cNvPr id="0" name=""/>
        <dsp:cNvSpPr/>
      </dsp:nvSpPr>
      <dsp:spPr>
        <a:xfrm>
          <a:off x="0" y="148872"/>
          <a:ext cx="8229600" cy="84525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lvl="0" algn="ctr" defTabSz="1555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500" b="1" kern="1200" dirty="0" smtClean="0"/>
            <a:t>Фазы конфликта</a:t>
          </a:r>
          <a:r>
            <a:rPr lang="ru-RU" sz="3500" kern="1200" dirty="0" smtClean="0"/>
            <a:t> </a:t>
          </a:r>
          <a:endParaRPr lang="ru-RU" sz="3500" kern="1200" dirty="0"/>
        </a:p>
      </dsp:txBody>
      <dsp:txXfrm>
        <a:off x="41262" y="190134"/>
        <a:ext cx="8147076" cy="762730"/>
      </dsp:txXfrm>
    </dsp:sp>
  </dsp:spTree>
</dsp:drawing>
</file>

<file path=ppt/diagrams/drawing1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371EB67-F830-4797-B0BC-ACE6969D1DFC}">
      <dsp:nvSpPr>
        <dsp:cNvPr id="0" name=""/>
        <dsp:cNvSpPr/>
      </dsp:nvSpPr>
      <dsp:spPr>
        <a:xfrm>
          <a:off x="0" y="358"/>
          <a:ext cx="8229600" cy="92139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b="1" kern="1200" smtClean="0"/>
            <a:t>Конструктивные </a:t>
          </a:r>
          <a:br>
            <a:rPr lang="ru-RU" sz="3600" b="1" kern="1200" smtClean="0"/>
          </a:br>
          <a:r>
            <a:rPr lang="ru-RU" sz="3600" b="1" kern="1200" smtClean="0"/>
            <a:t>функции конфликта</a:t>
          </a:r>
          <a:endParaRPr lang="ru-RU" sz="3600" kern="1200"/>
        </a:p>
      </dsp:txBody>
      <dsp:txXfrm>
        <a:off x="44979" y="45337"/>
        <a:ext cx="8139642" cy="83143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1CF23C6-C6BB-40F9-957C-D8F79750D9EF}">
      <dsp:nvSpPr>
        <dsp:cNvPr id="0" name=""/>
        <dsp:cNvSpPr/>
      </dsp:nvSpPr>
      <dsp:spPr>
        <a:xfrm>
          <a:off x="0" y="5368"/>
          <a:ext cx="8229600" cy="98338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lvl="0" algn="ctr" defTabSz="1822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100" kern="1200" smtClean="0"/>
            <a:t>Конфликтоген</a:t>
          </a:r>
          <a:endParaRPr lang="ru-RU" sz="4100" kern="1200"/>
        </a:p>
      </dsp:txBody>
      <dsp:txXfrm>
        <a:off x="48005" y="53373"/>
        <a:ext cx="8133590" cy="887374"/>
      </dsp:txXfrm>
    </dsp:sp>
  </dsp:spTree>
</dsp:drawing>
</file>

<file path=ppt/diagrams/drawing2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DFC9A00-906C-4C54-87AF-D4D835D1BF6F}">
      <dsp:nvSpPr>
        <dsp:cNvPr id="0" name=""/>
        <dsp:cNvSpPr/>
      </dsp:nvSpPr>
      <dsp:spPr>
        <a:xfrm>
          <a:off x="0" y="103792"/>
          <a:ext cx="8229600" cy="93541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lvl="0" algn="l" defTabSz="1733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900" b="1" kern="1200" smtClean="0"/>
            <a:t>Деструктивные функции конфликта</a:t>
          </a:r>
          <a:r>
            <a:rPr lang="ru-RU" sz="3900" kern="1200" smtClean="0"/>
            <a:t> </a:t>
          </a:r>
          <a:endParaRPr lang="ru-RU" sz="3900" kern="1200"/>
        </a:p>
      </dsp:txBody>
      <dsp:txXfrm>
        <a:off x="45663" y="149455"/>
        <a:ext cx="8138274" cy="844089"/>
      </dsp:txXfrm>
    </dsp:sp>
  </dsp:spTree>
</dsp:drawing>
</file>

<file path=ppt/diagrams/drawing2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13448DF-A523-478A-AD41-9E6504994FD5}">
      <dsp:nvSpPr>
        <dsp:cNvPr id="0" name=""/>
        <dsp:cNvSpPr/>
      </dsp:nvSpPr>
      <dsp:spPr>
        <a:xfrm>
          <a:off x="0" y="91799"/>
          <a:ext cx="8229600" cy="9594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l" defTabSz="1778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000" kern="1200" smtClean="0"/>
            <a:t>Группы педагогических конфликтов</a:t>
          </a:r>
          <a:endParaRPr lang="ru-RU" sz="4000" kern="1200"/>
        </a:p>
      </dsp:txBody>
      <dsp:txXfrm>
        <a:off x="46834" y="138633"/>
        <a:ext cx="8135932" cy="865732"/>
      </dsp:txXfrm>
    </dsp:sp>
  </dsp:spTree>
</dsp:drawing>
</file>

<file path=ppt/diagrams/drawing2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9BDC8E9-178F-480F-944B-EC818C13ECD0}">
      <dsp:nvSpPr>
        <dsp:cNvPr id="0" name=""/>
        <dsp:cNvSpPr/>
      </dsp:nvSpPr>
      <dsp:spPr>
        <a:xfrm>
          <a:off x="0" y="127777"/>
          <a:ext cx="8229600" cy="88744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lvl="0" algn="l" defTabSz="1644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700" kern="1200" smtClean="0"/>
            <a:t>Типология педагогических конфликтов </a:t>
          </a:r>
          <a:endParaRPr lang="ru-RU" sz="3700" kern="1200"/>
        </a:p>
      </dsp:txBody>
      <dsp:txXfrm>
        <a:off x="43321" y="171098"/>
        <a:ext cx="8142958" cy="800803"/>
      </dsp:txXfrm>
    </dsp:sp>
  </dsp:spTree>
</dsp:drawing>
</file>

<file path=ppt/diagrams/drawing2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BE7314E-B024-4D6D-8ECB-0ABCA8A33D25}">
      <dsp:nvSpPr>
        <dsp:cNvPr id="0" name=""/>
        <dsp:cNvSpPr/>
      </dsp:nvSpPr>
      <dsp:spPr>
        <a:xfrm>
          <a:off x="0" y="125267"/>
          <a:ext cx="8229600" cy="6715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smtClean="0"/>
            <a:t>Психокоррекционные принципы по А.Б.Добровичу </a:t>
          </a:r>
          <a:endParaRPr lang="ru-RU" sz="2800" kern="1200"/>
        </a:p>
      </dsp:txBody>
      <dsp:txXfrm>
        <a:off x="32784" y="158051"/>
        <a:ext cx="8164032" cy="60601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3984051-7F46-4B01-9DE7-C5E99D20F3BE}">
      <dsp:nvSpPr>
        <dsp:cNvPr id="0" name=""/>
        <dsp:cNvSpPr/>
      </dsp:nvSpPr>
      <dsp:spPr>
        <a:xfrm>
          <a:off x="0" y="0"/>
          <a:ext cx="8229600" cy="92137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marR="0" lvl="0" indent="0" algn="ctr" defTabSz="914400" rtl="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4000" kern="1200" dirty="0" smtClean="0"/>
            <a:t>Разновидности </a:t>
          </a:r>
          <a:r>
            <a:rPr lang="ru-RU" sz="4000" kern="1200" dirty="0" err="1" smtClean="0"/>
            <a:t>конфликтогенов</a:t>
          </a:r>
          <a:endParaRPr lang="ru-RU" sz="4000" kern="1200" dirty="0" smtClean="0"/>
        </a:p>
        <a:p>
          <a:pPr marL="0" marR="0" lvl="0" indent="0" algn="ctr" defTabSz="914400" rtl="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800" kern="1200" dirty="0" smtClean="0"/>
            <a:t>Большинство </a:t>
          </a:r>
          <a:r>
            <a:rPr lang="ru-RU" sz="1800" kern="1200" dirty="0" err="1" smtClean="0"/>
            <a:t>конфликтогенных</a:t>
          </a:r>
          <a:r>
            <a:rPr lang="ru-RU" sz="1800" kern="1200" dirty="0" smtClean="0"/>
            <a:t> действий можно отнести к одному из типов: </a:t>
          </a:r>
        </a:p>
        <a:p>
          <a:pPr lvl="0" algn="ctr" defTabSz="1689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kern="1200" dirty="0"/>
        </a:p>
      </dsp:txBody>
      <dsp:txXfrm>
        <a:off x="44978" y="44978"/>
        <a:ext cx="8139644" cy="831419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460CD4B-B2B7-40D6-AE5F-89E471367FF2}">
      <dsp:nvSpPr>
        <dsp:cNvPr id="0" name=""/>
        <dsp:cNvSpPr/>
      </dsp:nvSpPr>
      <dsp:spPr>
        <a:xfrm>
          <a:off x="0" y="29274"/>
          <a:ext cx="8229600" cy="71954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l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000" kern="1200" smtClean="0"/>
            <a:t>Конфликтогены по отношению к потребностям: </a:t>
          </a:r>
          <a:endParaRPr lang="ru-RU" sz="3000" kern="1200"/>
        </a:p>
      </dsp:txBody>
      <dsp:txXfrm>
        <a:off x="35125" y="64399"/>
        <a:ext cx="8159350" cy="649299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B540E1B-2666-418F-9E26-68A51312C13D}">
      <dsp:nvSpPr>
        <dsp:cNvPr id="0" name=""/>
        <dsp:cNvSpPr/>
      </dsp:nvSpPr>
      <dsp:spPr>
        <a:xfrm>
          <a:off x="0" y="7852"/>
          <a:ext cx="8229600" cy="112729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9070" tIns="179070" rIns="179070" bIns="179070" numCol="1" spcCol="1270" anchor="ctr" anchorCtr="0">
          <a:noAutofit/>
        </a:bodyPr>
        <a:lstStyle/>
        <a:p>
          <a:pPr lvl="0" algn="ctr" defTabSz="2089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700" b="1" kern="1200" smtClean="0"/>
            <a:t>Конфликт</a:t>
          </a:r>
          <a:endParaRPr lang="ru-RU" sz="4700" kern="1200"/>
        </a:p>
      </dsp:txBody>
      <dsp:txXfrm>
        <a:off x="55030" y="62882"/>
        <a:ext cx="8119540" cy="1017235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4C59FBA-231B-41D6-84FA-15763621141A}">
      <dsp:nvSpPr>
        <dsp:cNvPr id="0" name=""/>
        <dsp:cNvSpPr/>
      </dsp:nvSpPr>
      <dsp:spPr>
        <a:xfrm>
          <a:off x="0" y="5315"/>
          <a:ext cx="8229600" cy="83947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lvl="0" algn="ctr" defTabSz="1555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500" kern="1200" smtClean="0"/>
            <a:t>Формула конфликта</a:t>
          </a:r>
          <a:endParaRPr lang="ru-RU" sz="3500" kern="1200"/>
        </a:p>
      </dsp:txBody>
      <dsp:txXfrm>
        <a:off x="40980" y="46295"/>
        <a:ext cx="8147640" cy="757514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0D12E47-5ED3-49EC-BA43-ADFC54A603B7}">
      <dsp:nvSpPr>
        <dsp:cNvPr id="0" name=""/>
        <dsp:cNvSpPr/>
      </dsp:nvSpPr>
      <dsp:spPr>
        <a:xfrm>
          <a:off x="0" y="5368"/>
          <a:ext cx="8229600" cy="98338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lvl="0" algn="ctr" defTabSz="1822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100" b="1" kern="1200" smtClean="0"/>
            <a:t>Структура конфликта </a:t>
          </a:r>
          <a:endParaRPr lang="ru-RU" sz="4100" kern="1200"/>
        </a:p>
      </dsp:txBody>
      <dsp:txXfrm>
        <a:off x="48005" y="53373"/>
        <a:ext cx="8133590" cy="887374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A72610C-4679-48B6-A87A-FD33BFF2487A}">
      <dsp:nvSpPr>
        <dsp:cNvPr id="0" name=""/>
        <dsp:cNvSpPr/>
      </dsp:nvSpPr>
      <dsp:spPr>
        <a:xfrm rot="5400000">
          <a:off x="3011367" y="-720221"/>
          <a:ext cx="4468754" cy="5966406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marL="228600" lvl="1" indent="-228600" algn="l" defTabSz="10668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400" b="1" kern="1200" smtClean="0"/>
            <a:t>объект</a:t>
          </a:r>
          <a:r>
            <a:rPr lang="ru-RU" sz="2400" kern="1200" smtClean="0"/>
            <a:t> (предмет спора);</a:t>
          </a:r>
          <a:endParaRPr lang="ru-RU" sz="2400" kern="1200"/>
        </a:p>
        <a:p>
          <a:pPr marL="228600" lvl="1" indent="-228600" algn="l" defTabSz="10668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400" b="1" kern="1200" smtClean="0"/>
            <a:t>субъекты</a:t>
          </a:r>
          <a:r>
            <a:rPr lang="ru-RU" sz="2400" kern="1200" smtClean="0"/>
            <a:t> (отдельные индивиды, группы, организации);</a:t>
          </a:r>
          <a:endParaRPr lang="ru-RU" sz="2400" kern="1200"/>
        </a:p>
        <a:p>
          <a:pPr marL="228600" lvl="1" indent="-228600" algn="l" defTabSz="10668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400" b="1" kern="1200" smtClean="0"/>
            <a:t>условия</a:t>
          </a:r>
          <a:r>
            <a:rPr lang="ru-RU" sz="2400" kern="1200" smtClean="0"/>
            <a:t> протекания конфликта;</a:t>
          </a:r>
          <a:endParaRPr lang="ru-RU" sz="2400" kern="1200"/>
        </a:p>
        <a:p>
          <a:pPr marL="228600" lvl="1" indent="-228600" algn="l" defTabSz="10668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400" b="1" kern="1200" smtClean="0"/>
            <a:t>масштаб</a:t>
          </a:r>
          <a:r>
            <a:rPr lang="ru-RU" sz="2400" kern="1200" smtClean="0"/>
            <a:t> конфликта (межличностный, локальный, региональный, глобальный);</a:t>
          </a:r>
          <a:endParaRPr lang="ru-RU" sz="2400" kern="1200"/>
        </a:p>
        <a:p>
          <a:pPr marL="228600" lvl="1" indent="-228600" algn="l" defTabSz="10668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400" b="1" kern="1200" smtClean="0"/>
            <a:t>стратегии и тактики </a:t>
          </a:r>
          <a:r>
            <a:rPr lang="ru-RU" sz="2400" kern="1200" smtClean="0"/>
            <a:t>поведения сторон;</a:t>
          </a:r>
          <a:endParaRPr lang="ru-RU" sz="2400" kern="1200"/>
        </a:p>
        <a:p>
          <a:pPr marL="228600" lvl="1" indent="-228600" algn="l" defTabSz="10668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400" b="1" kern="1200" smtClean="0"/>
            <a:t>исходы</a:t>
          </a:r>
          <a:r>
            <a:rPr lang="ru-RU" sz="2400" kern="1200" smtClean="0"/>
            <a:t> конфликтной ситуации (последствия, результаты, их осознание).</a:t>
          </a:r>
          <a:endParaRPr lang="ru-RU" sz="2400" kern="1200"/>
        </a:p>
      </dsp:txBody>
      <dsp:txXfrm rot="-5400000">
        <a:off x="2262542" y="246751"/>
        <a:ext cx="5748259" cy="4032460"/>
      </dsp:txXfrm>
    </dsp:sp>
    <dsp:sp modelId="{B27BF237-9155-44E6-BF0E-1E243C176982}">
      <dsp:nvSpPr>
        <dsp:cNvPr id="0" name=""/>
        <dsp:cNvSpPr/>
      </dsp:nvSpPr>
      <dsp:spPr>
        <a:xfrm>
          <a:off x="0" y="28604"/>
          <a:ext cx="2261889" cy="446875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57150" rIns="114300" bIns="5715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000" b="1" kern="1200" smtClean="0"/>
            <a:t>В структуре конфликта выделяют:</a:t>
          </a:r>
          <a:endParaRPr lang="ru-RU" sz="3000" kern="1200"/>
        </a:p>
      </dsp:txBody>
      <dsp:txXfrm>
        <a:off x="110416" y="139020"/>
        <a:ext cx="2041057" cy="4247922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763A117-D2F3-48AC-8543-F2F481C59810}">
      <dsp:nvSpPr>
        <dsp:cNvPr id="0" name=""/>
        <dsp:cNvSpPr/>
      </dsp:nvSpPr>
      <dsp:spPr>
        <a:xfrm>
          <a:off x="0" y="5342"/>
          <a:ext cx="8229600" cy="91143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lvl="0" algn="ctr" defTabSz="1689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800" kern="1200" smtClean="0"/>
            <a:t>Конфликтная ситуация </a:t>
          </a:r>
          <a:endParaRPr lang="ru-RU" sz="3800" kern="1200"/>
        </a:p>
      </dsp:txBody>
      <dsp:txXfrm>
        <a:off x="44492" y="49834"/>
        <a:ext cx="8140616" cy="82244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#1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0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C9FCC-4389-4835-A919-D4AC1805E9FE}" type="datetimeFigureOut">
              <a:rPr lang="ru-RU" smtClean="0"/>
              <a:pPr/>
              <a:t>05.06.2017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DD560-D0B0-4F0C-8FDB-5D7EDBE37FE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5803632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C9FCC-4389-4835-A919-D4AC1805E9FE}" type="datetimeFigureOut">
              <a:rPr lang="ru-RU" smtClean="0"/>
              <a:pPr/>
              <a:t>05.06.2017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DD560-D0B0-4F0C-8FDB-5D7EDBE37FE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5064756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C9FCC-4389-4835-A919-D4AC1805E9FE}" type="datetimeFigureOut">
              <a:rPr lang="ru-RU" smtClean="0"/>
              <a:pPr/>
              <a:t>05.06.2017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DD560-D0B0-4F0C-8FDB-5D7EDBE37FE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140775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C9FCC-4389-4835-A919-D4AC1805E9FE}" type="datetimeFigureOut">
              <a:rPr lang="ru-RU" smtClean="0"/>
              <a:pPr/>
              <a:t>05.06.2017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DD560-D0B0-4F0C-8FDB-5D7EDBE37FE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0176422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C9FCC-4389-4835-A919-D4AC1805E9FE}" type="datetimeFigureOut">
              <a:rPr lang="ru-RU" smtClean="0"/>
              <a:pPr/>
              <a:t>05.06.2017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DD560-D0B0-4F0C-8FDB-5D7EDBE37FE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8444157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C9FCC-4389-4835-A919-D4AC1805E9FE}" type="datetimeFigureOut">
              <a:rPr lang="ru-RU" smtClean="0"/>
              <a:pPr/>
              <a:t>05.06.2017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DD560-D0B0-4F0C-8FDB-5D7EDBE37FE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0453599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C9FCC-4389-4835-A919-D4AC1805E9FE}" type="datetimeFigureOut">
              <a:rPr lang="ru-RU" smtClean="0"/>
              <a:pPr/>
              <a:t>05.06.2017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DD560-D0B0-4F0C-8FDB-5D7EDBE37FE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0192818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C9FCC-4389-4835-A919-D4AC1805E9FE}" type="datetimeFigureOut">
              <a:rPr lang="ru-RU" smtClean="0"/>
              <a:pPr/>
              <a:t>05.06.2017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DD560-D0B0-4F0C-8FDB-5D7EDBE37FE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6364304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C9FCC-4389-4835-A919-D4AC1805E9FE}" type="datetimeFigureOut">
              <a:rPr lang="ru-RU" smtClean="0"/>
              <a:pPr/>
              <a:t>05.06.2017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DD560-D0B0-4F0C-8FDB-5D7EDBE37FE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508377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C9FCC-4389-4835-A919-D4AC1805E9FE}" type="datetimeFigureOut">
              <a:rPr lang="ru-RU" smtClean="0"/>
              <a:pPr/>
              <a:t>05.06.2017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DD560-D0B0-4F0C-8FDB-5D7EDBE37FE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2314635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C9FCC-4389-4835-A919-D4AC1805E9FE}" type="datetimeFigureOut">
              <a:rPr lang="ru-RU" smtClean="0"/>
              <a:pPr/>
              <a:t>05.06.2017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DD560-D0B0-4F0C-8FDB-5D7EDBE37FE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8078013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2C9FCC-4389-4835-A919-D4AC1805E9FE}" type="datetimeFigureOut">
              <a:rPr lang="ru-RU" smtClean="0"/>
              <a:pPr/>
              <a:t>05.06.2017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3DD560-D0B0-4F0C-8FDB-5D7EDBE37FE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4673945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microsoft.com/office/2007/relationships/diagramDrawing" Target="../diagrams/drawing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8.xml"/><Relationship Id="rId3" Type="http://schemas.openxmlformats.org/officeDocument/2006/relationships/diagramLayout" Target="../diagrams/layout7.xml"/><Relationship Id="rId7" Type="http://schemas.openxmlformats.org/officeDocument/2006/relationships/diagramLayout" Target="../diagrams/layout8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openxmlformats.org/officeDocument/2006/relationships/diagramData" Target="../diagrams/data8.xml"/><Relationship Id="rId11" Type="http://schemas.microsoft.com/office/2007/relationships/diagramDrawing" Target="../diagrams/drawing8.xml"/><Relationship Id="rId5" Type="http://schemas.openxmlformats.org/officeDocument/2006/relationships/diagramColors" Target="../diagrams/colors7.xml"/><Relationship Id="rId10" Type="http://schemas.microsoft.com/office/2007/relationships/diagramDrawing" Target="../diagrams/drawing7.xml"/><Relationship Id="rId4" Type="http://schemas.openxmlformats.org/officeDocument/2006/relationships/diagramQuickStyle" Target="../diagrams/quickStyle7.xml"/><Relationship Id="rId9" Type="http://schemas.openxmlformats.org/officeDocument/2006/relationships/diagramColors" Target="../diagrams/colors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4.xml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4.xml"/><Relationship Id="rId5" Type="http://schemas.openxmlformats.org/officeDocument/2006/relationships/diagramColors" Target="../diagrams/colors14.xml"/><Relationship Id="rId4" Type="http://schemas.openxmlformats.org/officeDocument/2006/relationships/diagramQuickStyle" Target="../diagrams/quickStyle1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5.xml"/><Relationship Id="rId2" Type="http://schemas.openxmlformats.org/officeDocument/2006/relationships/diagramData" Target="../diagrams/data1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5.xml"/><Relationship Id="rId5" Type="http://schemas.openxmlformats.org/officeDocument/2006/relationships/diagramColors" Target="../diagrams/colors15.xml"/><Relationship Id="rId4" Type="http://schemas.openxmlformats.org/officeDocument/2006/relationships/diagramQuickStyle" Target="../diagrams/quickStyle15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6.xml"/><Relationship Id="rId2" Type="http://schemas.openxmlformats.org/officeDocument/2006/relationships/diagramData" Target="../diagrams/data1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6.xml"/><Relationship Id="rId5" Type="http://schemas.openxmlformats.org/officeDocument/2006/relationships/diagramColors" Target="../diagrams/colors16.xml"/><Relationship Id="rId4" Type="http://schemas.openxmlformats.org/officeDocument/2006/relationships/diagramQuickStyle" Target="../diagrams/quickStyle1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7.xml"/><Relationship Id="rId2" Type="http://schemas.openxmlformats.org/officeDocument/2006/relationships/diagramData" Target="../diagrams/data1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7.xml"/><Relationship Id="rId5" Type="http://schemas.openxmlformats.org/officeDocument/2006/relationships/diagramColors" Target="../diagrams/colors17.xml"/><Relationship Id="rId4" Type="http://schemas.openxmlformats.org/officeDocument/2006/relationships/diagramQuickStyle" Target="../diagrams/quickStyle17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8.xml"/><Relationship Id="rId2" Type="http://schemas.openxmlformats.org/officeDocument/2006/relationships/diagramData" Target="../diagrams/data1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8.xml"/><Relationship Id="rId5" Type="http://schemas.openxmlformats.org/officeDocument/2006/relationships/diagramColors" Target="../diagrams/colors18.xml"/><Relationship Id="rId4" Type="http://schemas.openxmlformats.org/officeDocument/2006/relationships/diagramQuickStyle" Target="../diagrams/quickStyle18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9.xml"/><Relationship Id="rId2" Type="http://schemas.openxmlformats.org/officeDocument/2006/relationships/diagramData" Target="../diagrams/data1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9.xml"/><Relationship Id="rId5" Type="http://schemas.openxmlformats.org/officeDocument/2006/relationships/diagramColors" Target="../diagrams/colors19.xml"/><Relationship Id="rId4" Type="http://schemas.openxmlformats.org/officeDocument/2006/relationships/diagramQuickStyle" Target="../diagrams/quickStyle19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0.xml"/><Relationship Id="rId2" Type="http://schemas.openxmlformats.org/officeDocument/2006/relationships/diagramData" Target="../diagrams/data2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0.xml"/><Relationship Id="rId5" Type="http://schemas.openxmlformats.org/officeDocument/2006/relationships/diagramColors" Target="../diagrams/colors20.xml"/><Relationship Id="rId4" Type="http://schemas.openxmlformats.org/officeDocument/2006/relationships/diagramQuickStyle" Target="../diagrams/quickStyle20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1.xml"/><Relationship Id="rId2" Type="http://schemas.openxmlformats.org/officeDocument/2006/relationships/diagramData" Target="../diagrams/data2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1.xml"/><Relationship Id="rId5" Type="http://schemas.openxmlformats.org/officeDocument/2006/relationships/diagramColors" Target="../diagrams/colors21.xml"/><Relationship Id="rId4" Type="http://schemas.openxmlformats.org/officeDocument/2006/relationships/diagramQuickStyle" Target="../diagrams/quickStyle21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2.xml"/><Relationship Id="rId2" Type="http://schemas.openxmlformats.org/officeDocument/2006/relationships/diagramData" Target="../diagrams/data2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2.xml"/><Relationship Id="rId5" Type="http://schemas.openxmlformats.org/officeDocument/2006/relationships/diagramColors" Target="../diagrams/colors22.xml"/><Relationship Id="rId4" Type="http://schemas.openxmlformats.org/officeDocument/2006/relationships/diagramQuickStyle" Target="../diagrams/quickStyle2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3.xml"/><Relationship Id="rId2" Type="http://schemas.openxmlformats.org/officeDocument/2006/relationships/diagramData" Target="../diagrams/data2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3.xml"/><Relationship Id="rId5" Type="http://schemas.openxmlformats.org/officeDocument/2006/relationships/diagramColors" Target="../diagrams/colors23.xml"/><Relationship Id="rId4" Type="http://schemas.openxmlformats.org/officeDocument/2006/relationships/diagramQuickStyle" Target="../diagrams/quickStyle23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xmlns="" val="2088080462"/>
              </p:ext>
            </p:extLst>
          </p:nvPr>
        </p:nvGraphicFramePr>
        <p:xfrm>
          <a:off x="685800" y="260649"/>
          <a:ext cx="7772400" cy="172819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6165304"/>
            <a:ext cx="6400800" cy="576064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Браун Т.П. </a:t>
            </a:r>
            <a:r>
              <a:rPr lang="ru-RU" dirty="0" err="1" smtClean="0"/>
              <a:t>к.п.н</a:t>
            </a:r>
            <a:endParaRPr lang="ru-RU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238375" y="2060849"/>
            <a:ext cx="4667250" cy="36724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11283891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88640"/>
            <a:ext cx="8363272" cy="5937523"/>
          </a:xfrm>
        </p:spPr>
        <p:txBody>
          <a:bodyPr>
            <a:normAutofit fontScale="85000" lnSpcReduction="10000"/>
          </a:bodyPr>
          <a:lstStyle/>
          <a:p>
            <a:pPr marL="11430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	Под </a:t>
            </a: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конфликтом (от лат. 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conflictus</a:t>
            </a: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 - столкновение) мы понимаем ситуацию, в которой происходит: </a:t>
            </a:r>
            <a:endParaRPr lang="ru-RU" sz="2400" dirty="0">
              <a:ea typeface="Calibri"/>
              <a:cs typeface="Times New Roman"/>
            </a:endParaRPr>
          </a:p>
          <a:p>
            <a:pPr marL="11430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1) столкновение </a:t>
            </a:r>
            <a:endParaRPr lang="ru-RU" sz="2400" dirty="0">
              <a:ea typeface="Calibri"/>
              <a:cs typeface="Times New Roman"/>
            </a:endParaRPr>
          </a:p>
          <a:p>
            <a:pPr marL="11430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2) двух сторон (участников конфликта) </a:t>
            </a:r>
            <a:endParaRPr lang="ru-RU" sz="2400" dirty="0">
              <a:ea typeface="Calibri"/>
              <a:cs typeface="Times New Roman"/>
            </a:endParaRPr>
          </a:p>
          <a:p>
            <a:pPr marL="11430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3) по поводу разногласия интересов, целей, взглядов, </a:t>
            </a:r>
            <a:endParaRPr lang="ru-RU" sz="2400" dirty="0">
              <a:ea typeface="Calibri"/>
              <a:cs typeface="Times New Roman"/>
            </a:endParaRPr>
          </a:p>
          <a:p>
            <a:pPr marL="11430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4) в результате которого одна из сторон </a:t>
            </a:r>
            <a:r>
              <a:rPr lang="ru-RU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сознательно </a:t>
            </a: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и активно действует в ущерб другой (физически или вербально), </a:t>
            </a:r>
            <a:endParaRPr lang="ru-RU" sz="2400" dirty="0">
              <a:ea typeface="Calibri"/>
              <a:cs typeface="Times New Roman"/>
            </a:endParaRPr>
          </a:p>
          <a:p>
            <a:pPr marL="11430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5) вторая сторона </a:t>
            </a:r>
            <a:r>
              <a:rPr lang="ru-RU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осознавая</a:t>
            </a: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, что указанные действия направлены против его интересов, предпринимает ответные действия против первого участника.</a:t>
            </a:r>
            <a:endParaRPr lang="ru-RU" sz="2400" dirty="0">
              <a:ea typeface="Calibri"/>
              <a:cs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5107461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</a:rPr>
              <a:t>этапы </a:t>
            </a:r>
            <a:r>
              <a:rPr lang="ru-RU" dirty="0" smtClean="0">
                <a:solidFill>
                  <a:srgbClr val="000000"/>
                </a:solidFill>
                <a:latin typeface="Times New Roman"/>
                <a:ea typeface="Times New Roman"/>
              </a:rPr>
              <a:t>развития конфликта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</a:rPr>
              <a:t>конфликт имеет следующие этапы развития: неречевые факторы - потребности, интересы, мотивы, взгляды, определяющие социальный и психологический тип личности, - обусловливают установки индивида на взаимодействие с другими членами коллектива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1570618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836712"/>
            <a:ext cx="8219256" cy="5289451"/>
          </a:xfrm>
        </p:spPr>
        <p:txBody>
          <a:bodyPr>
            <a:normAutofit fontScale="92500" lnSpcReduction="10000"/>
          </a:bodyPr>
          <a:lstStyle/>
          <a:p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</a:rPr>
              <a:t>Установки влияют на формирование целей общения, которые, </a:t>
            </a:r>
            <a:r>
              <a:rPr lang="ru-RU" dirty="0" smtClean="0">
                <a:solidFill>
                  <a:srgbClr val="000000"/>
                </a:solidFill>
                <a:latin typeface="Times New Roman"/>
                <a:ea typeface="Times New Roman"/>
              </a:rPr>
              <a:t>определяют </a:t>
            </a: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</a:rPr>
              <a:t>выбор субъектом речевых стратегий. </a:t>
            </a:r>
            <a:endParaRPr lang="ru-RU" dirty="0" smtClean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r>
              <a:rPr lang="ru-RU" dirty="0" smtClean="0">
                <a:solidFill>
                  <a:srgbClr val="000000"/>
                </a:solidFill>
                <a:latin typeface="Times New Roman"/>
                <a:ea typeface="Times New Roman"/>
              </a:rPr>
              <a:t>Речевые </a:t>
            </a: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</a:rPr>
              <a:t>стратегии, являясь речевой реализацией цели, жестко соотносятся с установками (речевые стратегии подчинения и дискредитации соотносятся с установкой на конфликт, конфронтацию</a:t>
            </a:r>
            <a:r>
              <a:rPr lang="ru-RU" dirty="0" smtClean="0">
                <a:solidFill>
                  <a:srgbClr val="000000"/>
                </a:solidFill>
                <a:latin typeface="Times New Roman"/>
                <a:ea typeface="Times New Roman"/>
              </a:rPr>
              <a:t>;</a:t>
            </a:r>
          </a:p>
          <a:p>
            <a:r>
              <a:rPr lang="ru-RU" dirty="0" smtClean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</a:rPr>
              <a:t>речевые стратегии близости, отказа от выбора соотносятся с установкой на контакт, сотрудничество)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65093398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43608" y="692696"/>
            <a:ext cx="6696744" cy="5433467"/>
          </a:xfrm>
        </p:spPr>
        <p:txBody>
          <a:bodyPr/>
          <a:lstStyle/>
          <a:p>
            <a:endParaRPr lang="ru-RU" dirty="0" smtClean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endParaRPr lang="ru-RU" dirty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marL="0" indent="0">
              <a:buNone/>
            </a:pPr>
            <a:r>
              <a:rPr lang="ru-RU" dirty="0" smtClean="0">
                <a:solidFill>
                  <a:srgbClr val="000000"/>
                </a:solidFill>
                <a:latin typeface="Times New Roman"/>
                <a:ea typeface="Times New Roman"/>
              </a:rPr>
              <a:t>Любой </a:t>
            </a: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</a:rPr>
              <a:t>конфликт - политический, трудовой, психологический, </a:t>
            </a:r>
            <a:endParaRPr lang="ru-RU" dirty="0" smtClean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marL="0" indent="0">
              <a:buNone/>
            </a:pPr>
            <a:r>
              <a:rPr lang="ru-RU" dirty="0" smtClean="0">
                <a:solidFill>
                  <a:srgbClr val="000000"/>
                </a:solidFill>
                <a:latin typeface="Times New Roman"/>
                <a:ea typeface="Times New Roman"/>
              </a:rPr>
              <a:t>нравственно-этический </a:t>
            </a: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</a:rPr>
              <a:t>и др. </a:t>
            </a:r>
            <a:endParaRPr lang="ru-RU" dirty="0" smtClean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marL="0" indent="0">
              <a:buNone/>
            </a:pPr>
            <a:r>
              <a:rPr lang="ru-RU" dirty="0" smtClean="0">
                <a:solidFill>
                  <a:srgbClr val="000000"/>
                </a:solidFill>
                <a:latin typeface="Times New Roman"/>
                <a:ea typeface="Times New Roman"/>
              </a:rPr>
              <a:t>– имеет</a:t>
            </a:r>
          </a:p>
          <a:p>
            <a:pPr marL="0" indent="0">
              <a:buNone/>
            </a:pPr>
            <a:r>
              <a:rPr lang="ru-RU" dirty="0" smtClean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u="sng" dirty="0">
                <a:solidFill>
                  <a:srgbClr val="000000"/>
                </a:solidFill>
                <a:latin typeface="Times New Roman"/>
                <a:ea typeface="Times New Roman"/>
              </a:rPr>
              <a:t>языковую и речевую </a:t>
            </a:r>
            <a:r>
              <a:rPr lang="ru-RU" u="sng" dirty="0" smtClean="0">
                <a:solidFill>
                  <a:srgbClr val="000000"/>
                </a:solidFill>
                <a:latin typeface="Times New Roman"/>
                <a:ea typeface="Times New Roman"/>
              </a:rPr>
              <a:t>репрезентацию</a:t>
            </a:r>
            <a:r>
              <a:rPr lang="ru-RU" dirty="0" smtClean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5627955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xmlns="" val="1669224141"/>
              </p:ext>
            </p:extLst>
          </p:nvPr>
        </p:nvGraphicFramePr>
        <p:xfrm>
          <a:off x="457200" y="274638"/>
          <a:ext cx="8229600" cy="8501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/>
          <a:lstStyle/>
          <a:p>
            <a:r>
              <a:rPr lang="ru-RU" b="1" dirty="0"/>
              <a:t>Конфликт = участники + объект + конфликтная ситуация + инцидент, </a:t>
            </a:r>
          </a:p>
          <a:p>
            <a:pPr marL="0" indent="0">
              <a:buNone/>
            </a:pPr>
            <a:r>
              <a:rPr lang="ru-RU" dirty="0"/>
              <a:t>где участники – это субъекты, непосредственно вовлеченные во все фазы конфликта, непримиримо оценивающие сущность и протекание одних и тех же событий, связанных с деятельностью другой </a:t>
            </a:r>
            <a:r>
              <a:rPr lang="ru-RU" dirty="0" smtClean="0"/>
              <a:t>стороны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90315454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xmlns="" val="2385153535"/>
              </p:ext>
            </p:extLst>
          </p:nvPr>
        </p:nvGraphicFramePr>
        <p:xfrm>
          <a:off x="457200" y="274638"/>
          <a:ext cx="8229600" cy="99412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499297645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</p:spTree>
    <p:extLst>
      <p:ext uri="{BB962C8B-B14F-4D97-AF65-F5344CB8AC3E}">
        <p14:creationId xmlns:p14="http://schemas.microsoft.com/office/powerpoint/2010/main" xmlns="" val="293236652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832648"/>
          </a:xfrm>
        </p:spPr>
        <p:txBody>
          <a:bodyPr>
            <a:normAutofit/>
          </a:bodyPr>
          <a:lstStyle/>
          <a:p>
            <a:r>
              <a:rPr lang="ru-RU" b="1" dirty="0"/>
              <a:t>Предмет конфликта </a:t>
            </a:r>
            <a:r>
              <a:rPr lang="ru-RU" dirty="0"/>
              <a:t>– это то, из-за чего возникает </a:t>
            </a:r>
            <a:r>
              <a:rPr lang="ru-RU" dirty="0" smtClean="0"/>
              <a:t>конфликт</a:t>
            </a:r>
            <a:endParaRPr lang="ru-RU" dirty="0"/>
          </a:p>
          <a:p>
            <a:r>
              <a:rPr lang="ru-RU" b="1" dirty="0" smtClean="0"/>
              <a:t>Объект </a:t>
            </a:r>
            <a:r>
              <a:rPr lang="ru-RU" b="1" dirty="0"/>
              <a:t>конфликта  </a:t>
            </a:r>
            <a:r>
              <a:rPr lang="ru-RU" dirty="0"/>
              <a:t>– это предмет, явление, событие, проблемы, цель, действие, вызывающие к жизни конфликтную ситуацию и конфликты</a:t>
            </a:r>
          </a:p>
          <a:p>
            <a:r>
              <a:rPr lang="ru-RU" b="1" dirty="0" smtClean="0"/>
              <a:t>Стороны </a:t>
            </a:r>
            <a:r>
              <a:rPr lang="ru-RU" b="1" dirty="0"/>
              <a:t>конфликта </a:t>
            </a:r>
            <a:r>
              <a:rPr lang="ru-RU" dirty="0"/>
              <a:t>– это субъекты социального взаимодействия, находящиеся в состоянии конфликта или же явно или неявно поддерживающие конфликтующих.</a:t>
            </a:r>
          </a:p>
          <a:p>
            <a:endParaRPr lang="ru-RU" dirty="0"/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53057722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>
            <a:normAutofit fontScale="85000" lnSpcReduction="20000"/>
          </a:bodyPr>
          <a:lstStyle/>
          <a:p>
            <a:r>
              <a:rPr lang="ru-RU" b="1" dirty="0"/>
              <a:t>И</a:t>
            </a:r>
            <a:r>
              <a:rPr lang="ru-RU" b="1" dirty="0" smtClean="0"/>
              <a:t>нцидент </a:t>
            </a:r>
            <a:r>
              <a:rPr lang="ru-RU" dirty="0" smtClean="0"/>
              <a:t>– это практические действия участников конфликтной ситуации, которые характеризуются бескомпромиссностью поступков и направлены на обязательное овладение объектом обостренного встречного интереса.</a:t>
            </a:r>
          </a:p>
          <a:p>
            <a:endParaRPr lang="ru-RU" dirty="0" smtClean="0"/>
          </a:p>
          <a:p>
            <a:r>
              <a:rPr lang="ru-RU" b="1" dirty="0" smtClean="0"/>
              <a:t>Мотивы </a:t>
            </a:r>
            <a:r>
              <a:rPr lang="ru-RU" b="1" dirty="0"/>
              <a:t>конфликта </a:t>
            </a:r>
            <a:r>
              <a:rPr lang="ru-RU" dirty="0"/>
              <a:t>– это внутренние побудительные силы, подталкивающие субъектов социального взаимодействия к конфликту (мотивы выступают в форме потребностей, интересов, целей, идеалов, убеждений).</a:t>
            </a:r>
          </a:p>
          <a:p>
            <a:pPr marL="0" indent="0">
              <a:buNone/>
            </a:pPr>
            <a:r>
              <a:rPr lang="ru-RU" dirty="0"/>
              <a:t> </a:t>
            </a:r>
          </a:p>
          <a:p>
            <a:r>
              <a:rPr lang="ru-RU" b="1" dirty="0"/>
              <a:t>Позиции конфликтующих сторон </a:t>
            </a:r>
            <a:r>
              <a:rPr lang="ru-RU" dirty="0"/>
              <a:t>– это то, о чем они заявляют друг другу в ходе конфликта или в переговорном процессе.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56630455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Повод </a:t>
            </a:r>
            <a:r>
              <a:rPr lang="ru-RU" dirty="0"/>
              <a:t>конфликта </a:t>
            </a:r>
            <a:r>
              <a:rPr lang="ru-RU" dirty="0" smtClean="0"/>
              <a:t>- может быть разным</a:t>
            </a:r>
          </a:p>
          <a:p>
            <a:pPr marL="0" indent="0">
              <a:buNone/>
            </a:pPr>
            <a:r>
              <a:rPr lang="ru-RU" dirty="0" smtClean="0"/>
              <a:t>Причина конфликта - неудовлетворенные потребности</a:t>
            </a:r>
          </a:p>
          <a:p>
            <a:pPr marL="0" lvl="0" indent="0">
              <a:buNone/>
            </a:pPr>
            <a:r>
              <a:rPr lang="ru-RU" dirty="0" smtClean="0">
                <a:solidFill>
                  <a:prstClr val="black"/>
                </a:solidFill>
              </a:rPr>
              <a:t>Потребности могут быть истинные и ложные Разрешение конфликта – договор на уровне потребностей</a:t>
            </a:r>
          </a:p>
          <a:p>
            <a:pPr marL="0" lvl="0" indent="0">
              <a:buNone/>
            </a:pPr>
            <a:endParaRPr lang="ru-RU" dirty="0">
              <a:solidFill>
                <a:prstClr val="black"/>
              </a:solidFill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36799646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xmlns="" val="2352295521"/>
              </p:ext>
            </p:extLst>
          </p:nvPr>
        </p:nvGraphicFramePr>
        <p:xfrm>
          <a:off x="457200" y="274638"/>
          <a:ext cx="8229600" cy="92211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— </a:t>
            </a:r>
            <a:r>
              <a:rPr lang="ru-RU" sz="4000" dirty="0"/>
              <a:t>это накопившиеся противоречия, связанные с деятельностью субъектов социального взаимодействия и создающие почву для реального противоборства между ними.</a:t>
            </a:r>
          </a:p>
        </p:txBody>
      </p:sp>
    </p:spTree>
    <p:extLst>
      <p:ext uri="{BB962C8B-B14F-4D97-AF65-F5344CB8AC3E}">
        <p14:creationId xmlns:p14="http://schemas.microsoft.com/office/powerpoint/2010/main" xmlns="" val="12041048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xmlns="" val="371097978"/>
              </p:ext>
            </p:extLst>
          </p:nvPr>
        </p:nvGraphicFramePr>
        <p:xfrm>
          <a:off x="457200" y="274638"/>
          <a:ext cx="8229600" cy="99412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600200"/>
            <a:ext cx="8928992" cy="514116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dirty="0"/>
              <a:t>Дословный перевод слова «</a:t>
            </a:r>
            <a:r>
              <a:rPr lang="ru-RU" dirty="0" err="1"/>
              <a:t>конфликтоген</a:t>
            </a:r>
            <a:r>
              <a:rPr lang="ru-RU" dirty="0"/>
              <a:t>» — </a:t>
            </a:r>
            <a:r>
              <a:rPr lang="ru-RU" i="1" dirty="0"/>
              <a:t>«рождающий конфликты». </a:t>
            </a:r>
          </a:p>
          <a:p>
            <a:r>
              <a:rPr lang="ru-RU" b="1" dirty="0" err="1" smtClean="0"/>
              <a:t>Конфликтогеном</a:t>
            </a:r>
            <a:r>
              <a:rPr lang="ru-RU" b="1" dirty="0" smtClean="0"/>
              <a:t> </a:t>
            </a:r>
            <a:r>
              <a:rPr lang="ru-RU" dirty="0"/>
              <a:t>может являться любой предмет, вещь, идея, взгляд, выявляющие различия, отношения, слова, действия (или бездействие), могущие привести к возникновению конфликтной ситуации и перерастанию ее в конфликт. </a:t>
            </a:r>
            <a:r>
              <a:rPr lang="ru-RU" dirty="0" smtClean="0"/>
              <a:t>Провоцирующим </a:t>
            </a:r>
            <a:r>
              <a:rPr lang="ru-RU" dirty="0"/>
              <a:t>моментом </a:t>
            </a:r>
            <a:r>
              <a:rPr lang="ru-RU" dirty="0" smtClean="0"/>
              <a:t>является </a:t>
            </a:r>
            <a:r>
              <a:rPr lang="ru-RU" dirty="0"/>
              <a:t>наличие множества </a:t>
            </a:r>
            <a:r>
              <a:rPr lang="ru-RU" dirty="0" err="1"/>
              <a:t>конфликтогенов</a:t>
            </a:r>
            <a:r>
              <a:rPr lang="ru-RU" dirty="0"/>
              <a:t>.</a:t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52073707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xmlns="" val="374752304"/>
              </p:ext>
            </p:extLst>
          </p:nvPr>
        </p:nvGraphicFramePr>
        <p:xfrm>
          <a:off x="457200" y="274638"/>
          <a:ext cx="8229600" cy="99412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46856" y="1412776"/>
            <a:ext cx="8229600" cy="4741987"/>
          </a:xfrm>
        </p:spPr>
        <p:txBody>
          <a:bodyPr/>
          <a:lstStyle/>
          <a:p>
            <a:pPr marL="0" indent="0" algn="ctr">
              <a:buNone/>
            </a:pPr>
            <a:r>
              <a:rPr lang="ru-RU" sz="4000" dirty="0" smtClean="0"/>
              <a:t>это </a:t>
            </a:r>
            <a:r>
              <a:rPr lang="ru-RU" sz="4000" dirty="0"/>
              <a:t>явления, события, факты, ситуации, которые предшествуют конфликту и, при определенных условиях деятельности субъектов социального взаимодействия, вызывают его.</a:t>
            </a:r>
          </a:p>
        </p:txBody>
      </p:sp>
    </p:spTree>
    <p:extLst>
      <p:ext uri="{BB962C8B-B14F-4D97-AF65-F5344CB8AC3E}">
        <p14:creationId xmlns:p14="http://schemas.microsoft.com/office/powerpoint/2010/main" xmlns="" val="187066200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xmlns="" val="3093570762"/>
              </p:ext>
            </p:extLst>
          </p:nvPr>
        </p:nvGraphicFramePr>
        <p:xfrm>
          <a:off x="457200" y="274638"/>
          <a:ext cx="8229600" cy="8501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51520" y="1268760"/>
            <a:ext cx="8640960" cy="45858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1200" b="1" dirty="0" smtClean="0"/>
          </a:p>
          <a:p>
            <a:r>
              <a:rPr lang="ru-RU" sz="2800" b="1" dirty="0" smtClean="0"/>
              <a:t>Фазы конфликта</a:t>
            </a:r>
            <a:r>
              <a:rPr lang="ru-RU" sz="2800" dirty="0" smtClean="0"/>
              <a:t> непосредственно </a:t>
            </a:r>
            <a:r>
              <a:rPr lang="ru-RU" sz="2800" dirty="0"/>
              <a:t>связаны с его этапами и отражают динамику конфликта прежде всего с точки зрения реальных возможностей его разрешения.</a:t>
            </a:r>
          </a:p>
          <a:p>
            <a:r>
              <a:rPr lang="ru-RU" sz="2800" dirty="0"/>
              <a:t>Основными фазами конфликта являются:</a:t>
            </a:r>
          </a:p>
          <a:p>
            <a:r>
              <a:rPr lang="ru-RU" sz="2800" dirty="0"/>
              <a:t>1) начальная фаза;</a:t>
            </a:r>
          </a:p>
          <a:p>
            <a:r>
              <a:rPr lang="ru-RU" sz="2800" dirty="0"/>
              <a:t>2) фаза подъема;</a:t>
            </a:r>
          </a:p>
          <a:p>
            <a:r>
              <a:rPr lang="ru-RU" sz="2800" dirty="0"/>
              <a:t>3) пик конфликта;</a:t>
            </a:r>
          </a:p>
          <a:p>
            <a:r>
              <a:rPr lang="ru-RU" sz="2800" dirty="0"/>
              <a:t>4) фаза </a:t>
            </a:r>
            <a:r>
              <a:rPr lang="ru-RU" sz="2800" dirty="0" smtClean="0"/>
              <a:t>спада</a:t>
            </a:r>
          </a:p>
          <a:p>
            <a:r>
              <a:rPr lang="ru-RU" sz="2800" dirty="0" smtClean="0"/>
              <a:t>5) постконфликтная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xmlns="" val="69797484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xmlns="" val="3954506509"/>
              </p:ext>
            </p:extLst>
          </p:nvPr>
        </p:nvGraphicFramePr>
        <p:xfrm>
          <a:off x="457200" y="274638"/>
          <a:ext cx="8229600" cy="77809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sz="4500" b="1" dirty="0" smtClean="0"/>
              <a:t>Скрытая – (</a:t>
            </a:r>
            <a:r>
              <a:rPr lang="ru-RU" dirty="0" smtClean="0"/>
              <a:t>«иметь» </a:t>
            </a:r>
            <a:r>
              <a:rPr lang="ru-RU" dirty="0"/>
              <a:t>и </a:t>
            </a:r>
            <a:r>
              <a:rPr lang="ru-RU" dirty="0" smtClean="0"/>
              <a:t>«мочь»). Охватывает </a:t>
            </a:r>
            <a:r>
              <a:rPr lang="ru-RU" dirty="0"/>
              <a:t>все аспекты </a:t>
            </a:r>
            <a:r>
              <a:rPr lang="ru-RU" dirty="0" smtClean="0"/>
              <a:t> </a:t>
            </a:r>
            <a:r>
              <a:rPr lang="ru-RU" dirty="0"/>
              <a:t>социальный, политический, экономический, моральный, </a:t>
            </a:r>
            <a:r>
              <a:rPr lang="ru-RU" dirty="0" smtClean="0"/>
              <a:t>интеллектуальный и т.д. Причина </a:t>
            </a:r>
            <a:r>
              <a:rPr lang="ru-RU" dirty="0"/>
              <a:t>— стремление </a:t>
            </a:r>
            <a:r>
              <a:rPr lang="ru-RU" dirty="0" smtClean="0"/>
              <a:t>к </a:t>
            </a:r>
            <a:r>
              <a:rPr lang="ru-RU" dirty="0"/>
              <a:t>улучшению своего </a:t>
            </a:r>
            <a:r>
              <a:rPr lang="ru-RU" dirty="0" smtClean="0"/>
              <a:t>статуса, к превосходству, обладанию ресурса;</a:t>
            </a:r>
            <a:endParaRPr lang="ru-RU" dirty="0"/>
          </a:p>
          <a:p>
            <a:pPr marL="0" indent="0">
              <a:buNone/>
            </a:pPr>
            <a:r>
              <a:rPr lang="ru-RU" sz="4500" b="1" dirty="0" smtClean="0"/>
              <a:t>Стадия напряженности-</a:t>
            </a:r>
            <a:r>
              <a:rPr lang="ru-RU" dirty="0" smtClean="0"/>
              <a:t> </a:t>
            </a:r>
            <a:r>
              <a:rPr lang="ru-RU" dirty="0"/>
              <a:t>степень которой зависит от позиции противоборствующей </a:t>
            </a:r>
            <a:r>
              <a:rPr lang="ru-RU" dirty="0" smtClean="0"/>
              <a:t>стороны. </a:t>
            </a:r>
          </a:p>
          <a:p>
            <a:pPr marL="0" indent="0">
              <a:buNone/>
            </a:pPr>
            <a:r>
              <a:rPr lang="ru-RU" sz="4500" b="1" dirty="0" smtClean="0"/>
              <a:t>Стадия антагонизма-</a:t>
            </a:r>
            <a:r>
              <a:rPr lang="ru-RU" dirty="0" smtClean="0"/>
              <a:t> </a:t>
            </a:r>
            <a:r>
              <a:rPr lang="ru-RU" dirty="0"/>
              <a:t>которая проявляется как следствие высокой напряженности;</a:t>
            </a:r>
          </a:p>
          <a:p>
            <a:pPr marL="0" indent="0">
              <a:buNone/>
            </a:pPr>
            <a:r>
              <a:rPr lang="ru-RU" sz="4500" b="1" dirty="0" smtClean="0"/>
              <a:t>Стадия несовместимости-</a:t>
            </a:r>
            <a:r>
              <a:rPr lang="ru-RU" dirty="0" smtClean="0"/>
              <a:t> </a:t>
            </a:r>
            <a:r>
              <a:rPr lang="ru-RU" dirty="0"/>
              <a:t>являющуюся следствием высокой напряженности. Это собственно и есть </a:t>
            </a:r>
            <a:r>
              <a:rPr lang="ru-RU" dirty="0" smtClean="0"/>
              <a:t>конфликт.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 algn="just">
              <a:buNone/>
            </a:pPr>
            <a:r>
              <a:rPr lang="ru-RU" sz="3400" dirty="0" smtClean="0"/>
              <a:t>Возникновение конфликта не исключает сохранения предыдущих стадий, так как скрытый конфликт продолжается по частным вопросам и, более того, возникают новые напряженности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11982643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xmlns="" val="1304413328"/>
              </p:ext>
            </p:extLst>
          </p:nvPr>
        </p:nvGraphicFramePr>
        <p:xfrm>
          <a:off x="457200" y="274638"/>
          <a:ext cx="8229600" cy="8501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b="1" dirty="0"/>
              <a:t>Временные границы конфликта</a:t>
            </a:r>
            <a:r>
              <a:rPr lang="ru-RU" dirty="0"/>
              <a:t> — </a:t>
            </a:r>
            <a:r>
              <a:rPr lang="ru-RU" sz="2800" dirty="0"/>
              <a:t>это продолжительность конфликта, его начало и конец. </a:t>
            </a:r>
            <a:endParaRPr lang="ru-RU" sz="2800" dirty="0" smtClean="0"/>
          </a:p>
          <a:p>
            <a:r>
              <a:rPr lang="ru-RU" sz="3000" b="1" dirty="0" smtClean="0"/>
              <a:t>Внутрисистемные </a:t>
            </a:r>
            <a:r>
              <a:rPr lang="ru-RU" sz="3000" b="1" dirty="0"/>
              <a:t>границы конфликта</a:t>
            </a:r>
            <a:r>
              <a:rPr lang="ru-RU" sz="3000" dirty="0"/>
              <a:t> </a:t>
            </a:r>
            <a:r>
              <a:rPr lang="ru-RU" sz="2800" dirty="0"/>
              <a:t>определяются исходя из того, что любой конфликт происходит в конкретной системе — семье, группе сослуживцев, государстве, международном сообществе и т.д</a:t>
            </a:r>
            <a:r>
              <a:rPr lang="ru-RU" sz="2800" dirty="0" smtClean="0"/>
              <a:t>.</a:t>
            </a:r>
            <a:r>
              <a:rPr lang="ru-RU" sz="2800" dirty="0"/>
              <a:t> </a:t>
            </a:r>
            <a:endParaRPr lang="ru-RU" sz="2800" dirty="0" smtClean="0"/>
          </a:p>
          <a:p>
            <a:pPr marL="0" indent="0">
              <a:buNone/>
            </a:pPr>
            <a:r>
              <a:rPr lang="ru-RU" sz="2800" dirty="0" smtClean="0"/>
              <a:t>Определение </a:t>
            </a:r>
            <a:r>
              <a:rPr lang="ru-RU" sz="2800" dirty="0"/>
              <a:t>внутрисистемных границ конфликта требует четкого выделения конфликтующих сторон из всего круга его участников</a:t>
            </a:r>
          </a:p>
        </p:txBody>
      </p:sp>
    </p:spTree>
    <p:extLst>
      <p:ext uri="{BB962C8B-B14F-4D97-AF65-F5344CB8AC3E}">
        <p14:creationId xmlns:p14="http://schemas.microsoft.com/office/powerpoint/2010/main" xmlns="" val="7186525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922114"/>
          </a:xfrm>
        </p:spPr>
        <p:txBody>
          <a:bodyPr/>
          <a:lstStyle/>
          <a:p>
            <a:r>
              <a:rPr lang="ru-RU" dirty="0" smtClean="0"/>
              <a:t>Участники конфликта</a:t>
            </a:r>
            <a:endParaRPr lang="ru-RU" dirty="0"/>
          </a:p>
        </p:txBody>
      </p:sp>
      <p:graphicFrame>
        <p:nvGraphicFramePr>
          <p:cNvPr id="8" name="Объект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917017213"/>
              </p:ext>
            </p:extLst>
          </p:nvPr>
        </p:nvGraphicFramePr>
        <p:xfrm>
          <a:off x="107504" y="980728"/>
          <a:ext cx="8928992" cy="56886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364958326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i="1" u="sng" dirty="0"/>
              <a:t>Ценности и интересы сторон в конфликте</a:t>
            </a:r>
            <a:r>
              <a:rPr lang="ru-RU" sz="3200" b="1" dirty="0"/>
              <a:t/>
            </a:r>
            <a:br>
              <a:rPr lang="ru-RU" sz="3200" b="1" dirty="0"/>
            </a:b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908720"/>
            <a:ext cx="8363272" cy="5217443"/>
          </a:xfrm>
        </p:spPr>
        <p:txBody>
          <a:bodyPr>
            <a:normAutofit fontScale="92500"/>
          </a:bodyPr>
          <a:lstStyle/>
          <a:p>
            <a:r>
              <a:rPr lang="ru-RU" dirty="0" smtClean="0"/>
              <a:t>Мотивы </a:t>
            </a:r>
            <a:r>
              <a:rPr lang="ru-RU" dirty="0"/>
              <a:t>оппонентов конкретизируются в их целях: </a:t>
            </a:r>
            <a:r>
              <a:rPr lang="ru-RU" i="1" dirty="0"/>
              <a:t>цель</a:t>
            </a:r>
            <a:r>
              <a:rPr lang="ru-RU" dirty="0"/>
              <a:t> – это осознанный образ предвосхищаемого результата, на достижение которого направлены действия человека. </a:t>
            </a:r>
          </a:p>
          <a:p>
            <a:r>
              <a:rPr lang="ru-RU" i="1" dirty="0"/>
              <a:t>Видимая</a:t>
            </a:r>
            <a:r>
              <a:rPr lang="ru-RU" dirty="0"/>
              <a:t> часть устремлений человека или группы в конфликте – </a:t>
            </a:r>
            <a:r>
              <a:rPr lang="ru-RU" i="1" dirty="0"/>
              <a:t>позиция. </a:t>
            </a:r>
            <a:r>
              <a:rPr lang="ru-RU" dirty="0"/>
              <a:t>Это система отношений оппонента к элементам конфликтной ситуации, права, обязанности, возможности оппонента, которые реализуются в конкретной ситуации в общении, поведении и деятельности.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22988279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Динамика конфликта </a:t>
            </a:r>
            <a:br>
              <a:rPr lang="ru-RU" dirty="0" smtClean="0"/>
            </a:br>
            <a:r>
              <a:rPr lang="ru-RU" sz="3100" dirty="0" smtClean="0"/>
              <a:t>имеет три стадии</a:t>
            </a:r>
            <a:endParaRPr lang="ru-RU" sz="3100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86014673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38659048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xmlns="" val="3159872244"/>
              </p:ext>
            </p:extLst>
          </p:nvPr>
        </p:nvGraphicFramePr>
        <p:xfrm>
          <a:off x="457200" y="274638"/>
          <a:ext cx="8229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dirty="0" smtClean="0"/>
              <a:t>Эти причины непосредственно связаны с конкретным видом конфликта. Некоторые из них:</a:t>
            </a:r>
          </a:p>
          <a:p>
            <a:r>
              <a:rPr lang="ru-RU" dirty="0" smtClean="0"/>
              <a:t>- неудовлетворенность условиями деятельности;</a:t>
            </a:r>
          </a:p>
          <a:p>
            <a:r>
              <a:rPr lang="ru-RU" dirty="0" smtClean="0"/>
              <a:t>- нарушение этики;</a:t>
            </a:r>
          </a:p>
          <a:p>
            <a:r>
              <a:rPr lang="ru-RU" dirty="0" smtClean="0"/>
              <a:t>- нарушение прав;</a:t>
            </a:r>
          </a:p>
          <a:p>
            <a:r>
              <a:rPr lang="ru-RU" dirty="0" smtClean="0"/>
              <a:t>- ограниченность ресурсов;</a:t>
            </a:r>
          </a:p>
          <a:p>
            <a:r>
              <a:rPr lang="ru-RU" dirty="0" smtClean="0"/>
              <a:t>- различия в целях, ценностях, средствах достижения целей;</a:t>
            </a:r>
          </a:p>
          <a:p>
            <a:r>
              <a:rPr lang="ru-RU" dirty="0" smtClean="0"/>
              <a:t>- неудовлетворительные коммуникации.</a:t>
            </a:r>
          </a:p>
          <a:p>
            <a:pPr marL="0" indent="0">
              <a:buNone/>
            </a:pPr>
            <a:r>
              <a:rPr lang="ru-RU" dirty="0" smtClean="0"/>
              <a:t>Причины конфликтов обнаруживают себя в конкретных конфликтных ситуациях, устранение которых является необходимым условием разрешения конфликтов.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38251147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0"/>
            <a:ext cx="8579296" cy="61261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8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     </a:t>
            </a:r>
          </a:p>
          <a:p>
            <a:pPr marL="0" indent="0">
              <a:buNone/>
            </a:pPr>
            <a:endParaRPr lang="ru-RU" sz="2800" dirty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marL="0" indent="0" algn="ctr">
              <a:buNone/>
            </a:pPr>
            <a:r>
              <a:rPr lang="ru-RU" sz="28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 Установка </a:t>
            </a:r>
            <a:r>
              <a:rPr lang="ru-RU" sz="2800" dirty="0">
                <a:solidFill>
                  <a:srgbClr val="000000"/>
                </a:solidFill>
                <a:latin typeface="Times New Roman"/>
                <a:ea typeface="Times New Roman"/>
              </a:rPr>
              <a:t>на </a:t>
            </a:r>
            <a:r>
              <a:rPr lang="ru-RU" sz="28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конфликт характеризует </a:t>
            </a:r>
            <a:r>
              <a:rPr lang="ru-RU" sz="2800" dirty="0">
                <a:solidFill>
                  <a:srgbClr val="000000"/>
                </a:solidFill>
                <a:latin typeface="Times New Roman"/>
                <a:ea typeface="Times New Roman"/>
              </a:rPr>
              <a:t>выбор поведения с активным воздействием на партнера по коммуникации, с использованием негативных средств стимуляции речевого взаимодействия, </a:t>
            </a:r>
            <a:r>
              <a:rPr lang="ru-RU" sz="28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с доминированием </a:t>
            </a:r>
            <a:r>
              <a:rPr lang="ru-RU" sz="2800" dirty="0">
                <a:solidFill>
                  <a:srgbClr val="000000"/>
                </a:solidFill>
                <a:latin typeface="Times New Roman"/>
                <a:ea typeface="Times New Roman"/>
              </a:rPr>
              <a:t>роли говорящего, </a:t>
            </a:r>
            <a:r>
              <a:rPr lang="ru-RU" sz="28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с сосредоточенностью </a:t>
            </a:r>
            <a:r>
              <a:rPr lang="ru-RU" sz="2800" dirty="0">
                <a:solidFill>
                  <a:srgbClr val="000000"/>
                </a:solidFill>
                <a:latin typeface="Times New Roman"/>
                <a:ea typeface="Times New Roman"/>
              </a:rPr>
              <a:t>на самом себе в высказывании, с нарушением коммуникативных норм поведения, с навешиванием ярлыков, с использованием прямых и косвенных оскорблений, с преобладанием модальности уверенности в диалоге. 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xmlns="" val="387693682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980728"/>
            <a:ext cx="8147248" cy="5145435"/>
          </a:xfrm>
        </p:spPr>
        <p:txBody>
          <a:bodyPr/>
          <a:lstStyle/>
          <a:p>
            <a:pPr marL="0" indent="0" algn="ctr">
              <a:buNone/>
            </a:pP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</a:rPr>
              <a:t>Реализация гармонической или дисгармонической модели поведения в конфликте предопределяется социальными, психологическими, а также </a:t>
            </a:r>
            <a:r>
              <a:rPr lang="ru-RU" i="1" u="sng" dirty="0">
                <a:solidFill>
                  <a:srgbClr val="000000"/>
                </a:solidFill>
                <a:latin typeface="Times New Roman"/>
                <a:ea typeface="Times New Roman"/>
              </a:rPr>
              <a:t>лингвистическими факторами</a:t>
            </a: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</a:rPr>
              <a:t>, обусловленными коммуникативным контекстом в целом.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772667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Типы </a:t>
            </a:r>
            <a:r>
              <a:rPr lang="ru-RU" dirty="0" err="1" smtClean="0"/>
              <a:t>конфликтогенов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1560" y="1628800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/>
              <a:t>Все их можно отнести к пяти типам</a:t>
            </a:r>
            <a:r>
              <a:rPr lang="ru-RU" dirty="0" smtClean="0"/>
              <a:t>:</a:t>
            </a:r>
          </a:p>
          <a:p>
            <a:r>
              <a:rPr lang="ru-RU" b="1" i="1" dirty="0"/>
              <a:t>стремление к превосходству;</a:t>
            </a:r>
            <a:endParaRPr lang="ru-RU" dirty="0"/>
          </a:p>
          <a:p>
            <a:r>
              <a:rPr lang="ru-RU" b="1" i="1" dirty="0"/>
              <a:t>проявления агрессивности;</a:t>
            </a:r>
            <a:endParaRPr lang="ru-RU" dirty="0"/>
          </a:p>
          <a:p>
            <a:r>
              <a:rPr lang="ru-RU" b="1" i="1" dirty="0"/>
              <a:t>проявления эгоизма;</a:t>
            </a:r>
            <a:endParaRPr lang="ru-RU" dirty="0"/>
          </a:p>
          <a:p>
            <a:r>
              <a:rPr lang="ru-RU" b="1" i="1" dirty="0"/>
              <a:t>нарушение правил;</a:t>
            </a:r>
            <a:endParaRPr lang="ru-RU" dirty="0"/>
          </a:p>
          <a:p>
            <a:r>
              <a:rPr lang="ru-RU" b="1" i="1" dirty="0"/>
              <a:t>неблагоприятное стечение </a:t>
            </a:r>
            <a:r>
              <a:rPr lang="ru-RU" b="1" i="1" dirty="0" smtClean="0"/>
              <a:t>обстоятельств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37123129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Типы конфликтных ситуаций</a:t>
            </a:r>
            <a:r>
              <a:rPr kumimoji="0" lang="ru-RU" altLang="ru-RU" sz="48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altLang="ru-RU" sz="48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cs typeface="Arial" pitchFamily="34" charset="0"/>
              </a:rPr>
            </a:b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886008978"/>
              </p:ext>
            </p:extLst>
          </p:nvPr>
        </p:nvGraphicFramePr>
        <p:xfrm>
          <a:off x="899592" y="836713"/>
          <a:ext cx="7920880" cy="575595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028983"/>
                <a:gridCol w="4891897"/>
              </a:tblGrid>
              <a:tr h="609657">
                <a:tc>
                  <a:txBody>
                    <a:bodyPr/>
                    <a:lstStyle/>
                    <a:p>
                      <a:pPr marL="85725" marR="85725" indent="18034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effectLst/>
                        </a:rPr>
                        <a:t>Характер конфликтной ситуации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marL="85725" marR="85725" indent="18034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>
                          <a:effectLst/>
                        </a:rPr>
                        <a:t>Проявления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00" marR="25400" marT="0" marB="0"/>
                </a:tc>
              </a:tr>
              <a:tr h="914484">
                <a:tc>
                  <a:txBody>
                    <a:bodyPr/>
                    <a:lstStyle/>
                    <a:p>
                      <a:pPr marL="85725" marR="85725" indent="18034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>
                          <a:effectLst/>
                        </a:rPr>
                        <a:t>Недобросовестное исполнение обязанностей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marL="85725" marR="85725" indent="18034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effectLst/>
                        </a:rPr>
                        <a:t>Нарушение </a:t>
                      </a:r>
                      <a:r>
                        <a:rPr lang="ru-RU" sz="1500" dirty="0" smtClean="0">
                          <a:effectLst/>
                        </a:rPr>
                        <a:t>дисциплины </a:t>
                      </a:r>
                    </a:p>
                    <a:p>
                      <a:pPr marL="85725" marR="85725" indent="18034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 smtClean="0">
                          <a:effectLst/>
                        </a:rPr>
                        <a:t>Брак </a:t>
                      </a:r>
                      <a:r>
                        <a:rPr lang="ru-RU" sz="1500" dirty="0">
                          <a:effectLst/>
                        </a:rPr>
                        <a:t>в работе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00" marR="25400" marT="0" marB="0"/>
                </a:tc>
              </a:tr>
              <a:tr h="1201422">
                <a:tc>
                  <a:txBody>
                    <a:bodyPr/>
                    <a:lstStyle/>
                    <a:p>
                      <a:pPr marL="0" marR="85725" indent="18034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effectLst/>
                        </a:rPr>
                        <a:t>Неудовлетворительный стиль управления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marL="85725" marR="85725" indent="18034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effectLst/>
                        </a:rPr>
                        <a:t>Ошибки в подборе и расстановке </a:t>
                      </a:r>
                      <a:r>
                        <a:rPr lang="ru-RU" sz="1500" dirty="0" smtClean="0">
                          <a:effectLst/>
                        </a:rPr>
                        <a:t>«кадров» </a:t>
                      </a:r>
                    </a:p>
                    <a:p>
                      <a:pPr marL="85725" marR="85725" indent="18034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 smtClean="0">
                          <a:effectLst/>
                        </a:rPr>
                        <a:t>Ошибки </a:t>
                      </a:r>
                      <a:r>
                        <a:rPr lang="ru-RU" sz="1500" dirty="0">
                          <a:effectLst/>
                        </a:rPr>
                        <a:t>в организации контроля </a:t>
                      </a:r>
                      <a:endParaRPr lang="ru-RU" sz="1500" dirty="0" smtClean="0">
                        <a:effectLst/>
                      </a:endParaRPr>
                    </a:p>
                    <a:p>
                      <a:pPr marL="85725" marR="85725" indent="18034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 smtClean="0">
                          <a:effectLst/>
                        </a:rPr>
                        <a:t>Просчеты </a:t>
                      </a:r>
                      <a:r>
                        <a:rPr lang="ru-RU" sz="1500" dirty="0">
                          <a:effectLst/>
                        </a:rPr>
                        <a:t>в планировании </a:t>
                      </a:r>
                      <a:endParaRPr lang="ru-RU" sz="1500" dirty="0" smtClean="0">
                        <a:effectLst/>
                      </a:endParaRPr>
                    </a:p>
                    <a:p>
                      <a:pPr marL="85725" marR="85725" indent="18034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 smtClean="0">
                          <a:effectLst/>
                        </a:rPr>
                        <a:t>Нарушение </a:t>
                      </a:r>
                      <a:r>
                        <a:rPr lang="ru-RU" sz="1500" dirty="0">
                          <a:effectLst/>
                        </a:rPr>
                        <a:t>этики общения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00" marR="25400" marT="0" marB="0"/>
                </a:tc>
              </a:tr>
              <a:tr h="1201422">
                <a:tc>
                  <a:txBody>
                    <a:bodyPr/>
                    <a:lstStyle/>
                    <a:p>
                      <a:pPr marL="85725" marR="85725" indent="18034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>
                          <a:effectLst/>
                        </a:rPr>
                        <a:t>Неадекватное представление о конкретных ситуациях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marL="85725" marR="85725" indent="18034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effectLst/>
                        </a:rPr>
                        <a:t>Неправильные оценки, </a:t>
                      </a:r>
                      <a:r>
                        <a:rPr lang="ru-RU" sz="1500" dirty="0" smtClean="0">
                          <a:effectLst/>
                        </a:rPr>
                        <a:t>суждения </a:t>
                      </a:r>
                      <a:r>
                        <a:rPr lang="ru-RU" sz="1500" dirty="0">
                          <a:effectLst/>
                        </a:rPr>
                        <a:t>о действиях других субъектов социального </a:t>
                      </a:r>
                      <a:r>
                        <a:rPr lang="ru-RU" sz="1500" dirty="0" smtClean="0">
                          <a:effectLst/>
                        </a:rPr>
                        <a:t>взаимодействия. </a:t>
                      </a:r>
                    </a:p>
                    <a:p>
                      <a:pPr marL="85725" marR="85725" indent="18034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 smtClean="0">
                          <a:effectLst/>
                        </a:rPr>
                        <a:t>Ошибки </a:t>
                      </a:r>
                      <a:r>
                        <a:rPr lang="ru-RU" sz="1500" dirty="0">
                          <a:effectLst/>
                        </a:rPr>
                        <a:t>в выводах относительно конкретных ситуаций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00" marR="25400" marT="0" marB="0"/>
                </a:tc>
              </a:tr>
              <a:tr h="914484">
                <a:tc>
                  <a:txBody>
                    <a:bodyPr/>
                    <a:lstStyle/>
                    <a:p>
                      <a:pPr marL="85725" marR="85725" indent="18034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>
                          <a:effectLst/>
                        </a:rPr>
                        <a:t>Индивидуально-психологические особенности личности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marL="85725" marR="85725" indent="18034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effectLst/>
                        </a:rPr>
                        <a:t>Нарушение принятых в социальной группе правил взаимоотношений </a:t>
                      </a:r>
                      <a:endParaRPr lang="ru-RU" sz="1500" dirty="0" smtClean="0">
                        <a:effectLst/>
                      </a:endParaRPr>
                    </a:p>
                    <a:p>
                      <a:pPr marL="85725" marR="85725" indent="18034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 smtClean="0">
                          <a:effectLst/>
                        </a:rPr>
                        <a:t>Нарушение </a:t>
                      </a:r>
                      <a:r>
                        <a:rPr lang="ru-RU" sz="1500" dirty="0">
                          <a:effectLst/>
                        </a:rPr>
                        <a:t>этики общения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00" marR="25400" marT="0" marB="0"/>
                </a:tc>
              </a:tr>
              <a:tr h="914484">
                <a:tc>
                  <a:txBody>
                    <a:bodyPr/>
                    <a:lstStyle/>
                    <a:p>
                      <a:pPr marL="85725" marR="85725" indent="18034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effectLst/>
                        </a:rPr>
                        <a:t>Низкая профессиональная подготовка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marL="85725" marR="85725" indent="18034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 smtClean="0">
                          <a:effectLst/>
                        </a:rPr>
                        <a:t>Плохо выполненная работа </a:t>
                      </a:r>
                    </a:p>
                    <a:p>
                      <a:pPr marL="85725" marR="85725" indent="18034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 smtClean="0">
                          <a:effectLst/>
                        </a:rPr>
                        <a:t>Неспособность </a:t>
                      </a:r>
                      <a:r>
                        <a:rPr lang="ru-RU" sz="1500" dirty="0">
                          <a:effectLst/>
                        </a:rPr>
                        <a:t>принять адекватное решение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00" marR="2540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3067520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Классификация конфликтов</a:t>
            </a:r>
            <a:r>
              <a:rPr kumimoji="0" lang="ru-RU" altLang="ru-RU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altLang="ru-RU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4092572306"/>
              </p:ext>
            </p:extLst>
          </p:nvPr>
        </p:nvGraphicFramePr>
        <p:xfrm>
          <a:off x="179512" y="908720"/>
          <a:ext cx="8856983" cy="56399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94464"/>
                <a:gridCol w="1678332"/>
                <a:gridCol w="2276461"/>
                <a:gridCol w="4507726"/>
              </a:tblGrid>
              <a:tr h="1048767">
                <a:tc>
                  <a:txBody>
                    <a:bodyPr/>
                    <a:lstStyle/>
                    <a:p>
                      <a:pPr marL="85725" marR="8572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№ п/п</a:t>
                      </a:r>
                      <a:endParaRPr lang="ru-RU" sz="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576" marR="14576" marT="0" marB="0"/>
                </a:tc>
                <a:tc>
                  <a:txBody>
                    <a:bodyPr/>
                    <a:lstStyle/>
                    <a:p>
                      <a:pPr marL="85725" marR="8572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Основание </a:t>
                      </a:r>
                      <a:r>
                        <a:rPr lang="ru-RU" sz="1400" dirty="0" smtClean="0">
                          <a:effectLst/>
                        </a:rPr>
                        <a:t>классификация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576" marR="14576" marT="0" marB="0"/>
                </a:tc>
                <a:tc>
                  <a:txBody>
                    <a:bodyPr/>
                    <a:lstStyle/>
                    <a:p>
                      <a:pPr marL="85725" marR="8572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Виды конфликтов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576" marR="14576" marT="0" marB="0"/>
                </a:tc>
                <a:tc>
                  <a:txBody>
                    <a:bodyPr/>
                    <a:lstStyle/>
                    <a:p>
                      <a:pPr marL="85725" marR="8572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Общая характеристика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576" marR="14576" marT="0" marB="0"/>
                </a:tc>
              </a:tr>
              <a:tr h="1522834">
                <a:tc>
                  <a:txBody>
                    <a:bodyPr/>
                    <a:lstStyle/>
                    <a:p>
                      <a:pPr marL="85725" marR="8572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1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576" marR="14576" marT="0" marB="0"/>
                </a:tc>
                <a:tc>
                  <a:txBody>
                    <a:bodyPr/>
                    <a:lstStyle/>
                    <a:p>
                      <a:pPr marL="85725" marR="8572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Сферы проявления конфликта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576" marR="14576" marT="0" marB="0"/>
                </a:tc>
                <a:tc>
                  <a:txBody>
                    <a:bodyPr/>
                    <a:lstStyle/>
                    <a:p>
                      <a:pPr marL="85725" marR="8572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 smtClean="0">
                        <a:effectLst/>
                      </a:endParaRPr>
                    </a:p>
                    <a:p>
                      <a:pPr marL="85725" marR="8572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</a:rPr>
                        <a:t>Экономические </a:t>
                      </a:r>
                      <a:r>
                        <a:rPr lang="ru-RU" sz="1400" dirty="0">
                          <a:effectLst/>
                        </a:rPr>
                        <a:t>Идеологические Социально-бытовые </a:t>
                      </a:r>
                      <a:r>
                        <a:rPr lang="ru-RU" sz="1400" dirty="0" smtClean="0">
                          <a:effectLst/>
                        </a:rPr>
                        <a:t>Личностные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576" marR="14576" marT="0" marB="0"/>
                </a:tc>
                <a:tc>
                  <a:txBody>
                    <a:bodyPr/>
                    <a:lstStyle/>
                    <a:p>
                      <a:pPr marL="85725" marR="8572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В основе </a:t>
                      </a:r>
                      <a:r>
                        <a:rPr lang="ru-RU" sz="1400" dirty="0" smtClean="0">
                          <a:effectLst/>
                        </a:rPr>
                        <a:t>лежат</a:t>
                      </a:r>
                    </a:p>
                    <a:p>
                      <a:pPr marL="85725" marR="8572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</a:rPr>
                        <a:t>экономические </a:t>
                      </a:r>
                      <a:r>
                        <a:rPr lang="ru-RU" sz="1400" dirty="0">
                          <a:effectLst/>
                        </a:rPr>
                        <a:t>противоречия </a:t>
                      </a:r>
                      <a:endParaRPr lang="ru-RU" sz="1400" dirty="0" smtClean="0">
                        <a:effectLst/>
                      </a:endParaRPr>
                    </a:p>
                    <a:p>
                      <a:pPr marL="85725" marR="8572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</a:rPr>
                        <a:t>противоречия </a:t>
                      </a:r>
                      <a:r>
                        <a:rPr lang="ru-RU" sz="1400" dirty="0">
                          <a:effectLst/>
                        </a:rPr>
                        <a:t>во взглядах </a:t>
                      </a:r>
                      <a:endParaRPr lang="ru-RU" sz="1400" dirty="0" smtClean="0">
                        <a:effectLst/>
                      </a:endParaRPr>
                    </a:p>
                    <a:p>
                      <a:pPr marL="85725" marR="8572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</a:rPr>
                        <a:t>противоречия </a:t>
                      </a:r>
                      <a:r>
                        <a:rPr lang="ru-RU" sz="1400" dirty="0">
                          <a:effectLst/>
                        </a:rPr>
                        <a:t>социальной сферы </a:t>
                      </a:r>
                      <a:endParaRPr lang="ru-RU" sz="1400" dirty="0" smtClean="0">
                        <a:effectLst/>
                      </a:endParaRPr>
                    </a:p>
                    <a:p>
                      <a:pPr marL="85725" marR="8572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</a:rPr>
                        <a:t>противоречия личных </a:t>
                      </a:r>
                      <a:r>
                        <a:rPr lang="ru-RU" sz="1400" dirty="0">
                          <a:effectLst/>
                        </a:rPr>
                        <a:t>отношений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576" marR="14576" marT="0" marB="0"/>
                </a:tc>
              </a:tr>
              <a:tr h="3068379">
                <a:tc>
                  <a:txBody>
                    <a:bodyPr/>
                    <a:lstStyle/>
                    <a:p>
                      <a:pPr marL="85725" marR="8572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2</a:t>
                      </a:r>
                      <a:endParaRPr lang="ru-RU" sz="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576" marR="14576" marT="0" marB="0"/>
                </a:tc>
                <a:tc>
                  <a:txBody>
                    <a:bodyPr/>
                    <a:lstStyle/>
                    <a:p>
                      <a:pPr marL="85725" marR="8572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Степень длительности и напряженности конфликта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576" marR="14576" marT="0" marB="0"/>
                </a:tc>
                <a:tc>
                  <a:txBody>
                    <a:bodyPr/>
                    <a:lstStyle/>
                    <a:p>
                      <a:pPr marL="85725" marR="8572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Бурные быстротекущие конфликты</a:t>
                      </a:r>
                    </a:p>
                    <a:p>
                      <a:pPr marL="85725" marR="8572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 smtClean="0">
                        <a:effectLst/>
                      </a:endParaRPr>
                    </a:p>
                    <a:p>
                      <a:pPr marL="85725" marR="8572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</a:rPr>
                        <a:t>Острые </a:t>
                      </a:r>
                      <a:r>
                        <a:rPr lang="ru-RU" sz="1400" dirty="0">
                          <a:effectLst/>
                        </a:rPr>
                        <a:t>длительные конфликты </a:t>
                      </a:r>
                      <a:endParaRPr lang="ru-RU" sz="1400" dirty="0" smtClean="0">
                        <a:effectLst/>
                      </a:endParaRPr>
                    </a:p>
                    <a:p>
                      <a:pPr marL="85725" marR="8572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 smtClean="0">
                        <a:effectLst/>
                      </a:endParaRPr>
                    </a:p>
                    <a:p>
                      <a:pPr marL="85725" marR="8572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</a:rPr>
                        <a:t>Слабовыраженные </a:t>
                      </a:r>
                      <a:r>
                        <a:rPr lang="ru-RU" sz="1400" dirty="0">
                          <a:effectLst/>
                        </a:rPr>
                        <a:t>и вялотекущие конфликты </a:t>
                      </a:r>
                      <a:endParaRPr lang="ru-RU" sz="1400" dirty="0" smtClean="0">
                        <a:effectLst/>
                      </a:endParaRPr>
                    </a:p>
                    <a:p>
                      <a:pPr marL="85725" marR="8572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 smtClean="0">
                        <a:effectLst/>
                      </a:endParaRPr>
                    </a:p>
                    <a:p>
                      <a:pPr marL="85725" marR="8572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</a:rPr>
                        <a:t>Слабовыраженные </a:t>
                      </a:r>
                      <a:r>
                        <a:rPr lang="ru-RU" sz="1400" dirty="0">
                          <a:effectLst/>
                        </a:rPr>
                        <a:t>и быстротекущие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576" marR="14576" marT="0" marB="0"/>
                </a:tc>
                <a:tc>
                  <a:txBody>
                    <a:bodyPr/>
                    <a:lstStyle/>
                    <a:p>
                      <a:pPr marL="85725" marR="8572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Возникают на основе индивидуальных психологических особенностей личности</a:t>
                      </a:r>
                      <a:r>
                        <a:rPr lang="ru-RU" sz="1400" dirty="0" smtClean="0">
                          <a:effectLst/>
                        </a:rPr>
                        <a:t>,</a:t>
                      </a:r>
                    </a:p>
                    <a:p>
                      <a:pPr marL="85725" marR="8572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</a:rPr>
                        <a:t> </a:t>
                      </a:r>
                    </a:p>
                    <a:p>
                      <a:pPr marL="85725" marR="8572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</a:rPr>
                        <a:t>Отличаются </a:t>
                      </a:r>
                      <a:r>
                        <a:rPr lang="ru-RU" sz="1400" dirty="0">
                          <a:effectLst/>
                        </a:rPr>
                        <a:t>агрессивностью и крайней враждебностью конфликтующих </a:t>
                      </a:r>
                      <a:endParaRPr lang="ru-RU" sz="1400" dirty="0" smtClean="0">
                        <a:effectLst/>
                      </a:endParaRPr>
                    </a:p>
                    <a:p>
                      <a:pPr marL="85725" marR="8572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 smtClean="0">
                        <a:effectLst/>
                      </a:endParaRPr>
                    </a:p>
                    <a:p>
                      <a:pPr marL="85725" marR="8572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</a:rPr>
                        <a:t>Возникают </a:t>
                      </a:r>
                      <a:r>
                        <a:rPr lang="ru-RU" sz="1400" dirty="0">
                          <a:effectLst/>
                        </a:rPr>
                        <a:t>при наличии глубоких </a:t>
                      </a:r>
                      <a:r>
                        <a:rPr lang="ru-RU" sz="1400" dirty="0" smtClean="0">
                          <a:effectLst/>
                        </a:rPr>
                        <a:t>противоречий,</a:t>
                      </a:r>
                      <a:endParaRPr lang="ru-RU" sz="1400" dirty="0">
                        <a:effectLst/>
                      </a:endParaRPr>
                    </a:p>
                    <a:p>
                      <a:pPr marL="85725" marR="8572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с</a:t>
                      </a:r>
                      <a:r>
                        <a:rPr lang="ru-RU" sz="1400" dirty="0" smtClean="0">
                          <a:effectLst/>
                        </a:rPr>
                        <a:t>вязаны </a:t>
                      </a:r>
                      <a:r>
                        <a:rPr lang="ru-RU" sz="1400" dirty="0">
                          <a:effectLst/>
                        </a:rPr>
                        <a:t>с не </a:t>
                      </a:r>
                      <a:r>
                        <a:rPr lang="ru-RU" sz="1400" dirty="0" smtClean="0">
                          <a:effectLst/>
                        </a:rPr>
                        <a:t>острыми </a:t>
                      </a:r>
                      <a:r>
                        <a:rPr lang="ru-RU" sz="1400" dirty="0">
                          <a:effectLst/>
                        </a:rPr>
                        <a:t>противоречиями, либо пассивностью одной из сторон </a:t>
                      </a:r>
                      <a:endParaRPr lang="ru-RU" sz="1400" dirty="0" smtClean="0">
                        <a:effectLst/>
                      </a:endParaRPr>
                    </a:p>
                    <a:p>
                      <a:pPr marL="85725" marR="8572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 smtClean="0">
                        <a:effectLst/>
                      </a:endParaRPr>
                    </a:p>
                    <a:p>
                      <a:pPr marL="85725" marR="8572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</a:rPr>
                        <a:t>Связаны </a:t>
                      </a:r>
                      <a:r>
                        <a:rPr lang="ru-RU" sz="1400" dirty="0">
                          <a:effectLst/>
                        </a:rPr>
                        <a:t>с поверхностными причинами, носят эпизодический характер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576" marR="14576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82462220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Классификация конфликтов</a:t>
            </a:r>
            <a:endParaRPr lang="ru-RU" dirty="0"/>
          </a:p>
        </p:txBody>
      </p:sp>
      <p:graphicFrame>
        <p:nvGraphicFramePr>
          <p:cNvPr id="9" name="Объект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146162690"/>
              </p:ext>
            </p:extLst>
          </p:nvPr>
        </p:nvGraphicFramePr>
        <p:xfrm>
          <a:off x="395536" y="1196752"/>
          <a:ext cx="8568952" cy="547260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26546"/>
                <a:gridCol w="1595012"/>
                <a:gridCol w="2162918"/>
                <a:gridCol w="4284476"/>
              </a:tblGrid>
              <a:tr h="1035867">
                <a:tc>
                  <a:txBody>
                    <a:bodyPr/>
                    <a:lstStyle/>
                    <a:p>
                      <a:pPr marL="85725" marR="8572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№ п/п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370" marR="20370" marT="0" marB="0"/>
                </a:tc>
                <a:tc>
                  <a:txBody>
                    <a:bodyPr/>
                    <a:lstStyle/>
                    <a:p>
                      <a:pPr marL="85725" marR="8572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Основание </a:t>
                      </a:r>
                      <a:r>
                        <a:rPr lang="ru-RU" sz="1200" dirty="0" smtClean="0">
                          <a:effectLst/>
                        </a:rPr>
                        <a:t>классификации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370" marR="20370" marT="0" marB="0"/>
                </a:tc>
                <a:tc>
                  <a:txBody>
                    <a:bodyPr/>
                    <a:lstStyle/>
                    <a:p>
                      <a:pPr marL="85725" marR="8572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Виды конфликтов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370" marR="20370" marT="0" marB="0"/>
                </a:tc>
                <a:tc>
                  <a:txBody>
                    <a:bodyPr/>
                    <a:lstStyle/>
                    <a:p>
                      <a:pPr marL="85725" marR="8572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Общая характеристика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370" marR="20370" marT="0" marB="0"/>
                </a:tc>
              </a:tr>
              <a:tr h="1567047">
                <a:tc>
                  <a:txBody>
                    <a:bodyPr/>
                    <a:lstStyle/>
                    <a:p>
                      <a:pPr marL="85725" marR="8572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3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370" marR="20370" marT="0" marB="0"/>
                </a:tc>
                <a:tc>
                  <a:txBody>
                    <a:bodyPr/>
                    <a:lstStyle/>
                    <a:p>
                      <a:pPr marL="85725" marR="8572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Субъекты конфликтного взаимодействия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370" marR="20370" marT="0" marB="0"/>
                </a:tc>
                <a:tc>
                  <a:txBody>
                    <a:bodyPr/>
                    <a:lstStyle/>
                    <a:p>
                      <a:pPr marL="85725" marR="8572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</a:rPr>
                        <a:t>Внутриличностные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smtClean="0">
                          <a:effectLst/>
                        </a:rPr>
                        <a:t>конфликты</a:t>
                      </a:r>
                    </a:p>
                    <a:p>
                      <a:pPr marL="85725" marR="8572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 </a:t>
                      </a:r>
                      <a:r>
                        <a:rPr lang="ru-RU" sz="1200" dirty="0">
                          <a:effectLst/>
                        </a:rPr>
                        <a:t>Межличностные конфликты </a:t>
                      </a:r>
                      <a:r>
                        <a:rPr lang="ru-RU" sz="1200" dirty="0" err="1">
                          <a:effectLst/>
                        </a:rPr>
                        <a:t>Конфликты</a:t>
                      </a:r>
                      <a:r>
                        <a:rPr lang="ru-RU" sz="1200" dirty="0">
                          <a:effectLst/>
                        </a:rPr>
                        <a:t> «</a:t>
                      </a:r>
                      <a:r>
                        <a:rPr lang="ru-RU" sz="1200" dirty="0" smtClean="0">
                          <a:effectLst/>
                        </a:rPr>
                        <a:t>личность—группа» </a:t>
                      </a:r>
                    </a:p>
                    <a:p>
                      <a:pPr marL="85725" marR="8572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Межгрупповые </a:t>
                      </a:r>
                      <a:r>
                        <a:rPr lang="ru-RU" sz="1200" dirty="0">
                          <a:effectLst/>
                        </a:rPr>
                        <a:t>конфликты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370" marR="20370" marT="0" marB="0"/>
                </a:tc>
                <a:tc>
                  <a:txBody>
                    <a:bodyPr/>
                    <a:lstStyle/>
                    <a:p>
                      <a:pPr marL="85725" marR="8572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Столкновение </a:t>
                      </a:r>
                      <a:r>
                        <a:rPr lang="ru-RU" sz="1200" dirty="0">
                          <a:effectLst/>
                        </a:rPr>
                        <a:t>противоположно направленных мотивов личности </a:t>
                      </a:r>
                      <a:endParaRPr lang="ru-RU" sz="1200" dirty="0" smtClean="0">
                        <a:effectLst/>
                      </a:endParaRPr>
                    </a:p>
                    <a:p>
                      <a:pPr marL="85725" marR="8572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Субъектами </a:t>
                      </a:r>
                      <a:r>
                        <a:rPr lang="ru-RU" sz="1200" dirty="0">
                          <a:effectLst/>
                        </a:rPr>
                        <a:t>конфликта выступают две личности</a:t>
                      </a:r>
                      <a:endParaRPr lang="ru-RU" sz="900" dirty="0">
                        <a:effectLst/>
                      </a:endParaRPr>
                    </a:p>
                    <a:p>
                      <a:pPr marL="85725" marR="8572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Субъекты </a:t>
                      </a:r>
                      <a:r>
                        <a:rPr lang="ru-RU" sz="1200" dirty="0" smtClean="0">
                          <a:effectLst/>
                        </a:rPr>
                        <a:t>конфликта </a:t>
                      </a:r>
                      <a:r>
                        <a:rPr lang="ru-RU" sz="1200" dirty="0">
                          <a:effectLst/>
                        </a:rPr>
                        <a:t>с одной стороны личность, а с другой— группа (</a:t>
                      </a:r>
                      <a:r>
                        <a:rPr lang="ru-RU" sz="1200" dirty="0" err="1">
                          <a:effectLst/>
                        </a:rPr>
                        <a:t>микрогруппа</a:t>
                      </a:r>
                      <a:r>
                        <a:rPr lang="ru-RU" sz="1200" dirty="0">
                          <a:effectLst/>
                        </a:rPr>
                        <a:t>) </a:t>
                      </a:r>
                      <a:endParaRPr lang="ru-RU" sz="1200" dirty="0" smtClean="0">
                        <a:effectLst/>
                      </a:endParaRPr>
                    </a:p>
                    <a:p>
                      <a:pPr marL="85725" marR="8572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Субъектами </a:t>
                      </a:r>
                      <a:r>
                        <a:rPr lang="ru-RU" sz="1200" dirty="0">
                          <a:effectLst/>
                        </a:rPr>
                        <a:t>конфликта выступают малые социальные группы или </a:t>
                      </a:r>
                      <a:r>
                        <a:rPr lang="ru-RU" sz="1200" dirty="0" err="1">
                          <a:effectLst/>
                        </a:rPr>
                        <a:t>микрогруппы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370" marR="20370" marT="0" marB="0"/>
                </a:tc>
              </a:tr>
              <a:tr h="1567047">
                <a:tc>
                  <a:txBody>
                    <a:bodyPr/>
                    <a:lstStyle/>
                    <a:p>
                      <a:pPr marL="85725" marR="8572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4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370" marR="20370" marT="0" marB="0"/>
                </a:tc>
                <a:tc>
                  <a:txBody>
                    <a:bodyPr/>
                    <a:lstStyle/>
                    <a:p>
                      <a:pPr marL="85725" marR="8572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Социальные последствия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370" marR="20370" marT="0" marB="0"/>
                </a:tc>
                <a:tc>
                  <a:txBody>
                    <a:bodyPr/>
                    <a:lstStyle/>
                    <a:p>
                      <a:pPr marL="85725" marR="8572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Конструктивные конфликты </a:t>
                      </a:r>
                      <a:endParaRPr lang="ru-RU" sz="1200" dirty="0" smtClean="0">
                        <a:effectLst/>
                      </a:endParaRPr>
                    </a:p>
                    <a:p>
                      <a:pPr marL="85725" marR="8572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 smtClean="0">
                        <a:effectLst/>
                      </a:endParaRPr>
                    </a:p>
                    <a:p>
                      <a:pPr marL="85725" marR="8572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 smtClean="0">
                        <a:effectLst/>
                      </a:endParaRPr>
                    </a:p>
                    <a:p>
                      <a:pPr marL="85725" marR="8572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Деструктивные </a:t>
                      </a:r>
                      <a:r>
                        <a:rPr lang="ru-RU" sz="1200" dirty="0">
                          <a:effectLst/>
                        </a:rPr>
                        <a:t>конфликты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370" marR="20370" marT="0" marB="0"/>
                </a:tc>
                <a:tc>
                  <a:txBody>
                    <a:bodyPr/>
                    <a:lstStyle/>
                    <a:p>
                      <a:pPr marL="85725" marR="8572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В основе таких конфликтов лежат объективные противоречия </a:t>
                      </a:r>
                      <a:r>
                        <a:rPr lang="ru-RU" sz="1200" dirty="0" smtClean="0">
                          <a:effectLst/>
                        </a:rPr>
                        <a:t>способствуют </a:t>
                      </a:r>
                      <a:r>
                        <a:rPr lang="ru-RU" sz="1200" dirty="0">
                          <a:effectLst/>
                        </a:rPr>
                        <a:t>развитию организации или другой социальной системы </a:t>
                      </a:r>
                      <a:endParaRPr lang="ru-RU" sz="1200" dirty="0" smtClean="0">
                        <a:effectLst/>
                      </a:endParaRPr>
                    </a:p>
                    <a:p>
                      <a:pPr marL="85725" marR="8572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В </a:t>
                      </a:r>
                      <a:r>
                        <a:rPr lang="ru-RU" sz="1200" dirty="0">
                          <a:effectLst/>
                        </a:rPr>
                        <a:t>основе таких конфликтов, как правило, лежат субъективные причины Они создают социальную напряженность и ведут к разрушению социальной системы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370" marR="20370" marT="0" marB="0"/>
                </a:tc>
              </a:tr>
              <a:tr h="1302648">
                <a:tc>
                  <a:txBody>
                    <a:bodyPr/>
                    <a:lstStyle/>
                    <a:p>
                      <a:pPr marL="85725" marR="8572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5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370" marR="20370" marT="0" marB="0"/>
                </a:tc>
                <a:tc>
                  <a:txBody>
                    <a:bodyPr/>
                    <a:lstStyle/>
                    <a:p>
                      <a:pPr marL="85725" marR="8572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Предмет конфликта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370" marR="20370" marT="0" marB="0"/>
                </a:tc>
                <a:tc>
                  <a:txBody>
                    <a:bodyPr/>
                    <a:lstStyle/>
                    <a:p>
                      <a:pPr marL="85725" marR="8572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Реалистичные (предметные) </a:t>
                      </a:r>
                      <a:r>
                        <a:rPr lang="ru-RU" sz="1200" dirty="0" smtClean="0">
                          <a:effectLst/>
                        </a:rPr>
                        <a:t>конфликты</a:t>
                      </a:r>
                    </a:p>
                    <a:p>
                      <a:pPr marL="85725" marR="8572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 </a:t>
                      </a:r>
                      <a:r>
                        <a:rPr lang="ru-RU" sz="1200" dirty="0">
                          <a:effectLst/>
                        </a:rPr>
                        <a:t>Нереалистичные (беспредметные) конфликты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370" marR="20370" marT="0" marB="0"/>
                </a:tc>
                <a:tc>
                  <a:txBody>
                    <a:bodyPr/>
                    <a:lstStyle/>
                    <a:p>
                      <a:pPr marL="85725" marR="8572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Имеют четкий предмет</a:t>
                      </a:r>
                      <a:endParaRPr lang="ru-RU" sz="900" dirty="0">
                        <a:effectLst/>
                      </a:endParaRPr>
                    </a:p>
                    <a:p>
                      <a:pPr marL="85725" marR="8572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 smtClean="0">
                        <a:effectLst/>
                      </a:endParaRPr>
                    </a:p>
                    <a:p>
                      <a:pPr marL="85725" marR="8572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Не </a:t>
                      </a:r>
                      <a:r>
                        <a:rPr lang="ru-RU" sz="1200" dirty="0">
                          <a:effectLst/>
                        </a:rPr>
                        <a:t>имеют предмета или имеют предмет, который является жизненно важным для одного или обоих субъектов конфликта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370" marR="2037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97678599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10542" y="332656"/>
            <a:ext cx="8337922" cy="56886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224219347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67544" y="332656"/>
            <a:ext cx="7848872" cy="62646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296157560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ru-RU" altLang="ru-RU" b="1" dirty="0">
                <a:solidFill>
                  <a:srgbClr val="00408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Шесть типов конфликтов </a:t>
            </a:r>
            <a:r>
              <a:rPr lang="ru-RU" altLang="ru-RU" b="1" dirty="0" smtClean="0">
                <a:solidFill>
                  <a:srgbClr val="00408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(H. </a:t>
            </a:r>
            <a:r>
              <a:rPr lang="ru-RU" altLang="ru-RU" b="1" dirty="0" err="1" smtClean="0">
                <a:solidFill>
                  <a:srgbClr val="00408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Bisno</a:t>
            </a:r>
            <a:r>
              <a:rPr lang="ru-RU" altLang="ru-RU" b="1" dirty="0" smtClean="0">
                <a:solidFill>
                  <a:srgbClr val="00408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)</a:t>
            </a:r>
            <a:r>
              <a:rPr lang="ru-RU" altLang="ru-RU" sz="8800" dirty="0">
                <a:latin typeface="Arial" pitchFamily="34" charset="0"/>
                <a:cs typeface="Arial" pitchFamily="34" charset="0"/>
              </a:rPr>
              <a:t/>
            </a:r>
            <a:br>
              <a:rPr lang="ru-RU" altLang="ru-RU" sz="8800" dirty="0">
                <a:latin typeface="Arial" pitchFamily="34" charset="0"/>
                <a:cs typeface="Arial" pitchFamily="34" charset="0"/>
              </a:rPr>
            </a:b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032454941"/>
              </p:ext>
            </p:extLst>
          </p:nvPr>
        </p:nvGraphicFramePr>
        <p:xfrm>
          <a:off x="179512" y="980728"/>
          <a:ext cx="8873975" cy="57396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915960"/>
                <a:gridCol w="5958015"/>
              </a:tblGrid>
              <a:tr h="501764">
                <a:tc>
                  <a:txBody>
                    <a:bodyPr/>
                    <a:lstStyle/>
                    <a:p>
                      <a:pPr marL="38100" marR="38100">
                        <a:lnSpc>
                          <a:spcPts val="1275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ru-RU" sz="2000" dirty="0">
                          <a:effectLst/>
                        </a:rPr>
                        <a:t>Тип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0" marR="95250" marT="47625" marB="47625"/>
                </a:tc>
                <a:tc>
                  <a:txBody>
                    <a:bodyPr/>
                    <a:lstStyle/>
                    <a:p>
                      <a:pPr marL="38100" marR="38100">
                        <a:lnSpc>
                          <a:spcPts val="1275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ru-RU" sz="2000">
                          <a:effectLst/>
                        </a:rPr>
                        <a:t>Определяющие характеристики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0" marR="95250" marT="47625" marB="47625"/>
                </a:tc>
              </a:tr>
              <a:tr h="819954">
                <a:tc>
                  <a:txBody>
                    <a:bodyPr/>
                    <a:lstStyle/>
                    <a:p>
                      <a:pPr marL="38100" marR="3810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ru-RU" sz="2000" dirty="0">
                          <a:effectLst/>
                        </a:rPr>
                        <a:t>Конфликты </a:t>
                      </a:r>
                      <a:endParaRPr lang="ru-RU" sz="2000" dirty="0" smtClean="0">
                        <a:effectLst/>
                      </a:endParaRPr>
                    </a:p>
                    <a:p>
                      <a:pPr marL="38100" marR="3810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ru-RU" sz="2000" dirty="0" smtClean="0">
                          <a:effectLst/>
                        </a:rPr>
                        <a:t>интересов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0" marR="95250" marT="47625" marB="47625"/>
                </a:tc>
                <a:tc>
                  <a:txBody>
                    <a:bodyPr/>
                    <a:lstStyle/>
                    <a:p>
                      <a:pPr marL="38100" marR="3810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ru-RU" sz="2000" dirty="0">
                          <a:effectLst/>
                        </a:rPr>
                        <a:t>Характеризуются действительным переплетением интересов или обязательств.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0" marR="95250" marT="47625" marB="47625"/>
                </a:tc>
              </a:tr>
              <a:tr h="819954">
                <a:tc>
                  <a:txBody>
                    <a:bodyPr/>
                    <a:lstStyle/>
                    <a:p>
                      <a:pPr marL="38100" marR="3810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ru-RU" sz="2000" dirty="0">
                          <a:effectLst/>
                        </a:rPr>
                        <a:t>Вынужденные конфликты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0" marR="95250" marT="47625" marB="47625"/>
                </a:tc>
                <a:tc>
                  <a:txBody>
                    <a:bodyPr/>
                    <a:lstStyle/>
                    <a:p>
                      <a:pPr marL="38100" marR="3810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ru-RU" sz="2000" dirty="0">
                          <a:effectLst/>
                        </a:rPr>
                        <a:t>Намеренно создаваемые конфликты для достижения иных, чем провозглашенные, целей.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0" marR="95250" marT="47625" marB="47625"/>
                </a:tc>
              </a:tr>
              <a:tr h="819954">
                <a:tc>
                  <a:txBody>
                    <a:bodyPr/>
                    <a:lstStyle/>
                    <a:p>
                      <a:pPr marL="38100" marR="3810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ru-RU" sz="2000" dirty="0" smtClean="0">
                          <a:effectLst/>
                        </a:rPr>
                        <a:t>Ложно</a:t>
                      </a:r>
                      <a:br>
                        <a:rPr lang="ru-RU" sz="2000" dirty="0" smtClean="0">
                          <a:effectLst/>
                        </a:rPr>
                      </a:br>
                      <a:r>
                        <a:rPr lang="ru-RU" sz="2000" dirty="0" smtClean="0">
                          <a:effectLst/>
                        </a:rPr>
                        <a:t> </a:t>
                      </a:r>
                      <a:r>
                        <a:rPr lang="ru-RU" sz="2000" dirty="0">
                          <a:effectLst/>
                        </a:rPr>
                        <a:t>соотнесенные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0" marR="95250" marT="47625" marB="47625"/>
                </a:tc>
                <a:tc>
                  <a:txBody>
                    <a:bodyPr/>
                    <a:lstStyle/>
                    <a:p>
                      <a:pPr marL="38100" marR="3810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ru-RU" sz="2000" dirty="0">
                          <a:effectLst/>
                        </a:rPr>
                        <a:t>Запутанные несоответствием характеристик поведения участников, содержания и причин.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0" marR="95250" marT="47625" marB="47625"/>
                </a:tc>
              </a:tr>
              <a:tr h="819954">
                <a:tc>
                  <a:txBody>
                    <a:bodyPr/>
                    <a:lstStyle/>
                    <a:p>
                      <a:pPr marL="38100" marR="3810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ru-RU" sz="2000" dirty="0">
                          <a:effectLst/>
                        </a:rPr>
                        <a:t>Иллюзорные конфликты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0" marR="95250" marT="47625" marB="47625"/>
                </a:tc>
                <a:tc>
                  <a:txBody>
                    <a:bodyPr/>
                    <a:lstStyle/>
                    <a:p>
                      <a:pPr marL="38100" marR="3810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ru-RU" sz="2000" dirty="0">
                          <a:effectLst/>
                        </a:rPr>
                        <a:t>Основанные на неправильном </a:t>
                      </a:r>
                      <a:r>
                        <a:rPr lang="ru-RU" sz="2000" dirty="0" smtClean="0">
                          <a:effectLst/>
                        </a:rPr>
                        <a:t>восприятии </a:t>
                      </a:r>
                      <a:r>
                        <a:rPr lang="ru-RU" sz="2000" dirty="0">
                          <a:effectLst/>
                        </a:rPr>
                        <a:t>или непонимании.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0" marR="95250" marT="47625" marB="47625"/>
                </a:tc>
              </a:tr>
              <a:tr h="1138146">
                <a:tc>
                  <a:txBody>
                    <a:bodyPr/>
                    <a:lstStyle/>
                    <a:p>
                      <a:pPr marL="38100" marR="3810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ru-RU" sz="2000" dirty="0">
                          <a:effectLst/>
                        </a:rPr>
                        <a:t>Замещенные конфликты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0" marR="95250" marT="47625" marB="47625"/>
                </a:tc>
                <a:tc>
                  <a:txBody>
                    <a:bodyPr/>
                    <a:lstStyle/>
                    <a:p>
                      <a:pPr marL="38100" marR="3810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ru-RU" sz="2000" dirty="0">
                          <a:effectLst/>
                        </a:rPr>
                        <a:t>В них антагонизм направлен на личность или соображения, отличные от действительно обиженных участников или реальных тем.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0" marR="95250" marT="47625" marB="47625"/>
                </a:tc>
              </a:tr>
              <a:tr h="819954">
                <a:tc>
                  <a:txBody>
                    <a:bodyPr/>
                    <a:lstStyle/>
                    <a:p>
                      <a:pPr marL="38100" marR="3810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ru-RU" sz="2000" dirty="0">
                          <a:effectLst/>
                        </a:rPr>
                        <a:t>Экспрессивные конфликты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0" marR="95250" marT="47625" marB="47625"/>
                </a:tc>
                <a:tc>
                  <a:txBody>
                    <a:bodyPr/>
                    <a:lstStyle/>
                    <a:p>
                      <a:pPr marL="38100" marR="3810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ru-RU" sz="2000" dirty="0">
                          <a:effectLst/>
                        </a:rPr>
                        <a:t>Характеризуются желанием выразить враждебность, антагонизм.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0" marR="95250" marT="47625" marB="47625"/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890713" y="2486497"/>
            <a:ext cx="240772" cy="2308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t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900" b="1" i="0" u="none" strike="noStrike" cap="none" normalizeH="0" baseline="0" dirty="0" smtClean="0">
                <a:ln>
                  <a:noFill/>
                </a:ln>
                <a:solidFill>
                  <a:srgbClr val="00408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. </a:t>
            </a: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9120204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xmlns="" val="1346501930"/>
              </p:ext>
            </p:extLst>
          </p:nvPr>
        </p:nvGraphicFramePr>
        <p:xfrm>
          <a:off x="457200" y="274638"/>
          <a:ext cx="8229600" cy="92211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>
            <a:normAutofit fontScale="70000" lnSpcReduction="20000"/>
          </a:bodyPr>
          <a:lstStyle/>
          <a:p>
            <a:r>
              <a:rPr lang="ru-RU" b="1" dirty="0" smtClean="0"/>
              <a:t>подлинный </a:t>
            </a:r>
            <a:r>
              <a:rPr lang="ru-RU" dirty="0" smtClean="0"/>
              <a:t>— </a:t>
            </a:r>
            <a:r>
              <a:rPr lang="ru-RU" dirty="0"/>
              <a:t>столкновение интересов существует объективно, осознается участниками и не зависит от какого-либо изменяемого фактора;</a:t>
            </a:r>
          </a:p>
          <a:p>
            <a:r>
              <a:rPr lang="ru-RU" b="1" dirty="0" smtClean="0"/>
              <a:t>случайный </a:t>
            </a:r>
            <a:r>
              <a:rPr lang="ru-RU" b="1" dirty="0"/>
              <a:t>или </a:t>
            </a:r>
            <a:r>
              <a:rPr lang="ru-RU" b="1" dirty="0" smtClean="0"/>
              <a:t>условный</a:t>
            </a:r>
            <a:r>
              <a:rPr lang="ru-RU" dirty="0" smtClean="0"/>
              <a:t>— </a:t>
            </a:r>
            <a:r>
              <a:rPr lang="ru-RU" dirty="0"/>
              <a:t>в его основе случайные, легко поддающиеся изменению обстоятельства, но они не осознаются конфликтующими сторонами;</a:t>
            </a:r>
          </a:p>
          <a:p>
            <a:r>
              <a:rPr lang="ru-RU" b="1" dirty="0" smtClean="0"/>
              <a:t>смещенный </a:t>
            </a:r>
            <a:r>
              <a:rPr lang="ru-RU" dirty="0" smtClean="0"/>
              <a:t>— </a:t>
            </a:r>
            <a:r>
              <a:rPr lang="ru-RU" dirty="0"/>
              <a:t>воспринимаемые причины конфликта лишь косвенно связаны с его объективными базовыми причинами;</a:t>
            </a:r>
          </a:p>
          <a:p>
            <a:r>
              <a:rPr lang="ru-RU" b="1" dirty="0" smtClean="0"/>
              <a:t>неверно </a:t>
            </a:r>
            <a:r>
              <a:rPr lang="ru-RU" b="1" dirty="0"/>
              <a:t>приписанный </a:t>
            </a:r>
            <a:r>
              <a:rPr lang="ru-RU" dirty="0" smtClean="0"/>
              <a:t>— </a:t>
            </a:r>
            <a:r>
              <a:rPr lang="ru-RU" dirty="0"/>
              <a:t>либо непреднамеренно, либо сознательно конфликт приписывается не тем сторонам, между которыми он действительно происходит;</a:t>
            </a:r>
          </a:p>
          <a:p>
            <a:r>
              <a:rPr lang="ru-RU" b="1" dirty="0" smtClean="0"/>
              <a:t>латентный  </a:t>
            </a:r>
            <a:r>
              <a:rPr lang="ru-RU" dirty="0"/>
              <a:t>— в силу объективных причин конфликт должен иметь место, но не актуализируется;</a:t>
            </a:r>
          </a:p>
          <a:p>
            <a:r>
              <a:rPr lang="ru-RU" b="1" dirty="0" smtClean="0"/>
              <a:t>ложный </a:t>
            </a:r>
            <a:r>
              <a:rPr lang="ru-RU" dirty="0" smtClean="0"/>
              <a:t>— </a:t>
            </a:r>
            <a:r>
              <a:rPr lang="ru-RU" dirty="0"/>
              <a:t>у него нет объективных оснований; он возникает в результате ложных представлений или недоразумений.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42546935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xmlns="" val="2988280236"/>
              </p:ext>
            </p:extLst>
          </p:nvPr>
        </p:nvGraphicFramePr>
        <p:xfrm>
          <a:off x="457200" y="274638"/>
          <a:ext cx="8229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51520" y="1268760"/>
            <a:ext cx="8640960" cy="45858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1200" b="1" dirty="0" smtClean="0"/>
          </a:p>
          <a:p>
            <a:r>
              <a:rPr lang="ru-RU" sz="2800" b="1" dirty="0" smtClean="0"/>
              <a:t>Фазы конфликта</a:t>
            </a:r>
            <a:r>
              <a:rPr lang="ru-RU" sz="2800" dirty="0" smtClean="0"/>
              <a:t> непосредственно </a:t>
            </a:r>
            <a:r>
              <a:rPr lang="ru-RU" sz="2800" dirty="0"/>
              <a:t>связаны с его этапами и отражают динамику конфликта прежде всего с точки зрения реальных возможностей его разрешения.</a:t>
            </a:r>
          </a:p>
          <a:p>
            <a:r>
              <a:rPr lang="ru-RU" sz="2800" dirty="0"/>
              <a:t>Основными фазами конфликта являются:</a:t>
            </a:r>
          </a:p>
          <a:p>
            <a:r>
              <a:rPr lang="ru-RU" sz="2800" dirty="0"/>
              <a:t>1) начальная фаза;</a:t>
            </a:r>
          </a:p>
          <a:p>
            <a:r>
              <a:rPr lang="ru-RU" sz="2800" dirty="0"/>
              <a:t>2) фаза подъема;</a:t>
            </a:r>
          </a:p>
          <a:p>
            <a:r>
              <a:rPr lang="ru-RU" sz="2800" dirty="0"/>
              <a:t>3) пик конфликта;</a:t>
            </a:r>
          </a:p>
          <a:p>
            <a:r>
              <a:rPr lang="ru-RU" sz="2800" dirty="0"/>
              <a:t>4) фаза </a:t>
            </a:r>
            <a:r>
              <a:rPr lang="ru-RU" sz="2800" dirty="0" smtClean="0"/>
              <a:t>спада</a:t>
            </a:r>
          </a:p>
          <a:p>
            <a:r>
              <a:rPr lang="ru-RU" sz="2800" dirty="0" smtClean="0"/>
              <a:t>5) постконфликтная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xmlns="" val="2368747902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Соотношение фаз и возможности разрешения конфликта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548042587"/>
              </p:ext>
            </p:extLst>
          </p:nvPr>
        </p:nvGraphicFramePr>
        <p:xfrm>
          <a:off x="395535" y="1756604"/>
          <a:ext cx="8352928" cy="461494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711886"/>
                <a:gridCol w="2641042"/>
              </a:tblGrid>
              <a:tr h="103534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3600" dirty="0" smtClean="0">
                          <a:effectLst/>
                        </a:rPr>
                        <a:t>Фаза конфликта</a:t>
                      </a:r>
                      <a:endParaRPr lang="ru-RU" sz="36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endParaRPr lang="ru-RU" dirty="0"/>
                    </a:p>
                  </a:txBody>
                  <a:tcPr marL="21908" marR="21908" marT="0" marB="0"/>
                </a:tc>
                <a:tc>
                  <a:txBody>
                    <a:bodyPr/>
                    <a:lstStyle/>
                    <a:p>
                      <a:pPr marL="85725" marR="8572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Возможности разрешения конфликта (%)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908" marR="21908" marT="0" marB="0"/>
                </a:tc>
              </a:tr>
              <a:tr h="128954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dirty="0" smtClean="0">
                          <a:effectLst/>
                        </a:rPr>
                        <a:t>Начальная фаза</a:t>
                      </a:r>
                      <a:endParaRPr lang="ru-RU" sz="28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endParaRPr lang="ru-RU" dirty="0"/>
                    </a:p>
                  </a:txBody>
                  <a:tcPr marL="21908" marR="21908" marT="0" marB="0"/>
                </a:tc>
                <a:tc>
                  <a:txBody>
                    <a:bodyPr/>
                    <a:lstStyle/>
                    <a:p>
                      <a:pPr marL="85725" marR="8572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92%</a:t>
                      </a:r>
                      <a:endParaRPr lang="ru-RU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908" marR="21908" marT="0" marB="0"/>
                </a:tc>
              </a:tr>
              <a:tr h="806745">
                <a:tc>
                  <a:txBody>
                    <a:bodyPr/>
                    <a:lstStyle/>
                    <a:p>
                      <a:pPr marL="85725" marR="8572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</a:rPr>
                        <a:t>Фаза подъема</a:t>
                      </a:r>
                      <a:endParaRPr lang="ru-RU" sz="2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908" marR="21908" marT="0" marB="0"/>
                </a:tc>
                <a:tc>
                  <a:txBody>
                    <a:bodyPr/>
                    <a:lstStyle/>
                    <a:p>
                      <a:pPr marL="85725" marR="8572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46%</a:t>
                      </a:r>
                      <a:endParaRPr lang="ru-RU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908" marR="21908" marT="0" marB="0"/>
                </a:tc>
              </a:tr>
              <a:tr h="822320">
                <a:tc>
                  <a:txBody>
                    <a:bodyPr/>
                    <a:lstStyle/>
                    <a:p>
                      <a:pPr marL="85725" marR="8572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</a:rPr>
                        <a:t>Пик конфликта</a:t>
                      </a:r>
                      <a:endParaRPr lang="ru-RU" sz="2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908" marR="21908" marT="0" marB="0"/>
                </a:tc>
                <a:tc>
                  <a:txBody>
                    <a:bodyPr/>
                    <a:lstStyle/>
                    <a:p>
                      <a:pPr marL="85725" marR="8572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Менее 5%</a:t>
                      </a:r>
                      <a:endParaRPr lang="ru-RU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908" marR="21908" marT="0" marB="0"/>
                </a:tc>
              </a:tr>
              <a:tr h="644773">
                <a:tc>
                  <a:txBody>
                    <a:bodyPr/>
                    <a:lstStyle/>
                    <a:p>
                      <a:pPr marL="85725" marR="8572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</a:rPr>
                        <a:t>Фаза спада</a:t>
                      </a:r>
                      <a:endParaRPr lang="ru-RU" sz="2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908" marR="21908" marT="0" marB="0"/>
                </a:tc>
                <a:tc>
                  <a:txBody>
                    <a:bodyPr/>
                    <a:lstStyle/>
                    <a:p>
                      <a:pPr marL="85725" marR="8572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Около 20%</a:t>
                      </a:r>
                      <a:endParaRPr lang="ru-RU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908" marR="21908" marT="0" marB="0"/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6835" y="1168678"/>
            <a:ext cx="367408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180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1809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36236821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xmlns="" val="4005461603"/>
              </p:ext>
            </p:extLst>
          </p:nvPr>
        </p:nvGraphicFramePr>
        <p:xfrm>
          <a:off x="457200" y="274638"/>
          <a:ext cx="8229600" cy="92211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713387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b="1" dirty="0" smtClean="0"/>
              <a:t> </a:t>
            </a:r>
            <a:r>
              <a:rPr lang="ru-RU" b="1" dirty="0"/>
              <a:t>К ним относятся:</a:t>
            </a:r>
            <a:endParaRPr lang="ru-RU" dirty="0"/>
          </a:p>
          <a:p>
            <a:pPr lvl="0"/>
            <a:r>
              <a:rPr lang="ru-RU" dirty="0"/>
              <a:t>функция разрядки напряженности между антагонистами, </a:t>
            </a:r>
            <a:r>
              <a:rPr lang="ru-RU" dirty="0" smtClean="0"/>
              <a:t>«выхлопного клапана»;</a:t>
            </a:r>
            <a:endParaRPr lang="ru-RU" dirty="0"/>
          </a:p>
          <a:p>
            <a:pPr lvl="0"/>
            <a:r>
              <a:rPr lang="ru-RU" dirty="0"/>
              <a:t>«коммуникативно-информационная» и «связующая» функции, в ходе осуществления которых, люди могут проверить друг друга и сблизиться;</a:t>
            </a:r>
          </a:p>
          <a:p>
            <a:pPr lvl="0"/>
            <a:r>
              <a:rPr lang="ru-RU" dirty="0"/>
              <a:t>функция стимулятора и движущей </a:t>
            </a:r>
            <a:r>
              <a:rPr lang="ru-RU" dirty="0" smtClean="0"/>
              <a:t>силы;</a:t>
            </a:r>
            <a:endParaRPr lang="ru-RU" dirty="0"/>
          </a:p>
          <a:p>
            <a:pPr lvl="0"/>
            <a:r>
              <a:rPr lang="ru-RU" dirty="0"/>
              <a:t>функция содействия формированию социально необходимого равновесия;</a:t>
            </a:r>
          </a:p>
          <a:p>
            <a:pPr lvl="0"/>
            <a:r>
              <a:rPr lang="ru-RU" dirty="0" smtClean="0"/>
              <a:t>вскрытия </a:t>
            </a:r>
            <a:r>
              <a:rPr lang="ru-RU" dirty="0"/>
              <a:t>противоположных интересов, возможностей их </a:t>
            </a:r>
            <a:r>
              <a:rPr lang="ru-RU" dirty="0" smtClean="0"/>
              <a:t>анализа </a:t>
            </a:r>
            <a:r>
              <a:rPr lang="ru-RU" dirty="0"/>
              <a:t>и определения необходимых изменений;</a:t>
            </a:r>
          </a:p>
          <a:p>
            <a:pPr lvl="0"/>
            <a:r>
              <a:rPr lang="ru-RU" dirty="0"/>
              <a:t>оказания содействия в переоценке прежних ценностей и норм;</a:t>
            </a:r>
          </a:p>
          <a:p>
            <a:r>
              <a:rPr lang="ru-RU" dirty="0"/>
              <a:t>оказания содействия по усилению лояльности членов данной структурной единицы</a:t>
            </a:r>
          </a:p>
        </p:txBody>
      </p:sp>
    </p:spTree>
    <p:extLst>
      <p:ext uri="{BB962C8B-B14F-4D97-AF65-F5344CB8AC3E}">
        <p14:creationId xmlns:p14="http://schemas.microsoft.com/office/powerpoint/2010/main" xmlns="" val="6123967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xmlns="" val="2594112459"/>
              </p:ext>
            </p:extLst>
          </p:nvPr>
        </p:nvGraphicFramePr>
        <p:xfrm>
          <a:off x="457200" y="274638"/>
          <a:ext cx="8229600" cy="92211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268760"/>
            <a:ext cx="8579296" cy="5472608"/>
          </a:xfrm>
        </p:spPr>
        <p:txBody>
          <a:bodyPr numCol="2">
            <a:normAutofit fontScale="25000" lnSpcReduction="20000"/>
          </a:bodyPr>
          <a:lstStyle/>
          <a:p>
            <a:pPr marL="0" indent="0">
              <a:buNone/>
            </a:pPr>
            <a:endParaRPr lang="ru-RU" sz="6200" dirty="0" smtClean="0"/>
          </a:p>
          <a:p>
            <a:r>
              <a:rPr lang="ru-RU" sz="7200" dirty="0" smtClean="0"/>
              <a:t>стремление </a:t>
            </a:r>
            <a:r>
              <a:rPr lang="ru-RU" sz="7200" dirty="0"/>
              <a:t>к превосходству — </a:t>
            </a:r>
            <a:r>
              <a:rPr lang="ru-RU" sz="7200" spc="-100" dirty="0"/>
              <a:t>снисходительное отношение и тон, </a:t>
            </a:r>
            <a:r>
              <a:rPr lang="ru-RU" sz="7200" spc="-100" dirty="0" smtClean="0"/>
              <a:t>с </a:t>
            </a:r>
            <a:r>
              <a:rPr lang="ru-RU" sz="7200" spc="-100" dirty="0"/>
              <a:t>оттенком доброжелательности; </a:t>
            </a:r>
            <a:endParaRPr lang="ru-RU" sz="7200" spc="-100" dirty="0" smtClean="0"/>
          </a:p>
          <a:p>
            <a:r>
              <a:rPr lang="ru-RU" sz="7200" dirty="0" smtClean="0"/>
              <a:t>хвастовство</a:t>
            </a:r>
            <a:r>
              <a:rPr lang="ru-RU" sz="7200" dirty="0"/>
              <a:t>; </a:t>
            </a:r>
            <a:endParaRPr lang="ru-RU" sz="7200" dirty="0" smtClean="0"/>
          </a:p>
          <a:p>
            <a:r>
              <a:rPr lang="ru-RU" sz="7200" dirty="0" smtClean="0"/>
              <a:t>категоричность</a:t>
            </a:r>
            <a:r>
              <a:rPr lang="ru-RU" sz="7200" dirty="0"/>
              <a:t>; </a:t>
            </a:r>
            <a:endParaRPr lang="ru-RU" sz="7200" dirty="0" smtClean="0"/>
          </a:p>
          <a:p>
            <a:r>
              <a:rPr lang="ru-RU" sz="7200" dirty="0" smtClean="0"/>
              <a:t>безапелляционность</a:t>
            </a:r>
            <a:r>
              <a:rPr lang="ru-RU" sz="7200" dirty="0"/>
              <a:t>; </a:t>
            </a:r>
            <a:endParaRPr lang="ru-RU" sz="7200" dirty="0" smtClean="0"/>
          </a:p>
          <a:p>
            <a:r>
              <a:rPr lang="ru-RU" sz="7200" dirty="0" smtClean="0"/>
              <a:t>навязывание </a:t>
            </a:r>
            <a:r>
              <a:rPr lang="ru-RU" sz="7200" dirty="0"/>
              <a:t>своих советов</a:t>
            </a:r>
            <a:r>
              <a:rPr lang="ru-RU" sz="7200" dirty="0" smtClean="0"/>
              <a:t>;</a:t>
            </a:r>
          </a:p>
          <a:p>
            <a:r>
              <a:rPr lang="ru-RU" sz="7200" dirty="0" smtClean="0"/>
              <a:t> </a:t>
            </a:r>
            <a:r>
              <a:rPr lang="ru-RU" sz="7200" dirty="0"/>
              <a:t>подшучивание; </a:t>
            </a:r>
            <a:endParaRPr lang="ru-RU" sz="7200" dirty="0" smtClean="0"/>
          </a:p>
          <a:p>
            <a:r>
              <a:rPr lang="ru-RU" sz="7200" dirty="0" smtClean="0"/>
              <a:t>перебивание </a:t>
            </a:r>
            <a:r>
              <a:rPr lang="ru-RU" sz="7200" dirty="0"/>
              <a:t>собеседника; </a:t>
            </a:r>
            <a:endParaRPr lang="ru-RU" sz="7200" dirty="0" smtClean="0"/>
          </a:p>
          <a:p>
            <a:r>
              <a:rPr lang="ru-RU" sz="7200" dirty="0" smtClean="0"/>
              <a:t>повышение </a:t>
            </a:r>
            <a:r>
              <a:rPr lang="ru-RU" sz="7200" dirty="0"/>
              <a:t>голоса; </a:t>
            </a:r>
            <a:endParaRPr lang="ru-RU" sz="7200" dirty="0" smtClean="0"/>
          </a:p>
          <a:p>
            <a:r>
              <a:rPr lang="ru-RU" sz="7200" dirty="0" smtClean="0"/>
              <a:t>проявления </a:t>
            </a:r>
            <a:r>
              <a:rPr lang="ru-RU" sz="7200" dirty="0"/>
              <a:t>агрессивности </a:t>
            </a:r>
            <a:r>
              <a:rPr lang="ru-RU" sz="7200" dirty="0" smtClean="0"/>
              <a:t>—</a:t>
            </a:r>
            <a:r>
              <a:rPr lang="ru-RU" sz="7200" spc="-100" dirty="0" smtClean="0"/>
              <a:t>характерна </a:t>
            </a:r>
            <a:r>
              <a:rPr lang="ru-RU" sz="7200" spc="-100" dirty="0"/>
              <a:t>для человека, </a:t>
            </a:r>
            <a:r>
              <a:rPr lang="ru-RU" sz="7200" spc="-100" dirty="0" smtClean="0"/>
              <a:t>или ситуативная; </a:t>
            </a:r>
          </a:p>
          <a:p>
            <a:r>
              <a:rPr lang="ru-RU" sz="7200" dirty="0" smtClean="0"/>
              <a:t>проявления эгоизма; </a:t>
            </a:r>
          </a:p>
          <a:p>
            <a:r>
              <a:rPr lang="ru-RU" sz="7200" dirty="0" smtClean="0"/>
              <a:t>нарушение правил (нарушение </a:t>
            </a:r>
            <a:r>
              <a:rPr lang="ru-RU" sz="7200" dirty="0"/>
              <a:t>дисциплины, правил этики, внутреннего </a:t>
            </a:r>
            <a:r>
              <a:rPr lang="ru-RU" sz="7200" dirty="0" smtClean="0"/>
              <a:t>распорядка</a:t>
            </a:r>
            <a:r>
              <a:rPr lang="ru-RU" sz="7200" dirty="0"/>
              <a:t>, </a:t>
            </a:r>
            <a:r>
              <a:rPr lang="ru-RU" sz="7200" dirty="0" smtClean="0"/>
              <a:t>и </a:t>
            </a:r>
            <a:r>
              <a:rPr lang="ru-RU" sz="7200" dirty="0"/>
              <a:t>т. д</a:t>
            </a:r>
            <a:r>
              <a:rPr lang="ru-RU" sz="7200" dirty="0" smtClean="0"/>
              <a:t>.); </a:t>
            </a:r>
          </a:p>
          <a:p>
            <a:endParaRPr lang="ru-RU" sz="7200" dirty="0"/>
          </a:p>
          <a:p>
            <a:endParaRPr lang="ru-RU" sz="7200" dirty="0" smtClean="0"/>
          </a:p>
          <a:p>
            <a:endParaRPr lang="ru-RU" sz="7200" b="1" dirty="0"/>
          </a:p>
          <a:p>
            <a:endParaRPr lang="ru-RU" sz="7200" dirty="0" smtClean="0"/>
          </a:p>
          <a:p>
            <a:r>
              <a:rPr lang="ru-RU" sz="7200" dirty="0"/>
              <a:t>о</a:t>
            </a:r>
            <a:r>
              <a:rPr lang="ru-RU" sz="7200" dirty="0" smtClean="0"/>
              <a:t>ткрытое </a:t>
            </a:r>
            <a:r>
              <a:rPr lang="ru-RU" sz="7200" dirty="0"/>
              <a:t>недоверие ; </a:t>
            </a:r>
            <a:endParaRPr lang="ru-RU" sz="7200" dirty="0" smtClean="0"/>
          </a:p>
          <a:p>
            <a:r>
              <a:rPr lang="ru-RU" sz="7200" dirty="0" smtClean="0"/>
              <a:t>неблагоприятное </a:t>
            </a:r>
            <a:r>
              <a:rPr lang="ru-RU" sz="7200" dirty="0"/>
              <a:t>стечение обстоятельств ; </a:t>
            </a:r>
            <a:endParaRPr lang="ru-RU" sz="7200" dirty="0" smtClean="0"/>
          </a:p>
          <a:p>
            <a:r>
              <a:rPr lang="ru-RU" sz="7200" dirty="0" smtClean="0"/>
              <a:t>перебивание </a:t>
            </a:r>
            <a:r>
              <a:rPr lang="ru-RU" sz="7200" dirty="0"/>
              <a:t>собеседника, принижение его значимости ; </a:t>
            </a:r>
            <a:endParaRPr lang="ru-RU" sz="7200" dirty="0" smtClean="0"/>
          </a:p>
          <a:p>
            <a:r>
              <a:rPr lang="ru-RU" sz="7200" dirty="0" smtClean="0"/>
              <a:t>подчеркивание </a:t>
            </a:r>
            <a:r>
              <a:rPr lang="ru-RU" sz="7200" dirty="0"/>
              <a:t>различий между собой и собеседником не в его пользу ; </a:t>
            </a:r>
            <a:endParaRPr lang="ru-RU" sz="7200" dirty="0" smtClean="0"/>
          </a:p>
          <a:p>
            <a:r>
              <a:rPr lang="ru-RU" sz="7200" dirty="0" smtClean="0"/>
              <a:t>устойчивое </a:t>
            </a:r>
            <a:r>
              <a:rPr lang="ru-RU" sz="7200" dirty="0"/>
              <a:t>нежелание признавать свои ошибки и чью-то правоту ; </a:t>
            </a:r>
            <a:endParaRPr lang="ru-RU" sz="7200" dirty="0" smtClean="0"/>
          </a:p>
          <a:p>
            <a:r>
              <a:rPr lang="ru-RU" sz="7200" dirty="0" smtClean="0"/>
              <a:t>заниженная </a:t>
            </a:r>
            <a:r>
              <a:rPr lang="ru-RU" sz="7200" dirty="0"/>
              <a:t>оценка вклада партнера в общее дело и преувеличение собственного ; </a:t>
            </a:r>
            <a:endParaRPr lang="ru-RU" sz="7200" dirty="0" smtClean="0"/>
          </a:p>
          <a:p>
            <a:r>
              <a:rPr lang="ru-RU" sz="7200" dirty="0" smtClean="0"/>
              <a:t>постоянное </a:t>
            </a:r>
            <a:r>
              <a:rPr lang="ru-RU" sz="7200" dirty="0"/>
              <a:t>навязывание своей точки зрения ; </a:t>
            </a:r>
            <a:endParaRPr lang="ru-RU" sz="7200" dirty="0" smtClean="0"/>
          </a:p>
          <a:p>
            <a:r>
              <a:rPr lang="ru-RU" sz="7200" dirty="0" smtClean="0"/>
              <a:t>неискренность </a:t>
            </a:r>
            <a:r>
              <a:rPr lang="ru-RU" sz="7200" dirty="0"/>
              <a:t>в суждениях </a:t>
            </a:r>
            <a:r>
              <a:rPr lang="ru-RU" sz="7200" dirty="0" smtClean="0"/>
              <a:t>;</a:t>
            </a:r>
          </a:p>
          <a:p>
            <a:r>
              <a:rPr lang="ru-RU" sz="7200" dirty="0" smtClean="0"/>
              <a:t> </a:t>
            </a:r>
            <a:r>
              <a:rPr lang="ru-RU" sz="7200" dirty="0"/>
              <a:t>резкое ускорение темпа беседы и ее неожиданное окончание ; </a:t>
            </a:r>
            <a:endParaRPr lang="ru-RU" sz="7200" dirty="0" smtClean="0"/>
          </a:p>
          <a:p>
            <a:r>
              <a:rPr lang="ru-RU" sz="7200" dirty="0" smtClean="0"/>
              <a:t>неумение </a:t>
            </a:r>
            <a:r>
              <a:rPr lang="ru-RU" sz="7200" dirty="0"/>
              <a:t>выслушать и понять точку зрения собеседника </a:t>
            </a:r>
            <a:br>
              <a:rPr lang="ru-RU" sz="7200" dirty="0"/>
            </a:br>
            <a:endParaRPr lang="ru-RU" sz="7200" dirty="0"/>
          </a:p>
        </p:txBody>
      </p:sp>
    </p:spTree>
    <p:extLst>
      <p:ext uri="{BB962C8B-B14F-4D97-AF65-F5344CB8AC3E}">
        <p14:creationId xmlns:p14="http://schemas.microsoft.com/office/powerpoint/2010/main" xmlns="" val="2885785645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/>
        </p:nvGraphicFramePr>
        <p:xfrm>
          <a:off x="467544" y="260648"/>
          <a:ext cx="8229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040560"/>
          </a:xfrm>
        </p:spPr>
        <p:txBody>
          <a:bodyPr>
            <a:normAutofit fontScale="77500" lnSpcReduction="20000"/>
          </a:bodyPr>
          <a:lstStyle/>
          <a:p>
            <a:pPr lvl="0"/>
            <a:r>
              <a:rPr lang="ru-RU" sz="3400" dirty="0" smtClean="0"/>
              <a:t>неудовлетворенность;</a:t>
            </a:r>
            <a:endParaRPr lang="ru-RU" sz="3400" dirty="0"/>
          </a:p>
          <a:p>
            <a:pPr lvl="0"/>
            <a:r>
              <a:rPr lang="ru-RU" sz="3400" dirty="0"/>
              <a:t>уменьшение степени сотрудничества в будущем, нарушение системы коммуникаций;</a:t>
            </a:r>
          </a:p>
          <a:p>
            <a:pPr lvl="0"/>
            <a:r>
              <a:rPr lang="ru-RU" sz="3400" dirty="0"/>
              <a:t>абсолютная преданность своей группе и непродуктивная конкуренция с другими группами организации;</a:t>
            </a:r>
          </a:p>
          <a:p>
            <a:pPr lvl="0"/>
            <a:r>
              <a:rPr lang="ru-RU" sz="3400" dirty="0"/>
              <a:t>представление о другой стороне как о враге, о своих целях как о положительных, а о целях другой стороны как об отрицательных;</a:t>
            </a:r>
          </a:p>
          <a:p>
            <a:pPr lvl="0"/>
            <a:r>
              <a:rPr lang="ru-RU" sz="3400" dirty="0"/>
              <a:t>сворачивание взаимодействия между конфликтующими сторонами;</a:t>
            </a:r>
          </a:p>
          <a:p>
            <a:pPr lvl="0"/>
            <a:r>
              <a:rPr lang="ru-RU" sz="3400" dirty="0"/>
              <a:t>увеличение враждебности между конфликтующими сторонами по мере уменьшения общения, рост взаимной неприязни и ненависти;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104384379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Стратегии решения конфликта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097934215"/>
              </p:ext>
            </p:extLst>
          </p:nvPr>
        </p:nvGraphicFramePr>
        <p:xfrm>
          <a:off x="179513" y="1052735"/>
          <a:ext cx="8784974" cy="568863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90144"/>
                <a:gridCol w="1310054"/>
                <a:gridCol w="2880321"/>
                <a:gridCol w="2106243"/>
                <a:gridCol w="1998212"/>
              </a:tblGrid>
              <a:tr h="7337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№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dirty="0">
                          <a:effectLst/>
                        </a:rPr>
                        <a:t>Стиль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effectLst/>
                        </a:rPr>
                        <a:t>Сущность стратегии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effectLst/>
                        </a:rPr>
                        <a:t>Условия эффективного применения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effectLst/>
                        </a:rPr>
                        <a:t>Недостатки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73154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effectLst/>
                        </a:rPr>
                        <a:t>1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 smtClean="0">
                          <a:effectLst/>
                        </a:rPr>
                        <a:t>Конкуренция 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Стремление добиться своего в ущерб другому; предполагает сосредоточение внимания только на своих интересах, полное игнорирование интересов партнера.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Исход очень важен. Обладание определенной властью. Необходимость срочного решения.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При поражении - неудовлетворенность; при победе - чувство вины; непопулярность; испорченные отношения.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24235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2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effectLst/>
                        </a:rPr>
                        <a:t>Уклонение (избегание)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effectLst/>
                        </a:rPr>
                        <a:t>Уход от ответственности за решения; характеризуется отсутствием внимания, как к своим интересам, так и к интересом партнера.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effectLst/>
                        </a:rPr>
                        <a:t>Исход не очень важен. Отсутствие власти. Сохранение покоя. Желание выиграть время.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Переход конфликта в скрытую форму.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98099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effectLst/>
                        </a:rPr>
                        <a:t>3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effectLst/>
                        </a:rPr>
                        <a:t>Приспособление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effectLst/>
                        </a:rPr>
                        <a:t>Сглаживание разногласий за счет собственных интересов; предполагает повышенное внимание к интересам другого, при этом собственные интересы отходят на задний план.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effectLst/>
                        </a:rPr>
                        <a:t>Предмет разногласия более важен, для другого. Желание сохранить мир. Правда, на другой стороне. Отсутствие власти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 smtClean="0">
                          <a:effectLst/>
                        </a:rPr>
                        <a:t>Уступки. </a:t>
                      </a:r>
                      <a:r>
                        <a:rPr lang="ru-RU" sz="1400" dirty="0">
                          <a:effectLst/>
                        </a:rPr>
                        <a:t>Решение откладывается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05094596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140343830"/>
              </p:ext>
            </p:extLst>
          </p:nvPr>
        </p:nvGraphicFramePr>
        <p:xfrm>
          <a:off x="323528" y="260648"/>
          <a:ext cx="8064897" cy="585687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49969"/>
                <a:gridCol w="1671795"/>
                <a:gridCol w="2327369"/>
                <a:gridCol w="1781339"/>
                <a:gridCol w="1834425"/>
              </a:tblGrid>
              <a:tr h="75900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№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44" marR="6504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effectLst/>
                        </a:rPr>
                        <a:t>Стиль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44" marR="6504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effectLst/>
                        </a:rPr>
                        <a:t>Сущность стратегии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44" marR="6504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effectLst/>
                        </a:rPr>
                        <a:t>Условия эффективного применения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44" marR="6504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effectLst/>
                        </a:rPr>
                        <a:t>Недостатки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44" marR="65044" marT="0" marB="0"/>
                </a:tc>
              </a:tr>
              <a:tr h="203152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effectLst/>
                        </a:rPr>
                        <a:t>4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44" marR="6504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0" dirty="0">
                          <a:effectLst/>
                        </a:rPr>
                        <a:t>Приспособление</a:t>
                      </a:r>
                      <a:endParaRPr lang="ru-RU" sz="16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44" marR="6504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effectLst/>
                        </a:rPr>
                        <a:t>Сглаживание разногласий за счет собственных интересов; предполагает повышенное внимание к интересам другого, при этом собственные интересы отходят на задний план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44" marR="6504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effectLst/>
                        </a:rPr>
                        <a:t>Предмет разногласия более важен, для другого. Желание сохранить мир. Правда, на другой стороне. Отсутствие власти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44" marR="6504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effectLst/>
                        </a:rPr>
                        <a:t>Решение откладывается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44" marR="65044" marT="0" marB="0"/>
                </a:tc>
              </a:tr>
              <a:tr h="153316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5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44" marR="6504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0" dirty="0">
                          <a:effectLst/>
                        </a:rPr>
                        <a:t>Компромисс</a:t>
                      </a:r>
                      <a:endParaRPr lang="ru-RU" sz="16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44" marR="6504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effectLst/>
                        </a:rPr>
                        <a:t>Поиск решений за счет взаимных уступок; представляет собой достижения «половинчатой» выгоды каждой стороной.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44" marR="6504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Одинаковая власть.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Взаимоисключающие интересы 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Нет резерва времени.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44" marR="6504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effectLst/>
                        </a:rPr>
                        <a:t>Получение только половины ожидаемого. Причины конфликта полностью не устранены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44" marR="65044" marT="0" marB="0"/>
                </a:tc>
              </a:tr>
              <a:tr h="153316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effectLst/>
                        </a:rPr>
                        <a:t>6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44" marR="6504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0" dirty="0">
                          <a:effectLst/>
                        </a:rPr>
                        <a:t>Сотрудничество</a:t>
                      </a:r>
                      <a:endParaRPr lang="ru-RU" sz="16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44" marR="6504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effectLst/>
                        </a:rPr>
                        <a:t>Поиск решения, удовлетворяющего всех участников; является стратегией, позволяющей учесть интересы обеих сторон.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44" marR="6504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effectLst/>
                        </a:rPr>
                        <a:t>Есть время. Решение важно обеим сторонам.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44" marR="6504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Временные и энергетические затраты. Не гарантированность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44" marR="65044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875771963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400" b="1" dirty="0"/>
              <a:t>Алгоритм деятельности по разрешению конфликта «17 шагов»</a:t>
            </a:r>
            <a:r>
              <a:rPr lang="ru-RU" sz="2400" dirty="0"/>
              <a:t/>
            </a:r>
            <a:br>
              <a:rPr lang="ru-RU" sz="2400" dirty="0"/>
            </a:br>
            <a:r>
              <a:rPr lang="ru-RU" sz="2400" i="1" dirty="0"/>
              <a:t>(по А. Я. </a:t>
            </a:r>
            <a:r>
              <a:rPr lang="ru-RU" sz="2400" i="1" dirty="0" err="1" smtClean="0"/>
              <a:t>Анцупову</a:t>
            </a:r>
            <a:r>
              <a:rPr lang="ru-RU" sz="2400" i="1" dirty="0" smtClean="0"/>
              <a:t>)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endParaRPr lang="ru-RU" dirty="0"/>
          </a:p>
          <a:p>
            <a:r>
              <a:rPr lang="ru-RU" b="1" dirty="0"/>
              <a:t> </a:t>
            </a:r>
            <a:r>
              <a:rPr lang="ru-RU" dirty="0"/>
              <a:t>Опыт деятельности по управлению конфликтами третьей стороной может быть обобщен в определенный алгоритм - систему «17 шагов» (по А. Я. </a:t>
            </a:r>
            <a:r>
              <a:rPr lang="ru-RU" dirty="0" err="1"/>
              <a:t>Анцупову</a:t>
            </a:r>
            <a:r>
              <a:rPr lang="ru-RU" dirty="0"/>
              <a:t>). Предлагаемая последовательность действий  может уточняться исходя из особенностей ситуации.</a:t>
            </a:r>
          </a:p>
          <a:p>
            <a:r>
              <a:rPr lang="ru-RU" dirty="0"/>
              <a:t>1-й шаг. Представить общую картину конфликта и определить ее суть, исходя из анализа той информации, которой вы в данный момент располагаете. Оценить позиции и скрытые интересы обеих сторон.</a:t>
            </a:r>
          </a:p>
          <a:p>
            <a:r>
              <a:rPr lang="ru-RU" dirty="0"/>
              <a:t>2-й шаг. Побеседовать с одним из оппонентов, позиция которого на данный момент кажется вам более оправданной. Узнать о его точке зрения на причины конфликта, чего он хочет добиться и чего опасается. Установить его мнение об основных интересах и опасениях второго оппонента.</a:t>
            </a:r>
          </a:p>
          <a:p>
            <a:r>
              <a:rPr lang="ru-RU" dirty="0"/>
              <a:t>3-й шаг. Обязательно побеседовать со вторым оппонентом. </a:t>
            </a:r>
          </a:p>
          <a:p>
            <a:r>
              <a:rPr lang="ru-RU" dirty="0"/>
              <a:t>4-й шаг. Побеседовать о причинах и характере конфликта с друзьями первого оппонента. Они дадут более объективную информацию об интересах и опасениях своего друга. В дальнейшем они же могут помочь в разрешении конфликта.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678096812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000" b="1" dirty="0"/>
              <a:t>Алгоритм деятельности по разрешению конфликта «17 шагов»</a:t>
            </a:r>
            <a:r>
              <a:rPr lang="ru-RU" sz="2000" dirty="0"/>
              <a:t/>
            </a:r>
            <a:br>
              <a:rPr lang="ru-RU" sz="2000" dirty="0"/>
            </a:br>
            <a:r>
              <a:rPr lang="ru-RU" sz="2000" i="1" dirty="0"/>
              <a:t>(по А. Я. </a:t>
            </a:r>
            <a:r>
              <a:rPr lang="ru-RU" sz="2000" i="1" dirty="0" err="1"/>
              <a:t>Анцупову</a:t>
            </a:r>
            <a:r>
              <a:rPr lang="ru-RU" sz="2000" i="1" dirty="0"/>
              <a:t>)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/>
              <a:t>5-й шаг. Побеседовать  о причинах,  характере и способе урегулирования конфликта с друзьями второго оппонента. </a:t>
            </a:r>
          </a:p>
          <a:p>
            <a:r>
              <a:rPr lang="ru-RU" dirty="0"/>
              <a:t>6-й шаг. Обсудить причины, способы урегулирования и перспективы с неформальными лидерами коллектива.</a:t>
            </a:r>
            <a:endParaRPr lang="ru-RU" b="1" dirty="0"/>
          </a:p>
          <a:p>
            <a:r>
              <a:rPr lang="ru-RU" dirty="0"/>
              <a:t>7-й шаг. При необходимости обсудить проблему с руководителями обоих оппонентов.</a:t>
            </a:r>
          </a:p>
          <a:p>
            <a:r>
              <a:rPr lang="ru-RU" dirty="0"/>
              <a:t>8-й шаг. Понять главную причину конфликта и представить, что в конфликте участвуют не эти конкретные участники, а абстрактные люди</a:t>
            </a:r>
            <a:r>
              <a:rPr lang="ru-RU" dirty="0" smtClean="0"/>
              <a:t>.</a:t>
            </a:r>
            <a:r>
              <a:rPr lang="ru-RU" dirty="0"/>
              <a:t> </a:t>
            </a:r>
            <a:endParaRPr lang="ru-RU" dirty="0" smtClean="0"/>
          </a:p>
          <a:p>
            <a:r>
              <a:rPr lang="ru-RU" dirty="0" smtClean="0"/>
              <a:t>9-й </a:t>
            </a:r>
            <a:r>
              <a:rPr lang="ru-RU" dirty="0"/>
              <a:t>шаг. Определить подсознательные мотивы, скрытые за внешними поводами. Точно понять скрытое содержание конфликта.</a:t>
            </a: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4025573944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000" b="1" dirty="0"/>
              <a:t>Алгоритм деятельности по разрешению конфликта «17 шагов»</a:t>
            </a:r>
            <a:r>
              <a:rPr lang="ru-RU" sz="2000" dirty="0"/>
              <a:t/>
            </a:r>
            <a:br>
              <a:rPr lang="ru-RU" sz="2000" dirty="0"/>
            </a:br>
            <a:r>
              <a:rPr lang="ru-RU" sz="2000" i="1" dirty="0"/>
              <a:t>(по А. Я. </a:t>
            </a:r>
            <a:r>
              <a:rPr lang="ru-RU" sz="2000" i="1" dirty="0" err="1"/>
              <a:t>Анцупову</a:t>
            </a:r>
            <a:r>
              <a:rPr lang="ru-RU" sz="2000" i="1" dirty="0"/>
              <a:t>)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435280" cy="4997152"/>
          </a:xfrm>
        </p:spPr>
        <p:txBody>
          <a:bodyPr>
            <a:normAutofit fontScale="77500" lnSpcReduction="20000"/>
          </a:bodyPr>
          <a:lstStyle/>
          <a:p>
            <a:r>
              <a:rPr lang="ru-RU" dirty="0" smtClean="0"/>
              <a:t>10-й </a:t>
            </a:r>
            <a:r>
              <a:rPr lang="ru-RU" dirty="0"/>
              <a:t>шаг. Определить, в чем каждый из оппонентов прав, а в чем не прав. Поддержать в том, в чем они правы, и указать на слабые места в позиции каждого. </a:t>
            </a:r>
          </a:p>
          <a:p>
            <a:r>
              <a:rPr lang="ru-RU" dirty="0"/>
              <a:t>11-й шаг. Оценить наилучший, наихудший и наиболее вероятный варианты развития событий. Определить, возможно ли, чтобы стороны сами пришли к компромиссу.</a:t>
            </a:r>
          </a:p>
          <a:p>
            <a:r>
              <a:rPr lang="ru-RU" dirty="0"/>
              <a:t>12-й шаг. Оценить возможные скрытые, отсроченные и перспективные последствия вашего вмешательства в конфликт. Чтобы не превратиться во врага одного из оппонентов.</a:t>
            </a:r>
          </a:p>
          <a:p>
            <a:r>
              <a:rPr lang="ru-RU" dirty="0"/>
              <a:t>13-й шаг. Продумать и разработать программу-максимум. Подготовить 3-4 варианта предложений оппонентам совместных действий по реализации этой программы.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965920116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1800" b="1" dirty="0"/>
              <a:t>Алгоритм деятельности по разрешению конфликта «17 шагов»</a:t>
            </a:r>
            <a:r>
              <a:rPr lang="ru-RU" sz="1800" dirty="0"/>
              <a:t/>
            </a:r>
            <a:br>
              <a:rPr lang="ru-RU" sz="1800" dirty="0"/>
            </a:br>
            <a:r>
              <a:rPr lang="ru-RU" sz="1800" i="1" dirty="0"/>
              <a:t>(по А. Я. </a:t>
            </a:r>
            <a:r>
              <a:rPr lang="ru-RU" sz="1800" i="1" dirty="0" err="1"/>
              <a:t>Анцупову</a:t>
            </a:r>
            <a:r>
              <a:rPr lang="ru-RU" sz="1800" i="1" dirty="0"/>
              <a:t>)</a:t>
            </a:r>
            <a:endParaRPr lang="ru-RU" sz="1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340768"/>
            <a:ext cx="8712968" cy="5328592"/>
          </a:xfrm>
        </p:spPr>
        <p:txBody>
          <a:bodyPr>
            <a:normAutofit fontScale="77500" lnSpcReduction="20000"/>
          </a:bodyPr>
          <a:lstStyle/>
          <a:p>
            <a:r>
              <a:rPr lang="ru-RU" dirty="0"/>
              <a:t>14-й шаг. Продумать и разработать программу-минимум. Подготовить 3-4 варианта предложений оппонентам совместных действий по реализации этой программы.</a:t>
            </a:r>
          </a:p>
          <a:p>
            <a:r>
              <a:rPr lang="ru-RU" dirty="0"/>
              <a:t>15-й шаг. Обсудить обе программы с друзьями каждого из оппонентов, неформальными лидерами, при необходимости – с руководителями. Внести коррекцию в планы общих действий.</a:t>
            </a:r>
          </a:p>
          <a:p>
            <a:r>
              <a:rPr lang="ru-RU" dirty="0"/>
              <a:t>16-й шаг. Попытаться разрешить конфликт, корректируя не только тактику, но и стратегию действий с учетом конкретной ситуации. Активно привлекать друзей, неформальных лидеров, при необходимости – руководителей.  Лучше разрешать конфликт их руками. </a:t>
            </a:r>
          </a:p>
          <a:p>
            <a:r>
              <a:rPr lang="ru-RU" dirty="0"/>
              <a:t>17-й шаг. Обобщить позитивный и негативный опыт, приобретенный в результате вмешательства в данный конфликт.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710704612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Типология конфликтных личностей</a:t>
            </a:r>
            <a:br>
              <a:rPr lang="ru-RU" dirty="0" smtClean="0"/>
            </a:br>
            <a:r>
              <a:rPr lang="ru-RU" b="1" dirty="0" smtClean="0"/>
              <a:t>Демонстративный </a:t>
            </a:r>
            <a:r>
              <a:rPr lang="ru-RU" b="1" dirty="0"/>
              <a:t>тип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628800"/>
            <a:ext cx="8229600" cy="4886003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endParaRPr lang="ru-RU" b="1" dirty="0" smtClean="0"/>
          </a:p>
          <a:p>
            <a:pPr algn="just"/>
            <a:r>
              <a:rPr lang="ru-RU" dirty="0" smtClean="0"/>
              <a:t>любит </a:t>
            </a:r>
            <a:r>
              <a:rPr lang="ru-RU" dirty="0"/>
              <a:t>быть в центре </a:t>
            </a:r>
            <a:r>
              <a:rPr lang="ru-RU" dirty="0" smtClean="0"/>
              <a:t>внимания </a:t>
            </a:r>
          </a:p>
          <a:p>
            <a:pPr algn="just"/>
            <a:r>
              <a:rPr lang="ru-RU" dirty="0" smtClean="0"/>
              <a:t>хорошо </a:t>
            </a:r>
            <a:r>
              <a:rPr lang="ru-RU" dirty="0"/>
              <a:t>приспосабливается к различным </a:t>
            </a:r>
            <a:r>
              <a:rPr lang="ru-RU" dirty="0" smtClean="0"/>
              <a:t>ситуациям </a:t>
            </a:r>
          </a:p>
          <a:p>
            <a:pPr algn="just"/>
            <a:r>
              <a:rPr lang="ru-RU" dirty="0" smtClean="0"/>
              <a:t>ценит </a:t>
            </a:r>
            <a:r>
              <a:rPr lang="ru-RU" dirty="0"/>
              <a:t>хорошее отношение к </a:t>
            </a:r>
            <a:r>
              <a:rPr lang="ru-RU" dirty="0" smtClean="0"/>
              <a:t>себе </a:t>
            </a:r>
          </a:p>
          <a:p>
            <a:pPr algn="just"/>
            <a:r>
              <a:rPr lang="ru-RU" dirty="0" smtClean="0"/>
              <a:t>избегает </a:t>
            </a:r>
            <a:r>
              <a:rPr lang="ru-RU" dirty="0"/>
              <a:t>кропотливой систематической работы, </a:t>
            </a:r>
            <a:endParaRPr lang="ru-RU" dirty="0" smtClean="0"/>
          </a:p>
          <a:p>
            <a:pPr algn="just"/>
            <a:r>
              <a:rPr lang="ru-RU" dirty="0" smtClean="0"/>
              <a:t>планированием </a:t>
            </a:r>
            <a:r>
              <a:rPr lang="ru-RU" dirty="0"/>
              <a:t>не занимается, </a:t>
            </a:r>
            <a:endParaRPr lang="ru-RU" dirty="0" smtClean="0"/>
          </a:p>
          <a:p>
            <a:pPr algn="just"/>
            <a:r>
              <a:rPr lang="ru-RU" dirty="0" smtClean="0"/>
              <a:t>рационально </a:t>
            </a:r>
            <a:r>
              <a:rPr lang="ru-RU" dirty="0"/>
              <a:t>вести себя не умеет (хорошо удается эмоциональное поведение). </a:t>
            </a:r>
            <a:endParaRPr lang="ru-RU" dirty="0" smtClean="0"/>
          </a:p>
          <a:p>
            <a:pPr marL="0" indent="0" algn="just">
              <a:buNone/>
            </a:pPr>
            <a:r>
              <a:rPr lang="ru-RU" dirty="0" smtClean="0"/>
              <a:t>Часто </a:t>
            </a:r>
            <a:r>
              <a:rPr lang="ru-RU" dirty="0"/>
              <a:t>становится источником конфликта, но сам себя не считает таковым.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430116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r>
              <a:rPr lang="ru-RU" dirty="0" smtClean="0"/>
              <a:t>Типы конфликтных личностей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268760"/>
            <a:ext cx="8712968" cy="5328592"/>
          </a:xfrm>
        </p:spPr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r>
              <a:rPr lang="ru-RU" b="1" dirty="0"/>
              <a:t>2. Ригидный  (негибкий) тип </a:t>
            </a:r>
            <a:endParaRPr lang="ru-RU" b="1" dirty="0" smtClean="0"/>
          </a:p>
          <a:p>
            <a:pPr algn="just"/>
            <a:r>
              <a:rPr lang="ru-RU" dirty="0" smtClean="0"/>
              <a:t>подозрителен </a:t>
            </a:r>
          </a:p>
          <a:p>
            <a:pPr algn="just"/>
            <a:r>
              <a:rPr lang="ru-RU" dirty="0" smtClean="0"/>
              <a:t>завышенная самооценка, </a:t>
            </a:r>
          </a:p>
          <a:p>
            <a:pPr algn="just"/>
            <a:r>
              <a:rPr lang="ru-RU" dirty="0" smtClean="0"/>
              <a:t>прямолинейность </a:t>
            </a:r>
          </a:p>
          <a:p>
            <a:pPr marL="0" indent="0" algn="just">
              <a:buNone/>
            </a:pPr>
            <a:r>
              <a:rPr lang="ru-RU" dirty="0" smtClean="0"/>
              <a:t>Плохо </a:t>
            </a:r>
            <a:r>
              <a:rPr lang="ru-RU" dirty="0"/>
              <a:t>воспринимает точку зрения окружающих, не считается с их мнением, </a:t>
            </a:r>
            <a:r>
              <a:rPr lang="ru-RU" dirty="0" err="1"/>
              <a:t>малокритичен</a:t>
            </a:r>
            <a:r>
              <a:rPr lang="ru-RU" dirty="0"/>
              <a:t>, болезненно обидчив.</a:t>
            </a:r>
          </a:p>
          <a:p>
            <a:pPr marL="0" indent="0" algn="just">
              <a:buNone/>
            </a:pPr>
            <a:r>
              <a:rPr lang="ru-RU" b="1" dirty="0"/>
              <a:t>3. Неуправляемый тип </a:t>
            </a:r>
            <a:endParaRPr lang="ru-RU" b="1" dirty="0" smtClean="0"/>
          </a:p>
          <a:p>
            <a:pPr marL="0" indent="0" algn="just">
              <a:buNone/>
            </a:pPr>
            <a:r>
              <a:rPr lang="ru-RU" dirty="0" smtClean="0"/>
              <a:t>импульсивен</a:t>
            </a:r>
          </a:p>
          <a:p>
            <a:pPr marL="0" indent="0" algn="just">
              <a:buNone/>
            </a:pPr>
            <a:r>
              <a:rPr lang="ru-RU" dirty="0" smtClean="0"/>
              <a:t>непредсказуемое поведение </a:t>
            </a:r>
          </a:p>
          <a:p>
            <a:pPr marL="0" indent="0" algn="just">
              <a:buNone/>
            </a:pPr>
            <a:r>
              <a:rPr lang="ru-RU" dirty="0" smtClean="0"/>
              <a:t>агрессивность </a:t>
            </a:r>
          </a:p>
          <a:p>
            <a:pPr marL="0" indent="0" algn="just">
              <a:buNone/>
            </a:pPr>
            <a:r>
              <a:rPr lang="ru-RU" dirty="0" smtClean="0"/>
              <a:t>не самокритичность </a:t>
            </a:r>
          </a:p>
          <a:p>
            <a:pPr marL="0" indent="0" algn="just">
              <a:buNone/>
            </a:pPr>
            <a:r>
              <a:rPr lang="ru-RU" dirty="0" smtClean="0"/>
              <a:t>высокий уровень притязаний  </a:t>
            </a:r>
          </a:p>
          <a:p>
            <a:pPr marL="0" indent="0" algn="just">
              <a:buNone/>
            </a:pPr>
            <a:r>
              <a:rPr lang="ru-RU" dirty="0"/>
              <a:t>в</a:t>
            </a:r>
            <a:r>
              <a:rPr lang="ru-RU" dirty="0" smtClean="0"/>
              <a:t> </a:t>
            </a:r>
            <a:r>
              <a:rPr lang="ru-RU" dirty="0"/>
              <a:t>неудачах склонен обвинять других, </a:t>
            </a:r>
            <a:endParaRPr lang="ru-RU" dirty="0" smtClean="0"/>
          </a:p>
          <a:p>
            <a:pPr marL="0" indent="0" algn="just">
              <a:buNone/>
            </a:pPr>
            <a:r>
              <a:rPr lang="ru-RU" dirty="0" smtClean="0"/>
              <a:t>не </a:t>
            </a:r>
            <a:r>
              <a:rPr lang="ru-RU" dirty="0"/>
              <a:t>умеет грамотно планировать свою деятельность. </a:t>
            </a:r>
            <a:endParaRPr lang="ru-RU" dirty="0" smtClean="0"/>
          </a:p>
          <a:p>
            <a:pPr marL="0" indent="0" algn="just">
              <a:buNone/>
            </a:pPr>
            <a:r>
              <a:rPr lang="ru-RU" dirty="0"/>
              <a:t>п</a:t>
            </a:r>
            <a:r>
              <a:rPr lang="ru-RU" dirty="0" smtClean="0"/>
              <a:t>рошлым </a:t>
            </a:r>
            <a:r>
              <a:rPr lang="ru-RU" dirty="0"/>
              <a:t>опытом обычно </a:t>
            </a:r>
            <a:r>
              <a:rPr lang="ru-RU" dirty="0" smtClean="0"/>
              <a:t>не </a:t>
            </a:r>
            <a:r>
              <a:rPr lang="ru-RU" dirty="0"/>
              <a:t>руководствуется, </a:t>
            </a:r>
            <a:endParaRPr lang="ru-RU" dirty="0" smtClean="0"/>
          </a:p>
          <a:p>
            <a:pPr marL="0" indent="0" algn="just">
              <a:buNone/>
            </a:pPr>
            <a:r>
              <a:rPr lang="ru-RU" dirty="0" smtClean="0"/>
              <a:t>слабо </a:t>
            </a:r>
            <a:r>
              <a:rPr lang="ru-RU" dirty="0"/>
              <a:t>соотносит свои поступки с целями и обстоятельствами.</a:t>
            </a:r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615329173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Типы конфликтных личностей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184576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ru-RU" b="1" dirty="0"/>
              <a:t>4. Сверхточный тип </a:t>
            </a:r>
            <a:r>
              <a:rPr lang="ru-RU" dirty="0"/>
              <a:t>отличается скрупулезностью в работе, предъявлении повышенных требований к себе и к окружающим, повышенной тревожностью, чувствительностью, обидчивостью. Часто проявляет несдержанность. Плохо  разбирается в реальных взаимоотношениях в группе.</a:t>
            </a:r>
          </a:p>
          <a:p>
            <a:pPr algn="just"/>
            <a:r>
              <a:rPr lang="ru-RU" b="1" dirty="0"/>
              <a:t>5. Бесконфликтный тип </a:t>
            </a:r>
            <a:r>
              <a:rPr lang="ru-RU" dirty="0"/>
              <a:t>обладает внушаемостью, внутренней противоречивостью, неустойчивостью в оценках и мнениях, непоследовательностью поведения. Ориентируется на быстрый успех, поэтому склонен к излишним компромиссам. Не обладает силой воли и не задумывается над последствиями своих  поступков.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0788328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/>
        </p:nvGraphicFramePr>
        <p:xfrm>
          <a:off x="467544" y="260648"/>
          <a:ext cx="8229600" cy="77809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80728"/>
            <a:ext cx="8435280" cy="5760640"/>
          </a:xfrm>
        </p:spPr>
        <p:txBody>
          <a:bodyPr>
            <a:noAutofit/>
          </a:bodyPr>
          <a:lstStyle/>
          <a:p>
            <a:r>
              <a:rPr lang="ru-RU" sz="2000" b="1" dirty="0" smtClean="0"/>
              <a:t>потребность </a:t>
            </a:r>
            <a:r>
              <a:rPr lang="ru-RU" sz="2000" b="1" dirty="0"/>
              <a:t>в информации </a:t>
            </a:r>
            <a:r>
              <a:rPr lang="ru-RU" sz="2000" b="1" dirty="0" smtClean="0"/>
              <a:t>(</a:t>
            </a:r>
            <a:r>
              <a:rPr lang="ru-RU" sz="1800" dirty="0" smtClean="0"/>
              <a:t>сокрытие </a:t>
            </a:r>
            <a:r>
              <a:rPr lang="ru-RU" sz="1800" dirty="0"/>
              <a:t>информации, дезинформация, т. е. </a:t>
            </a:r>
            <a:r>
              <a:rPr lang="ru-RU" sz="1800" dirty="0" smtClean="0"/>
              <a:t>обман)</a:t>
            </a:r>
            <a:r>
              <a:rPr lang="ru-RU" sz="2000" dirty="0" smtClean="0"/>
              <a:t>; </a:t>
            </a:r>
          </a:p>
          <a:p>
            <a:r>
              <a:rPr lang="ru-RU" sz="2000" b="1" dirty="0" smtClean="0"/>
              <a:t>навязывание </a:t>
            </a:r>
            <a:r>
              <a:rPr lang="ru-RU" sz="2000" b="1" dirty="0"/>
              <a:t>собеседнику недоступного стиля речи </a:t>
            </a:r>
            <a:r>
              <a:rPr lang="ru-RU" sz="2000" dirty="0"/>
              <a:t>. </a:t>
            </a:r>
            <a:r>
              <a:rPr lang="ru-RU" sz="2000" dirty="0" smtClean="0"/>
              <a:t>В</a:t>
            </a:r>
            <a:r>
              <a:rPr lang="ru-RU" sz="1800" dirty="0" smtClean="0"/>
              <a:t> </a:t>
            </a:r>
            <a:r>
              <a:rPr lang="ru-RU" sz="1800" dirty="0"/>
              <a:t>разговоре </a:t>
            </a:r>
            <a:r>
              <a:rPr lang="ru-RU" sz="1800" dirty="0" smtClean="0"/>
              <a:t>используются термины, которые не знает собеседник, </a:t>
            </a:r>
            <a:r>
              <a:rPr lang="ru-RU" sz="1800" dirty="0"/>
              <a:t>то, с одной стороны, </a:t>
            </a:r>
            <a:r>
              <a:rPr lang="ru-RU" sz="1800" dirty="0" smtClean="0"/>
              <a:t>он как </a:t>
            </a:r>
            <a:r>
              <a:rPr lang="ru-RU" sz="1800" dirty="0"/>
              <a:t>бы </a:t>
            </a:r>
            <a:r>
              <a:rPr lang="ru-RU" sz="1800" dirty="0" smtClean="0"/>
              <a:t>отсекается от </a:t>
            </a:r>
            <a:r>
              <a:rPr lang="ru-RU" sz="1800" dirty="0"/>
              <a:t>важной для него информации, а с другой — </a:t>
            </a:r>
            <a:r>
              <a:rPr lang="ru-RU" sz="1800" dirty="0" smtClean="0"/>
              <a:t>возникает </a:t>
            </a:r>
            <a:r>
              <a:rPr lang="ru-RU" sz="1800" dirty="0"/>
              <a:t>чувство неполноценности; </a:t>
            </a:r>
            <a:endParaRPr lang="ru-RU" sz="1800" dirty="0" smtClean="0"/>
          </a:p>
          <a:p>
            <a:r>
              <a:rPr lang="ru-RU" sz="2000" b="1" dirty="0" smtClean="0"/>
              <a:t>некоторая </a:t>
            </a:r>
            <a:r>
              <a:rPr lang="ru-RU" sz="2000" b="1" dirty="0"/>
              <a:t>таинственность </a:t>
            </a:r>
            <a:r>
              <a:rPr lang="ru-RU" sz="2000" dirty="0"/>
              <a:t>, </a:t>
            </a:r>
            <a:r>
              <a:rPr lang="ru-RU" sz="1800" dirty="0"/>
              <a:t>часто проявляющаяся в дружеском общении: </a:t>
            </a:r>
            <a:r>
              <a:rPr lang="ru-RU" sz="1800" dirty="0" smtClean="0"/>
              <a:t>двое перешептываются</a:t>
            </a:r>
            <a:r>
              <a:rPr lang="ru-RU" sz="1800" dirty="0"/>
              <a:t>, переглядываются, давая тем самым понять окружающим, что их связывает некая </a:t>
            </a:r>
            <a:r>
              <a:rPr lang="ru-RU" sz="1800" dirty="0" smtClean="0"/>
              <a:t>тайна; </a:t>
            </a:r>
          </a:p>
          <a:p>
            <a:r>
              <a:rPr lang="ru-RU" sz="2000" b="1" dirty="0" smtClean="0"/>
              <a:t>потребность </a:t>
            </a:r>
            <a:r>
              <a:rPr lang="ru-RU" sz="2000" b="1" dirty="0"/>
              <a:t>во внимании </a:t>
            </a:r>
            <a:r>
              <a:rPr lang="ru-RU" sz="1800" dirty="0" smtClean="0"/>
              <a:t>У некоторых </a:t>
            </a:r>
            <a:r>
              <a:rPr lang="ru-RU" sz="1800" dirty="0"/>
              <a:t>— это желание сконцентрировать на себе внимание окружающих, у других, наоборот, быть в тени и не привлекать к себе внимания; </a:t>
            </a:r>
            <a:endParaRPr lang="ru-RU" sz="1800" dirty="0" smtClean="0"/>
          </a:p>
          <a:p>
            <a:r>
              <a:rPr lang="ru-RU" sz="2000" b="1" dirty="0" smtClean="0"/>
              <a:t>Потребность в общении и </a:t>
            </a:r>
            <a:r>
              <a:rPr lang="ru-RU" sz="2000" b="1" dirty="0"/>
              <a:t>потребность уйти от общения</a:t>
            </a:r>
            <a:r>
              <a:rPr lang="ru-RU" sz="2000" dirty="0"/>
              <a:t>. </a:t>
            </a:r>
            <a:r>
              <a:rPr lang="ru-RU" sz="1800" dirty="0" err="1"/>
              <a:t>Конфликтогеном</a:t>
            </a:r>
            <a:r>
              <a:rPr lang="ru-RU" sz="1800" dirty="0"/>
              <a:t> будет стремление как навязать свое общество, так и отсутствие отклика на просьбу пообщаться. </a:t>
            </a:r>
            <a:r>
              <a:rPr lang="ru-RU" sz="1800" dirty="0" smtClean="0"/>
              <a:t>Плагиат </a:t>
            </a:r>
            <a:r>
              <a:rPr lang="ru-RU" sz="1800" dirty="0"/>
              <a:t>является острым </a:t>
            </a:r>
            <a:r>
              <a:rPr lang="ru-RU" sz="1800" dirty="0" err="1"/>
              <a:t>конфликтогеном</a:t>
            </a:r>
            <a:r>
              <a:rPr lang="ru-RU" sz="1800" dirty="0"/>
              <a:t> не только в литературном творчестве или в науке, но и в устной речи. </a:t>
            </a:r>
            <a:br>
              <a:rPr lang="ru-RU" sz="1800" dirty="0"/>
            </a:br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xmlns="" val="704529169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Психологическая устойчивость</a:t>
            </a:r>
            <a:br>
              <a:rPr lang="ru-RU" b="1" dirty="0"/>
            </a:br>
            <a:r>
              <a:rPr lang="ru-RU" b="1" i="1" u="sng" dirty="0" smtClean="0"/>
              <a:t>  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980728"/>
            <a:ext cx="8496944" cy="5544616"/>
          </a:xfrm>
        </p:spPr>
        <p:txBody>
          <a:bodyPr>
            <a:normAutofit fontScale="85000" lnSpcReduction="20000"/>
          </a:bodyPr>
          <a:lstStyle/>
          <a:p>
            <a:r>
              <a:rPr lang="ru-RU" dirty="0"/>
              <a:t> 	Конфликт развивается в ситуации повышенной психической напряженности и сопровождается значительными эмоциональными затратами. В связи с этим </a:t>
            </a:r>
            <a:r>
              <a:rPr lang="ru-RU" dirty="0" err="1" smtClean="0"/>
              <a:t>конфликтологии</a:t>
            </a:r>
            <a:r>
              <a:rPr lang="ru-RU" dirty="0" smtClean="0"/>
              <a:t> </a:t>
            </a:r>
            <a:r>
              <a:rPr lang="ru-RU" dirty="0"/>
              <a:t>отмечают важность </a:t>
            </a:r>
            <a:r>
              <a:rPr lang="ru-RU" dirty="0" smtClean="0"/>
              <a:t>понятия </a:t>
            </a:r>
            <a:r>
              <a:rPr lang="ru-RU" i="1" dirty="0" smtClean="0"/>
              <a:t>психологическая </a:t>
            </a:r>
            <a:r>
              <a:rPr lang="ru-RU" i="1" dirty="0"/>
              <a:t>устойчивость</a:t>
            </a:r>
            <a:r>
              <a:rPr lang="ru-RU" dirty="0"/>
              <a:t>.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Это </a:t>
            </a:r>
            <a:r>
              <a:rPr lang="ru-RU" dirty="0"/>
              <a:t>характеристика личности, состоящая в оптимальном функционировании психики в трудных ситуациях, а конфликт – один из типов трудных ситуаций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Это </a:t>
            </a:r>
            <a:r>
              <a:rPr lang="ru-RU" dirty="0"/>
              <a:t>свойство личности зависит:</a:t>
            </a:r>
          </a:p>
          <a:p>
            <a:r>
              <a:rPr lang="ru-RU" dirty="0"/>
              <a:t>- от типа нервной системы человека;</a:t>
            </a:r>
          </a:p>
          <a:p>
            <a:r>
              <a:rPr lang="ru-RU" dirty="0"/>
              <a:t>- от опыта человека, профессиональной подготовки, навыков и умений поведения и деятельности;</a:t>
            </a:r>
          </a:p>
          <a:p>
            <a:r>
              <a:rPr lang="ru-RU" dirty="0"/>
              <a:t>- от уровня развития основных познавательных структур личности.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795671672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i="1" dirty="0" err="1"/>
              <a:t>Конфликтологическая</a:t>
            </a:r>
            <a:r>
              <a:rPr lang="ru-RU" sz="2800" b="1" i="1" dirty="0"/>
              <a:t> устойчивость</a:t>
            </a:r>
            <a:r>
              <a:rPr lang="ru-RU" sz="2800" b="1" dirty="0"/>
              <a:t/>
            </a:r>
            <a:br>
              <a:rPr lang="ru-RU" sz="2800" b="1" dirty="0"/>
            </a:b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196752"/>
            <a:ext cx="8820472" cy="5661248"/>
          </a:xfrm>
        </p:spPr>
        <p:txBody>
          <a:bodyPr>
            <a:normAutofit fontScale="70000" lnSpcReduction="20000"/>
          </a:bodyPr>
          <a:lstStyle/>
          <a:p>
            <a:r>
              <a:rPr lang="ru-RU" dirty="0"/>
              <a:t> 	</a:t>
            </a:r>
            <a:r>
              <a:rPr lang="ru-RU" dirty="0" smtClean="0"/>
              <a:t>Специфическое </a:t>
            </a:r>
            <a:r>
              <a:rPr lang="ru-RU" dirty="0"/>
              <a:t>проявление психологической устойчивости – </a:t>
            </a:r>
            <a:r>
              <a:rPr lang="ru-RU" i="1" dirty="0" err="1"/>
              <a:t>конфликтоустойчивость</a:t>
            </a:r>
            <a:r>
              <a:rPr lang="ru-RU" i="1" dirty="0"/>
              <a:t> личности. </a:t>
            </a:r>
            <a:endParaRPr lang="ru-RU" i="1" dirty="0" smtClean="0"/>
          </a:p>
          <a:p>
            <a:pPr marL="0" indent="0">
              <a:buNone/>
            </a:pPr>
            <a:r>
              <a:rPr lang="ru-RU" dirty="0" smtClean="0"/>
              <a:t>Это способность </a:t>
            </a:r>
            <a:r>
              <a:rPr lang="ru-RU" dirty="0"/>
              <a:t>человека оптимально организовать свое поведение в трудных ситуациях социального взаимодействия, бесконфликтно решать проблемы в отношениях с другими людьми, а в конфликтной ситуации приходить к оптимальному разрешению конфликта. </a:t>
            </a:r>
          </a:p>
          <a:p>
            <a:r>
              <a:rPr lang="ru-RU" dirty="0"/>
              <a:t>Высокий уровень </a:t>
            </a:r>
            <a:r>
              <a:rPr lang="ru-RU" dirty="0" err="1"/>
              <a:t>конфликтоустойчивости</a:t>
            </a:r>
            <a:r>
              <a:rPr lang="ru-RU" dirty="0"/>
              <a:t> предполагает грамотные действия и поведение в конфликтных ситуациях, оптимизацию взаимодействия в конфликте, недопущение втягивания себя в эскалацию конфликта, сосредоточение усилий на конструктивных действиях. </a:t>
            </a:r>
          </a:p>
          <a:p>
            <a:r>
              <a:rPr lang="ru-RU" i="1" dirty="0" err="1"/>
              <a:t>Конфликтоустойчивость</a:t>
            </a:r>
            <a:r>
              <a:rPr lang="ru-RU" i="1" dirty="0"/>
              <a:t> – необходимая характеристика  личности руководящего работника. 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Эффективность поведения в конфликтной ситуации </a:t>
            </a:r>
            <a:r>
              <a:rPr lang="ru-RU" i="1" dirty="0"/>
              <a:t>толерантной личности</a:t>
            </a:r>
            <a:r>
              <a:rPr lang="ru-RU" dirty="0"/>
              <a:t> значительно выше. Она отличается психологической устойчивостью (стрессоустойчивостью, </a:t>
            </a:r>
            <a:r>
              <a:rPr lang="ru-RU" dirty="0" err="1"/>
              <a:t>конфликтоустойчивостью</a:t>
            </a:r>
            <a:r>
              <a:rPr lang="ru-RU" dirty="0"/>
              <a:t>). </a:t>
            </a:r>
          </a:p>
        </p:txBody>
      </p:sp>
    </p:spTree>
    <p:extLst>
      <p:ext uri="{BB962C8B-B14F-4D97-AF65-F5344CB8AC3E}">
        <p14:creationId xmlns:p14="http://schemas.microsoft.com/office/powerpoint/2010/main" xmlns="" val="2342158465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332656"/>
            <a:ext cx="8291264" cy="5793507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dirty="0"/>
              <a:t>По направленности толерантности можно выделить:</a:t>
            </a:r>
          </a:p>
          <a:p>
            <a:r>
              <a:rPr lang="ru-RU" dirty="0"/>
              <a:t>- внешнюю толерантность (к другим) – сформированное убеждение, позволяющее личности допускать наличие у других собственной позиции, способности рассматривать конфликтную ситуацию с различных точек зрения, учитывать различные аспекты и аргументы; </a:t>
            </a:r>
          </a:p>
          <a:p>
            <a:r>
              <a:rPr lang="ru-RU" dirty="0"/>
              <a:t>- внутренняя толерантность (внутренняя устойчивость) – способность сохранять равновесие в конфликтной ситуации, принимать решение и действовать в этих условиях.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703743225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200" u="sng" dirty="0"/>
              <a:t>Компоненты </a:t>
            </a:r>
            <a:r>
              <a:rPr lang="ru-RU" sz="3200" u="sng" dirty="0" err="1"/>
              <a:t>конфликтоустойчивости</a:t>
            </a:r>
            <a:r>
              <a:rPr lang="ru-RU" sz="3200" u="sng" dirty="0"/>
              <a:t> личности</a:t>
            </a:r>
            <a:r>
              <a:rPr lang="ru-RU" sz="3200" dirty="0"/>
              <a:t/>
            </a:r>
            <a:br>
              <a:rPr lang="ru-RU" sz="3200" dirty="0"/>
            </a:b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124744"/>
            <a:ext cx="9036496" cy="5544616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dirty="0" err="1" smtClean="0"/>
              <a:t>Конфликтоустойчивость</a:t>
            </a:r>
            <a:r>
              <a:rPr lang="ru-RU" dirty="0" smtClean="0"/>
              <a:t> </a:t>
            </a:r>
            <a:r>
              <a:rPr lang="ru-RU" dirty="0"/>
              <a:t>имеет свою </a:t>
            </a:r>
            <a:r>
              <a:rPr lang="ru-RU" dirty="0" smtClean="0"/>
              <a:t>структуру</a:t>
            </a:r>
            <a:endParaRPr lang="ru-RU" dirty="0"/>
          </a:p>
          <a:p>
            <a:r>
              <a:rPr lang="ru-RU" i="1" dirty="0"/>
              <a:t>Эмоциональный компонент</a:t>
            </a:r>
            <a:r>
              <a:rPr lang="ru-RU" dirty="0"/>
              <a:t> заключается в умении управлять своим эмоциональным состоянием в </a:t>
            </a:r>
            <a:r>
              <a:rPr lang="ru-RU" dirty="0" err="1"/>
              <a:t>предконфликтных</a:t>
            </a:r>
            <a:r>
              <a:rPr lang="ru-RU" dirty="0"/>
              <a:t> и конфликтных ситуациях, способности открыто выражать эмоции, не переходя в депрессивные состояния при затягивании и проигрыше в конфликте.</a:t>
            </a:r>
          </a:p>
          <a:p>
            <a:r>
              <a:rPr lang="ru-RU" i="1" dirty="0"/>
              <a:t>Волевой компонент</a:t>
            </a:r>
            <a:r>
              <a:rPr lang="ru-RU" dirty="0"/>
              <a:t> – позволяет регулировать свое эмоциональное возбуждение в конфликтной ситуации. Он обеспечивает: толерантность, терпимость к чужому мнению, самоконтроль, умение дать объективную оценку конфликта, умение сводить к минимуму искажение восприятия.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788682291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/>
        </p:nvGraphicFramePr>
        <p:xfrm>
          <a:off x="457200" y="274638"/>
          <a:ext cx="8229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929411"/>
          </a:xfrm>
        </p:spPr>
        <p:txBody>
          <a:bodyPr>
            <a:normAutofit fontScale="92500" lnSpcReduction="10000"/>
          </a:bodyPr>
          <a:lstStyle/>
          <a:p>
            <a:r>
              <a:rPr lang="ru-RU" dirty="0"/>
              <a:t/>
            </a:r>
            <a:br>
              <a:rPr lang="ru-RU" dirty="0"/>
            </a:br>
            <a:r>
              <a:rPr lang="ru-RU" dirty="0"/>
              <a:t>1. Конфликты между учителем и </a:t>
            </a:r>
            <a:r>
              <a:rPr lang="ru-RU" dirty="0" smtClean="0"/>
              <a:t>учеником 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>2. Конфликты между учителем и группой детей (иногда целым классом</a:t>
            </a:r>
            <a:r>
              <a:rPr lang="ru-RU" dirty="0" smtClean="0"/>
              <a:t>) 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>3. Конфликты между учителем и родителем (</a:t>
            </a:r>
            <a:r>
              <a:rPr lang="ru-RU" dirty="0" smtClean="0"/>
              <a:t>родителями) 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>4. Конфликты между </a:t>
            </a:r>
            <a:r>
              <a:rPr lang="ru-RU" dirty="0" smtClean="0"/>
              <a:t>детьми 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>5. Конфликты в педагогическом </a:t>
            </a:r>
            <a:r>
              <a:rPr lang="ru-RU" dirty="0" smtClean="0"/>
              <a:t>коллективе 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>6. Внутрисемейные конфликты у </a:t>
            </a:r>
            <a:r>
              <a:rPr lang="ru-RU" dirty="0" smtClean="0"/>
              <a:t>ученика либо у учителя, </a:t>
            </a:r>
            <a:r>
              <a:rPr lang="ru-RU" dirty="0"/>
              <a:t>последствия которых проявляются в </a:t>
            </a:r>
            <a:r>
              <a:rPr lang="ru-RU" dirty="0" smtClean="0"/>
              <a:t>их школьной (профессиональной) </a:t>
            </a:r>
            <a:r>
              <a:rPr lang="ru-RU" dirty="0"/>
              <a:t>жизни</a:t>
            </a:r>
          </a:p>
        </p:txBody>
      </p:sp>
    </p:spTree>
    <p:extLst>
      <p:ext uri="{BB962C8B-B14F-4D97-AF65-F5344CB8AC3E}">
        <p14:creationId xmlns:p14="http://schemas.microsoft.com/office/powerpoint/2010/main" xmlns="" val="3757429480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Чего ожидают?????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i="1" dirty="0" smtClean="0"/>
              <a:t>Ученик </a:t>
            </a:r>
            <a:r>
              <a:rPr lang="ru-RU" dirty="0" smtClean="0"/>
              <a:t> </a:t>
            </a:r>
            <a:r>
              <a:rPr lang="ru-RU" dirty="0"/>
              <a:t>ожидает, что </a:t>
            </a:r>
            <a:r>
              <a:rPr lang="ru-RU" dirty="0" smtClean="0"/>
              <a:t>учитель </a:t>
            </a:r>
            <a:r>
              <a:rPr lang="ru-RU" dirty="0"/>
              <a:t>будет:</a:t>
            </a:r>
          </a:p>
          <a:p>
            <a:r>
              <a:rPr lang="ru-RU" dirty="0"/>
              <a:t> - уважительно относиться к нему;</a:t>
            </a:r>
          </a:p>
          <a:p>
            <a:r>
              <a:rPr lang="ru-RU" dirty="0" smtClean="0"/>
              <a:t>- адекватно </a:t>
            </a:r>
            <a:r>
              <a:rPr lang="ru-RU" dirty="0"/>
              <a:t>оценивать знания ученика</a:t>
            </a:r>
            <a:r>
              <a:rPr lang="ru-RU" dirty="0" smtClean="0"/>
              <a:t> – </a:t>
            </a:r>
          </a:p>
          <a:p>
            <a:r>
              <a:rPr lang="ru-RU" dirty="0" smtClean="0"/>
              <a:t>- </a:t>
            </a:r>
            <a:r>
              <a:rPr lang="ru-RU" dirty="0"/>
              <a:t>предлагать современный </a:t>
            </a:r>
            <a:r>
              <a:rPr lang="ru-RU" dirty="0" smtClean="0"/>
              <a:t>материал в интересной форме;</a:t>
            </a:r>
            <a:endParaRPr lang="ru-RU" dirty="0"/>
          </a:p>
          <a:p>
            <a:r>
              <a:rPr lang="ru-RU" dirty="0"/>
              <a:t> - применять эффективные методы преподавания;</a:t>
            </a:r>
          </a:p>
          <a:p>
            <a:r>
              <a:rPr lang="ru-RU" dirty="0"/>
              <a:t>- </a:t>
            </a:r>
            <a:r>
              <a:rPr lang="ru-RU" dirty="0" smtClean="0"/>
              <a:t>……………………………………………………………???;</a:t>
            </a:r>
            <a:endParaRPr lang="ru-RU" dirty="0"/>
          </a:p>
          <a:p>
            <a:r>
              <a:rPr lang="ru-RU" dirty="0" smtClean="0"/>
              <a:t>-……………………………………………………………???? </a:t>
            </a:r>
            <a:endParaRPr lang="ru-RU" dirty="0"/>
          </a:p>
          <a:p>
            <a:pPr marL="0" indent="0">
              <a:buNone/>
            </a:pPr>
            <a:r>
              <a:rPr lang="ru-RU" i="1" dirty="0" smtClean="0"/>
              <a:t>Учитель</a:t>
            </a:r>
            <a:r>
              <a:rPr lang="ru-RU" dirty="0" smtClean="0"/>
              <a:t> </a:t>
            </a:r>
            <a:r>
              <a:rPr lang="ru-RU" dirty="0"/>
              <a:t>ожидает, что </a:t>
            </a:r>
            <a:r>
              <a:rPr lang="ru-RU" dirty="0" smtClean="0"/>
              <a:t>ученик </a:t>
            </a:r>
            <a:r>
              <a:rPr lang="ru-RU" dirty="0"/>
              <a:t>будет:</a:t>
            </a:r>
          </a:p>
          <a:p>
            <a:r>
              <a:rPr lang="ru-RU" dirty="0"/>
              <a:t> - относиться к нему с уважением;</a:t>
            </a:r>
          </a:p>
          <a:p>
            <a:r>
              <a:rPr lang="ru-RU" dirty="0"/>
              <a:t> - регулярно посещать занятия;</a:t>
            </a:r>
          </a:p>
          <a:p>
            <a:r>
              <a:rPr lang="ru-RU" dirty="0"/>
              <a:t> - готовиться к занятиям;</a:t>
            </a:r>
          </a:p>
          <a:p>
            <a:r>
              <a:rPr lang="ru-RU" dirty="0"/>
              <a:t> - активно работать во время урока.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741726641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800" b="1" i="1" dirty="0"/>
              <a:t>Характерные причины конфликтов между </a:t>
            </a:r>
            <a:r>
              <a:rPr lang="ru-RU" sz="2800" b="1" i="1" dirty="0" smtClean="0"/>
              <a:t>учителями</a:t>
            </a:r>
            <a:r>
              <a:rPr lang="ru-RU" sz="2800" b="1" dirty="0"/>
              <a:t/>
            </a:r>
            <a:br>
              <a:rPr lang="ru-RU" sz="2800" b="1" dirty="0"/>
            </a:b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268760"/>
            <a:ext cx="8568952" cy="5472608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dirty="0" smtClean="0"/>
              <a:t>Конфликты </a:t>
            </a:r>
            <a:r>
              <a:rPr lang="ru-RU" dirty="0"/>
              <a:t>типа «преподаватель — преподаватель» в основном связаны с социально-профессиональной иерархией и индивидуально-психологическими особенностями профессорско-преподавательского коллектива.</a:t>
            </a:r>
          </a:p>
          <a:p>
            <a:pPr marL="0" indent="0">
              <a:buNone/>
            </a:pPr>
            <a:r>
              <a:rPr lang="ru-RU" dirty="0"/>
              <a:t>По мнению преподавателей-респондентов, причины конфликтов в вузовских коллективах имеют следующие основания:</a:t>
            </a:r>
          </a:p>
          <a:p>
            <a:pPr lvl="0"/>
            <a:r>
              <a:rPr lang="ru-RU" dirty="0"/>
              <a:t>  различия в ценностных ориентациях (15%);</a:t>
            </a:r>
          </a:p>
          <a:p>
            <a:pPr lvl="0"/>
            <a:r>
              <a:rPr lang="ru-RU" dirty="0"/>
              <a:t>  различия в уровне профессионализма (15%);</a:t>
            </a:r>
          </a:p>
          <a:p>
            <a:pPr lvl="0"/>
            <a:r>
              <a:rPr lang="ru-RU" dirty="0"/>
              <a:t>  нетерпимость, бестактность в общении друг с другом (8%);</a:t>
            </a:r>
          </a:p>
          <a:p>
            <a:pPr lvl="0"/>
            <a:r>
              <a:rPr lang="ru-RU" dirty="0"/>
              <a:t>  разногласия между старшими и младшими поколениями </a:t>
            </a:r>
            <a:r>
              <a:rPr lang="ru-RU" dirty="0" smtClean="0"/>
              <a:t>учителей в школе (5</a:t>
            </a:r>
            <a:r>
              <a:rPr lang="ru-RU" dirty="0"/>
              <a:t>%).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Необходимо </a:t>
            </a:r>
            <a:r>
              <a:rPr lang="ru-RU" dirty="0"/>
              <a:t>особо подчеркнуть, что до 70% </a:t>
            </a:r>
            <a:r>
              <a:rPr lang="ru-RU" dirty="0" smtClean="0"/>
              <a:t>учителей </a:t>
            </a:r>
            <a:r>
              <a:rPr lang="ru-RU" dirty="0"/>
              <a:t>считают своих коллег некомпетентными людьми, и в то же время самооценка самих опрошенных довольно высока.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530573737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r>
              <a:rPr lang="ru-RU" sz="3600" dirty="0" smtClean="0"/>
              <a:t>Причины педагогических конфликтов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198931387"/>
              </p:ext>
            </p:extLst>
          </p:nvPr>
        </p:nvGraphicFramePr>
        <p:xfrm>
          <a:off x="323529" y="1052739"/>
          <a:ext cx="8568950" cy="540059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78092"/>
                <a:gridCol w="6979786"/>
                <a:gridCol w="1111072"/>
              </a:tblGrid>
              <a:tr h="58570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№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Причины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%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056827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2000" dirty="0" smtClean="0">
                          <a:effectLst/>
                        </a:rPr>
                        <a:t>1</a:t>
                      </a:r>
                      <a:r>
                        <a:rPr lang="ru-RU" sz="2000" dirty="0">
                          <a:effectLst/>
                        </a:rPr>
                        <a:t> 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Недостаток педагогического опыта, нехватку личных педагогических знаний, недостаточное владение методикой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12%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36866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2000" dirty="0" smtClean="0">
                          <a:effectLst/>
                        </a:rPr>
                        <a:t>2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Нехватка языковых знаний и навыков 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2%.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36866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2000" dirty="0" smtClean="0">
                          <a:effectLst/>
                        </a:rPr>
                        <a:t>3</a:t>
                      </a:r>
                      <a:r>
                        <a:rPr lang="ru-RU" sz="2000" dirty="0">
                          <a:effectLst/>
                        </a:rPr>
                        <a:t> 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Личные качества учителя 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6 %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36866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2000" dirty="0" smtClean="0">
                          <a:effectLst/>
                        </a:rPr>
                        <a:t>4</a:t>
                      </a:r>
                      <a:r>
                        <a:rPr lang="ru-RU" sz="2000" dirty="0">
                          <a:effectLst/>
                        </a:rPr>
                        <a:t> 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Недостатки в методике работы учителя 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11 %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36866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2000" dirty="0" smtClean="0">
                          <a:effectLst/>
                        </a:rPr>
                        <a:t>5</a:t>
                      </a:r>
                      <a:r>
                        <a:rPr lang="ru-RU" sz="2000" dirty="0">
                          <a:effectLst/>
                        </a:rPr>
                        <a:t> 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Внутренние проблемы в коллективе 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1 %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36866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2000" dirty="0" smtClean="0">
                          <a:effectLst/>
                        </a:rPr>
                        <a:t>6</a:t>
                      </a:r>
                      <a:r>
                        <a:rPr lang="ru-RU" sz="2000" dirty="0">
                          <a:effectLst/>
                        </a:rPr>
                        <a:t> 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Индивидуально-личностные особенности ученика, его вина 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9%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36866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2000" dirty="0" smtClean="0">
                          <a:effectLst/>
                        </a:rPr>
                        <a:t>7</a:t>
                      </a:r>
                      <a:r>
                        <a:rPr lang="ru-RU" sz="2000" dirty="0">
                          <a:effectLst/>
                        </a:rPr>
                        <a:t> 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Вина родителей 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9 %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36866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2000" dirty="0" smtClean="0">
                          <a:effectLst/>
                        </a:rPr>
                        <a:t>8</a:t>
                      </a:r>
                      <a:r>
                        <a:rPr lang="ru-RU" sz="2000" dirty="0">
                          <a:effectLst/>
                        </a:rPr>
                        <a:t> 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Комплекс причин 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9 </a:t>
                      </a:r>
                      <a:r>
                        <a:rPr lang="ru-RU" sz="2000" dirty="0" smtClean="0">
                          <a:effectLst/>
                        </a:rPr>
                        <a:t>%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4045407325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404664"/>
            <a:ext cx="8219256" cy="5721499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dirty="0"/>
              <a:t>В свою очередь, низкую эффективность учебного процесса и конфликтность в общении преподаватели объясняют следующими причинами:</a:t>
            </a:r>
          </a:p>
          <a:p>
            <a:pPr lvl="0"/>
            <a:r>
              <a:rPr lang="ru-RU" dirty="0"/>
              <a:t>  иждивенческое отношение к учебе, лень, нежелание учиться (такого мнения придерживаются каждый третий преподаватель-респондент);</a:t>
            </a:r>
          </a:p>
          <a:p>
            <a:pPr lvl="0"/>
            <a:r>
              <a:rPr lang="ru-RU" dirty="0"/>
              <a:t>  слабая базовая </a:t>
            </a:r>
            <a:r>
              <a:rPr lang="ru-RU" dirty="0" smtClean="0"/>
              <a:t>подготовка, </a:t>
            </a:r>
            <a:r>
              <a:rPr lang="ru-RU" dirty="0"/>
              <a:t>отсутствие у </a:t>
            </a:r>
            <a:r>
              <a:rPr lang="ru-RU" dirty="0" smtClean="0"/>
              <a:t>ученика </a:t>
            </a:r>
            <a:r>
              <a:rPr lang="ru-RU" dirty="0"/>
              <a:t>самостоятельного мышления, низкий уровень общей </a:t>
            </a:r>
            <a:r>
              <a:rPr lang="ru-RU" dirty="0" smtClean="0"/>
              <a:t>культуры</a:t>
            </a:r>
            <a:r>
              <a:rPr lang="ru-RU" dirty="0"/>
              <a:t>, </a:t>
            </a:r>
            <a:r>
              <a:rPr lang="ru-RU" dirty="0" smtClean="0"/>
              <a:t>(</a:t>
            </a:r>
            <a:r>
              <a:rPr lang="ru-RU" dirty="0"/>
              <a:t>13</a:t>
            </a:r>
            <a:r>
              <a:rPr lang="ru-RU" dirty="0" smtClean="0"/>
              <a:t>%);</a:t>
            </a:r>
            <a:endParaRPr lang="ru-RU" dirty="0"/>
          </a:p>
          <a:p>
            <a:pPr lvl="0"/>
            <a:r>
              <a:rPr lang="ru-RU" dirty="0"/>
              <a:t>  отсутствие интереса к учебе </a:t>
            </a:r>
            <a:r>
              <a:rPr lang="ru-RU" dirty="0" smtClean="0"/>
              <a:t>(</a:t>
            </a:r>
            <a:r>
              <a:rPr lang="ru-RU" dirty="0"/>
              <a:t>69%);</a:t>
            </a:r>
          </a:p>
          <a:p>
            <a:pPr lvl="0"/>
            <a:r>
              <a:rPr lang="ru-RU" dirty="0"/>
              <a:t>  завышенная самооценка (30%).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439722898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/>
        </p:nvGraphicFramePr>
        <p:xfrm>
          <a:off x="457200" y="274638"/>
          <a:ext cx="8229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965020671"/>
              </p:ext>
            </p:extLst>
          </p:nvPr>
        </p:nvGraphicFramePr>
        <p:xfrm>
          <a:off x="395536" y="1412778"/>
          <a:ext cx="8748464" cy="532859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454384"/>
                <a:gridCol w="1294080"/>
              </a:tblGrid>
              <a:tr h="79480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2400" b="0" dirty="0" smtClean="0">
                          <a:solidFill>
                            <a:schemeClr val="tx1"/>
                          </a:solidFill>
                          <a:effectLst/>
                        </a:rPr>
                        <a:t>конфликты </a:t>
                      </a:r>
                      <a:r>
                        <a:rPr lang="ru-RU" sz="2400" b="0" dirty="0">
                          <a:solidFill>
                            <a:schemeClr val="tx1"/>
                          </a:solidFill>
                          <a:effectLst/>
                        </a:rPr>
                        <a:t>из-за недисциплинированности на уроке</a:t>
                      </a:r>
                      <a:endParaRPr lang="ru-RU" sz="24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0" dirty="0">
                          <a:solidFill>
                            <a:schemeClr val="tx1"/>
                          </a:solidFill>
                          <a:effectLst/>
                        </a:rPr>
                        <a:t>14%</a:t>
                      </a:r>
                      <a:endParaRPr lang="ru-RU" sz="24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noFill/>
                  </a:tcPr>
                </a:tc>
              </a:tr>
              <a:tr h="5129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0" dirty="0">
                          <a:solidFill>
                            <a:schemeClr val="tx1"/>
                          </a:solidFill>
                          <a:effectLst/>
                        </a:rPr>
                        <a:t>конфликты из-за потери учебной мотивации</a:t>
                      </a:r>
                      <a:endParaRPr lang="ru-RU" sz="24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8 %</a:t>
                      </a:r>
                      <a:endParaRPr lang="ru-RU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noFill/>
                  </a:tcPr>
                </a:tc>
              </a:tr>
              <a:tr h="5129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0" dirty="0">
                          <a:solidFill>
                            <a:schemeClr val="tx1"/>
                          </a:solidFill>
                          <a:effectLst/>
                        </a:rPr>
                        <a:t>конфликты из-за неготовности к уроку </a:t>
                      </a:r>
                      <a:endParaRPr lang="ru-RU" sz="24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9 %</a:t>
                      </a:r>
                      <a:endParaRPr lang="ru-RU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noFill/>
                  </a:tcPr>
                </a:tc>
              </a:tr>
              <a:tr h="5129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0" dirty="0">
                          <a:solidFill>
                            <a:schemeClr val="tx1"/>
                          </a:solidFill>
                          <a:effectLst/>
                        </a:rPr>
                        <a:t>конфликты с отстающими учениками </a:t>
                      </a:r>
                      <a:endParaRPr lang="ru-RU" sz="24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7 %</a:t>
                      </a:r>
                      <a:endParaRPr lang="ru-RU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noFill/>
                  </a:tcPr>
                </a:tc>
              </a:tr>
              <a:tr h="5129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0" dirty="0">
                          <a:solidFill>
                            <a:schemeClr val="tx1"/>
                          </a:solidFill>
                          <a:effectLst/>
                        </a:rPr>
                        <a:t>конфликты с педагогически запущенными </a:t>
                      </a:r>
                      <a:endParaRPr lang="ru-RU" sz="24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6 %</a:t>
                      </a:r>
                      <a:endParaRPr lang="ru-RU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noFill/>
                  </a:tcPr>
                </a:tc>
              </a:tr>
              <a:tr h="79480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0" dirty="0">
                          <a:solidFill>
                            <a:schemeClr val="tx1"/>
                          </a:solidFill>
                          <a:effectLst/>
                        </a:rPr>
                        <a:t>конфликты с учениками с отклоняющимся поведением </a:t>
                      </a:r>
                      <a:endParaRPr lang="ru-RU" sz="24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12 %</a:t>
                      </a:r>
                      <a:endParaRPr lang="ru-RU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noFill/>
                  </a:tcPr>
                </a:tc>
              </a:tr>
              <a:tr h="117411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0" dirty="0">
                          <a:solidFill>
                            <a:schemeClr val="tx1"/>
                          </a:solidFill>
                          <a:effectLst/>
                        </a:rPr>
                        <a:t>конфликты с учениками, личные особенности которых требуют педагогической коррекции</a:t>
                      </a:r>
                      <a:endParaRPr lang="ru-RU" sz="24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7 %</a:t>
                      </a:r>
                      <a:endParaRPr lang="ru-RU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noFill/>
                  </a:tcPr>
                </a:tc>
              </a:tr>
              <a:tr h="5129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0" dirty="0">
                          <a:solidFill>
                            <a:schemeClr val="tx1"/>
                          </a:solidFill>
                          <a:effectLst/>
                        </a:rPr>
                        <a:t>конфликты с лидерами (неформальными) </a:t>
                      </a:r>
                      <a:endParaRPr lang="ru-RU" sz="24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effectLst/>
                        </a:rPr>
                        <a:t>4%</a:t>
                      </a:r>
                      <a:endParaRPr lang="ru-RU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8096714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88640"/>
            <a:ext cx="8784976" cy="6264696"/>
          </a:xfrm>
        </p:spPr>
        <p:txBody>
          <a:bodyPr>
            <a:normAutofit fontScale="85000" lnSpcReduction="10000"/>
          </a:bodyPr>
          <a:lstStyle/>
          <a:p>
            <a:pPr marL="0" indent="0" algn="ctr">
              <a:buNone/>
            </a:pPr>
            <a:r>
              <a:rPr lang="ru-RU" sz="4200" spc="-50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Слова-</a:t>
            </a:r>
            <a:r>
              <a:rPr lang="ru-RU" sz="4200" spc="-50" dirty="0" err="1" smtClean="0">
                <a:solidFill>
                  <a:srgbClr val="002060"/>
                </a:solidFill>
                <a:cs typeface="Times New Roman" panose="02020603050405020304" pitchFamily="18" charset="0"/>
              </a:rPr>
              <a:t>конфликтогены</a:t>
            </a:r>
            <a:r>
              <a:rPr lang="ru-RU" sz="4200" spc="-50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 в </a:t>
            </a:r>
            <a:r>
              <a:rPr lang="ru-RU" sz="4200" spc="-50" dirty="0">
                <a:solidFill>
                  <a:srgbClr val="002060"/>
                </a:solidFill>
                <a:cs typeface="Times New Roman" panose="02020603050405020304" pitchFamily="18" charset="0"/>
              </a:rPr>
              <a:t>деловом общении </a:t>
            </a:r>
            <a:r>
              <a:rPr lang="ru-RU" sz="4200" spc="-50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: </a:t>
            </a:r>
          </a:p>
          <a:p>
            <a:r>
              <a:rPr lang="ru-RU" dirty="0" smtClean="0">
                <a:cs typeface="Times New Roman" panose="02020603050405020304" pitchFamily="18" charset="0"/>
              </a:rPr>
              <a:t>слова</a:t>
            </a:r>
            <a:r>
              <a:rPr lang="ru-RU" dirty="0">
                <a:cs typeface="Times New Roman" panose="02020603050405020304" pitchFamily="18" charset="0"/>
              </a:rPr>
              <a:t>, выражающие </a:t>
            </a:r>
            <a:r>
              <a:rPr lang="ru-RU" dirty="0" smtClean="0">
                <a:cs typeface="Times New Roman" panose="02020603050405020304" pitchFamily="18" charset="0"/>
              </a:rPr>
              <a:t>недоверие; </a:t>
            </a:r>
          </a:p>
          <a:p>
            <a:r>
              <a:rPr lang="ru-RU" dirty="0" smtClean="0">
                <a:cs typeface="Times New Roman" panose="02020603050405020304" pitchFamily="18" charset="0"/>
              </a:rPr>
              <a:t>слова-оскорбления; </a:t>
            </a:r>
          </a:p>
          <a:p>
            <a:r>
              <a:rPr lang="ru-RU" dirty="0" smtClean="0">
                <a:cs typeface="Times New Roman" panose="02020603050405020304" pitchFamily="18" charset="0"/>
              </a:rPr>
              <a:t>слова-угрозы; </a:t>
            </a:r>
          </a:p>
          <a:p>
            <a:r>
              <a:rPr lang="ru-RU" dirty="0" smtClean="0">
                <a:cs typeface="Times New Roman" panose="02020603050405020304" pitchFamily="18" charset="0"/>
              </a:rPr>
              <a:t>слова-насмешки; </a:t>
            </a:r>
          </a:p>
          <a:p>
            <a:r>
              <a:rPr lang="ru-RU" dirty="0" smtClean="0">
                <a:cs typeface="Times New Roman" panose="02020603050405020304" pitchFamily="18" charset="0"/>
              </a:rPr>
              <a:t>слова-сравнения; </a:t>
            </a:r>
          </a:p>
          <a:p>
            <a:r>
              <a:rPr lang="ru-RU" dirty="0" smtClean="0">
                <a:cs typeface="Times New Roman" panose="02020603050405020304" pitchFamily="18" charset="0"/>
              </a:rPr>
              <a:t>слова</a:t>
            </a:r>
            <a:r>
              <a:rPr lang="ru-RU" dirty="0">
                <a:cs typeface="Times New Roman" panose="02020603050405020304" pitchFamily="18" charset="0"/>
              </a:rPr>
              <a:t>, выражающие отрицательное </a:t>
            </a:r>
            <a:r>
              <a:rPr lang="ru-RU" dirty="0" smtClean="0">
                <a:cs typeface="Times New Roman" panose="02020603050405020304" pitchFamily="18" charset="0"/>
              </a:rPr>
              <a:t>отношение; </a:t>
            </a:r>
          </a:p>
          <a:p>
            <a:r>
              <a:rPr lang="ru-RU" dirty="0" smtClean="0">
                <a:cs typeface="Times New Roman" panose="02020603050405020304" pitchFamily="18" charset="0"/>
              </a:rPr>
              <a:t>слова-долженствования: </a:t>
            </a:r>
            <a:r>
              <a:rPr lang="ru-RU" sz="2800" dirty="0">
                <a:cs typeface="Times New Roman" panose="02020603050405020304" pitchFamily="18" charset="0"/>
              </a:rPr>
              <a:t>«вы обязаны», «ты должен» и др.; </a:t>
            </a:r>
            <a:endParaRPr lang="ru-RU" sz="2800" dirty="0" smtClean="0">
              <a:cs typeface="Times New Roman" panose="02020603050405020304" pitchFamily="18" charset="0"/>
            </a:endParaRPr>
          </a:p>
          <a:p>
            <a:r>
              <a:rPr lang="ru-RU" dirty="0" smtClean="0">
                <a:cs typeface="Times New Roman" panose="02020603050405020304" pitchFamily="18" charset="0"/>
              </a:rPr>
              <a:t>слова-обвинения ;</a:t>
            </a:r>
          </a:p>
          <a:p>
            <a:r>
              <a:rPr lang="ru-RU" dirty="0" smtClean="0">
                <a:cs typeface="Times New Roman" panose="02020603050405020304" pitchFamily="18" charset="0"/>
              </a:rPr>
              <a:t> </a:t>
            </a:r>
            <a:r>
              <a:rPr lang="ru-RU" dirty="0">
                <a:cs typeface="Times New Roman" panose="02020603050405020304" pitchFamily="18" charset="0"/>
              </a:rPr>
              <a:t>слова, выражающие </a:t>
            </a:r>
            <a:r>
              <a:rPr lang="ru-RU" dirty="0" smtClean="0">
                <a:cs typeface="Times New Roman" panose="02020603050405020304" pitchFamily="18" charset="0"/>
              </a:rPr>
              <a:t>категоричность;</a:t>
            </a:r>
          </a:p>
          <a:p>
            <a:r>
              <a:rPr lang="ru-RU" dirty="0" smtClean="0">
                <a:cs typeface="Times New Roman" panose="02020603050405020304" pitchFamily="18" charset="0"/>
              </a:rPr>
              <a:t> </a:t>
            </a:r>
            <a:r>
              <a:rPr lang="ru-RU" dirty="0">
                <a:cs typeface="Times New Roman" panose="02020603050405020304" pitchFamily="18" charset="0"/>
              </a:rPr>
              <a:t>слова — ссылки на отрицательные мнения других людей о </a:t>
            </a:r>
            <a:r>
              <a:rPr lang="ru-RU" dirty="0" smtClean="0">
                <a:cs typeface="Times New Roman" panose="02020603050405020304" pitchFamily="18" charset="0"/>
              </a:rPr>
              <a:t>человеке</a:t>
            </a:r>
          </a:p>
          <a:p>
            <a:r>
              <a:rPr lang="ru-RU" dirty="0" smtClean="0">
                <a:cs typeface="Times New Roman" panose="02020603050405020304" pitchFamily="18" charset="0"/>
              </a:rPr>
              <a:t>другие</a:t>
            </a:r>
            <a:endParaRPr lang="ru-RU" dirty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756528887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 fontScale="90000"/>
          </a:bodyPr>
          <a:lstStyle/>
          <a:p>
            <a:r>
              <a:rPr lang="ru-RU" sz="3200" b="1" i="1" u="sng" dirty="0" err="1"/>
              <a:t>Конфликтологическая</a:t>
            </a:r>
            <a:r>
              <a:rPr lang="ru-RU" sz="3200" b="1" i="1" u="sng" dirty="0"/>
              <a:t> компетенция</a:t>
            </a:r>
            <a:r>
              <a:rPr lang="ru-RU" sz="3200" b="1" dirty="0"/>
              <a:t/>
            </a:r>
            <a:br>
              <a:rPr lang="ru-RU" sz="3200" b="1" dirty="0"/>
            </a:b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052736"/>
            <a:ext cx="8568952" cy="5472608"/>
          </a:xfrm>
        </p:spPr>
        <p:txBody>
          <a:bodyPr>
            <a:normAutofit fontScale="85000" lnSpcReduction="10000"/>
          </a:bodyPr>
          <a:lstStyle/>
          <a:p>
            <a:r>
              <a:rPr lang="ru-RU" dirty="0"/>
              <a:t> 	С развитием </a:t>
            </a:r>
            <a:r>
              <a:rPr lang="ru-RU" dirty="0" err="1"/>
              <a:t>конфликтологии</a:t>
            </a:r>
            <a:r>
              <a:rPr lang="ru-RU" dirty="0"/>
              <a:t> сформировалось понятие</a:t>
            </a:r>
            <a:r>
              <a:rPr lang="ru-RU" b="1" dirty="0"/>
              <a:t> </a:t>
            </a:r>
            <a:r>
              <a:rPr lang="ru-RU" i="1" u="sng" dirty="0" err="1"/>
              <a:t>конфликтологическая</a:t>
            </a:r>
            <a:r>
              <a:rPr lang="ru-RU" i="1" u="sng" dirty="0"/>
              <a:t> компетенция </a:t>
            </a:r>
            <a:r>
              <a:rPr lang="ru-RU" i="1" dirty="0"/>
              <a:t>- </a:t>
            </a:r>
            <a:r>
              <a:rPr lang="ru-RU" dirty="0"/>
              <a:t>это способность действующего лица (организации, социальной группы, общественного движения и т.д.) в реальном конфликте осуществлять деятельность, направленную на минимизацию деструктивных форм конфликта и перевода социально-негативных конфликтов в социально-позитивное русло. Она представляет собой уровень развития осведомленности о диапазоне возможных стратегий конфликтующих сторон и умение оказать содействие в реализации конструктивного взаимодействия в конкретной конфликтной ситуации (термин введен Б. Хасаном).</a:t>
            </a:r>
            <a:r>
              <a:rPr lang="ru-RU" i="1" dirty="0"/>
              <a:t> 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246111089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/>
        </p:nvGraphicFramePr>
        <p:xfrm>
          <a:off x="457200" y="274638"/>
          <a:ext cx="8229600" cy="92211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340768"/>
            <a:ext cx="8964488" cy="5517232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ru-RU" dirty="0"/>
              <a:t/>
            </a:r>
            <a:br>
              <a:rPr lang="ru-RU" dirty="0"/>
            </a:br>
            <a:r>
              <a:rPr lang="ru-RU" sz="4000" dirty="0"/>
              <a:t>1</a:t>
            </a:r>
            <a:r>
              <a:rPr lang="ru-RU" sz="4300" dirty="0"/>
              <a:t>. </a:t>
            </a:r>
            <a:r>
              <a:rPr lang="ru-RU" sz="4300" b="1" dirty="0"/>
              <a:t>Принцип "выхода чувств". </a:t>
            </a:r>
            <a:r>
              <a:rPr lang="ru-RU" sz="4300" dirty="0"/>
              <a:t>Необходимо давать ученику </a:t>
            </a:r>
            <a:r>
              <a:rPr lang="ru-RU" sz="4300" dirty="0" smtClean="0"/>
              <a:t>возможность </a:t>
            </a:r>
            <a:r>
              <a:rPr lang="ru-RU" sz="4300" dirty="0"/>
              <a:t>выразить свои эмоции; </a:t>
            </a:r>
            <a:br>
              <a:rPr lang="ru-RU" sz="4300" dirty="0"/>
            </a:br>
            <a:r>
              <a:rPr lang="ru-RU" sz="4300" dirty="0"/>
              <a:t>2. </a:t>
            </a:r>
            <a:r>
              <a:rPr lang="ru-RU" sz="4300" b="1" dirty="0"/>
              <a:t>Принцип "эмоционального возмещения</a:t>
            </a:r>
            <a:r>
              <a:rPr lang="ru-RU" sz="4300" dirty="0"/>
              <a:t>". </a:t>
            </a:r>
            <a:r>
              <a:rPr lang="ru-RU" sz="4300" dirty="0" smtClean="0"/>
              <a:t>Облегчает </a:t>
            </a:r>
            <a:r>
              <a:rPr lang="ru-RU" sz="4300" dirty="0"/>
              <a:t>разрешение любого конфликта порция положительных эмоций, похвала и комплименты тому, кто находится во власти отрицательных переживаний; </a:t>
            </a:r>
            <a:br>
              <a:rPr lang="ru-RU" sz="4300" dirty="0"/>
            </a:br>
            <a:r>
              <a:rPr lang="ru-RU" sz="4300" dirty="0"/>
              <a:t>3. </a:t>
            </a:r>
            <a:r>
              <a:rPr lang="ru-RU" sz="4300" b="1" dirty="0"/>
              <a:t>Принцип "авторитетного третьего". </a:t>
            </a:r>
            <a:r>
              <a:rPr lang="ru-RU" sz="4300" dirty="0" smtClean="0"/>
              <a:t>Подключать</a:t>
            </a:r>
            <a:r>
              <a:rPr lang="ru-RU" sz="4300" dirty="0"/>
              <a:t>, неявно для потерпевшего (обиженного, третье авторитетное для него лицо, которое, как-бы, ненароком приносит информацию о позитивном отношении к обиженному его оппонента; </a:t>
            </a:r>
            <a:br>
              <a:rPr lang="ru-RU" sz="4300" dirty="0"/>
            </a:br>
            <a:r>
              <a:rPr lang="ru-RU" sz="4300" dirty="0"/>
              <a:t>4</a:t>
            </a:r>
            <a:r>
              <a:rPr lang="ru-RU" sz="4300" b="1" dirty="0"/>
              <a:t>. Принцип "обнажения агрессии". </a:t>
            </a:r>
            <a:r>
              <a:rPr lang="ru-RU" sz="4300" dirty="0"/>
              <a:t>Когда враждующим представляется возможность излить свою агрессию по отношению друг к другу в ситуации явного соперничества (например, при участии в соревновании); </a:t>
            </a:r>
            <a:br>
              <a:rPr lang="ru-RU" sz="4300" dirty="0"/>
            </a:br>
            <a:endParaRPr lang="ru-RU" sz="4300" dirty="0"/>
          </a:p>
        </p:txBody>
      </p:sp>
    </p:spTree>
    <p:extLst>
      <p:ext uri="{BB962C8B-B14F-4D97-AF65-F5344CB8AC3E}">
        <p14:creationId xmlns:p14="http://schemas.microsoft.com/office/powerpoint/2010/main" xmlns="" val="1294880448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88640"/>
            <a:ext cx="8856984" cy="6336704"/>
          </a:xfrm>
        </p:spPr>
        <p:txBody>
          <a:bodyPr>
            <a:normAutofit fontScale="62500" lnSpcReduction="20000"/>
          </a:bodyPr>
          <a:lstStyle/>
          <a:p>
            <a:endParaRPr lang="ru-RU" sz="3400" dirty="0" smtClean="0"/>
          </a:p>
          <a:p>
            <a:r>
              <a:rPr lang="ru-RU" sz="3500" dirty="0" smtClean="0"/>
              <a:t>5</a:t>
            </a:r>
            <a:r>
              <a:rPr lang="ru-RU" sz="3500" dirty="0"/>
              <a:t>. </a:t>
            </a:r>
            <a:r>
              <a:rPr lang="ru-RU" sz="3500" b="1" dirty="0"/>
              <a:t>Принцип "принудительного слушания оппонента</a:t>
            </a:r>
            <a:r>
              <a:rPr lang="ru-RU" sz="3500" dirty="0"/>
              <a:t>". Принцип применяется в ситуациях </a:t>
            </a:r>
            <a:r>
              <a:rPr lang="ru-RU" sz="3500" dirty="0" err="1"/>
              <a:t>психокоррекционной</a:t>
            </a:r>
            <a:r>
              <a:rPr lang="ru-RU" sz="3500" dirty="0"/>
              <a:t> работы с конфликтующими (например, школьным психологом), когда оппонентов просят воспроизводить все сказанное другим, а только затем переходить к собственным мыслям. Приучать конфликтующих учеников к правилам конструктивного спора необходимо с развития у них способности слушать оппонента; </a:t>
            </a:r>
            <a:endParaRPr lang="ru-RU" sz="3500" dirty="0" smtClean="0"/>
          </a:p>
          <a:p>
            <a:r>
              <a:rPr lang="ru-RU" sz="3500" dirty="0"/>
              <a:t/>
            </a:r>
            <a:br>
              <a:rPr lang="ru-RU" sz="3500" dirty="0"/>
            </a:br>
            <a:r>
              <a:rPr lang="ru-RU" sz="3500" dirty="0"/>
              <a:t>6. </a:t>
            </a:r>
            <a:r>
              <a:rPr lang="ru-RU" sz="3500" b="1" dirty="0"/>
              <a:t>Принцип "обмена позициями". </a:t>
            </a:r>
            <a:r>
              <a:rPr lang="ru-RU" sz="3500" dirty="0" smtClean="0"/>
              <a:t>Полезно </a:t>
            </a:r>
            <a:r>
              <a:rPr lang="ru-RU" sz="3500" dirty="0"/>
              <a:t>при управлении конфликтом задать участникам вопрос о том, что думает, что испытывает и почему так поступает противоположная сторона. "Взгляд со стороны" облегчает ситуацию профессионального вмешательства в конфликт. Для участников же, такая задача приводит к лучшему пониманию оппонента и более спокойному подходу к проблеме; </a:t>
            </a:r>
            <a:endParaRPr lang="ru-RU" sz="3500" dirty="0" smtClean="0"/>
          </a:p>
          <a:p>
            <a:r>
              <a:rPr lang="ru-RU" sz="3500" dirty="0"/>
              <a:t/>
            </a:r>
            <a:br>
              <a:rPr lang="ru-RU" sz="3500" dirty="0"/>
            </a:br>
            <a:r>
              <a:rPr lang="ru-RU" sz="3500" dirty="0"/>
              <a:t>7. </a:t>
            </a:r>
            <a:r>
              <a:rPr lang="ru-RU" sz="3500" b="1" dirty="0"/>
              <a:t>Принцип "расширения духовного горизонта" </a:t>
            </a:r>
            <a:r>
              <a:rPr lang="ru-RU" sz="3500" dirty="0"/>
              <a:t>спорящих. Педагог, разбирая конфликт, обращает внимание на жизненные ценности более высшего порядка, указывает на эгоизм аргументов каждого. </a:t>
            </a:r>
            <a:br>
              <a:rPr lang="ru-RU" sz="3500" dirty="0"/>
            </a:br>
            <a:endParaRPr lang="ru-RU" sz="35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3250697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4000" dirty="0" err="1"/>
              <a:t>Деструктивность</a:t>
            </a:r>
            <a:r>
              <a:rPr lang="ru-RU" sz="4000" dirty="0"/>
              <a:t> семейного </a:t>
            </a:r>
            <a:r>
              <a:rPr lang="ru-RU" sz="4000" dirty="0" smtClean="0"/>
              <a:t>воспитания</a:t>
            </a: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ru-RU" dirty="0"/>
              <a:t> </a:t>
            </a:r>
          </a:p>
          <a:p>
            <a:pPr marL="0" indent="0">
              <a:buNone/>
            </a:pPr>
            <a:r>
              <a:rPr lang="ru-RU" dirty="0"/>
              <a:t>Выделяют следующие черты деструктивных типов воспитания:</a:t>
            </a:r>
          </a:p>
          <a:p>
            <a:r>
              <a:rPr lang="ru-RU" dirty="0"/>
              <a:t> разногласия членов семьи по вопросам воспитания;</a:t>
            </a:r>
          </a:p>
          <a:p>
            <a:r>
              <a:rPr lang="ru-RU" dirty="0"/>
              <a:t> противоречивость, непоследовательность, неадекватность;</a:t>
            </a:r>
          </a:p>
          <a:p>
            <a:r>
              <a:rPr lang="ru-RU" dirty="0"/>
              <a:t> опека и запреты во многих сферах жизни детей;</a:t>
            </a:r>
          </a:p>
          <a:p>
            <a:r>
              <a:rPr lang="ru-RU" dirty="0"/>
              <a:t> повышенные требования к детям, частое применение угроз, осуждений.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416526561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Подростки </a:t>
            </a:r>
            <a:r>
              <a:rPr lang="ru-RU" dirty="0"/>
              <a:t>в конфликте: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ru-RU" dirty="0" smtClean="0"/>
              <a:t> </a:t>
            </a:r>
            <a:r>
              <a:rPr lang="ru-RU" dirty="0"/>
              <a:t>кризис переходного возраста;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dirty="0" smtClean="0"/>
              <a:t>стремление </a:t>
            </a:r>
            <a:r>
              <a:rPr lang="ru-RU" dirty="0"/>
              <a:t>к самостоятельности и самоопределению;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dirty="0" smtClean="0"/>
              <a:t> </a:t>
            </a:r>
            <a:r>
              <a:rPr lang="ru-RU" dirty="0"/>
              <a:t>требование большей автономии во всем - от одежды до помещения;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dirty="0" smtClean="0"/>
              <a:t> </a:t>
            </a:r>
            <a:r>
              <a:rPr lang="ru-RU" dirty="0"/>
              <a:t>привычка к конфликту, воспитанная поведением взрослых в семье;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dirty="0" smtClean="0"/>
              <a:t> </a:t>
            </a:r>
            <a:r>
              <a:rPr lang="ru-RU" dirty="0"/>
              <a:t>бравирование подростка своими правами перед сверстниками и авторитетными для него людьми.</a:t>
            </a:r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4119795801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16632"/>
            <a:ext cx="8291264" cy="792088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Родители </a:t>
            </a:r>
            <a:r>
              <a:rPr lang="ru-RU" dirty="0"/>
              <a:t>в конфликте: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196752"/>
            <a:ext cx="8352928" cy="5184576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ru-RU" dirty="0" smtClean="0"/>
              <a:t> 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нежелание признавать, что ребенок стал взрослым;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боязнь выпустить ребенка из гнезда, неверие в его силы;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проецирование поведения ребенка на себя в его возрасте;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борьба за собственную власть и авторитетность;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отсутствие понимания между взрослыми в воспитании ребенка;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неподтверждение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родительских </a:t>
            </a:r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ожиданий </a:t>
            </a:r>
            <a:endParaRPr lang="ru-RU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383300764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типы конфликтов подростков с </a:t>
            </a:r>
            <a:r>
              <a:rPr lang="ru-RU" dirty="0" smtClean="0"/>
              <a:t>родителями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/>
              <a:t>конфликт </a:t>
            </a:r>
            <a:r>
              <a:rPr lang="ru-RU" dirty="0"/>
              <a:t>неустойчивости родительского отношения (постоянная смена критериев оценки ребенка);</a:t>
            </a:r>
          </a:p>
          <a:p>
            <a:pPr lvl="0"/>
            <a:r>
              <a:rPr lang="ru-RU" dirty="0"/>
              <a:t> конфликт </a:t>
            </a:r>
            <a:r>
              <a:rPr lang="ru-RU" dirty="0" err="1"/>
              <a:t>сверхзаботы</a:t>
            </a:r>
            <a:r>
              <a:rPr lang="ru-RU" dirty="0"/>
              <a:t> (излишняя опека и </a:t>
            </a:r>
            <a:r>
              <a:rPr lang="ru-RU" dirty="0" err="1"/>
              <a:t>сверхожидания</a:t>
            </a:r>
            <a:r>
              <a:rPr lang="ru-RU" dirty="0"/>
              <a:t>);</a:t>
            </a:r>
          </a:p>
          <a:p>
            <a:pPr lvl="0"/>
            <a:r>
              <a:rPr lang="ru-RU" dirty="0"/>
              <a:t> конфликт неуважения прав на самостоятельность (тотальность указаний и контроля);</a:t>
            </a:r>
          </a:p>
          <a:p>
            <a:pPr lvl="0"/>
            <a:r>
              <a:rPr lang="ru-RU" dirty="0"/>
              <a:t> конфликт отцовского авторитета (стремление добиться своего в конфликте любой ценой).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984192241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548680"/>
            <a:ext cx="8424936" cy="5832648"/>
          </a:xfrm>
        </p:spPr>
        <p:txBody>
          <a:bodyPr>
            <a:normAutofit/>
          </a:bodyPr>
          <a:lstStyle/>
          <a:p>
            <a:pPr marL="0" indent="0">
              <a:spcAft>
                <a:spcPts val="1425"/>
              </a:spcAft>
              <a:buNone/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Обычно ребенок на притязания и конфликтные действия родителей отвечает такими реакциями (стратегиями), как:</a:t>
            </a:r>
            <a:endParaRPr lang="ru-RU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  <a:p>
            <a:pPr lvl="0">
              <a:buFont typeface="Courier New" panose="02070309020205020404" pitchFamily="49" charset="0"/>
              <a:buChar char="o"/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реакция оппозиции (демонстративные действия негативного характера);</a:t>
            </a:r>
            <a:endParaRPr lang="ru-RU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  <a:p>
            <a:pPr lvl="0">
              <a:buFont typeface="Courier New" panose="02070309020205020404" pitchFamily="49" charset="0"/>
              <a:buChar char="o"/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реакция отказа (неподчинение требованиям родителей);</a:t>
            </a:r>
            <a:endParaRPr lang="ru-RU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  <a:p>
            <a:pPr>
              <a:buFont typeface="Courier New" panose="02070309020205020404" pitchFamily="49" charset="0"/>
              <a:buChar char="o"/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реакция изоляции (стремление избежать нежелательных контактов с родителями, сокрытие информации и действий)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83732695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base"/>
            <a:r>
              <a:rPr lang="ru-RU" sz="2400" b="1" dirty="0"/>
              <a:t>Что же нужно делать родителям,</a:t>
            </a:r>
            <a:r>
              <a:rPr lang="ru-RU" sz="2400" dirty="0"/>
              <a:t/>
            </a:r>
            <a:br>
              <a:rPr lang="ru-RU" sz="2400" dirty="0"/>
            </a:br>
            <a:r>
              <a:rPr lang="ru-RU" sz="2400" b="1" dirty="0"/>
              <a:t>чтобы избежать конфликтов с детьми?</a:t>
            </a:r>
            <a:r>
              <a:rPr lang="ru-RU" sz="2400" dirty="0"/>
              <a:t/>
            </a:r>
            <a:br>
              <a:rPr lang="ru-RU" sz="2400" dirty="0"/>
            </a:b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052736"/>
            <a:ext cx="8712968" cy="5688632"/>
          </a:xfrm>
        </p:spPr>
        <p:txBody>
          <a:bodyPr>
            <a:normAutofit fontScale="70000" lnSpcReduction="20000"/>
          </a:bodyPr>
          <a:lstStyle/>
          <a:p>
            <a:pPr marL="0" indent="0" fontAlgn="base">
              <a:buNone/>
            </a:pPr>
            <a:r>
              <a:rPr lang="ru-RU" dirty="0"/>
              <a:t> </a:t>
            </a:r>
          </a:p>
          <a:p>
            <a:pPr marL="0" indent="0" fontAlgn="base">
              <a:buNone/>
            </a:pPr>
            <a:r>
              <a:rPr lang="ru-RU" b="1" i="1" dirty="0" smtClean="0"/>
              <a:t>       Во-первых</a:t>
            </a:r>
            <a:r>
              <a:rPr lang="ru-RU" dirty="0"/>
              <a:t>, перестать общаться с ребенком такими способами:</a:t>
            </a:r>
          </a:p>
          <a:p>
            <a:pPr fontAlgn="base"/>
            <a:r>
              <a:rPr lang="ru-RU" b="1" dirty="0" smtClean="0"/>
              <a:t>Приказывать</a:t>
            </a:r>
            <a:r>
              <a:rPr lang="ru-RU" b="1" dirty="0"/>
              <a:t>, командовать:</a:t>
            </a:r>
          </a:p>
          <a:p>
            <a:pPr marL="0" indent="0" fontAlgn="base">
              <a:buNone/>
            </a:pPr>
            <a:r>
              <a:rPr lang="ru-RU" dirty="0"/>
              <a:t>«Сейчас же перестань», «Убери быстро», «Чтобы я этого больше не видел». Такие фразы вызывают у детей чувства унижения, бесправия, неуважения к его личности, и они и ответ сопротивляются, бурчат, огры­заются, обижаются.</a:t>
            </a:r>
          </a:p>
          <a:p>
            <a:pPr fontAlgn="base"/>
            <a:r>
              <a:rPr lang="ru-RU" b="1" dirty="0" smtClean="0"/>
              <a:t>Предупреждать</a:t>
            </a:r>
            <a:r>
              <a:rPr lang="ru-RU" b="1" dirty="0"/>
              <a:t>, угрожать, предостерегать</a:t>
            </a:r>
            <a:r>
              <a:rPr lang="ru-RU" dirty="0"/>
              <a:t>:</a:t>
            </a:r>
          </a:p>
          <a:p>
            <a:pPr marL="0" indent="0" fontAlgn="base">
              <a:buNone/>
            </a:pPr>
            <a:r>
              <a:rPr lang="ru-RU" dirty="0"/>
              <a:t>«Если ты не прекратишь, то я... », «Еще раз — и я возьму ремень», «Не придешь вовремя, убью». Регулярное употребление их, начиная с 4-5 лет, ведет к катастрофическим последствиям — ребенок начинает чув­ствовать себя беззащитным, бесправным, нелюбимым и как следствие - становится агрессивным, непослушным, недоверчивым, конфликтным.</a:t>
            </a:r>
          </a:p>
          <a:p>
            <a:pPr fontAlgn="base"/>
            <a:r>
              <a:rPr lang="ru-RU" b="1" dirty="0" smtClean="0"/>
              <a:t>Строить </a:t>
            </a:r>
            <a:r>
              <a:rPr lang="ru-RU" b="1" dirty="0"/>
              <a:t>догадки, свои интерпретации:</a:t>
            </a:r>
          </a:p>
          <a:p>
            <a:pPr marL="0" indent="0" fontAlgn="base">
              <a:buNone/>
            </a:pPr>
            <a:r>
              <a:rPr lang="ru-RU" dirty="0"/>
              <a:t>«Я знаю, что ты ничего не умеешь... », «Небось, опять подрался», «Я вижу тебя насквозь». Кто из детей любит, когда его вычисляют? Это лишь вызывает защитные реакции, </a:t>
            </a:r>
            <a:r>
              <a:rPr lang="ru-RU" dirty="0" err="1"/>
              <a:t>огрызания</a:t>
            </a:r>
            <a:r>
              <a:rPr lang="ru-RU" dirty="0"/>
              <a:t>, внутреннее негодование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646768654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404664"/>
            <a:ext cx="8568952" cy="6192688"/>
          </a:xfrm>
        </p:spPr>
        <p:txBody>
          <a:bodyPr>
            <a:normAutofit fontScale="70000" lnSpcReduction="20000"/>
          </a:bodyPr>
          <a:lstStyle/>
          <a:p>
            <a:pPr fontAlgn="base"/>
            <a:endParaRPr lang="ru-RU" dirty="0" smtClean="0"/>
          </a:p>
          <a:p>
            <a:pPr fontAlgn="base"/>
            <a:endParaRPr lang="ru-RU" dirty="0"/>
          </a:p>
          <a:p>
            <a:pPr fontAlgn="base"/>
            <a:r>
              <a:rPr lang="ru-RU" b="1" dirty="0" smtClean="0"/>
              <a:t>Читать </a:t>
            </a:r>
            <a:r>
              <a:rPr lang="ru-RU" b="1" dirty="0"/>
              <a:t>нравоучения, проповеди:</a:t>
            </a:r>
          </a:p>
          <a:p>
            <a:pPr marL="0" indent="0" fontAlgn="base">
              <a:buNone/>
            </a:pPr>
            <a:r>
              <a:rPr lang="ru-RU" dirty="0"/>
              <a:t>«Ты обещал вести себя хорошо», «Ты должен хорошо учиться», «Нужно уважать родителей». Из таких фраз дети не узнают ничего нового, но чувствуют давление авторитета, вину, появляется желание огрызнуться, съязвить что-то в ответ.</a:t>
            </a:r>
          </a:p>
          <a:p>
            <a:pPr fontAlgn="base"/>
            <a:r>
              <a:rPr lang="ru-RU" b="1" dirty="0" smtClean="0"/>
              <a:t>Критиковать</a:t>
            </a:r>
            <a:r>
              <a:rPr lang="ru-RU" b="1" dirty="0"/>
              <a:t>, обвинять:</a:t>
            </a:r>
          </a:p>
          <a:p>
            <a:pPr marL="0" indent="0" fontAlgn="base">
              <a:buNone/>
            </a:pPr>
            <a:r>
              <a:rPr lang="ru-RU" dirty="0"/>
              <a:t>«Ну на что это похоже», «Какой же ты лентяй». Обзывать, высмеивать: «Ты настоящий дурень», «Ты ни на что не годишься». Ребенок начинает думать, что он на самом деле такой. Это приносит непоправимый вред — ребенок растет стеснительным, тревожным, недоверчивым, замкнутым. В подростковом возрасте это вызывает агрессию к родителям, конфликты.</a:t>
            </a:r>
          </a:p>
          <a:p>
            <a:pPr fontAlgn="base"/>
            <a:r>
              <a:rPr lang="ru-RU" b="1" dirty="0" smtClean="0"/>
              <a:t>Давать </a:t>
            </a:r>
            <a:r>
              <a:rPr lang="ru-RU" b="1" dirty="0"/>
              <a:t>советы, готовые решения:</a:t>
            </a:r>
          </a:p>
          <a:p>
            <a:pPr marL="0" indent="0" fontAlgn="base">
              <a:buNone/>
            </a:pPr>
            <a:r>
              <a:rPr lang="ru-RU" dirty="0"/>
              <a:t>«Я бы на твоем месте...», «По-моему, ты плохо сделала». Давая совет, если его не просят, мы сообщаем ребенку, что он мал, неопытен, глуп. И он хочет защитить свое достоинство.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3572433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88640"/>
            <a:ext cx="8291264" cy="593752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ru-RU" sz="3600" dirty="0" smtClean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marL="0" indent="0" algn="ctr">
              <a:buNone/>
            </a:pPr>
            <a:r>
              <a:rPr lang="ru-RU" sz="36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Язык </a:t>
            </a:r>
            <a:r>
              <a:rPr lang="ru-RU" sz="3600" dirty="0">
                <a:solidFill>
                  <a:srgbClr val="000000"/>
                </a:solidFill>
                <a:latin typeface="Times New Roman"/>
                <a:ea typeface="Times New Roman"/>
              </a:rPr>
              <a:t>и речь являются следствием воздействия психологического механизма на поведение участника конфликтной ситуации. </a:t>
            </a:r>
            <a:endParaRPr lang="ru-RU" sz="3600" dirty="0" smtClean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marL="0" indent="0" algn="ctr">
              <a:buNone/>
            </a:pPr>
            <a:r>
              <a:rPr lang="ru-RU" sz="36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Неадекватные </a:t>
            </a:r>
            <a:r>
              <a:rPr lang="ru-RU" sz="3600" dirty="0">
                <a:solidFill>
                  <a:srgbClr val="000000"/>
                </a:solidFill>
                <a:latin typeface="Times New Roman"/>
                <a:ea typeface="Times New Roman"/>
              </a:rPr>
              <a:t>оборонительные действия, предпринятые в связи с неправильным истолкованием слов, поступков или интенций другого человека приводят с порождению конфликта.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xmlns="" val="3266044010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16632"/>
            <a:ext cx="8496944" cy="6552728"/>
          </a:xfrm>
        </p:spPr>
        <p:txBody>
          <a:bodyPr>
            <a:normAutofit/>
          </a:bodyPr>
          <a:lstStyle/>
          <a:p>
            <a:pPr algn="just" fontAlgn="base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Выспрашивать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расследовать:</a:t>
            </a:r>
          </a:p>
          <a:p>
            <a:pPr marL="0" indent="0" algn="just" fontAlgn="base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«Ну нет, ты все-таки скажи», «Что случилось? Ведь я все равно узнаю, почему ты получил двойку». Удержаться от расспросов очень трудно, но лучше заменить вопросительные предложения на утвердительные: «Я чувствую, что у тебя что-то случилось», «Ты молчишь», «Ты сегодня не в духе».</a:t>
            </a:r>
          </a:p>
          <a:p>
            <a:pPr marL="0" indent="0" algn="ctr" fontAlgn="base">
              <a:buNone/>
            </a:pPr>
            <a:r>
              <a:rPr lang="ru-RU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научитесь </a:t>
            </a:r>
            <a:r>
              <a:rPr lang="ru-RU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доверять ребенку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 fontAlgn="base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Давайте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ему свободу выбора с самых ранних лет </a:t>
            </a: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(«Что ты хочешь есть - кашу или суп?»).</a:t>
            </a:r>
          </a:p>
          <a:p>
            <a:pPr algn="just" fontAlgn="base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Постоянно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ему напоминайте о том, что он сам принимает решения, которые определяют его повседневную жизнь </a:t>
            </a: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(«Как захочешь, так и будет», «Как бы ты ни решил, - всегда согласен с тобой»)</a:t>
            </a:r>
          </a:p>
        </p:txBody>
      </p:sp>
    </p:spTree>
    <p:extLst>
      <p:ext uri="{BB962C8B-B14F-4D97-AF65-F5344CB8AC3E}">
        <p14:creationId xmlns:p14="http://schemas.microsoft.com/office/powerpoint/2010/main" xmlns="" val="33929807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xmlns="" val="1111438117"/>
              </p:ext>
            </p:extLst>
          </p:nvPr>
        </p:nvGraphicFramePr>
        <p:xfrm>
          <a:off x="467544" y="332656"/>
          <a:ext cx="8229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b="1" dirty="0"/>
              <a:t>Конфликт</a:t>
            </a:r>
            <a:r>
              <a:rPr lang="ru-RU" dirty="0"/>
              <a:t> — это проявление объективных или субъективных противоречий, выражающихся в противоборстве сторон.</a:t>
            </a:r>
          </a:p>
          <a:p>
            <a:r>
              <a:rPr lang="ru-RU" b="1" dirty="0"/>
              <a:t>Конфликт</a:t>
            </a:r>
            <a:r>
              <a:rPr lang="ru-RU" dirty="0"/>
              <a:t> — это наиболее острый способ разрешения значимых противоречий, возникающих в процессе взаимодействия, заключающийся в противодействии субъектов конфликта и обычно сопровождающийся негативными эмоциями.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3189199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dirty="0" smtClean="0">
                <a:solidFill>
                  <a:srgbClr val="000000"/>
                </a:solidFill>
                <a:latin typeface="Times New Roman"/>
                <a:ea typeface="Times New Roman"/>
              </a:rPr>
              <a:t>Понятие  </a:t>
            </a: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</a:rPr>
              <a:t>"конфликт"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</a:rPr>
              <a:t>	</a:t>
            </a:r>
            <a:r>
              <a:rPr lang="ru-RU" dirty="0" smtClean="0">
                <a:solidFill>
                  <a:srgbClr val="000000"/>
                </a:solidFill>
                <a:latin typeface="Times New Roman"/>
                <a:ea typeface="Times New Roman"/>
              </a:rPr>
              <a:t>Понятием </a:t>
            </a: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</a:rPr>
              <a:t>"конфликт" оперируют многие области знания - социология, психология, педагогика, юриспруденция, лингвистика, поскольку противоречия и столкновения возникают практически во всех сферах человеческой жизни: профессиональной, личной, </a:t>
            </a:r>
            <a:r>
              <a:rPr lang="ru-RU" dirty="0" smtClean="0">
                <a:solidFill>
                  <a:srgbClr val="000000"/>
                </a:solidFill>
                <a:latin typeface="Times New Roman"/>
                <a:ea typeface="Times New Roman"/>
              </a:rPr>
              <a:t>бытовой  </a:t>
            </a:r>
          </a:p>
          <a:p>
            <a:pPr marL="0" indent="0">
              <a:buNone/>
            </a:pPr>
            <a:r>
              <a:rPr lang="ru-RU" dirty="0" smtClean="0">
                <a:solidFill>
                  <a:srgbClr val="000000"/>
                </a:solidFill>
                <a:latin typeface="Times New Roman"/>
                <a:ea typeface="Times New Roman"/>
              </a:rPr>
              <a:t>(</a:t>
            </a:r>
            <a:r>
              <a:rPr lang="ru-RU" dirty="0" err="1">
                <a:solidFill>
                  <a:srgbClr val="000000"/>
                </a:solidFill>
                <a:latin typeface="Times New Roman"/>
                <a:ea typeface="Times New Roman"/>
              </a:rPr>
              <a:t>Блакар</a:t>
            </a: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dirty="0" smtClean="0">
                <a:solidFill>
                  <a:srgbClr val="000000"/>
                </a:solidFill>
                <a:latin typeface="Times New Roman"/>
                <a:ea typeface="Times New Roman"/>
              </a:rPr>
              <a:t>P.M)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03730726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631</TotalTime>
  <Words>3831</Words>
  <Application>Microsoft Office PowerPoint</Application>
  <PresentationFormat>On-screen Show (4:3)</PresentationFormat>
  <Paragraphs>548</Paragraphs>
  <Slides>70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70</vt:i4>
      </vt:variant>
    </vt:vector>
  </HeadingPairs>
  <TitlesOfParts>
    <vt:vector size="71" baseType="lpstr">
      <vt:lpstr>Тема Office</vt:lpstr>
      <vt:lpstr>Slide 1</vt:lpstr>
      <vt:lpstr>Slide 2</vt:lpstr>
      <vt:lpstr>Типы конфликтогенов</vt:lpstr>
      <vt:lpstr>Slide 4</vt:lpstr>
      <vt:lpstr>Slide 5</vt:lpstr>
      <vt:lpstr>Slide 6</vt:lpstr>
      <vt:lpstr>Slide 7</vt:lpstr>
      <vt:lpstr>Slide 8</vt:lpstr>
      <vt:lpstr> Понятие  "конфликт" </vt:lpstr>
      <vt:lpstr>Slide 10</vt:lpstr>
      <vt:lpstr>этапы развития конфликта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Участники конфликта</vt:lpstr>
      <vt:lpstr>Ценности и интересы сторон в конфликте </vt:lpstr>
      <vt:lpstr>Динамика конфликта  имеет три стадии</vt:lpstr>
      <vt:lpstr>Slide 27</vt:lpstr>
      <vt:lpstr>Slide 28</vt:lpstr>
      <vt:lpstr>Slide 29</vt:lpstr>
      <vt:lpstr>Типы конфликтных ситуаций </vt:lpstr>
      <vt:lpstr>Классификация конфликтов </vt:lpstr>
      <vt:lpstr>Классификация конфликтов</vt:lpstr>
      <vt:lpstr>Slide 33</vt:lpstr>
      <vt:lpstr>Slide 34</vt:lpstr>
      <vt:lpstr>Шесть типов конфликтов (H. Bisno) </vt:lpstr>
      <vt:lpstr>Slide 36</vt:lpstr>
      <vt:lpstr>Slide 37</vt:lpstr>
      <vt:lpstr>Соотношение фаз и возможности разрешения конфликта</vt:lpstr>
      <vt:lpstr>Slide 39</vt:lpstr>
      <vt:lpstr>Slide 40</vt:lpstr>
      <vt:lpstr>Стратегии решения конфликта</vt:lpstr>
      <vt:lpstr>Slide 42</vt:lpstr>
      <vt:lpstr>Алгоритм деятельности по разрешению конфликта «17 шагов» (по А. Я. Анцупову)</vt:lpstr>
      <vt:lpstr>Алгоритм деятельности по разрешению конфликта «17 шагов» (по А. Я. Анцупову)</vt:lpstr>
      <vt:lpstr>Алгоритм деятельности по разрешению конфликта «17 шагов» (по А. Я. Анцупову)</vt:lpstr>
      <vt:lpstr>Алгоритм деятельности по разрешению конфликта «17 шагов» (по А. Я. Анцупову)</vt:lpstr>
      <vt:lpstr>Типология конфликтных личностей Демонстративный тип </vt:lpstr>
      <vt:lpstr>Типы конфликтных личностей</vt:lpstr>
      <vt:lpstr>Типы конфликтных личностей</vt:lpstr>
      <vt:lpstr>Психологическая устойчивость    </vt:lpstr>
      <vt:lpstr>Конфликтологическая устойчивость </vt:lpstr>
      <vt:lpstr>Slide 52</vt:lpstr>
      <vt:lpstr>Компоненты конфликтоустойчивости личности </vt:lpstr>
      <vt:lpstr>Slide 54</vt:lpstr>
      <vt:lpstr>Чего ожидают?????</vt:lpstr>
      <vt:lpstr>Характерные причины конфликтов между учителями </vt:lpstr>
      <vt:lpstr>Причины педагогических конфликтов</vt:lpstr>
      <vt:lpstr>Slide 58</vt:lpstr>
      <vt:lpstr>Slide 59</vt:lpstr>
      <vt:lpstr>Конфликтологическая компетенция </vt:lpstr>
      <vt:lpstr>Slide 61</vt:lpstr>
      <vt:lpstr>Slide 62</vt:lpstr>
      <vt:lpstr>Деструктивность семейного воспитания</vt:lpstr>
      <vt:lpstr> Подростки в конфликте: </vt:lpstr>
      <vt:lpstr> Родители в конфликте: </vt:lpstr>
      <vt:lpstr>типы конфликтов подростков с родителями</vt:lpstr>
      <vt:lpstr>Slide 67</vt:lpstr>
      <vt:lpstr>Что же нужно делать родителям, чтобы избежать конфликтов с детьми? </vt:lpstr>
      <vt:lpstr>Slide 69</vt:lpstr>
      <vt:lpstr>Slide 70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Александр</dc:creator>
  <cp:lastModifiedBy>Windows User</cp:lastModifiedBy>
  <cp:revision>62</cp:revision>
  <dcterms:created xsi:type="dcterms:W3CDTF">2013-10-24T18:33:51Z</dcterms:created>
  <dcterms:modified xsi:type="dcterms:W3CDTF">2017-06-05T18:46:26Z</dcterms:modified>
</cp:coreProperties>
</file>