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  <a:srgbClr val="CCFFCC"/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87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9/2/2024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480457" y="862149"/>
            <a:ext cx="9361714" cy="3866605"/>
          </a:xfrm>
          <a:solidFill>
            <a:srgbClr val="CCFFFF"/>
          </a:solidFill>
          <a:ln>
            <a:solidFill>
              <a:srgbClr val="C00000"/>
            </a:solidFill>
          </a:ln>
        </p:spPr>
        <p:txBody>
          <a:bodyPr>
            <a:normAutofit fontScale="90000"/>
          </a:bodyPr>
          <a:lstStyle/>
          <a:p>
            <a:r>
              <a:rPr lang="ro-RO" sz="4900" b="1" dirty="0">
                <a:solidFill>
                  <a:schemeClr val="accent6">
                    <a:lumMod val="50000"/>
                  </a:schemeClr>
                </a:solidFill>
                <a:latin typeface="Franklin Gothic Medium" panose="020B0603020102020204" pitchFamily="34" charset="0"/>
                <a:ea typeface="Cambria" panose="02040503050406030204" pitchFamily="18" charset="0"/>
              </a:rPr>
              <a:t>Posturi vacante la Disciplina școlară Matematica </a:t>
            </a:r>
            <a:br>
              <a:rPr lang="ro-RO" sz="4900" b="1" dirty="0">
                <a:solidFill>
                  <a:schemeClr val="accent6">
                    <a:lumMod val="50000"/>
                  </a:schemeClr>
                </a:solidFill>
                <a:latin typeface="Franklin Gothic Medium" panose="020B0603020102020204" pitchFamily="34" charset="0"/>
                <a:ea typeface="Cambria" panose="02040503050406030204" pitchFamily="18" charset="0"/>
              </a:rPr>
            </a:br>
            <a:br>
              <a:rPr lang="ro-RO" sz="4900" b="1" dirty="0">
                <a:solidFill>
                  <a:schemeClr val="accent6">
                    <a:lumMod val="50000"/>
                  </a:schemeClr>
                </a:solidFill>
                <a:latin typeface="Franklin Gothic Medium" panose="020B0603020102020204" pitchFamily="34" charset="0"/>
                <a:ea typeface="Cambria" panose="02040503050406030204" pitchFamily="18" charset="0"/>
              </a:rPr>
            </a:br>
            <a:r>
              <a:rPr lang="ro-RO" sz="3600" b="1" dirty="0">
                <a:solidFill>
                  <a:schemeClr val="accent6">
                    <a:lumMod val="50000"/>
                  </a:schemeClr>
                </a:solidFill>
                <a:latin typeface="Franklin Gothic Medium" panose="020B0603020102020204" pitchFamily="34" charset="0"/>
                <a:ea typeface="Cambria" panose="02040503050406030204" pitchFamily="18" charset="0"/>
              </a:rPr>
              <a:t>pentru anul de studii 2024-2025</a:t>
            </a:r>
            <a:br>
              <a:rPr lang="ro-RO" sz="3600" b="1" dirty="0">
                <a:solidFill>
                  <a:schemeClr val="accent6">
                    <a:lumMod val="50000"/>
                  </a:schemeClr>
                </a:solidFill>
                <a:latin typeface="Franklin Gothic Medium" panose="020B0603020102020204" pitchFamily="34" charset="0"/>
                <a:ea typeface="Cambria" panose="02040503050406030204" pitchFamily="18" charset="0"/>
              </a:rPr>
            </a:br>
            <a:br>
              <a:rPr lang="ro-RO" b="1" dirty="0">
                <a:solidFill>
                  <a:schemeClr val="accent6">
                    <a:lumMod val="50000"/>
                  </a:schemeClr>
                </a:solidFill>
                <a:latin typeface="Franklin Gothic Medium" panose="020B0603020102020204" pitchFamily="34" charset="0"/>
                <a:ea typeface="Cambria" panose="02040503050406030204" pitchFamily="18" charset="0"/>
              </a:rPr>
            </a:br>
            <a:endParaRPr lang="ru-RU" b="1" dirty="0">
              <a:solidFill>
                <a:schemeClr val="accent6">
                  <a:lumMod val="50000"/>
                </a:schemeClr>
              </a:solidFill>
              <a:latin typeface="Franklin Gothic Medium" panose="020B0603020102020204" pitchFamily="34" charset="0"/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32685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03564" y="0"/>
            <a:ext cx="10793317" cy="1565563"/>
          </a:xfrm>
          <a:blipFill>
            <a:blip r:embed="rId2"/>
            <a:tile tx="0" ty="0" sx="100000" sy="100000" flip="none" algn="tl"/>
          </a:blipFill>
        </p:spPr>
        <p:txBody>
          <a:bodyPr>
            <a:normAutofit fontScale="90000"/>
          </a:bodyPr>
          <a:lstStyle/>
          <a:p>
            <a:pPr>
              <a:spcAft>
                <a:spcPts val="0"/>
              </a:spcAft>
            </a:pPr>
            <a:r>
              <a:rPr lang="ro-RO" b="1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b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o-RO" sz="2700" b="1" i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Posturi didactice vacante</a:t>
            </a:r>
            <a:br>
              <a:rPr lang="ru-RU" sz="27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o-RO" sz="2700" b="1" i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în instituţiile de învăţământ din municipiul Chișinău la 28.08.2024</a:t>
            </a:r>
            <a:br>
              <a:rPr lang="ru-RU" sz="27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o-RO" sz="27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	Sectorul Botanica</a:t>
            </a:r>
            <a:br>
              <a:rPr lang="ru-RU" sz="27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ru-RU" sz="2700" dirty="0">
              <a:solidFill>
                <a:srgbClr val="002060"/>
              </a:solidFill>
            </a:endParaRPr>
          </a:p>
        </p:txBody>
      </p:sp>
      <p:graphicFrame>
        <p:nvGraphicFramePr>
          <p:cNvPr id="6" name="Таблица 5">
            <a:extLst>
              <a:ext uri="{FF2B5EF4-FFF2-40B4-BE49-F238E27FC236}">
                <a16:creationId xmlns:a16="http://schemas.microsoft.com/office/drawing/2014/main" id="{3A324348-0C46-9882-9722-D45BFFB4499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54781972"/>
              </p:ext>
            </p:extLst>
          </p:nvPr>
        </p:nvGraphicFramePr>
        <p:xfrm>
          <a:off x="166687" y="1565563"/>
          <a:ext cx="11858625" cy="5136486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753099">
                  <a:extLst>
                    <a:ext uri="{9D8B030D-6E8A-4147-A177-3AD203B41FA5}">
                      <a16:colId xmlns:a16="http://schemas.microsoft.com/office/drawing/2014/main" val="4279573361"/>
                    </a:ext>
                  </a:extLst>
                </a:gridCol>
                <a:gridCol w="1218577">
                  <a:extLst>
                    <a:ext uri="{9D8B030D-6E8A-4147-A177-3AD203B41FA5}">
                      <a16:colId xmlns:a16="http://schemas.microsoft.com/office/drawing/2014/main" val="3566071959"/>
                    </a:ext>
                  </a:extLst>
                </a:gridCol>
                <a:gridCol w="2843212">
                  <a:extLst>
                    <a:ext uri="{9D8B030D-6E8A-4147-A177-3AD203B41FA5}">
                      <a16:colId xmlns:a16="http://schemas.microsoft.com/office/drawing/2014/main" val="1864701111"/>
                    </a:ext>
                  </a:extLst>
                </a:gridCol>
                <a:gridCol w="1114425">
                  <a:extLst>
                    <a:ext uri="{9D8B030D-6E8A-4147-A177-3AD203B41FA5}">
                      <a16:colId xmlns:a16="http://schemas.microsoft.com/office/drawing/2014/main" val="1595535368"/>
                    </a:ext>
                  </a:extLst>
                </a:gridCol>
                <a:gridCol w="1623994">
                  <a:extLst>
                    <a:ext uri="{9D8B030D-6E8A-4147-A177-3AD203B41FA5}">
                      <a16:colId xmlns:a16="http://schemas.microsoft.com/office/drawing/2014/main" val="1632642453"/>
                    </a:ext>
                  </a:extLst>
                </a:gridCol>
                <a:gridCol w="1290656">
                  <a:extLst>
                    <a:ext uri="{9D8B030D-6E8A-4147-A177-3AD203B41FA5}">
                      <a16:colId xmlns:a16="http://schemas.microsoft.com/office/drawing/2014/main" val="2053196424"/>
                    </a:ext>
                  </a:extLst>
                </a:gridCol>
                <a:gridCol w="3014662">
                  <a:extLst>
                    <a:ext uri="{9D8B030D-6E8A-4147-A177-3AD203B41FA5}">
                      <a16:colId xmlns:a16="http://schemas.microsoft.com/office/drawing/2014/main" val="208450629"/>
                    </a:ext>
                  </a:extLst>
                </a:gridCol>
              </a:tblGrid>
              <a:tr h="962198">
                <a:tc>
                  <a:txBody>
                    <a:bodyPr/>
                    <a:lstStyle/>
                    <a:p>
                      <a:pPr algn="ctr"/>
                      <a:r>
                        <a:rPr lang="ro-RO" sz="18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Nr.</a:t>
                      </a:r>
                      <a:endParaRPr lang="ru-MD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ro-RO" sz="18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d/o</a:t>
                      </a:r>
                      <a:endParaRPr lang="ru-MD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498" marR="2449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sz="18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Disciplina</a:t>
                      </a:r>
                      <a:endParaRPr lang="ru-MD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498" marR="2449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sz="18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Instituţia</a:t>
                      </a:r>
                      <a:endParaRPr lang="ru-MD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498" marR="2449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sz="18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Numărul de funcții vacante/</a:t>
                      </a:r>
                      <a:endParaRPr lang="ru-MD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ro-RO" sz="18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ore</a:t>
                      </a:r>
                      <a:endParaRPr lang="ru-MD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498" marR="2449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sz="18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Durata contractului individual de muncă</a:t>
                      </a:r>
                      <a:endParaRPr lang="ru-MD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498" marR="2449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sz="18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Limba </a:t>
                      </a:r>
                      <a:endParaRPr lang="ru-MD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ro-RO" sz="18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de instruire</a:t>
                      </a:r>
                      <a:endParaRPr lang="ru-MD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498" marR="2449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sz="18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Adresa, telefon angajator</a:t>
                      </a:r>
                      <a:endParaRPr lang="ru-MD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ro-RO" sz="18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MD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498" marR="2449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88905298"/>
                  </a:ext>
                </a:extLst>
              </a:tr>
              <a:tr h="574357">
                <a:tc rowSpan="6">
                  <a:txBody>
                    <a:bodyPr/>
                    <a:lstStyle/>
                    <a:p>
                      <a:pPr algn="ctr"/>
                      <a:r>
                        <a:rPr lang="ro-RO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9.</a:t>
                      </a:r>
                      <a:endParaRPr lang="ru-MD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498" marR="2449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rowSpan="6">
                  <a:txBody>
                    <a:bodyPr/>
                    <a:lstStyle/>
                    <a:p>
                      <a:r>
                        <a:rPr lang="ro-RO" sz="18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Matematică</a:t>
                      </a:r>
                      <a:endParaRPr lang="ru-MD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498" marR="2449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o-RO" sz="1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IPLT „Alexandru cel Bun”</a:t>
                      </a:r>
                      <a:endParaRPr lang="ru-MD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498" marR="2449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sz="1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1,0 unit./</a:t>
                      </a:r>
                      <a:endParaRPr lang="ru-MD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ro-RO" sz="1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18 ore</a:t>
                      </a:r>
                      <a:endParaRPr lang="ru-MD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498" marR="2449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o-RO" sz="1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nedeterminată</a:t>
                      </a:r>
                      <a:endParaRPr lang="ru-MD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498" marR="2449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o-RO" sz="1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română</a:t>
                      </a:r>
                      <a:endParaRPr lang="ru-MD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498" marR="2449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o-RO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or. Sângera, str. 31 August, 35/1</a:t>
                      </a:r>
                      <a:endParaRPr lang="ru-MD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r>
                        <a:rPr lang="ro-RO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068617181</a:t>
                      </a:r>
                      <a:endParaRPr lang="ru-MD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498" marR="2449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24751246"/>
                  </a:ext>
                </a:extLst>
              </a:tr>
              <a:tr h="500063">
                <a:tc vMerge="1">
                  <a:txBody>
                    <a:bodyPr/>
                    <a:lstStyle/>
                    <a:p>
                      <a:endParaRPr lang="ru-MD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M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o-RO" sz="1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Gimnaziul nr. 102</a:t>
                      </a:r>
                      <a:endParaRPr lang="ru-MD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498" marR="2449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sz="1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20 ore</a:t>
                      </a:r>
                      <a:endParaRPr lang="ru-MD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498" marR="2449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o-RO" sz="1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determinată</a:t>
                      </a:r>
                      <a:endParaRPr lang="ru-MD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498" marR="2449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o-RO" sz="1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română</a:t>
                      </a:r>
                      <a:endParaRPr lang="ru-MD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498" marR="2449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o-RO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mun. Chișinău, s. Brăila,</a:t>
                      </a:r>
                      <a:endParaRPr lang="ru-MD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r>
                        <a:rPr lang="ro-RO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str. Renașterii, 14, 069693022</a:t>
                      </a:r>
                      <a:endParaRPr lang="ru-MD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498" marR="2449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5370914"/>
                  </a:ext>
                </a:extLst>
              </a:tr>
              <a:tr h="721649">
                <a:tc vMerge="1">
                  <a:txBody>
                    <a:bodyPr/>
                    <a:lstStyle/>
                    <a:p>
                      <a:endParaRPr lang="ru-MD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M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o-RO" sz="1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Școala specială nr.12 pentru copii hipoacuzi și surditate tardivă</a:t>
                      </a:r>
                      <a:endParaRPr lang="ru-MD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498" marR="2449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sz="1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12 ore</a:t>
                      </a:r>
                      <a:endParaRPr lang="ru-MD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498" marR="2449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o-RO" sz="1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nedeterminată</a:t>
                      </a:r>
                      <a:endParaRPr lang="ru-MD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498" marR="2449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o-RO" sz="1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română</a:t>
                      </a:r>
                      <a:endParaRPr lang="ru-MD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498" marR="2449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o-RO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mun. Chișinău, bd. Cuza-Vodă, 34. 022 66-18-81</a:t>
                      </a:r>
                      <a:endParaRPr lang="ru-MD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498" marR="2449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098637"/>
                  </a:ext>
                </a:extLst>
              </a:tr>
              <a:tr h="721649">
                <a:tc vMerge="1">
                  <a:txBody>
                    <a:bodyPr/>
                    <a:lstStyle/>
                    <a:p>
                      <a:endParaRPr lang="ru-MD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M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o-RO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Gimnaziul nr.67</a:t>
                      </a:r>
                      <a:endParaRPr lang="ru-MD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498" marR="2449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8 ore</a:t>
                      </a:r>
                      <a:endParaRPr lang="ru-MD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498" marR="2449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o-RO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determinată</a:t>
                      </a:r>
                      <a:endParaRPr lang="ru-MD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498" marR="2449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ro-RO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română</a:t>
                      </a:r>
                      <a:endParaRPr lang="ru-MD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498" marR="2449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mun.Chișinău, s.Revaca, str. Ștefan cel Mare 2/2</a:t>
                      </a:r>
                      <a:endParaRPr lang="ru-MD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r>
                        <a:rPr lang="en-US" sz="1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022 38-00-19</a:t>
                      </a:r>
                      <a:endParaRPr lang="ru-MD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498" marR="2449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64621078"/>
                  </a:ext>
                </a:extLst>
              </a:tr>
              <a:tr h="505778">
                <a:tc vMerge="1">
                  <a:txBody>
                    <a:bodyPr/>
                    <a:lstStyle/>
                    <a:p>
                      <a:endParaRPr lang="ru-MD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M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o-RO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IP Gimnaziul nr.31</a:t>
                      </a:r>
                      <a:endParaRPr lang="ru-MD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498" marR="2449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sz="1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16 ore</a:t>
                      </a:r>
                      <a:endParaRPr lang="ru-MD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498" marR="2449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o-RO" sz="1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nedeterminată</a:t>
                      </a:r>
                      <a:endParaRPr lang="ru-MD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498" marR="2449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o-RO" sz="1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română</a:t>
                      </a:r>
                      <a:endParaRPr lang="ru-MD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498" marR="2449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mun. Chișinău,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șos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.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Muncești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400</a:t>
                      </a:r>
                      <a:r>
                        <a:rPr lang="ro-RO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. 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022 55-30-93</a:t>
                      </a:r>
                      <a:endParaRPr lang="ru-MD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498" marR="2449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09229893"/>
                  </a:ext>
                </a:extLst>
              </a:tr>
              <a:tr h="721649">
                <a:tc vMerge="1">
                  <a:txBody>
                    <a:bodyPr/>
                    <a:lstStyle/>
                    <a:p>
                      <a:endParaRPr lang="ru-MD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M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o-RO" sz="1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IP Gimnaziul nr.31</a:t>
                      </a:r>
                      <a:endParaRPr lang="ru-MD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498" marR="2449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10 ore</a:t>
                      </a:r>
                      <a:endParaRPr lang="ru-MD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498" marR="2449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o-RO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nedeterminată</a:t>
                      </a:r>
                      <a:endParaRPr lang="ru-MD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498" marR="2449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o-RO" sz="1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română</a:t>
                      </a:r>
                      <a:endParaRPr lang="ru-MD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498" marR="2449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o-RO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mun. Chișinău, șos. Muncești 400, 022 55-30-93</a:t>
                      </a:r>
                      <a:endParaRPr lang="ru-MD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498" marR="2449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347805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720629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03564" y="0"/>
            <a:ext cx="10793317" cy="1565563"/>
          </a:xfrm>
          <a:blipFill>
            <a:blip r:embed="rId2"/>
            <a:tile tx="0" ty="0" sx="100000" sy="100000" flip="none" algn="tl"/>
          </a:blipFill>
        </p:spPr>
        <p:txBody>
          <a:bodyPr>
            <a:normAutofit fontScale="90000"/>
          </a:bodyPr>
          <a:lstStyle/>
          <a:p>
            <a:pPr>
              <a:spcAft>
                <a:spcPts val="0"/>
              </a:spcAft>
            </a:pPr>
            <a:r>
              <a:rPr lang="ro-RO" b="1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b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o-RO" sz="2700" b="1" i="1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Posturi didactice vacante</a:t>
            </a:r>
            <a:br>
              <a:rPr lang="ru-RU" sz="2700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o-RO" sz="2700" b="1" i="1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în instituţiile de învăţământ din municipiul Chișinău la 14.08.2023</a:t>
            </a:r>
            <a:br>
              <a:rPr lang="ru-RU" sz="2700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o-RO" sz="2700" b="1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	Sectorul Buiucani și centru</a:t>
            </a:r>
            <a:br>
              <a:rPr lang="ru-RU" sz="2700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ru-RU" sz="2700" dirty="0">
              <a:solidFill>
                <a:schemeClr val="tx2">
                  <a:lumMod val="50000"/>
                </a:schemeClr>
              </a:solidFill>
            </a:endParaRPr>
          </a:p>
        </p:txBody>
      </p:sp>
      <p:graphicFrame>
        <p:nvGraphicFramePr>
          <p:cNvPr id="3" name="Таблица 2">
            <a:extLst>
              <a:ext uri="{FF2B5EF4-FFF2-40B4-BE49-F238E27FC236}">
                <a16:creationId xmlns:a16="http://schemas.microsoft.com/office/drawing/2014/main" id="{142DDF77-A6E9-15B0-4A75-29DD5CC18D8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7459222"/>
              </p:ext>
            </p:extLst>
          </p:nvPr>
        </p:nvGraphicFramePr>
        <p:xfrm>
          <a:off x="676081" y="1859795"/>
          <a:ext cx="10668193" cy="1397408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610899">
                  <a:extLst>
                    <a:ext uri="{9D8B030D-6E8A-4147-A177-3AD203B41FA5}">
                      <a16:colId xmlns:a16="http://schemas.microsoft.com/office/drawing/2014/main" val="1188012150"/>
                    </a:ext>
                  </a:extLst>
                </a:gridCol>
                <a:gridCol w="1557101">
                  <a:extLst>
                    <a:ext uri="{9D8B030D-6E8A-4147-A177-3AD203B41FA5}">
                      <a16:colId xmlns:a16="http://schemas.microsoft.com/office/drawing/2014/main" val="2767570473"/>
                    </a:ext>
                  </a:extLst>
                </a:gridCol>
                <a:gridCol w="2186739">
                  <a:extLst>
                    <a:ext uri="{9D8B030D-6E8A-4147-A177-3AD203B41FA5}">
                      <a16:colId xmlns:a16="http://schemas.microsoft.com/office/drawing/2014/main" val="1860299848"/>
                    </a:ext>
                  </a:extLst>
                </a:gridCol>
                <a:gridCol w="1004689">
                  <a:extLst>
                    <a:ext uri="{9D8B030D-6E8A-4147-A177-3AD203B41FA5}">
                      <a16:colId xmlns:a16="http://schemas.microsoft.com/office/drawing/2014/main" val="905690693"/>
                    </a:ext>
                  </a:extLst>
                </a:gridCol>
                <a:gridCol w="1493813">
                  <a:extLst>
                    <a:ext uri="{9D8B030D-6E8A-4147-A177-3AD203B41FA5}">
                      <a16:colId xmlns:a16="http://schemas.microsoft.com/office/drawing/2014/main" val="1510283616"/>
                    </a:ext>
                  </a:extLst>
                </a:gridCol>
                <a:gridCol w="1004689">
                  <a:extLst>
                    <a:ext uri="{9D8B030D-6E8A-4147-A177-3AD203B41FA5}">
                      <a16:colId xmlns:a16="http://schemas.microsoft.com/office/drawing/2014/main" val="1813772203"/>
                    </a:ext>
                  </a:extLst>
                </a:gridCol>
                <a:gridCol w="2810263">
                  <a:extLst>
                    <a:ext uri="{9D8B030D-6E8A-4147-A177-3AD203B41FA5}">
                      <a16:colId xmlns:a16="http://schemas.microsoft.com/office/drawing/2014/main" val="1912551411"/>
                    </a:ext>
                  </a:extLst>
                </a:gridCol>
              </a:tblGrid>
              <a:tr h="490923">
                <a:tc>
                  <a:txBody>
                    <a:bodyPr/>
                    <a:lstStyle/>
                    <a:p>
                      <a:pPr>
                        <a:tabLst>
                          <a:tab pos="457200" algn="l"/>
                        </a:tabLst>
                      </a:pPr>
                      <a:r>
                        <a:rPr lang="ro-RO" sz="18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Nr.</a:t>
                      </a:r>
                      <a:endParaRPr lang="ru-MD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>
                        <a:tabLst>
                          <a:tab pos="457200" algn="l"/>
                        </a:tabLst>
                      </a:pPr>
                      <a:r>
                        <a:rPr lang="ro-RO" sz="18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d/o</a:t>
                      </a:r>
                      <a:endParaRPr lang="ru-MD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o-RO" sz="18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Disciplina</a:t>
                      </a:r>
                      <a:endParaRPr lang="ru-MD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o-RO" sz="18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Instituţia</a:t>
                      </a:r>
                      <a:endParaRPr lang="ru-MD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o-RO" sz="18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Nr. specialişti/ore</a:t>
                      </a:r>
                      <a:endParaRPr lang="ru-MD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o-RO" sz="18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Durata contractului</a:t>
                      </a:r>
                      <a:endParaRPr lang="ru-MD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o-RO" sz="18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Limba de instruire</a:t>
                      </a:r>
                      <a:endParaRPr lang="ru-MD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o-RO" sz="18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Adresa, telefon</a:t>
                      </a:r>
                      <a:endParaRPr lang="ru-MD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r>
                        <a:rPr lang="ro-RO" sz="18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angajator</a:t>
                      </a:r>
                      <a:endParaRPr lang="ru-MD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6820647"/>
                  </a:ext>
                </a:extLst>
              </a:tr>
              <a:tr h="574448">
                <a:tc>
                  <a:txBody>
                    <a:bodyPr/>
                    <a:lstStyle/>
                    <a:p>
                      <a:endParaRPr lang="ru-MD" sz="18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o-RO" sz="18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Matematică</a:t>
                      </a:r>
                      <a:endParaRPr lang="ru-MD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o-RO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Gimnaziul nr.65 Condrița</a:t>
                      </a:r>
                      <a:endParaRPr lang="ru-MD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1/16</a:t>
                      </a:r>
                      <a:endParaRPr lang="ru-MD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o-RO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Determinată</a:t>
                      </a:r>
                      <a:endParaRPr lang="ru-MD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română</a:t>
                      </a:r>
                      <a:endParaRPr lang="ru-MD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o-RO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s. Condrița (022)797880</a:t>
                      </a:r>
                      <a:endParaRPr lang="ru-MD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13162697"/>
                  </a:ext>
                </a:extLst>
              </a:tr>
            </a:tbl>
          </a:graphicData>
        </a:graphic>
      </p:graphicFrame>
      <p:graphicFrame>
        <p:nvGraphicFramePr>
          <p:cNvPr id="4" name="Таблица 3">
            <a:extLst>
              <a:ext uri="{FF2B5EF4-FFF2-40B4-BE49-F238E27FC236}">
                <a16:creationId xmlns:a16="http://schemas.microsoft.com/office/drawing/2014/main" id="{0BC1BCD3-8A78-6D00-D5F4-12678A32C2A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26082146"/>
              </p:ext>
            </p:extLst>
          </p:nvPr>
        </p:nvGraphicFramePr>
        <p:xfrm>
          <a:off x="676081" y="3620710"/>
          <a:ext cx="10668193" cy="2230581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824107">
                  <a:extLst>
                    <a:ext uri="{9D8B030D-6E8A-4147-A177-3AD203B41FA5}">
                      <a16:colId xmlns:a16="http://schemas.microsoft.com/office/drawing/2014/main" val="1655964502"/>
                    </a:ext>
                  </a:extLst>
                </a:gridCol>
                <a:gridCol w="1627181">
                  <a:extLst>
                    <a:ext uri="{9D8B030D-6E8A-4147-A177-3AD203B41FA5}">
                      <a16:colId xmlns:a16="http://schemas.microsoft.com/office/drawing/2014/main" val="3014089286"/>
                    </a:ext>
                  </a:extLst>
                </a:gridCol>
                <a:gridCol w="2077442">
                  <a:extLst>
                    <a:ext uri="{9D8B030D-6E8A-4147-A177-3AD203B41FA5}">
                      <a16:colId xmlns:a16="http://schemas.microsoft.com/office/drawing/2014/main" val="318087405"/>
                    </a:ext>
                  </a:extLst>
                </a:gridCol>
                <a:gridCol w="1461777">
                  <a:extLst>
                    <a:ext uri="{9D8B030D-6E8A-4147-A177-3AD203B41FA5}">
                      <a16:colId xmlns:a16="http://schemas.microsoft.com/office/drawing/2014/main" val="249640712"/>
                    </a:ext>
                  </a:extLst>
                </a:gridCol>
                <a:gridCol w="1554645">
                  <a:extLst>
                    <a:ext uri="{9D8B030D-6E8A-4147-A177-3AD203B41FA5}">
                      <a16:colId xmlns:a16="http://schemas.microsoft.com/office/drawing/2014/main" val="2569441638"/>
                    </a:ext>
                  </a:extLst>
                </a:gridCol>
                <a:gridCol w="1045599">
                  <a:extLst>
                    <a:ext uri="{9D8B030D-6E8A-4147-A177-3AD203B41FA5}">
                      <a16:colId xmlns:a16="http://schemas.microsoft.com/office/drawing/2014/main" val="2588749368"/>
                    </a:ext>
                  </a:extLst>
                </a:gridCol>
                <a:gridCol w="2077442">
                  <a:extLst>
                    <a:ext uri="{9D8B030D-6E8A-4147-A177-3AD203B41FA5}">
                      <a16:colId xmlns:a16="http://schemas.microsoft.com/office/drawing/2014/main" val="4221991615"/>
                    </a:ext>
                  </a:extLst>
                </a:gridCol>
              </a:tblGrid>
              <a:tr h="922481">
                <a:tc>
                  <a:txBody>
                    <a:bodyPr/>
                    <a:lstStyle/>
                    <a:p>
                      <a:pPr algn="ctr">
                        <a:tabLst>
                          <a:tab pos="457200" algn="l"/>
                        </a:tabLst>
                      </a:pPr>
                      <a:r>
                        <a:rPr lang="ro-RO" sz="18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Nr.</a:t>
                      </a:r>
                      <a:endParaRPr lang="ru-MD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tabLst>
                          <a:tab pos="457200" algn="l"/>
                        </a:tabLst>
                      </a:pPr>
                      <a:r>
                        <a:rPr lang="ro-RO" sz="18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d/o</a:t>
                      </a:r>
                      <a:endParaRPr lang="ru-MD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sz="18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Disciplina</a:t>
                      </a:r>
                      <a:endParaRPr lang="ru-MD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sz="18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Instituţia</a:t>
                      </a:r>
                      <a:endParaRPr lang="ru-MD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sz="18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Numărul </a:t>
                      </a:r>
                      <a:r>
                        <a:rPr lang="ro-RO" sz="18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specialişti</a:t>
                      </a:r>
                      <a:r>
                        <a:rPr lang="ro-RO" sz="18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/</a:t>
                      </a:r>
                      <a:endParaRPr lang="ru-MD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ro-RO" sz="18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ore</a:t>
                      </a:r>
                      <a:endParaRPr lang="ru-MD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sz="18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Durata contractului</a:t>
                      </a:r>
                      <a:endParaRPr lang="ru-MD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sz="18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Limba de instruire</a:t>
                      </a:r>
                      <a:endParaRPr lang="ru-MD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sz="18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Adresa, telefon</a:t>
                      </a:r>
                      <a:endParaRPr lang="ru-MD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ro-RO" sz="18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angajator</a:t>
                      </a:r>
                      <a:endParaRPr lang="ru-MD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57906317"/>
                  </a:ext>
                </a:extLst>
              </a:tr>
              <a:tr h="1308100">
                <a:tc>
                  <a:txBody>
                    <a:bodyPr/>
                    <a:lstStyle/>
                    <a:p>
                      <a:pPr algn="ctr"/>
                      <a:r>
                        <a:rPr lang="ro-RO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6.</a:t>
                      </a:r>
                      <a:endParaRPr lang="ru-MD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o-RO" sz="18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Matematica</a:t>
                      </a:r>
                      <a:endParaRPr lang="ru-MD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o-RO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Complexul Educațional Gimnaziul-Grădiniță „STEAM”</a:t>
                      </a:r>
                      <a:endParaRPr lang="ru-MD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20 ore</a:t>
                      </a:r>
                      <a:endParaRPr lang="ru-MD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o-RO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nedeterminată</a:t>
                      </a:r>
                      <a:endParaRPr lang="ru-MD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o-RO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română</a:t>
                      </a:r>
                      <a:endParaRPr lang="ru-MD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o-RO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Mun. Chișinău,</a:t>
                      </a:r>
                      <a:endParaRPr lang="ru-MD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r>
                        <a:rPr lang="ro-RO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Str. Gh. </a:t>
                      </a:r>
                      <a:r>
                        <a:rPr lang="ro-RO" sz="1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Cașu</a:t>
                      </a:r>
                      <a:r>
                        <a:rPr lang="ro-RO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, 10</a:t>
                      </a:r>
                      <a:endParaRPr lang="ru-MD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r>
                        <a:rPr lang="ro-RO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(022) 72-79-63</a:t>
                      </a:r>
                      <a:endParaRPr lang="ru-MD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6235093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036905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03564" y="0"/>
            <a:ext cx="10793317" cy="1565563"/>
          </a:xfrm>
          <a:blipFill>
            <a:blip r:embed="rId2"/>
            <a:tile tx="0" ty="0" sx="100000" sy="100000" flip="none" algn="tl"/>
          </a:blipFill>
        </p:spPr>
        <p:txBody>
          <a:bodyPr>
            <a:normAutofit fontScale="90000"/>
          </a:bodyPr>
          <a:lstStyle/>
          <a:p>
            <a:pPr>
              <a:spcAft>
                <a:spcPts val="0"/>
              </a:spcAft>
            </a:pPr>
            <a:r>
              <a:rPr lang="ro-RO" b="1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b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o-RO" sz="2700" b="1" i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Posturi didactice vacante</a:t>
            </a:r>
            <a:br>
              <a:rPr lang="ru-RU" sz="2700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o-RO" sz="2700" b="1" i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în instituţiile de învăţământ din municipiul Chișinău la 14.08.2023</a:t>
            </a:r>
            <a:br>
              <a:rPr lang="ru-RU" sz="2700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o-RO" sz="27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	Sectorul </a:t>
            </a:r>
            <a:r>
              <a:rPr lang="ro-RO" sz="2700" b="1" dirty="0" err="1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Ciocana</a:t>
            </a:r>
            <a:r>
              <a:rPr lang="ro-RO" sz="27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/ </a:t>
            </a:r>
            <a:r>
              <a:rPr lang="ro-RO" sz="2700" b="1" dirty="0" err="1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râșcani</a:t>
            </a:r>
            <a:br>
              <a:rPr lang="ru-RU" sz="2700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ru-RU" sz="2700" dirty="0">
              <a:solidFill>
                <a:schemeClr val="accent5">
                  <a:lumMod val="75000"/>
                </a:schemeClr>
              </a:solidFill>
            </a:endParaRPr>
          </a:p>
        </p:txBody>
      </p:sp>
      <p:graphicFrame>
        <p:nvGraphicFramePr>
          <p:cNvPr id="3" name="Таблица 2">
            <a:extLst>
              <a:ext uri="{FF2B5EF4-FFF2-40B4-BE49-F238E27FC236}">
                <a16:creationId xmlns:a16="http://schemas.microsoft.com/office/drawing/2014/main" id="{39874572-F112-9D3B-EC65-3D1176EA436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59567560"/>
              </p:ext>
            </p:extLst>
          </p:nvPr>
        </p:nvGraphicFramePr>
        <p:xfrm>
          <a:off x="448976" y="1785729"/>
          <a:ext cx="11147906" cy="1817402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689376">
                  <a:extLst>
                    <a:ext uri="{9D8B030D-6E8A-4147-A177-3AD203B41FA5}">
                      <a16:colId xmlns:a16="http://schemas.microsoft.com/office/drawing/2014/main" val="2451839707"/>
                    </a:ext>
                  </a:extLst>
                </a:gridCol>
                <a:gridCol w="1455873">
                  <a:extLst>
                    <a:ext uri="{9D8B030D-6E8A-4147-A177-3AD203B41FA5}">
                      <a16:colId xmlns:a16="http://schemas.microsoft.com/office/drawing/2014/main" val="3674528103"/>
                    </a:ext>
                  </a:extLst>
                </a:gridCol>
                <a:gridCol w="1911109">
                  <a:extLst>
                    <a:ext uri="{9D8B030D-6E8A-4147-A177-3AD203B41FA5}">
                      <a16:colId xmlns:a16="http://schemas.microsoft.com/office/drawing/2014/main" val="2917392835"/>
                    </a:ext>
                  </a:extLst>
                </a:gridCol>
                <a:gridCol w="1422220">
                  <a:extLst>
                    <a:ext uri="{9D8B030D-6E8A-4147-A177-3AD203B41FA5}">
                      <a16:colId xmlns:a16="http://schemas.microsoft.com/office/drawing/2014/main" val="1711348814"/>
                    </a:ext>
                  </a:extLst>
                </a:gridCol>
                <a:gridCol w="1771422">
                  <a:extLst>
                    <a:ext uri="{9D8B030D-6E8A-4147-A177-3AD203B41FA5}">
                      <a16:colId xmlns:a16="http://schemas.microsoft.com/office/drawing/2014/main" val="3942833678"/>
                    </a:ext>
                  </a:extLst>
                </a:gridCol>
                <a:gridCol w="1049315">
                  <a:extLst>
                    <a:ext uri="{9D8B030D-6E8A-4147-A177-3AD203B41FA5}">
                      <a16:colId xmlns:a16="http://schemas.microsoft.com/office/drawing/2014/main" val="3016993473"/>
                    </a:ext>
                  </a:extLst>
                </a:gridCol>
                <a:gridCol w="2848591">
                  <a:extLst>
                    <a:ext uri="{9D8B030D-6E8A-4147-A177-3AD203B41FA5}">
                      <a16:colId xmlns:a16="http://schemas.microsoft.com/office/drawing/2014/main" val="1778939569"/>
                    </a:ext>
                  </a:extLst>
                </a:gridCol>
              </a:tblGrid>
              <a:tr h="928896">
                <a:tc>
                  <a:txBody>
                    <a:bodyPr/>
                    <a:lstStyle/>
                    <a:p>
                      <a:pPr algn="ctr">
                        <a:tabLst>
                          <a:tab pos="457200" algn="l"/>
                        </a:tabLst>
                      </a:pPr>
                      <a:r>
                        <a:rPr lang="ro-RO" sz="18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Nr.</a:t>
                      </a:r>
                      <a:endParaRPr lang="ru-MD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tabLst>
                          <a:tab pos="457200" algn="l"/>
                        </a:tabLst>
                      </a:pPr>
                      <a:r>
                        <a:rPr lang="ro-RO" sz="18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d/o</a:t>
                      </a:r>
                      <a:r>
                        <a:rPr lang="ro-RO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  <a:endParaRPr lang="ru-MD" sz="1800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sz="18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Disciplina</a:t>
                      </a:r>
                      <a:endParaRPr lang="ru-MD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sz="18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Instituţia</a:t>
                      </a:r>
                      <a:endParaRPr lang="ru-MD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sz="18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Nr. </a:t>
                      </a:r>
                      <a:r>
                        <a:rPr lang="ro-RO" sz="18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specialişti</a:t>
                      </a:r>
                      <a:r>
                        <a:rPr lang="ro-RO" sz="18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/</a:t>
                      </a:r>
                      <a:endParaRPr lang="ru-MD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ro-RO" sz="18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ore</a:t>
                      </a:r>
                      <a:endParaRPr lang="ru-MD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sz="18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Durata contractului</a:t>
                      </a:r>
                      <a:endParaRPr lang="ru-MD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o-RO" sz="18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Limba</a:t>
                      </a:r>
                      <a:endParaRPr lang="ru-MD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o-RO" sz="18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de instruire</a:t>
                      </a:r>
                      <a:endParaRPr lang="ru-MD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sz="18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Adresa, telefon</a:t>
                      </a:r>
                      <a:endParaRPr lang="ru-MD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ro-RO" sz="18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angajator</a:t>
                      </a:r>
                      <a:endParaRPr lang="ru-MD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22709757"/>
                  </a:ext>
                </a:extLst>
              </a:tr>
              <a:tr h="888506">
                <a:tc>
                  <a:txBody>
                    <a:bodyPr/>
                    <a:lstStyle/>
                    <a:p>
                      <a:pPr marL="342900" lvl="0" indent="-342900">
                        <a:buFont typeface="+mj-lt"/>
                        <a:buAutoNum type="arabicPeriod"/>
                      </a:pPr>
                      <a:r>
                        <a:rPr lang="ro-RO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MD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o-RO" sz="18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Matematica</a:t>
                      </a:r>
                      <a:endParaRPr lang="ru-MD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o-RO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LT „Ștefan Vodă”</a:t>
                      </a:r>
                      <a:endParaRPr lang="ru-MD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o-RO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1/9</a:t>
                      </a:r>
                      <a:endParaRPr lang="ru-MD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o-RO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nedeterminată </a:t>
                      </a:r>
                      <a:endParaRPr lang="ru-MD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o-RO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română</a:t>
                      </a:r>
                      <a:endParaRPr lang="ru-MD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or.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Vadul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lui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Vodă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,</a:t>
                      </a:r>
                      <a:endParaRPr lang="ru-MD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r>
                        <a:rPr lang="en-US" sz="1800" spc="35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str. </a:t>
                      </a:r>
                      <a:r>
                        <a:rPr lang="en-US" sz="1800" spc="35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Ştefan</a:t>
                      </a:r>
                      <a:r>
                        <a:rPr lang="en-US" sz="1800" spc="35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cel Mare, 11</a:t>
                      </a:r>
                      <a:endParaRPr lang="ru-MD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r>
                        <a:rPr lang="ru-RU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0224163</a:t>
                      </a:r>
                      <a:r>
                        <a:rPr lang="ro-RO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</a:t>
                      </a:r>
                      <a:r>
                        <a:rPr lang="ru-RU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9</a:t>
                      </a:r>
                      <a:r>
                        <a:rPr lang="ro-RO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, </a:t>
                      </a:r>
                      <a:r>
                        <a:rPr lang="ru-RU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022416329</a:t>
                      </a:r>
                      <a:endParaRPr lang="ru-MD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99190153"/>
                  </a:ext>
                </a:extLst>
              </a:tr>
            </a:tbl>
          </a:graphicData>
        </a:graphic>
      </p:graphicFrame>
      <p:graphicFrame>
        <p:nvGraphicFramePr>
          <p:cNvPr id="4" name="Таблица 3">
            <a:extLst>
              <a:ext uri="{FF2B5EF4-FFF2-40B4-BE49-F238E27FC236}">
                <a16:creationId xmlns:a16="http://schemas.microsoft.com/office/drawing/2014/main" id="{8BCD2199-65D0-7E09-44DF-764DBE895F8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97763493"/>
              </p:ext>
            </p:extLst>
          </p:nvPr>
        </p:nvGraphicFramePr>
        <p:xfrm>
          <a:off x="376887" y="4123335"/>
          <a:ext cx="11438225" cy="2334616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719452">
                  <a:extLst>
                    <a:ext uri="{9D8B030D-6E8A-4147-A177-3AD203B41FA5}">
                      <a16:colId xmlns:a16="http://schemas.microsoft.com/office/drawing/2014/main" val="124505926"/>
                    </a:ext>
                  </a:extLst>
                </a:gridCol>
                <a:gridCol w="2018122">
                  <a:extLst>
                    <a:ext uri="{9D8B030D-6E8A-4147-A177-3AD203B41FA5}">
                      <a16:colId xmlns:a16="http://schemas.microsoft.com/office/drawing/2014/main" val="2902691256"/>
                    </a:ext>
                  </a:extLst>
                </a:gridCol>
                <a:gridCol w="2016090">
                  <a:extLst>
                    <a:ext uri="{9D8B030D-6E8A-4147-A177-3AD203B41FA5}">
                      <a16:colId xmlns:a16="http://schemas.microsoft.com/office/drawing/2014/main" val="1136686092"/>
                    </a:ext>
                  </a:extLst>
                </a:gridCol>
                <a:gridCol w="926751">
                  <a:extLst>
                    <a:ext uri="{9D8B030D-6E8A-4147-A177-3AD203B41FA5}">
                      <a16:colId xmlns:a16="http://schemas.microsoft.com/office/drawing/2014/main" val="3617505771"/>
                    </a:ext>
                  </a:extLst>
                </a:gridCol>
                <a:gridCol w="1377933">
                  <a:extLst>
                    <a:ext uri="{9D8B030D-6E8A-4147-A177-3AD203B41FA5}">
                      <a16:colId xmlns:a16="http://schemas.microsoft.com/office/drawing/2014/main" val="2766575306"/>
                    </a:ext>
                  </a:extLst>
                </a:gridCol>
                <a:gridCol w="926751">
                  <a:extLst>
                    <a:ext uri="{9D8B030D-6E8A-4147-A177-3AD203B41FA5}">
                      <a16:colId xmlns:a16="http://schemas.microsoft.com/office/drawing/2014/main" val="2780777738"/>
                    </a:ext>
                  </a:extLst>
                </a:gridCol>
                <a:gridCol w="3453126">
                  <a:extLst>
                    <a:ext uri="{9D8B030D-6E8A-4147-A177-3AD203B41FA5}">
                      <a16:colId xmlns:a16="http://schemas.microsoft.com/office/drawing/2014/main" val="1991101677"/>
                    </a:ext>
                  </a:extLst>
                </a:gridCol>
              </a:tblGrid>
              <a:tr h="839987">
                <a:tc>
                  <a:txBody>
                    <a:bodyPr/>
                    <a:lstStyle/>
                    <a:p>
                      <a:pPr algn="ctr">
                        <a:tabLst>
                          <a:tab pos="457200" algn="l"/>
                        </a:tabLst>
                      </a:pPr>
                      <a:r>
                        <a:rPr lang="ro-RO" sz="14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Nr.</a:t>
                      </a:r>
                      <a:endParaRPr lang="ru-MD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tabLst>
                          <a:tab pos="457200" algn="l"/>
                        </a:tabLst>
                      </a:pPr>
                      <a:r>
                        <a:rPr lang="ro-RO" sz="14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d/o</a:t>
                      </a:r>
                      <a:endParaRPr lang="ru-MD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sz="14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Disciplina</a:t>
                      </a:r>
                      <a:endParaRPr lang="ru-MD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ro-RO" sz="14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MD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ro-RO" sz="14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MD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sz="14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Instituția</a:t>
                      </a:r>
                      <a:endParaRPr lang="ru-MD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ro-RO" sz="14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MD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ro-RO" sz="14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MD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sz="14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Numărul specialiști/</a:t>
                      </a:r>
                      <a:endParaRPr lang="ru-MD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ro-RO" sz="14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ore</a:t>
                      </a:r>
                      <a:endParaRPr lang="ru-MD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sz="14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Durata contractului</a:t>
                      </a:r>
                      <a:endParaRPr lang="ru-MD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ro-RO" sz="14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MD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sz="14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Limba de instruire</a:t>
                      </a:r>
                      <a:endParaRPr lang="ru-MD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sz="14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Adresa, telefon</a:t>
                      </a:r>
                      <a:endParaRPr lang="ru-MD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ro-RO" sz="14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angajator</a:t>
                      </a:r>
                      <a:endParaRPr lang="ru-MD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ro-RO" sz="14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MD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ro-RO" sz="14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MD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92361302"/>
                  </a:ext>
                </a:extLst>
              </a:tr>
              <a:tr h="558342">
                <a:tc>
                  <a:txBody>
                    <a:bodyPr/>
                    <a:lstStyle/>
                    <a:p>
                      <a:pPr algn="ctr"/>
                      <a:r>
                        <a:rPr lang="ro-RO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6.</a:t>
                      </a:r>
                      <a:endParaRPr lang="ru-MD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o-RO" sz="14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Matematica</a:t>
                      </a:r>
                      <a:endParaRPr lang="ru-MD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o-RO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IP Liceul Teoretic ”</a:t>
                      </a:r>
                      <a:r>
                        <a:rPr lang="ro-RO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N.Bălcescu</a:t>
                      </a:r>
                      <a:r>
                        <a:rPr lang="ro-RO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”</a:t>
                      </a:r>
                      <a:endParaRPr lang="ru-MD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1,0 unit./</a:t>
                      </a:r>
                      <a:endParaRPr lang="ru-MD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ro-RO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18 ore</a:t>
                      </a:r>
                      <a:endParaRPr lang="ru-MD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o-RO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nedeterminată</a:t>
                      </a:r>
                      <a:endParaRPr lang="ru-MD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o-RO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română</a:t>
                      </a:r>
                      <a:endParaRPr lang="ru-MD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o-RO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com.Ciorescu</a:t>
                      </a:r>
                      <a:r>
                        <a:rPr lang="ro-RO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ro-RO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str.Alexandru</a:t>
                      </a:r>
                      <a:r>
                        <a:rPr lang="ro-RO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cel Bun, 10</a:t>
                      </a:r>
                      <a:endParaRPr lang="ru-MD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r>
                        <a:rPr lang="ro-RO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(022) 457848  </a:t>
                      </a:r>
                      <a:endParaRPr lang="ru-MD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8059595"/>
                  </a:ext>
                </a:extLst>
              </a:tr>
              <a:tr h="428625">
                <a:tc>
                  <a:txBody>
                    <a:bodyPr/>
                    <a:lstStyle/>
                    <a:p>
                      <a:pPr algn="ctr"/>
                      <a:r>
                        <a:rPr lang="ro-RO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MD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o-RO" sz="14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MD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o-RO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Liceul Teoretic „George Călinescu”</a:t>
                      </a:r>
                      <a:endParaRPr lang="ru-MD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1,0 unit.</a:t>
                      </a:r>
                      <a:endParaRPr lang="ru-MD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o-RO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determinată</a:t>
                      </a:r>
                      <a:endParaRPr lang="ru-MD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o-RO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română</a:t>
                      </a:r>
                      <a:endParaRPr lang="ru-MD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o-RO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mun. Chișinău,  str. </a:t>
                      </a:r>
                      <a:r>
                        <a:rPr lang="ro-RO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Ceucari</a:t>
                      </a:r>
                      <a:r>
                        <a:rPr lang="ro-RO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, 7</a:t>
                      </a:r>
                      <a:endParaRPr lang="ru-MD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r>
                        <a:rPr lang="ro-RO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(022) 466923</a:t>
                      </a:r>
                      <a:endParaRPr lang="ru-MD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32284031"/>
                  </a:ext>
                </a:extLst>
              </a:tr>
              <a:tr h="494209">
                <a:tc>
                  <a:txBody>
                    <a:bodyPr/>
                    <a:lstStyle/>
                    <a:p>
                      <a:pPr algn="ctr"/>
                      <a:r>
                        <a:rPr lang="ro-RO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MD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o-RO" sz="14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MD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o-RO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LT „V. Levski”</a:t>
                      </a:r>
                      <a:endParaRPr lang="ru-MD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1,0 unit./</a:t>
                      </a:r>
                      <a:endParaRPr lang="ru-MD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ro-RO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18 ore</a:t>
                      </a:r>
                      <a:endParaRPr lang="ru-MD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o-RO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nedeterminată</a:t>
                      </a:r>
                      <a:endParaRPr lang="ru-MD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o-RO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rusă</a:t>
                      </a:r>
                      <a:endParaRPr lang="ru-MD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o-RO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mun. Chișinău,  str. Studenților, 3/3</a:t>
                      </a:r>
                      <a:endParaRPr lang="ru-MD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r>
                        <a:rPr lang="ro-RO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(022) 31-91-28</a:t>
                      </a:r>
                      <a:endParaRPr lang="ru-MD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1721649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337163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762000" y="1660313"/>
            <a:ext cx="10640292" cy="2554545"/>
          </a:xfrm>
          <a:prstGeom prst="rect">
            <a:avLst/>
          </a:prstGeom>
          <a:solidFill>
            <a:srgbClr val="FFFFCC"/>
          </a:solidFill>
        </p:spPr>
        <p:txBody>
          <a:bodyPr wrap="square">
            <a:spAutoFit/>
          </a:bodyPr>
          <a:lstStyle/>
          <a:p>
            <a:pPr marL="810260" indent="-810260" algn="ctr">
              <a:spcAft>
                <a:spcPts val="0"/>
              </a:spcAft>
            </a:pPr>
            <a:r>
              <a:rPr lang="ro-RO" sz="4000" b="1" u="sng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Important! </a:t>
            </a:r>
          </a:p>
          <a:p>
            <a:pPr marL="810260" indent="-810260" algn="ctr">
              <a:spcAft>
                <a:spcPts val="0"/>
              </a:spcAft>
            </a:pPr>
            <a:r>
              <a:rPr lang="ro-RO" sz="4000" b="1" u="sng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Pentru angajare urmează să Vă adresați la directorul instituției pentru a stabili data și locul  interviului.</a:t>
            </a:r>
            <a:endParaRPr lang="ru-RU" sz="4000" dirty="0">
              <a:solidFill>
                <a:srgbClr val="C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45181064"/>
      </p:ext>
    </p:extLst>
  </p:cSld>
  <p:clrMapOvr>
    <a:masterClrMapping/>
  </p:clrMapOvr>
</p:sld>
</file>

<file path=ppt/theme/theme1.xml><?xml version="1.0" encoding="utf-8"?>
<a:theme xmlns:a="http://schemas.openxmlformats.org/drawingml/2006/main" name="Капля">
  <a:themeElements>
    <a:clrScheme name="Droplet">
      <a:dk1>
        <a:sysClr val="windowText" lastClr="000000"/>
      </a:dk1>
      <a:lt1>
        <a:sysClr val="window" lastClr="FFFFFF"/>
      </a:lt1>
      <a:dk2>
        <a:srgbClr val="355071"/>
      </a:dk2>
      <a:lt2>
        <a:srgbClr val="AABED7"/>
      </a:lt2>
      <a:accent1>
        <a:srgbClr val="2FA3EE"/>
      </a:accent1>
      <a:accent2>
        <a:srgbClr val="4BCAAD"/>
      </a:accent2>
      <a:accent3>
        <a:srgbClr val="86C157"/>
      </a:accent3>
      <a:accent4>
        <a:srgbClr val="D99C3F"/>
      </a:accent4>
      <a:accent5>
        <a:srgbClr val="CE6633"/>
      </a:accent5>
      <a:accent6>
        <a:srgbClr val="A35DD1"/>
      </a:accent6>
      <a:hlink>
        <a:srgbClr val="56BCFE"/>
      </a:hlink>
      <a:folHlink>
        <a:srgbClr val="97C5E3"/>
      </a:folHlink>
    </a:clrScheme>
    <a:fontScheme name="Drople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roplet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130000"/>
                <a:satMod val="150000"/>
                <a:lumMod val="112000"/>
              </a:schemeClr>
            </a:gs>
            <a:gs pos="100000">
              <a:schemeClr val="phClr">
                <a:shade val="92000"/>
                <a:satMod val="140000"/>
                <a:lumMod val="11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A633B6A3-9E7F-4C10-9C98-2517A313436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Капля</Template>
  <TotalTime>49</TotalTime>
  <Words>510</Words>
  <Application>Microsoft Office PowerPoint</Application>
  <PresentationFormat>Широкоэкранный</PresentationFormat>
  <Paragraphs>150</Paragraphs>
  <Slides>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10" baseType="lpstr">
      <vt:lpstr>Arial</vt:lpstr>
      <vt:lpstr>Franklin Gothic Medium</vt:lpstr>
      <vt:lpstr>Times New Roman</vt:lpstr>
      <vt:lpstr>Tw Cen MT</vt:lpstr>
      <vt:lpstr>Капля</vt:lpstr>
      <vt:lpstr>Posturi vacante la Disciplina școlară Matematica   pentru anul de studii 2024-2025  </vt:lpstr>
      <vt:lpstr>  Posturi didactice vacante în instituţiile de învăţământ din municipiul Chișinău la 28.08.2024  Sectorul Botanica </vt:lpstr>
      <vt:lpstr>  Posturi didactice vacante în instituţiile de învăţământ din municipiul Chișinău la 14.08.2023  Sectorul Buiucani și centru </vt:lpstr>
      <vt:lpstr>  Posturi didactice vacante în instituţiile de învăţământ din municipiul Chișinău la 14.08.2023  Sectorul Ciocana/ râșcani 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Locuri vacante la Disciplina școlară Matematica   pentru anul de studii 2023-2024</dc:title>
  <dc:creator>Учетная запись Майкрософт</dc:creator>
  <cp:lastModifiedBy>Ludmila Bulhac</cp:lastModifiedBy>
  <cp:revision>5</cp:revision>
  <dcterms:created xsi:type="dcterms:W3CDTF">2023-08-14T23:13:19Z</dcterms:created>
  <dcterms:modified xsi:type="dcterms:W3CDTF">2024-09-02T21:08:35Z</dcterms:modified>
</cp:coreProperties>
</file>