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32" d="100"/>
          <a:sy n="32" d="100"/>
        </p:scale>
        <p:origin x="91" y="7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9811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0482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7806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7987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9795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0614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353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1662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7484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925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1391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2734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4187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915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audio" Target="../media/audio1.wav"/><Relationship Id="rId5" Type="http://schemas.openxmlformats.org/officeDocument/2006/relationships/image" Target="../media/image4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6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8.jpg"/><Relationship Id="rId5" Type="http://schemas.openxmlformats.org/officeDocument/2006/relationships/image" Target="../media/image5.png"/><Relationship Id="rId10" Type="http://schemas.openxmlformats.org/officeDocument/2006/relationships/image" Target="../media/image17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audio" Target="../media/audio10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230" y="1127499"/>
            <a:ext cx="10297159" cy="815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sp>
        <p:nvSpPr>
          <p:cNvPr id="15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034902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3400" dirty="0" smtClean="0">
                <a:latin typeface="Corbel" panose="020B0503020204020204" pitchFamily="34" charset="0"/>
              </a:rPr>
              <a:t>Площадь </a:t>
            </a:r>
            <a:r>
              <a:rPr lang="ru-RU" sz="3400" dirty="0">
                <a:latin typeface="Corbel" panose="020B0503020204020204" pitchFamily="34" charset="0"/>
              </a:rPr>
              <a:t>каждого квадратика равна одной </a:t>
            </a:r>
            <a:endParaRPr lang="ru-RU" sz="3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3400" dirty="0" smtClean="0">
                <a:latin typeface="Corbel" panose="020B0503020204020204" pitchFamily="34" charset="0"/>
              </a:rPr>
              <a:t>квадратной </a:t>
            </a:r>
            <a:r>
              <a:rPr lang="ru-RU" sz="3400" dirty="0">
                <a:latin typeface="Corbel" panose="020B0503020204020204" pitchFamily="34" charset="0"/>
              </a:rPr>
              <a:t>миле.  </a:t>
            </a:r>
            <a:r>
              <a:rPr lang="ru-RU" sz="3400" dirty="0" smtClean="0">
                <a:latin typeface="Corbel" panose="020B0503020204020204" pitchFamily="34" charset="0"/>
              </a:rPr>
              <a:t>Это </a:t>
            </a:r>
            <a:r>
              <a:rPr lang="ru-RU" sz="3400" dirty="0">
                <a:latin typeface="Corbel" panose="020B0503020204020204" pitchFamily="34" charset="0"/>
              </a:rPr>
              <a:t>– снимок из космоса. На нём </a:t>
            </a:r>
            <a:endParaRPr lang="ru-RU" sz="3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3400" dirty="0" smtClean="0">
                <a:latin typeface="Corbel" panose="020B0503020204020204" pitchFamily="34" charset="0"/>
              </a:rPr>
              <a:t>запечатлены </a:t>
            </a:r>
            <a:r>
              <a:rPr lang="ru-RU" sz="3400" dirty="0">
                <a:latin typeface="Corbel" panose="020B0503020204020204" pitchFamily="34" charset="0"/>
              </a:rPr>
              <a:t>последствия вырубки леса в XIX веке, </a:t>
            </a:r>
            <a:endParaRPr lang="ru-RU" sz="3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3400" dirty="0" smtClean="0">
                <a:latin typeface="Corbel" panose="020B0503020204020204" pitchFamily="34" charset="0"/>
              </a:rPr>
              <a:t>совершённой </a:t>
            </a:r>
            <a:r>
              <a:rPr lang="ru-RU" sz="3400" dirty="0">
                <a:latin typeface="Corbel" panose="020B0503020204020204" pitchFamily="34" charset="0"/>
              </a:rPr>
              <a:t>по договору между правительством </a:t>
            </a:r>
            <a:endParaRPr lang="ru-RU" sz="3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3400" dirty="0" smtClean="0">
                <a:latin typeface="Corbel" panose="020B0503020204020204" pitchFamily="34" charset="0"/>
              </a:rPr>
              <a:t>США </a:t>
            </a:r>
            <a:r>
              <a:rPr lang="ru-RU" sz="3400" dirty="0">
                <a:latin typeface="Corbel" panose="020B0503020204020204" pitchFamily="34" charset="0"/>
              </a:rPr>
              <a:t>и одной компанией. </a:t>
            </a:r>
            <a:r>
              <a:rPr lang="ru-RU" sz="3400" b="1" dirty="0">
                <a:latin typeface="Corbel" panose="020B0503020204020204" pitchFamily="34" charset="0"/>
              </a:rPr>
              <a:t>Для </a:t>
            </a:r>
            <a:r>
              <a:rPr lang="ru-RU" sz="3400" b="1" dirty="0" smtClean="0">
                <a:latin typeface="Corbel" panose="020B0503020204020204" pitchFamily="34" charset="0"/>
              </a:rPr>
              <a:t>чего?</a:t>
            </a:r>
            <a:endParaRPr lang="ru-RU" sz="3400" dirty="0">
              <a:latin typeface="Corbel" panose="020B0503020204020204" pitchFamily="34" charset="0"/>
            </a:endParaRPr>
          </a:p>
          <a:p>
            <a:pPr fontAlgn="base"/>
            <a:r>
              <a:rPr lang="en-US" sz="3400" dirty="0" err="1" smtClean="0">
                <a:latin typeface="Corbel" panose="020B0503020204020204" pitchFamily="34" charset="0"/>
              </a:rPr>
              <a:t>Suprafața</a:t>
            </a:r>
            <a:r>
              <a:rPr lang="en-US" sz="3400" dirty="0" smtClean="0">
                <a:latin typeface="Corbel" panose="020B0503020204020204" pitchFamily="34" charset="0"/>
              </a:rPr>
              <a:t> </a:t>
            </a:r>
            <a:r>
              <a:rPr lang="en-US" sz="3400" dirty="0" err="1">
                <a:latin typeface="Corbel" panose="020B0503020204020204" pitchFamily="34" charset="0"/>
              </a:rPr>
              <a:t>fiecărui</a:t>
            </a:r>
            <a:r>
              <a:rPr lang="en-US" sz="3400" dirty="0">
                <a:latin typeface="Corbel" panose="020B0503020204020204" pitchFamily="34" charset="0"/>
              </a:rPr>
              <a:t> </a:t>
            </a:r>
            <a:r>
              <a:rPr lang="en-US" sz="3400" dirty="0" err="1">
                <a:latin typeface="Corbel" panose="020B0503020204020204" pitchFamily="34" charset="0"/>
              </a:rPr>
              <a:t>pătrat</a:t>
            </a:r>
            <a:r>
              <a:rPr lang="en-US" sz="3400" dirty="0">
                <a:latin typeface="Corbel" panose="020B0503020204020204" pitchFamily="34" charset="0"/>
              </a:rPr>
              <a:t> e de 1 </a:t>
            </a:r>
            <a:r>
              <a:rPr lang="en-US" sz="3400" dirty="0" err="1">
                <a:latin typeface="Corbel" panose="020B0503020204020204" pitchFamily="34" charset="0"/>
              </a:rPr>
              <a:t>milă</a:t>
            </a:r>
            <a:r>
              <a:rPr lang="en-US" sz="3400" dirty="0">
                <a:latin typeface="Corbel" panose="020B0503020204020204" pitchFamily="34" charset="0"/>
              </a:rPr>
              <a:t> </a:t>
            </a:r>
            <a:r>
              <a:rPr lang="en-US" sz="3400" dirty="0" err="1">
                <a:latin typeface="Corbel" panose="020B0503020204020204" pitchFamily="34" charset="0"/>
              </a:rPr>
              <a:t>pătrată</a:t>
            </a:r>
            <a:r>
              <a:rPr lang="en-US" sz="3400" dirty="0">
                <a:latin typeface="Corbel" panose="020B0503020204020204" pitchFamily="34" charset="0"/>
              </a:rPr>
              <a:t>. </a:t>
            </a:r>
            <a:r>
              <a:rPr lang="en-US" sz="3400" dirty="0" err="1">
                <a:latin typeface="Corbel" panose="020B0503020204020204" pitchFamily="34" charset="0"/>
              </a:rPr>
              <a:t>Această</a:t>
            </a:r>
            <a:r>
              <a:rPr lang="en-US" sz="3400" dirty="0">
                <a:latin typeface="Corbel" panose="020B0503020204020204" pitchFamily="34" charset="0"/>
              </a:rPr>
              <a:t> </a:t>
            </a:r>
            <a:endParaRPr lang="ru-RU" sz="3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3400" dirty="0" err="1" smtClean="0">
                <a:latin typeface="Corbel" panose="020B0503020204020204" pitchFamily="34" charset="0"/>
              </a:rPr>
              <a:t>fotografie</a:t>
            </a:r>
            <a:r>
              <a:rPr lang="en-US" sz="3400" dirty="0">
                <a:latin typeface="Corbel" panose="020B0503020204020204" pitchFamily="34" charset="0"/>
              </a:rPr>
              <a:t>, </a:t>
            </a:r>
            <a:r>
              <a:rPr lang="en-US" sz="3400" dirty="0" err="1">
                <a:latin typeface="Corbel" panose="020B0503020204020204" pitchFamily="34" charset="0"/>
              </a:rPr>
              <a:t>făcută</a:t>
            </a:r>
            <a:r>
              <a:rPr lang="en-US" sz="3400" dirty="0">
                <a:latin typeface="Corbel" panose="020B0503020204020204" pitchFamily="34" charset="0"/>
              </a:rPr>
              <a:t> din </a:t>
            </a:r>
            <a:r>
              <a:rPr lang="en-US" sz="3400" dirty="0" err="1">
                <a:latin typeface="Corbel" panose="020B0503020204020204" pitchFamily="34" charset="0"/>
              </a:rPr>
              <a:t>spațiu</a:t>
            </a:r>
            <a:r>
              <a:rPr lang="en-US" sz="3400" dirty="0">
                <a:latin typeface="Corbel" panose="020B0503020204020204" pitchFamily="34" charset="0"/>
              </a:rPr>
              <a:t>, </a:t>
            </a:r>
            <a:r>
              <a:rPr lang="en-US" sz="3400" dirty="0" err="1">
                <a:latin typeface="Corbel" panose="020B0503020204020204" pitchFamily="34" charset="0"/>
              </a:rPr>
              <a:t>surprinde</a:t>
            </a:r>
            <a:r>
              <a:rPr lang="en-US" sz="3400" dirty="0">
                <a:latin typeface="Corbel" panose="020B0503020204020204" pitchFamily="34" charset="0"/>
              </a:rPr>
              <a:t> </a:t>
            </a:r>
            <a:r>
              <a:rPr lang="en-US" sz="3400" dirty="0" err="1">
                <a:latin typeface="Corbel" panose="020B0503020204020204" pitchFamily="34" charset="0"/>
              </a:rPr>
              <a:t>defrișarea</a:t>
            </a:r>
            <a:r>
              <a:rPr lang="en-US" sz="3400" dirty="0">
                <a:latin typeface="Corbel" panose="020B0503020204020204" pitchFamily="34" charset="0"/>
              </a:rPr>
              <a:t> </a:t>
            </a:r>
            <a:r>
              <a:rPr lang="en-US" sz="3400" dirty="0" err="1">
                <a:latin typeface="Corbel" panose="020B0503020204020204" pitchFamily="34" charset="0"/>
              </a:rPr>
              <a:t>masivă</a:t>
            </a:r>
            <a:r>
              <a:rPr lang="en-US" sz="3400" dirty="0">
                <a:latin typeface="Corbel" panose="020B0503020204020204" pitchFamily="34" charset="0"/>
              </a:rPr>
              <a:t> </a:t>
            </a:r>
            <a:endParaRPr lang="ru-RU" sz="3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3400" dirty="0" smtClean="0">
                <a:latin typeface="Corbel" panose="020B0503020204020204" pitchFamily="34" charset="0"/>
              </a:rPr>
              <a:t>din </a:t>
            </a:r>
            <a:r>
              <a:rPr lang="en-US" sz="3400" dirty="0" err="1">
                <a:latin typeface="Corbel" panose="020B0503020204020204" pitchFamily="34" charset="0"/>
              </a:rPr>
              <a:t>secolul</a:t>
            </a:r>
            <a:r>
              <a:rPr lang="en-US" sz="3400" dirty="0">
                <a:latin typeface="Corbel" panose="020B0503020204020204" pitchFamily="34" charset="0"/>
              </a:rPr>
              <a:t> XIX, </a:t>
            </a:r>
            <a:r>
              <a:rPr lang="en-US" sz="3400" dirty="0" err="1">
                <a:latin typeface="Corbel" panose="020B0503020204020204" pitchFamily="34" charset="0"/>
              </a:rPr>
              <a:t>ce</a:t>
            </a:r>
            <a:r>
              <a:rPr lang="en-US" sz="3400" dirty="0">
                <a:latin typeface="Corbel" panose="020B0503020204020204" pitchFamily="34" charset="0"/>
              </a:rPr>
              <a:t> </a:t>
            </a:r>
            <a:r>
              <a:rPr lang="en-US" sz="3400" dirty="0" err="1">
                <a:latin typeface="Corbel" panose="020B0503020204020204" pitchFamily="34" charset="0"/>
              </a:rPr>
              <a:t>avut</a:t>
            </a:r>
            <a:r>
              <a:rPr lang="en-US" sz="3400" dirty="0">
                <a:latin typeface="Corbel" panose="020B0503020204020204" pitchFamily="34" charset="0"/>
              </a:rPr>
              <a:t> </a:t>
            </a:r>
            <a:r>
              <a:rPr lang="en-US" sz="3400" dirty="0" err="1">
                <a:latin typeface="Corbel" panose="020B0503020204020204" pitchFamily="34" charset="0"/>
              </a:rPr>
              <a:t>loc</a:t>
            </a:r>
            <a:r>
              <a:rPr lang="en-US" sz="3400" dirty="0">
                <a:latin typeface="Corbel" panose="020B0503020204020204" pitchFamily="34" charset="0"/>
              </a:rPr>
              <a:t> </a:t>
            </a:r>
            <a:r>
              <a:rPr lang="en-US" sz="3400" dirty="0" err="1">
                <a:latin typeface="Corbel" panose="020B0503020204020204" pitchFamily="34" charset="0"/>
              </a:rPr>
              <a:t>în</a:t>
            </a:r>
            <a:r>
              <a:rPr lang="en-US" sz="3400" dirty="0">
                <a:latin typeface="Corbel" panose="020B0503020204020204" pitchFamily="34" charset="0"/>
              </a:rPr>
              <a:t> </a:t>
            </a:r>
            <a:r>
              <a:rPr lang="en-US" sz="3400" dirty="0" err="1">
                <a:latin typeface="Corbel" panose="020B0503020204020204" pitchFamily="34" charset="0"/>
              </a:rPr>
              <a:t>baza</a:t>
            </a:r>
            <a:r>
              <a:rPr lang="en-US" sz="3400" dirty="0">
                <a:latin typeface="Corbel" panose="020B0503020204020204" pitchFamily="34" charset="0"/>
              </a:rPr>
              <a:t> </a:t>
            </a:r>
            <a:r>
              <a:rPr lang="en-US" sz="3400" dirty="0" err="1">
                <a:latin typeface="Corbel" panose="020B0503020204020204" pitchFamily="34" charset="0"/>
              </a:rPr>
              <a:t>unui</a:t>
            </a:r>
            <a:r>
              <a:rPr lang="en-US" sz="3400" dirty="0">
                <a:latin typeface="Corbel" panose="020B0503020204020204" pitchFamily="34" charset="0"/>
              </a:rPr>
              <a:t> contract </a:t>
            </a:r>
            <a:r>
              <a:rPr lang="en-US" sz="3400" dirty="0" err="1">
                <a:latin typeface="Corbel" panose="020B0503020204020204" pitchFamily="34" charset="0"/>
              </a:rPr>
              <a:t>dintre</a:t>
            </a:r>
            <a:r>
              <a:rPr lang="en-US" sz="3400" dirty="0">
                <a:latin typeface="Corbel" panose="020B0503020204020204" pitchFamily="34" charset="0"/>
              </a:rPr>
              <a:t> </a:t>
            </a:r>
            <a:endParaRPr lang="ru-RU" sz="3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3400" dirty="0" err="1" smtClean="0">
                <a:latin typeface="Corbel" panose="020B0503020204020204" pitchFamily="34" charset="0"/>
              </a:rPr>
              <a:t>guvernul</a:t>
            </a:r>
            <a:r>
              <a:rPr lang="en-US" sz="3400" dirty="0" smtClean="0">
                <a:latin typeface="Corbel" panose="020B0503020204020204" pitchFamily="34" charset="0"/>
              </a:rPr>
              <a:t> </a:t>
            </a:r>
            <a:r>
              <a:rPr lang="en-US" sz="3400" dirty="0">
                <a:latin typeface="Corbel" panose="020B0503020204020204" pitchFamily="34" charset="0"/>
              </a:rPr>
              <a:t>SUA </a:t>
            </a:r>
            <a:r>
              <a:rPr lang="en-US" sz="3400" dirty="0" err="1">
                <a:latin typeface="Corbel" panose="020B0503020204020204" pitchFamily="34" charset="0"/>
              </a:rPr>
              <a:t>și</a:t>
            </a:r>
            <a:r>
              <a:rPr lang="en-US" sz="3400" dirty="0">
                <a:latin typeface="Corbel" panose="020B0503020204020204" pitchFamily="34" charset="0"/>
              </a:rPr>
              <a:t> o </a:t>
            </a:r>
            <a:r>
              <a:rPr lang="en-US" sz="3400" dirty="0" err="1">
                <a:latin typeface="Corbel" panose="020B0503020204020204" pitchFamily="34" charset="0"/>
              </a:rPr>
              <a:t>companie</a:t>
            </a:r>
            <a:r>
              <a:rPr lang="en-US" sz="3400" dirty="0">
                <a:latin typeface="Corbel" panose="020B0503020204020204" pitchFamily="34" charset="0"/>
              </a:rPr>
              <a:t> </a:t>
            </a:r>
            <a:r>
              <a:rPr lang="en-US" sz="3400" dirty="0" err="1">
                <a:latin typeface="Corbel" panose="020B0503020204020204" pitchFamily="34" charset="0"/>
              </a:rPr>
              <a:t>privată</a:t>
            </a:r>
            <a:r>
              <a:rPr lang="en-US" sz="3400" dirty="0">
                <a:latin typeface="Corbel" panose="020B0503020204020204" pitchFamily="34" charset="0"/>
              </a:rPr>
              <a:t>. </a:t>
            </a:r>
            <a:r>
              <a:rPr lang="en-US" sz="3400" b="1" dirty="0">
                <a:latin typeface="Corbel" panose="020B0503020204020204" pitchFamily="34" charset="0"/>
              </a:rPr>
              <a:t>Cu </a:t>
            </a:r>
            <a:r>
              <a:rPr lang="en-US" sz="3400" b="1" dirty="0" err="1">
                <a:latin typeface="Corbel" panose="020B0503020204020204" pitchFamily="34" charset="0"/>
              </a:rPr>
              <a:t>ce</a:t>
            </a:r>
            <a:r>
              <a:rPr lang="en-US" sz="3400" b="1" dirty="0">
                <a:latin typeface="Corbel" panose="020B0503020204020204" pitchFamily="34" charset="0"/>
              </a:rPr>
              <a:t> se </a:t>
            </a:r>
            <a:r>
              <a:rPr lang="en-US" sz="3400" b="1" dirty="0" err="1">
                <a:latin typeface="Corbel" panose="020B0503020204020204" pitchFamily="34" charset="0"/>
              </a:rPr>
              <a:t>ocupa</a:t>
            </a:r>
            <a:r>
              <a:rPr lang="en-US" sz="3400" b="1" dirty="0">
                <a:latin typeface="Corbel" panose="020B0503020204020204" pitchFamily="34" charset="0"/>
              </a:rPr>
              <a:t> </a:t>
            </a:r>
            <a:endParaRPr lang="ru-RU" sz="3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3400" b="1" dirty="0" err="1" smtClean="0">
                <a:latin typeface="Corbel" panose="020B0503020204020204" pitchFamily="34" charset="0"/>
              </a:rPr>
              <a:t>compania</a:t>
            </a:r>
            <a:r>
              <a:rPr lang="en-US" sz="3400" b="1" dirty="0" smtClean="0">
                <a:latin typeface="Corbel" panose="020B0503020204020204" pitchFamily="34" charset="0"/>
              </a:rPr>
              <a:t> </a:t>
            </a:r>
            <a:r>
              <a:rPr lang="en-US" sz="3400" b="1" dirty="0" err="1" smtClean="0">
                <a:latin typeface="Corbel" panose="020B0503020204020204" pitchFamily="34" charset="0"/>
              </a:rPr>
              <a:t>respectivă</a:t>
            </a:r>
            <a:r>
              <a:rPr lang="en-US" sz="3400" b="1" dirty="0" smtClean="0">
                <a:latin typeface="Corbel" panose="020B0503020204020204" pitchFamily="34" charset="0"/>
              </a:rPr>
              <a:t>?</a:t>
            </a:r>
            <a:endParaRPr lang="ru-RU" sz="3400" dirty="0">
              <a:latin typeface="Corbel" panose="020B0503020204020204" pitchFamily="34" charset="0"/>
            </a:endParaRPr>
          </a:p>
          <a:p>
            <a:pPr fontAlgn="base"/>
            <a:r>
              <a:rPr lang="ru-RU" sz="3400" dirty="0" smtClean="0">
                <a:latin typeface="Corbel" panose="020B0503020204020204" pitchFamily="34" charset="0"/>
              </a:rPr>
              <a:t>1. Изготовления шахмат</a:t>
            </a:r>
            <a:r>
              <a:rPr lang="ro-RO" sz="3400" dirty="0" smtClean="0">
                <a:latin typeface="Corbel" panose="020B0503020204020204" pitchFamily="34" charset="0"/>
              </a:rPr>
              <a:t> / </a:t>
            </a:r>
            <a:r>
              <a:rPr lang="en-US" sz="3400" dirty="0" err="1">
                <a:latin typeface="Corbel" panose="020B0503020204020204" pitchFamily="34" charset="0"/>
              </a:rPr>
              <a:t>Producea</a:t>
            </a:r>
            <a:r>
              <a:rPr lang="en-US" sz="3400" dirty="0">
                <a:latin typeface="Corbel" panose="020B0503020204020204" pitchFamily="34" charset="0"/>
              </a:rPr>
              <a:t> </a:t>
            </a:r>
            <a:r>
              <a:rPr lang="en-US" sz="3400" dirty="0" err="1">
                <a:latin typeface="Corbel" panose="020B0503020204020204" pitchFamily="34" charset="0"/>
              </a:rPr>
              <a:t>jocuri</a:t>
            </a:r>
            <a:r>
              <a:rPr lang="en-US" sz="3400" dirty="0">
                <a:latin typeface="Corbel" panose="020B0503020204020204" pitchFamily="34" charset="0"/>
              </a:rPr>
              <a:t> de </a:t>
            </a:r>
            <a:r>
              <a:rPr lang="en-US" sz="3400" dirty="0" err="1" smtClean="0">
                <a:latin typeface="Corbel" panose="020B0503020204020204" pitchFamily="34" charset="0"/>
              </a:rPr>
              <a:t>șah</a:t>
            </a:r>
            <a:endParaRPr lang="ru-RU" sz="3400" dirty="0">
              <a:latin typeface="Corbel" panose="020B0503020204020204" pitchFamily="34" charset="0"/>
            </a:endParaRPr>
          </a:p>
          <a:p>
            <a:pPr fontAlgn="base"/>
            <a:r>
              <a:rPr lang="ru-RU" sz="3400" dirty="0" smtClean="0">
                <a:latin typeface="Corbel" panose="020B0503020204020204" pitchFamily="34" charset="0"/>
              </a:rPr>
              <a:t>2</a:t>
            </a:r>
            <a:r>
              <a:rPr lang="ru-RU" sz="3400" dirty="0">
                <a:latin typeface="Corbel" panose="020B0503020204020204" pitchFamily="34" charset="0"/>
              </a:rPr>
              <a:t>. Сельского </a:t>
            </a:r>
            <a:r>
              <a:rPr lang="ru-RU" sz="3400" dirty="0" smtClean="0">
                <a:latin typeface="Corbel" panose="020B0503020204020204" pitchFamily="34" charset="0"/>
              </a:rPr>
              <a:t>хозяйства</a:t>
            </a:r>
            <a:r>
              <a:rPr lang="ro-RO" sz="3400" dirty="0" smtClean="0">
                <a:latin typeface="Corbel" panose="020B0503020204020204" pitchFamily="34" charset="0"/>
              </a:rPr>
              <a:t> / </a:t>
            </a:r>
            <a:r>
              <a:rPr lang="en-US" sz="3400" dirty="0" err="1" smtClean="0">
                <a:latin typeface="Corbel" panose="020B0503020204020204" pitchFamily="34" charset="0"/>
              </a:rPr>
              <a:t>Agricultură</a:t>
            </a:r>
            <a:endParaRPr lang="ru-RU" sz="3400" dirty="0">
              <a:latin typeface="Corbel" panose="020B0503020204020204" pitchFamily="34" charset="0"/>
            </a:endParaRPr>
          </a:p>
          <a:p>
            <a:pPr fontAlgn="base"/>
            <a:r>
              <a:rPr lang="ru-RU" sz="3400" dirty="0" smtClean="0">
                <a:latin typeface="Corbel" panose="020B0503020204020204" pitchFamily="34" charset="0"/>
              </a:rPr>
              <a:t>3</a:t>
            </a:r>
            <a:r>
              <a:rPr lang="ru-RU" sz="3400" dirty="0">
                <a:latin typeface="Corbel" panose="020B0503020204020204" pitchFamily="34" charset="0"/>
              </a:rPr>
              <a:t>. Строительства железной </a:t>
            </a:r>
            <a:r>
              <a:rPr lang="ru-RU" sz="3400" dirty="0" smtClean="0">
                <a:latin typeface="Corbel" panose="020B0503020204020204" pitchFamily="34" charset="0"/>
              </a:rPr>
              <a:t>дороги</a:t>
            </a:r>
            <a:r>
              <a:rPr lang="ro-RO" sz="3400" dirty="0" smtClean="0">
                <a:latin typeface="Corbel" panose="020B0503020204020204" pitchFamily="34" charset="0"/>
              </a:rPr>
              <a:t> / </a:t>
            </a:r>
            <a:r>
              <a:rPr lang="en-US" sz="3400" dirty="0" err="1">
                <a:latin typeface="Corbel" panose="020B0503020204020204" pitchFamily="34" charset="0"/>
              </a:rPr>
              <a:t>Construcția</a:t>
            </a:r>
            <a:r>
              <a:rPr lang="en-US" sz="3400" dirty="0">
                <a:latin typeface="Corbel" panose="020B0503020204020204" pitchFamily="34" charset="0"/>
              </a:rPr>
              <a:t> </a:t>
            </a:r>
            <a:r>
              <a:rPr lang="en-US" sz="3400" dirty="0" err="1">
                <a:latin typeface="Corbel" panose="020B0503020204020204" pitchFamily="34" charset="0"/>
              </a:rPr>
              <a:t>căii</a:t>
            </a:r>
            <a:r>
              <a:rPr lang="en-US" sz="3400" dirty="0">
                <a:latin typeface="Corbel" panose="020B0503020204020204" pitchFamily="34" charset="0"/>
              </a:rPr>
              <a:t> </a:t>
            </a:r>
            <a:endParaRPr lang="ru-RU" sz="3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3400" dirty="0">
                <a:latin typeface="Corbel" panose="020B0503020204020204" pitchFamily="34" charset="0"/>
              </a:rPr>
              <a:t> </a:t>
            </a:r>
            <a:r>
              <a:rPr lang="ru-RU" sz="3400" dirty="0" smtClean="0">
                <a:latin typeface="Corbel" panose="020B0503020204020204" pitchFamily="34" charset="0"/>
              </a:rPr>
              <a:t>    </a:t>
            </a:r>
            <a:r>
              <a:rPr lang="en-US" sz="3400" dirty="0" err="1" smtClean="0">
                <a:latin typeface="Corbel" panose="020B0503020204020204" pitchFamily="34" charset="0"/>
              </a:rPr>
              <a:t>ferate</a:t>
            </a:r>
            <a:endParaRPr lang="ru-RU" sz="3400" dirty="0">
              <a:latin typeface="Corbel" panose="020B0503020204020204" pitchFamily="34" charset="0"/>
            </a:endParaRPr>
          </a:p>
          <a:p>
            <a:pPr fontAlgn="base"/>
            <a:r>
              <a:rPr lang="ru-RU" sz="3400" dirty="0" smtClean="0">
                <a:latin typeface="Corbel" panose="020B0503020204020204" pitchFamily="34" charset="0"/>
              </a:rPr>
              <a:t>4</a:t>
            </a:r>
            <a:r>
              <a:rPr lang="ru-RU" sz="3400" dirty="0">
                <a:latin typeface="Corbel" panose="020B0503020204020204" pitchFamily="34" charset="0"/>
              </a:rPr>
              <a:t>. Отопления </a:t>
            </a:r>
            <a:r>
              <a:rPr lang="ru-RU" sz="3400" dirty="0" smtClean="0">
                <a:latin typeface="Corbel" panose="020B0503020204020204" pitchFamily="34" charset="0"/>
              </a:rPr>
              <a:t>жилья</a:t>
            </a:r>
            <a:r>
              <a:rPr lang="ro-RO" sz="3400" dirty="0" smtClean="0">
                <a:latin typeface="Corbel" panose="020B0503020204020204" pitchFamily="34" charset="0"/>
              </a:rPr>
              <a:t> /</a:t>
            </a:r>
            <a:r>
              <a:rPr lang="en-US" sz="3400" dirty="0">
                <a:latin typeface="Corbel" panose="020B0503020204020204" pitchFamily="34" charset="0"/>
              </a:rPr>
              <a:t> </a:t>
            </a:r>
            <a:r>
              <a:rPr lang="en-US" sz="3400" dirty="0" err="1">
                <a:latin typeface="Corbel" panose="020B0503020204020204" pitchFamily="34" charset="0"/>
              </a:rPr>
              <a:t>Încălzirea</a:t>
            </a:r>
            <a:r>
              <a:rPr lang="en-US" sz="3400" dirty="0">
                <a:latin typeface="Corbel" panose="020B0503020204020204" pitchFamily="34" charset="0"/>
              </a:rPr>
              <a:t> </a:t>
            </a:r>
            <a:r>
              <a:rPr lang="en-US" sz="3400" dirty="0" err="1">
                <a:latin typeface="Corbel" panose="020B0503020204020204" pitchFamily="34" charset="0"/>
              </a:rPr>
              <a:t>locuințelor</a:t>
            </a:r>
            <a:endParaRPr lang="ru-RU" sz="3400" dirty="0">
              <a:latin typeface="Corbel" panose="020B0503020204020204" pitchFamily="34" charset="0"/>
            </a:endParaRPr>
          </a:p>
          <a:p>
            <a:pPr fontAlgn="base"/>
            <a:endParaRPr lang="ru-RU" sz="3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pic>
        <p:nvPicPr>
          <p:cNvPr id="1026" name="Picture 2" descr="https://lh3.googleusercontent.com/Ptab-TENuuA5yd3QMSsR6zQF7uEfHb2-051_NziIR1WkmWF2LoH5QP2a3qbQ_alslexnMC93y6R9-QbA8jgjfGZ6irkMZI6H_ZqX_uMdEmHBVo-UPE2ra-XyDRXoz95moWs94p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517" y="1247112"/>
            <a:ext cx="9212965" cy="608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53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49" y="3849024"/>
            <a:ext cx="10205358" cy="3935714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     3</a:t>
            </a:r>
            <a:r>
              <a:rPr lang="ru-RU" sz="5000" b="1" dirty="0">
                <a:solidFill>
                  <a:schemeClr val="bg1"/>
                </a:solidFill>
                <a:latin typeface="Corbel" panose="020B0503020204020204" pitchFamily="34" charset="0"/>
              </a:rPr>
              <a:t>. Строительства железной </a:t>
            </a:r>
            <a:r>
              <a:rPr lang="ru-RU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     дороги</a:t>
            </a:r>
            <a:r>
              <a:rPr lang="ro-RO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o-RO" sz="5000" b="1" dirty="0">
                <a:solidFill>
                  <a:schemeClr val="bg1"/>
                </a:solidFill>
                <a:latin typeface="Corbel" panose="020B0503020204020204" pitchFamily="34" charset="0"/>
              </a:rPr>
              <a:t>/ </a:t>
            </a:r>
            <a:r>
              <a:rPr lang="en-US" sz="5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Construcția</a:t>
            </a:r>
            <a:r>
              <a:rPr lang="en-US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căii</a:t>
            </a:r>
            <a:r>
              <a:rPr lang="en-US" sz="5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     </a:t>
            </a:r>
            <a:r>
              <a:rPr lang="en-US" sz="5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ferate</a:t>
            </a:r>
            <a:endParaRPr lang="ru-RU" sz="5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230" y="1127499"/>
            <a:ext cx="10297159" cy="81514"/>
          </a:xfrm>
          <a:prstGeom prst="rect">
            <a:avLst/>
          </a:prstGeom>
        </p:spPr>
      </p:pic>
      <p:sp>
        <p:nvSpPr>
          <p:cNvPr id="18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12" name="Picture 2" descr="Электрификация железных дорог: сколько Евросоюз вложит в латвийский  транспортный проект | Экономика | Baltnews - новостной портал на русском  языке в Латвии, Прибалтика, сводки событий, мнения, комментарии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71" y="3054452"/>
            <a:ext cx="9311559" cy="552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56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230" y="1127499"/>
            <a:ext cx="10297159" cy="815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sp>
        <p:nvSpPr>
          <p:cNvPr id="15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В </a:t>
            </a:r>
            <a:r>
              <a:rPr lang="ru-RU" sz="5200" dirty="0">
                <a:latin typeface="Corbel" panose="020B0503020204020204" pitchFamily="34" charset="0"/>
              </a:rPr>
              <a:t>2005 году на экологическом фестивале установили памятник </a:t>
            </a:r>
            <a:endParaRPr lang="ru-RU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с </a:t>
            </a:r>
            <a:r>
              <a:rPr lang="ru-RU" sz="5200" dirty="0">
                <a:latin typeface="Corbel" panose="020B0503020204020204" pitchFamily="34" charset="0"/>
              </a:rPr>
              <a:t>шестиугольным постаментом. </a:t>
            </a:r>
            <a:r>
              <a:rPr lang="ru-RU" sz="5200" b="1" dirty="0">
                <a:latin typeface="Corbel" panose="020B0503020204020204" pitchFamily="34" charset="0"/>
              </a:rPr>
              <a:t>Этот памятник называют «Гимн </a:t>
            </a:r>
            <a:endParaRPr lang="ru-RU" sz="5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200" b="1" dirty="0" smtClean="0">
                <a:latin typeface="Corbel" panose="020B0503020204020204" pitchFamily="34" charset="0"/>
              </a:rPr>
              <a:t>труду</a:t>
            </a:r>
            <a:r>
              <a:rPr lang="ru-RU" sz="5200" b="1" dirty="0">
                <a:latin typeface="Corbel" panose="020B0503020204020204" pitchFamily="34" charset="0"/>
              </a:rPr>
              <a:t>», и он посвящён...   </a:t>
            </a:r>
            <a:endParaRPr lang="ru-RU" sz="5200" dirty="0">
              <a:latin typeface="Corbel" panose="020B0503020204020204" pitchFamily="34" charset="0"/>
            </a:endParaRPr>
          </a:p>
          <a:p>
            <a:pPr fontAlgn="base"/>
            <a:r>
              <a:rPr lang="en-US" sz="5200" dirty="0" err="1" smtClean="0">
                <a:latin typeface="Corbel" panose="020B0503020204020204" pitchFamily="34" charset="0"/>
              </a:rPr>
              <a:t>În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anul</a:t>
            </a:r>
            <a:r>
              <a:rPr lang="en-US" sz="5200" dirty="0">
                <a:latin typeface="Corbel" panose="020B0503020204020204" pitchFamily="34" charset="0"/>
              </a:rPr>
              <a:t> 2005, la un festival ecologic a </a:t>
            </a:r>
            <a:r>
              <a:rPr lang="en-US" sz="5200" dirty="0" err="1">
                <a:latin typeface="Corbel" panose="020B0503020204020204" pitchFamily="34" charset="0"/>
              </a:rPr>
              <a:t>fost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instalat</a:t>
            </a:r>
            <a:r>
              <a:rPr lang="en-US" sz="5200" dirty="0">
                <a:latin typeface="Corbel" panose="020B0503020204020204" pitchFamily="34" charset="0"/>
              </a:rPr>
              <a:t> un monument cu un </a:t>
            </a:r>
            <a:endParaRPr lang="ru-RU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dirty="0" err="1" smtClean="0">
                <a:latin typeface="Corbel" panose="020B0503020204020204" pitchFamily="34" charset="0"/>
              </a:rPr>
              <a:t>postament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r>
              <a:rPr lang="en-US" sz="5200" dirty="0">
                <a:latin typeface="Corbel" panose="020B0503020204020204" pitchFamily="34" charset="0"/>
              </a:rPr>
              <a:t>hexagonal. </a:t>
            </a:r>
            <a:r>
              <a:rPr lang="en-US" sz="5200" b="1" dirty="0" err="1">
                <a:latin typeface="Corbel" panose="020B0503020204020204" pitchFamily="34" charset="0"/>
              </a:rPr>
              <a:t>Acesta</a:t>
            </a:r>
            <a:r>
              <a:rPr lang="en-US" sz="5200" b="1" dirty="0">
                <a:latin typeface="Corbel" panose="020B0503020204020204" pitchFamily="34" charset="0"/>
              </a:rPr>
              <a:t> a </a:t>
            </a:r>
            <a:r>
              <a:rPr lang="en-US" sz="5200" b="1" dirty="0" err="1">
                <a:latin typeface="Corbel" panose="020B0503020204020204" pitchFamily="34" charset="0"/>
              </a:rPr>
              <a:t>fost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numit</a:t>
            </a:r>
            <a:r>
              <a:rPr lang="en-US" sz="5200" b="1" dirty="0">
                <a:latin typeface="Corbel" panose="020B0503020204020204" pitchFamily="34" charset="0"/>
              </a:rPr>
              <a:t> ”</a:t>
            </a:r>
            <a:r>
              <a:rPr lang="en-US" sz="5200" b="1" dirty="0" err="1">
                <a:latin typeface="Corbel" panose="020B0503020204020204" pitchFamily="34" charset="0"/>
              </a:rPr>
              <a:t>Imnul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muncii</a:t>
            </a:r>
            <a:r>
              <a:rPr lang="en-US" sz="5200" b="1" dirty="0">
                <a:latin typeface="Corbel" panose="020B0503020204020204" pitchFamily="34" charset="0"/>
              </a:rPr>
              <a:t>” </a:t>
            </a:r>
            <a:r>
              <a:rPr lang="en-US" sz="5200" b="1" dirty="0" err="1">
                <a:latin typeface="Corbel" panose="020B0503020204020204" pitchFamily="34" charset="0"/>
              </a:rPr>
              <a:t>și</a:t>
            </a:r>
            <a:r>
              <a:rPr lang="en-US" sz="5200" b="1" dirty="0">
                <a:latin typeface="Corbel" panose="020B0503020204020204" pitchFamily="34" charset="0"/>
              </a:rPr>
              <a:t> e </a:t>
            </a:r>
            <a:endParaRPr lang="ru-RU" sz="5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b="1" dirty="0" err="1" smtClean="0">
                <a:latin typeface="Corbel" panose="020B0503020204020204" pitchFamily="34" charset="0"/>
              </a:rPr>
              <a:t>dedicat</a:t>
            </a:r>
            <a:r>
              <a:rPr lang="en-US" sz="5200" b="1" dirty="0">
                <a:latin typeface="Corbel" panose="020B0503020204020204" pitchFamily="34" charset="0"/>
              </a:rPr>
              <a:t>… </a:t>
            </a:r>
            <a:endParaRPr lang="ru-RU" sz="5200" dirty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1. Муравьям</a:t>
            </a:r>
            <a:r>
              <a:rPr lang="ro-RO" sz="5200" dirty="0" smtClean="0">
                <a:latin typeface="Corbel" panose="020B0503020204020204" pitchFamily="34" charset="0"/>
              </a:rPr>
              <a:t> / </a:t>
            </a:r>
            <a:r>
              <a:rPr lang="en-US" sz="5200" dirty="0" err="1">
                <a:latin typeface="Corbel" panose="020B0503020204020204" pitchFamily="34" charset="0"/>
              </a:rPr>
              <a:t>furnicilor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endParaRPr lang="ru-RU" sz="5200" dirty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2</a:t>
            </a:r>
            <a:r>
              <a:rPr lang="ru-RU" sz="5200" dirty="0">
                <a:latin typeface="Corbel" panose="020B0503020204020204" pitchFamily="34" charset="0"/>
              </a:rPr>
              <a:t>. </a:t>
            </a:r>
            <a:r>
              <a:rPr lang="ru-RU" sz="5200" dirty="0" smtClean="0">
                <a:latin typeface="Corbel" panose="020B0503020204020204" pitchFamily="34" charset="0"/>
              </a:rPr>
              <a:t>Кротам</a:t>
            </a:r>
            <a:r>
              <a:rPr lang="ro-RO" sz="5200" dirty="0" smtClean="0">
                <a:latin typeface="Corbel" panose="020B0503020204020204" pitchFamily="34" charset="0"/>
              </a:rPr>
              <a:t> / </a:t>
            </a:r>
            <a:r>
              <a:rPr lang="en-US" sz="5200" dirty="0" err="1" smtClean="0">
                <a:latin typeface="Corbel" panose="020B0503020204020204" pitchFamily="34" charset="0"/>
              </a:rPr>
              <a:t>cârtițelor</a:t>
            </a:r>
            <a:endParaRPr lang="ru-RU" sz="5200" dirty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3</a:t>
            </a:r>
            <a:r>
              <a:rPr lang="ru-RU" sz="5200" dirty="0">
                <a:latin typeface="Corbel" panose="020B0503020204020204" pitchFamily="34" charset="0"/>
              </a:rPr>
              <a:t>. </a:t>
            </a:r>
            <a:r>
              <a:rPr lang="ru-RU" sz="5200" dirty="0" smtClean="0">
                <a:latin typeface="Corbel" panose="020B0503020204020204" pitchFamily="34" charset="0"/>
              </a:rPr>
              <a:t>Строителям</a:t>
            </a:r>
            <a:r>
              <a:rPr lang="ro-RO" sz="5200" dirty="0" smtClean="0">
                <a:latin typeface="Corbel" panose="020B0503020204020204" pitchFamily="34" charset="0"/>
              </a:rPr>
              <a:t> / </a:t>
            </a:r>
            <a:r>
              <a:rPr lang="en-US" sz="5200" dirty="0" err="1" smtClean="0">
                <a:latin typeface="Corbel" panose="020B0503020204020204" pitchFamily="34" charset="0"/>
              </a:rPr>
              <a:t>constructorilor</a:t>
            </a:r>
            <a:endParaRPr lang="ru-RU" sz="5200" dirty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4</a:t>
            </a:r>
            <a:r>
              <a:rPr lang="ru-RU" sz="5200" dirty="0">
                <a:latin typeface="Corbel" panose="020B0503020204020204" pitchFamily="34" charset="0"/>
              </a:rPr>
              <a:t>. </a:t>
            </a:r>
            <a:r>
              <a:rPr lang="ru-RU" sz="5200" dirty="0" smtClean="0">
                <a:latin typeface="Corbel" panose="020B0503020204020204" pitchFamily="34" charset="0"/>
              </a:rPr>
              <a:t>Пчёлам</a:t>
            </a:r>
            <a:r>
              <a:rPr lang="ro-RO" sz="5200" dirty="0" smtClean="0">
                <a:latin typeface="Corbel" panose="020B0503020204020204" pitchFamily="34" charset="0"/>
              </a:rPr>
              <a:t> / </a:t>
            </a:r>
            <a:r>
              <a:rPr lang="en-US" sz="5200" dirty="0" err="1">
                <a:latin typeface="Corbel" panose="020B0503020204020204" pitchFamily="34" charset="0"/>
              </a:rPr>
              <a:t>albinelor</a:t>
            </a:r>
            <a:endParaRPr lang="ru-RU" sz="5200" dirty="0"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1571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49" y="3849024"/>
            <a:ext cx="10205358" cy="393571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>
                <a:solidFill>
                  <a:schemeClr val="bg1"/>
                </a:solidFill>
                <a:latin typeface="Corbel" panose="020B0503020204020204" pitchFamily="34" charset="0"/>
              </a:rPr>
              <a:t>4. Пчёлам</a:t>
            </a:r>
            <a:r>
              <a:rPr lang="ro-RO" sz="8300" b="1" dirty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endParaRPr lang="ru-RU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albinelor</a:t>
            </a:r>
            <a:endParaRPr lang="ru-RU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230" y="1127499"/>
            <a:ext cx="10297159" cy="81514"/>
          </a:xfrm>
          <a:prstGeom prst="rect">
            <a:avLst/>
          </a:prstGeom>
        </p:spPr>
      </p:pic>
      <p:sp>
        <p:nvSpPr>
          <p:cNvPr id="18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000" y="2796411"/>
            <a:ext cx="8367332" cy="627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7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230" y="1127499"/>
            <a:ext cx="10297159" cy="815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sp>
        <p:nvSpPr>
          <p:cNvPr id="15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37708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В </a:t>
            </a:r>
            <a:r>
              <a:rPr lang="ru-RU" sz="4700" dirty="0">
                <a:latin typeface="Corbel" panose="020B0503020204020204" pitchFamily="34" charset="0"/>
              </a:rPr>
              <a:t>2010 году Программа ООН по окружающей среде (ЮНЕП) восстановила </a:t>
            </a:r>
            <a:endParaRPr lang="ru-RU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16 </a:t>
            </a:r>
            <a:r>
              <a:rPr lang="ru-RU" sz="4700" dirty="0">
                <a:latin typeface="Corbel" panose="020B0503020204020204" pitchFamily="34" charset="0"/>
              </a:rPr>
              <a:t>водно-болотных угодий для птиц, которых делала из бумаги японская </a:t>
            </a:r>
            <a:endParaRPr lang="ru-RU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девочка </a:t>
            </a:r>
            <a:r>
              <a:rPr lang="ru-RU" sz="4700" dirty="0" err="1">
                <a:latin typeface="Corbel" panose="020B0503020204020204" pitchFamily="34" charset="0"/>
              </a:rPr>
              <a:t>Садако</a:t>
            </a:r>
            <a:r>
              <a:rPr lang="ru-RU" sz="4700" dirty="0">
                <a:latin typeface="Corbel" panose="020B0503020204020204" pitchFamily="34" charset="0"/>
              </a:rPr>
              <a:t> </a:t>
            </a:r>
            <a:r>
              <a:rPr lang="ru-RU" sz="4700" dirty="0" err="1">
                <a:latin typeface="Corbel" panose="020B0503020204020204" pitchFamily="34" charset="0"/>
              </a:rPr>
              <a:t>Сасаки</a:t>
            </a:r>
            <a:r>
              <a:rPr lang="ru-RU" sz="4700" dirty="0">
                <a:latin typeface="Corbel" panose="020B0503020204020204" pitchFamily="34" charset="0"/>
              </a:rPr>
              <a:t>. </a:t>
            </a:r>
            <a:r>
              <a:rPr lang="ru-RU" sz="4700" b="1" dirty="0">
                <a:latin typeface="Corbel" panose="020B0503020204020204" pitchFamily="34" charset="0"/>
              </a:rPr>
              <a:t>О каких птицах речь? </a:t>
            </a:r>
            <a:endParaRPr lang="ru-RU" sz="4700" dirty="0">
              <a:latin typeface="Corbel" panose="020B0503020204020204" pitchFamily="34" charset="0"/>
            </a:endParaRPr>
          </a:p>
          <a:p>
            <a:pPr fontAlgn="base"/>
            <a:r>
              <a:rPr lang="en-US" sz="4700" dirty="0" err="1" smtClean="0">
                <a:latin typeface="Corbel" panose="020B0503020204020204" pitchFamily="34" charset="0"/>
              </a:rPr>
              <a:t>În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>
                <a:latin typeface="Corbel" panose="020B0503020204020204" pitchFamily="34" charset="0"/>
              </a:rPr>
              <a:t>2010, </a:t>
            </a:r>
            <a:r>
              <a:rPr lang="en-US" sz="4700" dirty="0" err="1">
                <a:latin typeface="Corbel" panose="020B0503020204020204" pitchFamily="34" charset="0"/>
              </a:rPr>
              <a:t>Programul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Națiunilor</a:t>
            </a:r>
            <a:r>
              <a:rPr lang="en-US" sz="4700" dirty="0">
                <a:latin typeface="Corbel" panose="020B0503020204020204" pitchFamily="34" charset="0"/>
              </a:rPr>
              <a:t> Unite </a:t>
            </a:r>
            <a:r>
              <a:rPr lang="en-US" sz="4700" dirty="0" err="1">
                <a:latin typeface="Corbel" panose="020B0503020204020204" pitchFamily="34" charset="0"/>
              </a:rPr>
              <a:t>pentru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Mediu</a:t>
            </a:r>
            <a:r>
              <a:rPr lang="en-US" sz="4700" dirty="0">
                <a:latin typeface="Corbel" panose="020B0503020204020204" pitchFamily="34" charset="0"/>
              </a:rPr>
              <a:t> a </a:t>
            </a:r>
            <a:r>
              <a:rPr lang="en-US" sz="4700" dirty="0" err="1">
                <a:latin typeface="Corbel" panose="020B0503020204020204" pitchFamily="34" charset="0"/>
              </a:rPr>
              <a:t>restaurat</a:t>
            </a:r>
            <a:r>
              <a:rPr lang="en-US" sz="4700" dirty="0">
                <a:latin typeface="Corbel" panose="020B0503020204020204" pitchFamily="34" charset="0"/>
              </a:rPr>
              <a:t> 16 zone </a:t>
            </a:r>
            <a:r>
              <a:rPr lang="en-US" sz="4700" dirty="0" err="1" smtClean="0">
                <a:latin typeface="Corbel" panose="020B0503020204020204" pitchFamily="34" charset="0"/>
              </a:rPr>
              <a:t>destinate</a:t>
            </a:r>
            <a:endParaRPr lang="ru-RU" sz="4700" dirty="0">
              <a:latin typeface="Corbel" panose="020B0503020204020204" pitchFamily="34" charset="0"/>
            </a:endParaRPr>
          </a:p>
          <a:p>
            <a:pPr fontAlgn="base"/>
            <a:r>
              <a:rPr lang="en-US" sz="4700" dirty="0" err="1" smtClean="0">
                <a:latin typeface="Corbel" panose="020B0503020204020204" pitchFamily="34" charset="0"/>
              </a:rPr>
              <a:t>acestei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specii</a:t>
            </a:r>
            <a:r>
              <a:rPr lang="en-US" sz="4700" dirty="0">
                <a:latin typeface="Corbel" panose="020B0503020204020204" pitchFamily="34" charset="0"/>
              </a:rPr>
              <a:t> de </a:t>
            </a:r>
            <a:r>
              <a:rPr lang="en-US" sz="4700" dirty="0" err="1">
                <a:latin typeface="Corbel" panose="020B0503020204020204" pitchFamily="34" charset="0"/>
              </a:rPr>
              <a:t>păsări</a:t>
            </a:r>
            <a:r>
              <a:rPr lang="en-US" sz="4700" dirty="0">
                <a:latin typeface="Corbel" panose="020B0503020204020204" pitchFamily="34" charset="0"/>
              </a:rPr>
              <a:t>. </a:t>
            </a:r>
            <a:r>
              <a:rPr lang="en-US" sz="4700" dirty="0" err="1">
                <a:latin typeface="Corbel" panose="020B0503020204020204" pitchFamily="34" charset="0"/>
              </a:rPr>
              <a:t>Sadako</a:t>
            </a:r>
            <a:r>
              <a:rPr lang="en-US" sz="4700" dirty="0">
                <a:latin typeface="Corbel" panose="020B0503020204020204" pitchFamily="34" charset="0"/>
              </a:rPr>
              <a:t> Sasaki </a:t>
            </a:r>
            <a:r>
              <a:rPr lang="en-US" sz="4700" dirty="0" err="1">
                <a:latin typeface="Corbel" panose="020B0503020204020204" pitchFamily="34" charset="0"/>
              </a:rPr>
              <a:t>este</a:t>
            </a:r>
            <a:r>
              <a:rPr lang="en-US" sz="4700" dirty="0">
                <a:latin typeface="Corbel" panose="020B0503020204020204" pitchFamily="34" charset="0"/>
              </a:rPr>
              <a:t> o </a:t>
            </a:r>
            <a:r>
              <a:rPr lang="en-US" sz="4700" dirty="0" err="1">
                <a:latin typeface="Corbel" panose="020B0503020204020204" pitchFamily="34" charset="0"/>
              </a:rPr>
              <a:t>renumită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fetiță</a:t>
            </a:r>
            <a:r>
              <a:rPr lang="en-US" sz="4700" dirty="0">
                <a:latin typeface="Corbel" panose="020B0503020204020204" pitchFamily="34" charset="0"/>
              </a:rPr>
              <a:t> din </a:t>
            </a:r>
            <a:r>
              <a:rPr lang="en-US" sz="4700" dirty="0" err="1">
                <a:latin typeface="Corbel" panose="020B0503020204020204" pitchFamily="34" charset="0"/>
              </a:rPr>
              <a:t>Japonia</a:t>
            </a:r>
            <a:r>
              <a:rPr lang="en-US" sz="4700" dirty="0">
                <a:latin typeface="Corbel" panose="020B0503020204020204" pitchFamily="34" charset="0"/>
              </a:rPr>
              <a:t>, care </a:t>
            </a:r>
            <a:endParaRPr lang="ru-RU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dirty="0" err="1" smtClean="0">
                <a:latin typeface="Corbel" panose="020B0503020204020204" pitchFamily="34" charset="0"/>
              </a:rPr>
              <a:t>iubea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să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facă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exemplare</a:t>
            </a:r>
            <a:r>
              <a:rPr lang="en-US" sz="4700" dirty="0">
                <a:latin typeface="Corbel" panose="020B0503020204020204" pitchFamily="34" charset="0"/>
              </a:rPr>
              <a:t> de </a:t>
            </a:r>
            <a:r>
              <a:rPr lang="en-US" sz="4700" dirty="0" err="1">
                <a:latin typeface="Corbel" panose="020B0503020204020204" pitchFamily="34" charset="0"/>
              </a:rPr>
              <a:t>hârtie</a:t>
            </a:r>
            <a:r>
              <a:rPr lang="en-US" sz="4700" dirty="0">
                <a:latin typeface="Corbel" panose="020B0503020204020204" pitchFamily="34" charset="0"/>
              </a:rPr>
              <a:t> ale </a:t>
            </a:r>
            <a:r>
              <a:rPr lang="en-US" sz="4700" dirty="0" err="1">
                <a:latin typeface="Corbel" panose="020B0503020204020204" pitchFamily="34" charset="0"/>
              </a:rPr>
              <a:t>acestei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specii</a:t>
            </a:r>
            <a:r>
              <a:rPr lang="en-US" sz="4700" dirty="0">
                <a:latin typeface="Corbel" panose="020B0503020204020204" pitchFamily="34" charset="0"/>
              </a:rPr>
              <a:t>. </a:t>
            </a:r>
            <a:r>
              <a:rPr lang="en-US" sz="4700" b="1" dirty="0" err="1">
                <a:latin typeface="Corbel" panose="020B0503020204020204" pitchFamily="34" charset="0"/>
              </a:rPr>
              <a:t>Despre</a:t>
            </a:r>
            <a:r>
              <a:rPr lang="en-US" sz="4700" b="1" dirty="0">
                <a:latin typeface="Corbel" panose="020B0503020204020204" pitchFamily="34" charset="0"/>
              </a:rPr>
              <a:t> </a:t>
            </a:r>
            <a:r>
              <a:rPr lang="en-US" sz="4700" b="1" dirty="0" err="1">
                <a:latin typeface="Corbel" panose="020B0503020204020204" pitchFamily="34" charset="0"/>
              </a:rPr>
              <a:t>ce</a:t>
            </a:r>
            <a:r>
              <a:rPr lang="en-US" sz="4700" b="1" dirty="0">
                <a:latin typeface="Corbel" panose="020B0503020204020204" pitchFamily="34" charset="0"/>
              </a:rPr>
              <a:t> specie e </a:t>
            </a:r>
            <a:r>
              <a:rPr lang="en-US" sz="4700" b="1" dirty="0" err="1">
                <a:latin typeface="Corbel" panose="020B0503020204020204" pitchFamily="34" charset="0"/>
              </a:rPr>
              <a:t>vorba</a:t>
            </a:r>
            <a:r>
              <a:rPr lang="en-US" sz="4700" b="1" dirty="0">
                <a:latin typeface="Corbel" panose="020B0503020204020204" pitchFamily="34" charset="0"/>
              </a:rPr>
              <a:t>? </a:t>
            </a:r>
            <a:endParaRPr lang="ru-RU" sz="4700" dirty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1. Журавли</a:t>
            </a:r>
            <a:r>
              <a:rPr lang="ro-RO" sz="4700" dirty="0" smtClean="0">
                <a:latin typeface="Corbel" panose="020B0503020204020204" pitchFamily="34" charset="0"/>
              </a:rPr>
              <a:t> / </a:t>
            </a:r>
            <a:r>
              <a:rPr lang="en-US" sz="4700" dirty="0" err="1" smtClean="0">
                <a:latin typeface="Corbel" panose="020B0503020204020204" pitchFamily="34" charset="0"/>
              </a:rPr>
              <a:t>Cocori</a:t>
            </a:r>
            <a:endParaRPr lang="ru-RU" sz="4700" dirty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2</a:t>
            </a:r>
            <a:r>
              <a:rPr lang="ru-RU" sz="4700" dirty="0">
                <a:latin typeface="Corbel" panose="020B0503020204020204" pitchFamily="34" charset="0"/>
              </a:rPr>
              <a:t>. </a:t>
            </a:r>
            <a:r>
              <a:rPr lang="ru-RU" sz="4700" dirty="0" smtClean="0">
                <a:latin typeface="Corbel" panose="020B0503020204020204" pitchFamily="34" charset="0"/>
              </a:rPr>
              <a:t>Аисты</a:t>
            </a:r>
            <a:r>
              <a:rPr lang="ro-RO" sz="4700" dirty="0" smtClean="0">
                <a:latin typeface="Corbel" panose="020B0503020204020204" pitchFamily="34" charset="0"/>
              </a:rPr>
              <a:t> / </a:t>
            </a:r>
            <a:r>
              <a:rPr lang="en-US" sz="4700" dirty="0" err="1" smtClean="0">
                <a:latin typeface="Corbel" panose="020B0503020204020204" pitchFamily="34" charset="0"/>
              </a:rPr>
              <a:t>Barze</a:t>
            </a:r>
            <a:endParaRPr lang="ru-RU" sz="4700" dirty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3</a:t>
            </a:r>
            <a:r>
              <a:rPr lang="ru-RU" sz="4700" dirty="0">
                <a:latin typeface="Corbel" panose="020B0503020204020204" pitchFamily="34" charset="0"/>
              </a:rPr>
              <a:t>. </a:t>
            </a:r>
            <a:r>
              <a:rPr lang="ru-RU" sz="4700" dirty="0" smtClean="0">
                <a:latin typeface="Corbel" panose="020B0503020204020204" pitchFamily="34" charset="0"/>
              </a:rPr>
              <a:t>Цапли</a:t>
            </a:r>
            <a:r>
              <a:rPr lang="ro-RO" sz="4700" dirty="0" smtClean="0">
                <a:latin typeface="Corbel" panose="020B0503020204020204" pitchFamily="34" charset="0"/>
              </a:rPr>
              <a:t> / </a:t>
            </a:r>
            <a:r>
              <a:rPr lang="en-US" sz="4700" dirty="0" err="1" smtClean="0">
                <a:latin typeface="Corbel" panose="020B0503020204020204" pitchFamily="34" charset="0"/>
              </a:rPr>
              <a:t>Ardee</a:t>
            </a:r>
            <a:endParaRPr lang="ru-RU" sz="4700" dirty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4</a:t>
            </a:r>
            <a:r>
              <a:rPr lang="ru-RU" sz="4700" dirty="0">
                <a:latin typeface="Corbel" panose="020B0503020204020204" pitchFamily="34" charset="0"/>
              </a:rPr>
              <a:t>. </a:t>
            </a:r>
            <a:r>
              <a:rPr lang="ru-RU" sz="4700" dirty="0" smtClean="0">
                <a:latin typeface="Corbel" panose="020B0503020204020204" pitchFamily="34" charset="0"/>
              </a:rPr>
              <a:t>Утки</a:t>
            </a:r>
            <a:r>
              <a:rPr lang="ro-RO" sz="4700" dirty="0" smtClean="0">
                <a:latin typeface="Corbel" panose="020B0503020204020204" pitchFamily="34" charset="0"/>
              </a:rPr>
              <a:t> / </a:t>
            </a:r>
            <a:r>
              <a:rPr lang="en-US" sz="4700" dirty="0" err="1">
                <a:latin typeface="Corbel" panose="020B0503020204020204" pitchFamily="34" charset="0"/>
              </a:rPr>
              <a:t>Rațe</a:t>
            </a:r>
            <a:endParaRPr lang="ru-RU" sz="4700" dirty="0">
              <a:latin typeface="Corbel" panose="020B0503020204020204" pitchFamily="34" charset="0"/>
            </a:endParaRPr>
          </a:p>
          <a:p>
            <a:pPr fontAlgn="base"/>
            <a:endParaRPr lang="ru-RU" sz="47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5281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49" y="3849024"/>
            <a:ext cx="10205358" cy="393571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1. Журавли</a:t>
            </a:r>
            <a: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</a:t>
            </a:r>
            <a:endParaRPr lang="ru-RU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8300" b="1" dirty="0" err="1">
                <a:solidFill>
                  <a:schemeClr val="bg1"/>
                </a:solidFill>
                <a:latin typeface="Corbel" panose="020B0503020204020204" pitchFamily="34" charset="0"/>
              </a:rPr>
              <a:t>Cocori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230" y="1127499"/>
            <a:ext cx="10297159" cy="81514"/>
          </a:xfrm>
          <a:prstGeom prst="rect">
            <a:avLst/>
          </a:prstGeom>
        </p:spPr>
      </p:pic>
      <p:sp>
        <p:nvSpPr>
          <p:cNvPr id="18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292193" y="4445806"/>
            <a:ext cx="9323446" cy="3271943"/>
            <a:chOff x="247649" y="2930342"/>
            <a:chExt cx="9323446" cy="3271943"/>
          </a:xfrm>
        </p:grpSpPr>
        <p:pic>
          <p:nvPicPr>
            <p:cNvPr id="16" name="Picture 2" descr="Журавль красавка из Красной книги – в какой природной зоне обитает, фото и  описание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49" y="2962285"/>
              <a:ext cx="4951012" cy="32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691" y="2930342"/>
              <a:ext cx="4314404" cy="32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610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241"/>
            <a:ext cx="20138389" cy="12677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17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58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230" y="1127499"/>
            <a:ext cx="10297159" cy="815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sp>
        <p:nvSpPr>
          <p:cNvPr id="15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800" dirty="0">
                <a:latin typeface="Corbel" panose="020B0503020204020204" pitchFamily="34" charset="0"/>
              </a:rPr>
              <a:t>«Не будите во мне зверя, пожалуйста!» – слоган мультфильма, главный </a:t>
            </a:r>
            <a:endParaRPr lang="ru-RU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герой </a:t>
            </a:r>
            <a:r>
              <a:rPr lang="ru-RU" sz="4800" dirty="0">
                <a:latin typeface="Corbel" panose="020B0503020204020204" pitchFamily="34" charset="0"/>
              </a:rPr>
              <a:t>которого – животное. </a:t>
            </a:r>
            <a:r>
              <a:rPr lang="ru-RU" sz="4800" b="1" dirty="0">
                <a:latin typeface="Corbel" panose="020B0503020204020204" pitchFamily="34" charset="0"/>
              </a:rPr>
              <a:t>На чьём логотипе можно его увидеть? </a:t>
            </a: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”</a:t>
            </a:r>
            <a:r>
              <a:rPr lang="en-US" sz="4800" dirty="0" err="1">
                <a:latin typeface="Corbel" panose="020B0503020204020204" pitchFamily="34" charset="0"/>
              </a:rPr>
              <a:t>Vă</a:t>
            </a:r>
            <a:r>
              <a:rPr lang="en-US" sz="4800" dirty="0">
                <a:latin typeface="Corbel" panose="020B0503020204020204" pitchFamily="34" charset="0"/>
              </a:rPr>
              <a:t> rog, nu </a:t>
            </a:r>
            <a:r>
              <a:rPr lang="en-US" sz="4800" dirty="0" err="1">
                <a:latin typeface="Corbel" panose="020B0503020204020204" pitchFamily="34" charset="0"/>
              </a:rPr>
              <a:t>treziți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bestia</a:t>
            </a:r>
            <a:r>
              <a:rPr lang="en-US" sz="4800" dirty="0">
                <a:latin typeface="Corbel" panose="020B0503020204020204" pitchFamily="34" charset="0"/>
              </a:rPr>
              <a:t> din mine!”. </a:t>
            </a:r>
            <a:r>
              <a:rPr lang="en-US" sz="4800" dirty="0" err="1">
                <a:latin typeface="Corbel" panose="020B0503020204020204" pitchFamily="34" charset="0"/>
              </a:rPr>
              <a:t>Acesta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este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sloganul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desenului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animat</a:t>
            </a:r>
            <a:r>
              <a:rPr lang="en-US" sz="4800" dirty="0">
                <a:latin typeface="Corbel" panose="020B0503020204020204" pitchFamily="34" charset="0"/>
              </a:rPr>
              <a:t>, </a:t>
            </a:r>
            <a:endParaRPr lang="ru-RU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al </a:t>
            </a:r>
            <a:r>
              <a:rPr lang="en-US" sz="4800" dirty="0" err="1">
                <a:latin typeface="Corbel" panose="020B0503020204020204" pitchFamily="34" charset="0"/>
              </a:rPr>
              <a:t>cărui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personaj</a:t>
            </a:r>
            <a:r>
              <a:rPr lang="en-US" sz="4800" dirty="0">
                <a:latin typeface="Corbel" panose="020B0503020204020204" pitchFamily="34" charset="0"/>
              </a:rPr>
              <a:t> principal </a:t>
            </a:r>
            <a:r>
              <a:rPr lang="en-US" sz="4800" dirty="0" err="1">
                <a:latin typeface="Corbel" panose="020B0503020204020204" pitchFamily="34" charset="0"/>
              </a:rPr>
              <a:t>este</a:t>
            </a:r>
            <a:r>
              <a:rPr lang="en-US" sz="4800" dirty="0">
                <a:latin typeface="Corbel" panose="020B0503020204020204" pitchFamily="34" charset="0"/>
              </a:rPr>
              <a:t> un </a:t>
            </a:r>
            <a:r>
              <a:rPr lang="en-US" sz="4800" dirty="0" err="1">
                <a:latin typeface="Corbel" panose="020B0503020204020204" pitchFamily="34" charset="0"/>
              </a:rPr>
              <a:t>anume</a:t>
            </a:r>
            <a:r>
              <a:rPr lang="en-US" sz="4800" dirty="0">
                <a:latin typeface="Corbel" panose="020B0503020204020204" pitchFamily="34" charset="0"/>
              </a:rPr>
              <a:t> animal. </a:t>
            </a:r>
            <a:r>
              <a:rPr lang="en-US" sz="4800" b="1" dirty="0" err="1">
                <a:latin typeface="Corbel" panose="020B0503020204020204" pitchFamily="34" charset="0"/>
              </a:rPr>
              <a:t>Pe</a:t>
            </a:r>
            <a:r>
              <a:rPr lang="en-US" sz="4800" b="1" dirty="0">
                <a:latin typeface="Corbel" panose="020B0503020204020204" pitchFamily="34" charset="0"/>
              </a:rPr>
              <a:t> logo-</a:t>
            </a:r>
            <a:r>
              <a:rPr lang="en-US" sz="4800" b="1" dirty="0" err="1">
                <a:latin typeface="Corbel" panose="020B0503020204020204" pitchFamily="34" charset="0"/>
              </a:rPr>
              <a:t>ul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cărei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organizații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endParaRPr lang="ru-RU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b="1" dirty="0" err="1" smtClean="0">
                <a:latin typeface="Corbel" panose="020B0503020204020204" pitchFamily="34" charset="0"/>
              </a:rPr>
              <a:t>poate</a:t>
            </a:r>
            <a:r>
              <a:rPr lang="en-US" sz="4800" b="1" dirty="0" smtClean="0">
                <a:latin typeface="Corbel" panose="020B0503020204020204" pitchFamily="34" charset="0"/>
              </a:rPr>
              <a:t> </a:t>
            </a:r>
            <a:r>
              <a:rPr lang="en-US" sz="4800" b="1" dirty="0">
                <a:latin typeface="Corbel" panose="020B0503020204020204" pitchFamily="34" charset="0"/>
              </a:rPr>
              <a:t>fi </a:t>
            </a:r>
            <a:r>
              <a:rPr lang="en-US" sz="4800" b="1" dirty="0" err="1">
                <a:latin typeface="Corbel" panose="020B0503020204020204" pitchFamily="34" charset="0"/>
              </a:rPr>
              <a:t>văzut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acest</a:t>
            </a:r>
            <a:r>
              <a:rPr lang="en-US" sz="4800" b="1" dirty="0">
                <a:latin typeface="Corbel" panose="020B0503020204020204" pitchFamily="34" charset="0"/>
              </a:rPr>
              <a:t> animal? </a:t>
            </a:r>
            <a:endParaRPr lang="ru-RU" sz="4800" dirty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1. Всемирного </a:t>
            </a:r>
            <a:r>
              <a:rPr lang="ru-RU" sz="4800" dirty="0">
                <a:latin typeface="Corbel" panose="020B0503020204020204" pitchFamily="34" charset="0"/>
              </a:rPr>
              <a:t>фонда дикой </a:t>
            </a:r>
            <a:r>
              <a:rPr lang="ru-RU" sz="4800" dirty="0" smtClean="0">
                <a:latin typeface="Corbel" panose="020B0503020204020204" pitchFamily="34" charset="0"/>
              </a:rPr>
              <a:t>природы</a:t>
            </a:r>
            <a:r>
              <a:rPr lang="en-US" sz="4800" dirty="0" smtClean="0">
                <a:latin typeface="Corbel" panose="020B0503020204020204" pitchFamily="34" charset="0"/>
              </a:rPr>
              <a:t> / </a:t>
            </a:r>
            <a:r>
              <a:rPr lang="en-US" sz="4800" dirty="0" err="1">
                <a:latin typeface="Corbel" panose="020B0503020204020204" pitchFamily="34" charset="0"/>
              </a:rPr>
              <a:t>Fundația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Mondială</a:t>
            </a:r>
            <a:r>
              <a:rPr lang="en-US" sz="4800" dirty="0">
                <a:latin typeface="Corbel" panose="020B0503020204020204" pitchFamily="34" charset="0"/>
              </a:rPr>
              <a:t> a </a:t>
            </a:r>
            <a:r>
              <a:rPr lang="en-US" sz="4800" dirty="0" err="1">
                <a:latin typeface="Corbel" panose="020B0503020204020204" pitchFamily="34" charset="0"/>
              </a:rPr>
              <a:t>Naturii</a:t>
            </a:r>
            <a:r>
              <a:rPr lang="en-US" sz="4800" dirty="0">
                <a:latin typeface="Corbel" panose="020B0503020204020204" pitchFamily="34" charset="0"/>
              </a:rPr>
              <a:t> (</a:t>
            </a:r>
            <a:r>
              <a:rPr lang="en-US" sz="4800" dirty="0" smtClean="0">
                <a:latin typeface="Corbel" panose="020B0503020204020204" pitchFamily="34" charset="0"/>
              </a:rPr>
              <a:t>WWF)</a:t>
            </a:r>
            <a:endParaRPr lang="ru-RU" sz="4800" dirty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2</a:t>
            </a:r>
            <a:r>
              <a:rPr lang="ru-RU" sz="4800" dirty="0">
                <a:latin typeface="Corbel" panose="020B0503020204020204" pitchFamily="34" charset="0"/>
              </a:rPr>
              <a:t>. </a:t>
            </a:r>
            <a:r>
              <a:rPr lang="ru-RU" sz="4800" dirty="0" err="1" smtClean="0">
                <a:latin typeface="Corbel" panose="020B0503020204020204" pitchFamily="34" charset="0"/>
              </a:rPr>
              <a:t>Greenpeace</a:t>
            </a:r>
            <a:r>
              <a:rPr lang="en-US" sz="4800" dirty="0" smtClean="0">
                <a:latin typeface="Corbel" panose="020B0503020204020204" pitchFamily="34" charset="0"/>
              </a:rPr>
              <a:t> / Greenpeace</a:t>
            </a:r>
            <a:endParaRPr lang="ru-RU" sz="4800" dirty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  </a:t>
            </a:r>
            <a:r>
              <a:rPr lang="ru-RU" sz="4800" dirty="0" smtClean="0">
                <a:latin typeface="Corbel" panose="020B0503020204020204" pitchFamily="34" charset="0"/>
              </a:rPr>
              <a:t>3</a:t>
            </a:r>
            <a:r>
              <a:rPr lang="ru-RU" sz="4800" dirty="0">
                <a:latin typeface="Corbel" panose="020B0503020204020204" pitchFamily="34" charset="0"/>
              </a:rPr>
              <a:t>. </a:t>
            </a:r>
            <a:r>
              <a:rPr lang="ru-RU" sz="4800" dirty="0" smtClean="0">
                <a:latin typeface="Corbel" panose="020B0503020204020204" pitchFamily="34" charset="0"/>
              </a:rPr>
              <a:t>ЮНЕСКО</a:t>
            </a:r>
            <a:r>
              <a:rPr lang="en-US" sz="4800" dirty="0" smtClean="0">
                <a:latin typeface="Corbel" panose="020B0503020204020204" pitchFamily="34" charset="0"/>
              </a:rPr>
              <a:t> / UNESCO</a:t>
            </a:r>
            <a:endParaRPr lang="ru-RU" sz="4800" dirty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  </a:t>
            </a:r>
            <a:r>
              <a:rPr lang="ru-RU" sz="4800" dirty="0" smtClean="0">
                <a:latin typeface="Corbel" panose="020B0503020204020204" pitchFamily="34" charset="0"/>
              </a:rPr>
              <a:t>4</a:t>
            </a:r>
            <a:r>
              <a:rPr lang="ru-RU" sz="4800" dirty="0">
                <a:latin typeface="Corbel" panose="020B0503020204020204" pitchFamily="34" charset="0"/>
              </a:rPr>
              <a:t>. </a:t>
            </a:r>
            <a:r>
              <a:rPr lang="ru-RU" sz="4800" dirty="0" err="1">
                <a:latin typeface="Corbel" panose="020B0503020204020204" pitchFamily="34" charset="0"/>
              </a:rPr>
              <a:t>Robin</a:t>
            </a:r>
            <a:r>
              <a:rPr lang="ru-RU" sz="4800" dirty="0">
                <a:latin typeface="Corbel" panose="020B0503020204020204" pitchFamily="34" charset="0"/>
              </a:rPr>
              <a:t> </a:t>
            </a:r>
            <a:r>
              <a:rPr lang="ru-RU" sz="4800" dirty="0" err="1" smtClean="0">
                <a:latin typeface="Corbel" panose="020B0503020204020204" pitchFamily="34" charset="0"/>
              </a:rPr>
              <a:t>Wood</a:t>
            </a:r>
            <a:r>
              <a:rPr lang="en-US" sz="4800" dirty="0" smtClean="0">
                <a:latin typeface="Corbel" panose="020B0503020204020204" pitchFamily="34" charset="0"/>
              </a:rPr>
              <a:t> / </a:t>
            </a:r>
            <a:r>
              <a:rPr lang="en-US" sz="4800" dirty="0">
                <a:latin typeface="Corbel" panose="020B0503020204020204" pitchFamily="34" charset="0"/>
              </a:rPr>
              <a:t>Robin Wood</a:t>
            </a:r>
            <a:endParaRPr lang="ru-RU" sz="4800" dirty="0">
              <a:latin typeface="Corbel" panose="020B0503020204020204" pitchFamily="34" charset="0"/>
            </a:endParaRPr>
          </a:p>
          <a:p>
            <a:r>
              <a:rPr lang="ru-RU" sz="4800" dirty="0">
                <a:latin typeface="Corbel" panose="020B0503020204020204" pitchFamily="34" charset="0"/>
              </a:rPr>
              <a:t/>
            </a:r>
            <a:br>
              <a:rPr lang="ru-RU" sz="4800" dirty="0">
                <a:latin typeface="Corbel" panose="020B0503020204020204" pitchFamily="34" charset="0"/>
              </a:rPr>
            </a:br>
            <a:endParaRPr lang="ru-RU" sz="48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1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49" y="3849024"/>
            <a:ext cx="10205358" cy="393571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     1</a:t>
            </a:r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. Всемирного фонда </a:t>
            </a:r>
            <a:endParaRPr lang="ru-RU" sz="5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     дикой </a:t>
            </a:r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природы</a:t>
            </a:r>
            <a:r>
              <a:rPr lang="en-US" sz="5400" b="1" dirty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r>
              <a:rPr lang="en-US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en-US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     </a:t>
            </a:r>
            <a:r>
              <a:rPr lang="en-US" sz="54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Fundația</a:t>
            </a:r>
            <a:r>
              <a:rPr lang="en-US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Corbel" panose="020B0503020204020204" pitchFamily="34" charset="0"/>
              </a:rPr>
              <a:t>Mondială</a:t>
            </a:r>
            <a:r>
              <a:rPr lang="en-US" sz="5400" b="1" dirty="0">
                <a:solidFill>
                  <a:schemeClr val="bg1"/>
                </a:solidFill>
                <a:latin typeface="Corbel" panose="020B0503020204020204" pitchFamily="34" charset="0"/>
              </a:rPr>
              <a:t> a </a:t>
            </a:r>
            <a:endParaRPr lang="ru-RU" sz="5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     </a:t>
            </a:r>
            <a:r>
              <a:rPr lang="en-US" sz="54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Naturii</a:t>
            </a:r>
            <a:r>
              <a:rPr lang="en-US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Corbel" panose="020B0503020204020204" pitchFamily="34" charset="0"/>
              </a:rPr>
              <a:t>(WWF</a:t>
            </a:r>
            <a:r>
              <a:rPr lang="en-US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)</a:t>
            </a:r>
            <a:endParaRPr lang="ru-RU" sz="5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230" y="1127499"/>
            <a:ext cx="10297159" cy="81514"/>
          </a:xfrm>
          <a:prstGeom prst="rect">
            <a:avLst/>
          </a:prstGeom>
        </p:spPr>
      </p:pic>
      <p:sp>
        <p:nvSpPr>
          <p:cNvPr id="18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1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12" name="Picture 2" descr="upload.wikimedia.org/wikipedia/ru/thumb/2/24/WW..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59" y="2387465"/>
            <a:ext cx="4474483" cy="662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7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230" y="1127499"/>
            <a:ext cx="10297159" cy="815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sp>
        <p:nvSpPr>
          <p:cNvPr id="15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1" y="2268742"/>
            <a:ext cx="1948922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3600" i="1" dirty="0" smtClean="0">
                <a:latin typeface="Corbel" panose="020B0503020204020204" pitchFamily="34" charset="0"/>
              </a:rPr>
              <a:t>Внимание</a:t>
            </a:r>
            <a:r>
              <a:rPr lang="ru-RU" sz="3600" i="1" dirty="0">
                <a:latin typeface="Corbel" panose="020B0503020204020204" pitchFamily="34" charset="0"/>
              </a:rPr>
              <a:t>! В этом вопросе может быть больше правильных вариантов ответа, или не быть </a:t>
            </a:r>
            <a:endParaRPr lang="ru-RU" sz="36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3600" i="1" dirty="0" smtClean="0">
                <a:latin typeface="Corbel" panose="020B0503020204020204" pitchFamily="34" charset="0"/>
              </a:rPr>
              <a:t>их </a:t>
            </a:r>
            <a:r>
              <a:rPr lang="ru-RU" sz="3600" i="1" dirty="0">
                <a:latin typeface="Corbel" panose="020B0503020204020204" pitchFamily="34" charset="0"/>
              </a:rPr>
              <a:t>вовсе. Если вариантов больше одного, выберите все </a:t>
            </a:r>
            <a:r>
              <a:rPr lang="ru-RU" sz="3600" i="1" dirty="0" smtClean="0">
                <a:latin typeface="Corbel" panose="020B0503020204020204" pitchFamily="34" charset="0"/>
              </a:rPr>
              <a:t>правильные.</a:t>
            </a:r>
            <a:endParaRPr lang="ru-RU" sz="3600" i="1" dirty="0">
              <a:latin typeface="Corbel" panose="020B0503020204020204" pitchFamily="34" charset="0"/>
            </a:endParaRPr>
          </a:p>
          <a:p>
            <a:pPr fontAlgn="base"/>
            <a:r>
              <a:rPr lang="en-US" sz="3600" i="1" dirty="0" err="1" smtClean="0">
                <a:latin typeface="Corbel" panose="020B0503020204020204" pitchFamily="34" charset="0"/>
              </a:rPr>
              <a:t>Atenție</a:t>
            </a:r>
            <a:r>
              <a:rPr lang="en-US" sz="3600" i="1" dirty="0">
                <a:latin typeface="Corbel" panose="020B0503020204020204" pitchFamily="34" charset="0"/>
              </a:rPr>
              <a:t>! </a:t>
            </a:r>
            <a:r>
              <a:rPr lang="en-US" sz="3600" i="1" dirty="0" err="1">
                <a:latin typeface="Corbel" panose="020B0503020204020204" pitchFamily="34" charset="0"/>
              </a:rPr>
              <a:t>Această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întrebare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poate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avea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mai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multe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opțiuni</a:t>
            </a:r>
            <a:r>
              <a:rPr lang="en-US" sz="3600" i="1" dirty="0">
                <a:latin typeface="Corbel" panose="020B0503020204020204" pitchFamily="34" charset="0"/>
              </a:rPr>
              <a:t> de </a:t>
            </a:r>
            <a:r>
              <a:rPr lang="en-US" sz="3600" i="1" dirty="0" err="1">
                <a:latin typeface="Corbel" panose="020B0503020204020204" pitchFamily="34" charset="0"/>
              </a:rPr>
              <a:t>răspuns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corecte</a:t>
            </a:r>
            <a:r>
              <a:rPr lang="en-US" sz="3600" i="1" dirty="0">
                <a:latin typeface="Corbel" panose="020B0503020204020204" pitchFamily="34" charset="0"/>
              </a:rPr>
              <a:t>, </a:t>
            </a:r>
            <a:r>
              <a:rPr lang="en-US" sz="3600" i="1" dirty="0" err="1">
                <a:latin typeface="Corbel" panose="020B0503020204020204" pitchFamily="34" charset="0"/>
              </a:rPr>
              <a:t>sau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nici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una</a:t>
            </a:r>
            <a:r>
              <a:rPr lang="en-US" sz="3600" i="1" dirty="0">
                <a:latin typeface="Corbel" panose="020B0503020204020204" pitchFamily="34" charset="0"/>
              </a:rPr>
              <a:t>. </a:t>
            </a:r>
            <a:r>
              <a:rPr lang="en-US" sz="3600" i="1" dirty="0" err="1">
                <a:latin typeface="Corbel" panose="020B0503020204020204" pitchFamily="34" charset="0"/>
              </a:rPr>
              <a:t>Dacă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există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endParaRPr lang="ru-RU" sz="3600" i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3600" i="1" dirty="0" err="1" smtClean="0">
                <a:latin typeface="Corbel" panose="020B0503020204020204" pitchFamily="34" charset="0"/>
              </a:rPr>
              <a:t>mai</a:t>
            </a:r>
            <a:r>
              <a:rPr lang="en-US" sz="3600" i="1" dirty="0" smtClean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multe</a:t>
            </a:r>
            <a:r>
              <a:rPr lang="en-US" sz="3600" i="1" dirty="0">
                <a:latin typeface="Corbel" panose="020B0503020204020204" pitchFamily="34" charset="0"/>
              </a:rPr>
              <a:t> - </a:t>
            </a:r>
            <a:r>
              <a:rPr lang="en-US" sz="3600" i="1" dirty="0" err="1">
                <a:latin typeface="Corbel" panose="020B0503020204020204" pitchFamily="34" charset="0"/>
              </a:rPr>
              <a:t>selectați</a:t>
            </a:r>
            <a:r>
              <a:rPr lang="en-US" sz="3600" i="1" dirty="0">
                <a:latin typeface="Corbel" panose="020B0503020204020204" pitchFamily="34" charset="0"/>
              </a:rPr>
              <a:t>-le </a:t>
            </a:r>
            <a:r>
              <a:rPr lang="en-US" sz="3600" i="1" dirty="0" err="1">
                <a:latin typeface="Corbel" panose="020B0503020204020204" pitchFamily="34" charset="0"/>
              </a:rPr>
              <a:t>pe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toate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 smtClean="0">
                <a:latin typeface="Corbel" panose="020B0503020204020204" pitchFamily="34" charset="0"/>
              </a:rPr>
              <a:t>corecte</a:t>
            </a:r>
            <a:r>
              <a:rPr lang="en-US" sz="3600" i="1" dirty="0" smtClean="0">
                <a:latin typeface="Corbel" panose="020B0503020204020204" pitchFamily="34" charset="0"/>
              </a:rPr>
              <a:t>.</a:t>
            </a:r>
            <a:endParaRPr lang="ru-RU" sz="3600" dirty="0">
              <a:latin typeface="Corbel" panose="020B0503020204020204" pitchFamily="34" charset="0"/>
            </a:endParaRPr>
          </a:p>
          <a:p>
            <a:pPr fontAlgn="base"/>
            <a:r>
              <a:rPr lang="ru-RU" sz="3600" dirty="0" err="1" smtClean="0">
                <a:latin typeface="Corbel" panose="020B0503020204020204" pitchFamily="34" charset="0"/>
              </a:rPr>
              <a:t>Галапагосские</a:t>
            </a:r>
            <a:r>
              <a:rPr lang="ru-RU" sz="3600" dirty="0" smtClean="0">
                <a:latin typeface="Corbel" panose="020B0503020204020204" pitchFamily="34" charset="0"/>
              </a:rPr>
              <a:t> </a:t>
            </a:r>
            <a:r>
              <a:rPr lang="ru-RU" sz="3600" dirty="0">
                <a:latin typeface="Corbel" panose="020B0503020204020204" pitchFamily="34" charset="0"/>
              </a:rPr>
              <a:t>острова знамениты уникальной флорой и фауной. </a:t>
            </a:r>
            <a:r>
              <a:rPr lang="ru-RU" sz="3600" b="1" dirty="0">
                <a:latin typeface="Corbel" panose="020B0503020204020204" pitchFamily="34" charset="0"/>
              </a:rPr>
              <a:t>По какой причине в 2007 году </a:t>
            </a:r>
            <a:endParaRPr lang="ru-RU" sz="3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3600" b="1" dirty="0" smtClean="0">
                <a:latin typeface="Corbel" panose="020B0503020204020204" pitchFamily="34" charset="0"/>
              </a:rPr>
              <a:t>ЮНЕСКО </a:t>
            </a:r>
            <a:r>
              <a:rPr lang="ru-RU" sz="3600" b="1" dirty="0">
                <a:latin typeface="Corbel" panose="020B0503020204020204" pitchFamily="34" charset="0"/>
              </a:rPr>
              <a:t>внёс </a:t>
            </a:r>
            <a:r>
              <a:rPr lang="ru-RU" sz="3600" b="1" dirty="0" err="1">
                <a:latin typeface="Corbel" panose="020B0503020204020204" pitchFamily="34" charset="0"/>
              </a:rPr>
              <a:t>Галапагосы</a:t>
            </a:r>
            <a:r>
              <a:rPr lang="ru-RU" sz="3600" b="1" dirty="0">
                <a:latin typeface="Corbel" panose="020B0503020204020204" pitchFamily="34" charset="0"/>
              </a:rPr>
              <a:t> в список всемирного наследия, находящегося под угрозой? </a:t>
            </a:r>
            <a:endParaRPr lang="ru-RU" sz="3600" dirty="0">
              <a:latin typeface="Corbel" panose="020B0503020204020204" pitchFamily="34" charset="0"/>
            </a:endParaRPr>
          </a:p>
          <a:p>
            <a:pPr fontAlgn="base"/>
            <a:r>
              <a:rPr lang="en-US" sz="3600" dirty="0" err="1" smtClean="0">
                <a:latin typeface="Corbel" panose="020B0503020204020204" pitchFamily="34" charset="0"/>
              </a:rPr>
              <a:t>Insulele</a:t>
            </a:r>
            <a:r>
              <a:rPr lang="en-US" sz="3600" dirty="0" smtClean="0">
                <a:latin typeface="Corbel" panose="020B0503020204020204" pitchFamily="34" charset="0"/>
              </a:rPr>
              <a:t> </a:t>
            </a:r>
            <a:r>
              <a:rPr lang="en-US" sz="3600" dirty="0">
                <a:latin typeface="Corbel" panose="020B0503020204020204" pitchFamily="34" charset="0"/>
              </a:rPr>
              <a:t>Galapagos </a:t>
            </a:r>
            <a:r>
              <a:rPr lang="en-US" sz="3600" dirty="0" err="1">
                <a:latin typeface="Corbel" panose="020B0503020204020204" pitchFamily="34" charset="0"/>
              </a:rPr>
              <a:t>sunt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renumite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pentru</a:t>
            </a:r>
            <a:r>
              <a:rPr lang="en-US" sz="3600" dirty="0">
                <a:latin typeface="Corbel" panose="020B0503020204020204" pitchFamily="34" charset="0"/>
              </a:rPr>
              <a:t> flora </a:t>
            </a:r>
            <a:r>
              <a:rPr lang="en-US" sz="3600" dirty="0" err="1">
                <a:latin typeface="Corbel" panose="020B0503020204020204" pitchFamily="34" charset="0"/>
              </a:rPr>
              <a:t>și</a:t>
            </a:r>
            <a:r>
              <a:rPr lang="en-US" sz="3600" dirty="0">
                <a:latin typeface="Corbel" panose="020B0503020204020204" pitchFamily="34" charset="0"/>
              </a:rPr>
              <a:t> fauna </a:t>
            </a:r>
            <a:r>
              <a:rPr lang="en-US" sz="3600" dirty="0" err="1">
                <a:latin typeface="Corbel" panose="020B0503020204020204" pitchFamily="34" charset="0"/>
              </a:rPr>
              <a:t>lor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unice</a:t>
            </a:r>
            <a:r>
              <a:rPr lang="en-US" sz="3600" dirty="0">
                <a:latin typeface="Corbel" panose="020B0503020204020204" pitchFamily="34" charset="0"/>
              </a:rPr>
              <a:t>. </a:t>
            </a:r>
            <a:r>
              <a:rPr lang="en-US" sz="3600" b="1" dirty="0">
                <a:latin typeface="Corbel" panose="020B0503020204020204" pitchFamily="34" charset="0"/>
              </a:rPr>
              <a:t>Din </a:t>
            </a:r>
            <a:r>
              <a:rPr lang="en-US" sz="3600" b="1" dirty="0" err="1">
                <a:latin typeface="Corbel" panose="020B0503020204020204" pitchFamily="34" charset="0"/>
              </a:rPr>
              <a:t>ce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motiv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în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ro-MD" sz="3600" b="1" dirty="0" smtClean="0">
                <a:latin typeface="Corbel" panose="020B0503020204020204" pitchFamily="34" charset="0"/>
              </a:rPr>
              <a:t>anul </a:t>
            </a:r>
            <a:r>
              <a:rPr lang="en-US" sz="3600" b="1" dirty="0" smtClean="0">
                <a:latin typeface="Corbel" panose="020B0503020204020204" pitchFamily="34" charset="0"/>
              </a:rPr>
              <a:t>2007 </a:t>
            </a:r>
            <a:r>
              <a:rPr lang="en-US" sz="3600" b="1" dirty="0">
                <a:latin typeface="Corbel" panose="020B0503020204020204" pitchFamily="34" charset="0"/>
              </a:rPr>
              <a:t>UNESCO </a:t>
            </a:r>
            <a:endParaRPr lang="ru-RU" sz="3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3600" b="1" dirty="0" smtClean="0">
                <a:latin typeface="Corbel" panose="020B0503020204020204" pitchFamily="34" charset="0"/>
              </a:rPr>
              <a:t>a </a:t>
            </a:r>
            <a:r>
              <a:rPr lang="en-US" sz="3600" b="1" dirty="0" err="1" smtClean="0">
                <a:latin typeface="Corbel" panose="020B0503020204020204" pitchFamily="34" charset="0"/>
              </a:rPr>
              <a:t>inclus</a:t>
            </a:r>
            <a:r>
              <a:rPr lang="en-US" sz="3600" b="1" dirty="0" smtClean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insulele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în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lista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Patrimoniului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Mondial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aflat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în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pericol</a:t>
            </a:r>
            <a:r>
              <a:rPr lang="en-US" sz="3600" b="1" dirty="0">
                <a:latin typeface="Corbel" panose="020B0503020204020204" pitchFamily="34" charset="0"/>
              </a:rPr>
              <a:t>?  </a:t>
            </a:r>
            <a:endParaRPr lang="ru-RU" sz="3600" dirty="0">
              <a:latin typeface="Corbel" panose="020B0503020204020204" pitchFamily="34" charset="0"/>
            </a:endParaRPr>
          </a:p>
          <a:p>
            <a:pPr fontAlgn="base"/>
            <a:r>
              <a:rPr lang="ru-RU" sz="3600" dirty="0" smtClean="0">
                <a:latin typeface="Corbel" panose="020B0503020204020204" pitchFamily="34" charset="0"/>
              </a:rPr>
              <a:t>1. Безответственные </a:t>
            </a:r>
            <a:r>
              <a:rPr lang="ru-RU" sz="3600" dirty="0" smtClean="0">
                <a:latin typeface="Corbel" panose="020B0503020204020204" pitchFamily="34" charset="0"/>
              </a:rPr>
              <a:t>туристы</a:t>
            </a:r>
            <a:r>
              <a:rPr lang="en-US" sz="3600" dirty="0" smtClean="0">
                <a:latin typeface="Corbel" panose="020B0503020204020204" pitchFamily="34" charset="0"/>
              </a:rPr>
              <a:t> </a:t>
            </a:r>
            <a:r>
              <a:rPr lang="en-US" sz="3600" dirty="0" smtClean="0">
                <a:latin typeface="Corbel" panose="020B0503020204020204" pitchFamily="34" charset="0"/>
              </a:rPr>
              <a:t>/ </a:t>
            </a:r>
            <a:r>
              <a:rPr lang="en-US" sz="3600" dirty="0" err="1">
                <a:latin typeface="Corbel" panose="020B0503020204020204" pitchFamily="34" charset="0"/>
              </a:rPr>
              <a:t>Turiștii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 smtClean="0">
                <a:latin typeface="Corbel" panose="020B0503020204020204" pitchFamily="34" charset="0"/>
              </a:rPr>
              <a:t>iresponsabili</a:t>
            </a:r>
            <a:endParaRPr lang="ru-RU" sz="3600" dirty="0">
              <a:latin typeface="Corbel" panose="020B0503020204020204" pitchFamily="34" charset="0"/>
            </a:endParaRPr>
          </a:p>
          <a:p>
            <a:pPr fontAlgn="base"/>
            <a:r>
              <a:rPr lang="ru-RU" sz="3600" dirty="0" smtClean="0">
                <a:latin typeface="Corbel" panose="020B0503020204020204" pitchFamily="34" charset="0"/>
              </a:rPr>
              <a:t>2</a:t>
            </a:r>
            <a:r>
              <a:rPr lang="ru-RU" sz="3600" dirty="0">
                <a:latin typeface="Corbel" panose="020B0503020204020204" pitchFamily="34" charset="0"/>
              </a:rPr>
              <a:t>. Смена официального </a:t>
            </a:r>
            <a:r>
              <a:rPr lang="ru-RU" sz="3600" dirty="0" smtClean="0">
                <a:latin typeface="Corbel" panose="020B0503020204020204" pitchFamily="34" charset="0"/>
              </a:rPr>
              <a:t>языка</a:t>
            </a:r>
            <a:r>
              <a:rPr lang="en-US" sz="3600" dirty="0" smtClean="0">
                <a:latin typeface="Corbel" panose="020B0503020204020204" pitchFamily="34" charset="0"/>
              </a:rPr>
              <a:t> </a:t>
            </a:r>
            <a:r>
              <a:rPr lang="en-US" sz="3600" dirty="0" smtClean="0">
                <a:latin typeface="Corbel" panose="020B0503020204020204" pitchFamily="34" charset="0"/>
              </a:rPr>
              <a:t>/ </a:t>
            </a:r>
            <a:r>
              <a:rPr lang="en-US" sz="3600" dirty="0" err="1">
                <a:latin typeface="Corbel" panose="020B0503020204020204" pitchFamily="34" charset="0"/>
              </a:rPr>
              <a:t>Modificarea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limbii</a:t>
            </a:r>
            <a:r>
              <a:rPr lang="en-US" sz="3600" dirty="0">
                <a:latin typeface="Corbel" panose="020B0503020204020204" pitchFamily="34" charset="0"/>
              </a:rPr>
              <a:t> de </a:t>
            </a:r>
            <a:r>
              <a:rPr lang="en-US" sz="3600" dirty="0" smtClean="0">
                <a:latin typeface="Corbel" panose="020B0503020204020204" pitchFamily="34" charset="0"/>
              </a:rPr>
              <a:t>stat</a:t>
            </a:r>
            <a:endParaRPr lang="ru-RU" sz="3600" dirty="0">
              <a:latin typeface="Corbel" panose="020B0503020204020204" pitchFamily="34" charset="0"/>
            </a:endParaRPr>
          </a:p>
          <a:p>
            <a:pPr fontAlgn="base"/>
            <a:r>
              <a:rPr lang="ru-RU" sz="3600" dirty="0" smtClean="0">
                <a:latin typeface="Corbel" panose="020B0503020204020204" pitchFamily="34" charset="0"/>
              </a:rPr>
              <a:t>3</a:t>
            </a:r>
            <a:r>
              <a:rPr lang="ru-RU" sz="3600" dirty="0">
                <a:latin typeface="Corbel" panose="020B0503020204020204" pitchFamily="34" charset="0"/>
              </a:rPr>
              <a:t>. Иммиграция и акклиматизация чуждых для островов видов </a:t>
            </a:r>
            <a:r>
              <a:rPr lang="ru-RU" sz="3600" dirty="0" smtClean="0">
                <a:latin typeface="Corbel" panose="020B0503020204020204" pitchFamily="34" charset="0"/>
              </a:rPr>
              <a:t>животных </a:t>
            </a:r>
            <a:r>
              <a:rPr lang="en-US" sz="3600" dirty="0" smtClean="0">
                <a:latin typeface="Corbel" panose="020B0503020204020204" pitchFamily="34" charset="0"/>
              </a:rPr>
              <a:t>/ </a:t>
            </a:r>
            <a:r>
              <a:rPr lang="en-US" sz="3600" dirty="0" err="1">
                <a:latin typeface="Corbel" panose="020B0503020204020204" pitchFamily="34" charset="0"/>
              </a:rPr>
              <a:t>Migrația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și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endParaRPr lang="ru-RU" sz="3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3600" dirty="0">
                <a:latin typeface="Corbel" panose="020B0503020204020204" pitchFamily="34" charset="0"/>
              </a:rPr>
              <a:t> </a:t>
            </a:r>
            <a:r>
              <a:rPr lang="ru-RU" sz="3600" dirty="0" smtClean="0">
                <a:latin typeface="Corbel" panose="020B0503020204020204" pitchFamily="34" charset="0"/>
              </a:rPr>
              <a:t>    </a:t>
            </a:r>
            <a:r>
              <a:rPr lang="en-US" sz="3600" dirty="0" err="1" smtClean="0">
                <a:latin typeface="Corbel" panose="020B0503020204020204" pitchFamily="34" charset="0"/>
              </a:rPr>
              <a:t>aclimatizarea</a:t>
            </a:r>
            <a:r>
              <a:rPr lang="en-US" sz="3600" dirty="0" smtClean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speciilor</a:t>
            </a:r>
            <a:r>
              <a:rPr lang="en-US" sz="3600" dirty="0">
                <a:latin typeface="Corbel" panose="020B0503020204020204" pitchFamily="34" charset="0"/>
              </a:rPr>
              <a:t> de </a:t>
            </a:r>
            <a:r>
              <a:rPr lang="en-US" sz="3600" dirty="0" err="1">
                <a:latin typeface="Corbel" panose="020B0503020204020204" pitchFamily="34" charset="0"/>
              </a:rPr>
              <a:t>animale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străine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 smtClean="0">
                <a:latin typeface="Corbel" panose="020B0503020204020204" pitchFamily="34" charset="0"/>
              </a:rPr>
              <a:t>insulelor</a:t>
            </a:r>
            <a:endParaRPr lang="ru-RU" sz="3600" dirty="0">
              <a:latin typeface="Corbel" panose="020B0503020204020204" pitchFamily="34" charset="0"/>
            </a:endParaRPr>
          </a:p>
          <a:p>
            <a:pPr fontAlgn="base"/>
            <a:r>
              <a:rPr lang="ru-RU" sz="3600" dirty="0" smtClean="0">
                <a:latin typeface="Corbel" panose="020B0503020204020204" pitchFamily="34" charset="0"/>
              </a:rPr>
              <a:t>4</a:t>
            </a:r>
            <a:r>
              <a:rPr lang="ru-RU" sz="3600" dirty="0">
                <a:latin typeface="Corbel" panose="020B0503020204020204" pitchFamily="34" charset="0"/>
              </a:rPr>
              <a:t>. Чрезмерное использование местным населением мобильных телефонов и </a:t>
            </a:r>
            <a:r>
              <a:rPr lang="ru-RU" sz="3600" dirty="0" smtClean="0">
                <a:latin typeface="Corbel" panose="020B0503020204020204" pitchFamily="34" charset="0"/>
              </a:rPr>
              <a:t>компьютеров</a:t>
            </a:r>
            <a:r>
              <a:rPr lang="en-US" sz="3600" dirty="0" smtClean="0">
                <a:latin typeface="Corbel" panose="020B0503020204020204" pitchFamily="34" charset="0"/>
              </a:rPr>
              <a:t> </a:t>
            </a:r>
            <a:r>
              <a:rPr lang="en-US" sz="3600" dirty="0" smtClean="0">
                <a:latin typeface="Corbel" panose="020B0503020204020204" pitchFamily="34" charset="0"/>
              </a:rPr>
              <a:t>/ </a:t>
            </a:r>
            <a:endParaRPr lang="ru-RU" sz="3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3600" dirty="0">
                <a:latin typeface="Corbel" panose="020B0503020204020204" pitchFamily="34" charset="0"/>
              </a:rPr>
              <a:t> </a:t>
            </a:r>
            <a:r>
              <a:rPr lang="ru-RU" sz="3600" dirty="0" smtClean="0">
                <a:latin typeface="Corbel" panose="020B0503020204020204" pitchFamily="34" charset="0"/>
              </a:rPr>
              <a:t>     </a:t>
            </a:r>
            <a:r>
              <a:rPr lang="en-US" sz="3600" dirty="0" err="1" smtClean="0">
                <a:latin typeface="Corbel" panose="020B0503020204020204" pitchFamily="34" charset="0"/>
              </a:rPr>
              <a:t>Utilizarea</a:t>
            </a:r>
            <a:r>
              <a:rPr lang="en-US" sz="3600" dirty="0" smtClean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excesivă</a:t>
            </a:r>
            <a:r>
              <a:rPr lang="en-US" sz="3600" dirty="0">
                <a:latin typeface="Corbel" panose="020B0503020204020204" pitchFamily="34" charset="0"/>
              </a:rPr>
              <a:t> a </a:t>
            </a:r>
            <a:r>
              <a:rPr lang="en-US" sz="3600" dirty="0" err="1">
                <a:latin typeface="Corbel" panose="020B0503020204020204" pitchFamily="34" charset="0"/>
              </a:rPr>
              <a:t>telefoanelor</a:t>
            </a:r>
            <a:r>
              <a:rPr lang="en-US" sz="3600" dirty="0">
                <a:latin typeface="Corbel" panose="020B0503020204020204" pitchFamily="34" charset="0"/>
              </a:rPr>
              <a:t> mobile </a:t>
            </a:r>
            <a:r>
              <a:rPr lang="en-US" sz="3600" dirty="0" err="1">
                <a:latin typeface="Corbel" panose="020B0503020204020204" pitchFamily="34" charset="0"/>
              </a:rPr>
              <a:t>și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computerelor</a:t>
            </a:r>
            <a:r>
              <a:rPr lang="en-US" sz="3600" dirty="0">
                <a:latin typeface="Corbel" panose="020B0503020204020204" pitchFamily="34" charset="0"/>
              </a:rPr>
              <a:t> de </a:t>
            </a:r>
            <a:r>
              <a:rPr lang="en-US" sz="3600" dirty="0" err="1">
                <a:latin typeface="Corbel" panose="020B0503020204020204" pitchFamily="34" charset="0"/>
              </a:rPr>
              <a:t>către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populația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 smtClean="0">
                <a:latin typeface="Corbel" panose="020B0503020204020204" pitchFamily="34" charset="0"/>
              </a:rPr>
              <a:t>locală</a:t>
            </a:r>
            <a:r>
              <a:rPr lang="ru-RU" sz="3600" dirty="0">
                <a:latin typeface="Corbel" panose="020B0503020204020204" pitchFamily="34" charset="0"/>
              </a:rPr>
              <a:t> </a:t>
            </a:r>
          </a:p>
          <a:p>
            <a:pPr fontAlgn="base"/>
            <a:endParaRPr lang="ru-RU" sz="36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0681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49" y="3849024"/>
            <a:ext cx="10205358" cy="393571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1,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3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230" y="1127499"/>
            <a:ext cx="10297159" cy="81514"/>
          </a:xfrm>
          <a:prstGeom prst="rect">
            <a:avLst/>
          </a:prstGeom>
        </p:spPr>
      </p:pic>
      <p:sp>
        <p:nvSpPr>
          <p:cNvPr id="18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12" name="Picture 2" descr="Как туризм изменил Галапагосские острова, к лучшему и к худшему - Куда  поеду?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55" y="3544634"/>
            <a:ext cx="9115072" cy="507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43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230" y="1127499"/>
            <a:ext cx="10297159" cy="815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sp>
        <p:nvSpPr>
          <p:cNvPr id="15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37708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300" i="1" dirty="0" smtClean="0">
                <a:latin typeface="Corbel" panose="020B0503020204020204" pitchFamily="34" charset="0"/>
              </a:rPr>
              <a:t>Внимание</a:t>
            </a:r>
            <a:r>
              <a:rPr lang="ru-RU" sz="4300" i="1" dirty="0">
                <a:latin typeface="Corbel" panose="020B0503020204020204" pitchFamily="34" charset="0"/>
              </a:rPr>
              <a:t>! В этом вопросе может быть больше правильных вариантов ответа, </a:t>
            </a:r>
            <a:endParaRPr lang="ru-RU" sz="43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i="1" dirty="0" smtClean="0">
                <a:latin typeface="Corbel" panose="020B0503020204020204" pitchFamily="34" charset="0"/>
              </a:rPr>
              <a:t>или </a:t>
            </a:r>
            <a:r>
              <a:rPr lang="ru-RU" sz="4300" i="1" dirty="0">
                <a:latin typeface="Corbel" panose="020B0503020204020204" pitchFamily="34" charset="0"/>
              </a:rPr>
              <a:t>не быть их вовсе. Если вариантов больше одного, выберите все </a:t>
            </a:r>
            <a:r>
              <a:rPr lang="ru-RU" sz="4300" i="1" dirty="0" smtClean="0">
                <a:latin typeface="Corbel" panose="020B0503020204020204" pitchFamily="34" charset="0"/>
              </a:rPr>
              <a:t>правильные.</a:t>
            </a:r>
            <a:endParaRPr lang="ru-RU" sz="4300" i="1" dirty="0">
              <a:latin typeface="Corbel" panose="020B0503020204020204" pitchFamily="34" charset="0"/>
            </a:endParaRPr>
          </a:p>
          <a:p>
            <a:pPr fontAlgn="base"/>
            <a:r>
              <a:rPr lang="en-US" sz="4300" i="1" dirty="0" err="1" smtClean="0">
                <a:latin typeface="Corbel" panose="020B0503020204020204" pitchFamily="34" charset="0"/>
              </a:rPr>
              <a:t>Atenție</a:t>
            </a:r>
            <a:r>
              <a:rPr lang="en-US" sz="4300" i="1" dirty="0">
                <a:latin typeface="Corbel" panose="020B0503020204020204" pitchFamily="34" charset="0"/>
              </a:rPr>
              <a:t>! </a:t>
            </a:r>
            <a:r>
              <a:rPr lang="en-US" sz="4300" i="1" dirty="0" err="1">
                <a:latin typeface="Corbel" panose="020B0503020204020204" pitchFamily="34" charset="0"/>
              </a:rPr>
              <a:t>Această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întrebare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poate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avea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mai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multe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opțiuni</a:t>
            </a:r>
            <a:r>
              <a:rPr lang="en-US" sz="4300" i="1" dirty="0">
                <a:latin typeface="Corbel" panose="020B0503020204020204" pitchFamily="34" charset="0"/>
              </a:rPr>
              <a:t> de </a:t>
            </a:r>
            <a:r>
              <a:rPr lang="en-US" sz="4300" i="1" dirty="0" err="1">
                <a:latin typeface="Corbel" panose="020B0503020204020204" pitchFamily="34" charset="0"/>
              </a:rPr>
              <a:t>răspuns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corecte</a:t>
            </a:r>
            <a:r>
              <a:rPr lang="en-US" sz="4300" i="1" dirty="0">
                <a:latin typeface="Corbel" panose="020B0503020204020204" pitchFamily="34" charset="0"/>
              </a:rPr>
              <a:t>, </a:t>
            </a:r>
            <a:r>
              <a:rPr lang="en-US" sz="4300" i="1" dirty="0" err="1">
                <a:latin typeface="Corbel" panose="020B0503020204020204" pitchFamily="34" charset="0"/>
              </a:rPr>
              <a:t>sau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nici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una</a:t>
            </a:r>
            <a:r>
              <a:rPr lang="en-US" sz="4300" i="1" dirty="0">
                <a:latin typeface="Corbel" panose="020B0503020204020204" pitchFamily="34" charset="0"/>
              </a:rPr>
              <a:t>. </a:t>
            </a:r>
            <a:endParaRPr lang="ru-RU" sz="4300" i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i="1" dirty="0" err="1" smtClean="0">
                <a:latin typeface="Corbel" panose="020B0503020204020204" pitchFamily="34" charset="0"/>
              </a:rPr>
              <a:t>Dacă</a:t>
            </a:r>
            <a:r>
              <a:rPr lang="en-US" sz="4300" i="1" dirty="0" smtClean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există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mai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multe</a:t>
            </a:r>
            <a:r>
              <a:rPr lang="en-US" sz="4300" i="1" dirty="0">
                <a:latin typeface="Corbel" panose="020B0503020204020204" pitchFamily="34" charset="0"/>
              </a:rPr>
              <a:t> - </a:t>
            </a:r>
            <a:r>
              <a:rPr lang="en-US" sz="4300" i="1" dirty="0" err="1">
                <a:latin typeface="Corbel" panose="020B0503020204020204" pitchFamily="34" charset="0"/>
              </a:rPr>
              <a:t>selectați</a:t>
            </a:r>
            <a:r>
              <a:rPr lang="en-US" sz="4300" i="1" dirty="0">
                <a:latin typeface="Corbel" panose="020B0503020204020204" pitchFamily="34" charset="0"/>
              </a:rPr>
              <a:t>-le </a:t>
            </a:r>
            <a:r>
              <a:rPr lang="en-US" sz="4300" i="1" dirty="0" err="1">
                <a:latin typeface="Corbel" panose="020B0503020204020204" pitchFamily="34" charset="0"/>
              </a:rPr>
              <a:t>pe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toate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 smtClean="0">
                <a:latin typeface="Corbel" panose="020B0503020204020204" pitchFamily="34" charset="0"/>
              </a:rPr>
              <a:t>corecte</a:t>
            </a:r>
            <a:r>
              <a:rPr lang="en-US" sz="4300" i="1" dirty="0" smtClean="0">
                <a:latin typeface="Corbel" panose="020B0503020204020204" pitchFamily="34" charset="0"/>
              </a:rPr>
              <a:t>.</a:t>
            </a:r>
            <a:endParaRPr lang="ru-RU" sz="4300" i="1" dirty="0">
              <a:latin typeface="Corbel" panose="020B0503020204020204" pitchFamily="34" charset="0"/>
            </a:endParaRPr>
          </a:p>
          <a:p>
            <a:pPr fontAlgn="base"/>
            <a:r>
              <a:rPr lang="ru-RU" sz="4300" b="1" dirty="0" smtClean="0">
                <a:latin typeface="Corbel" panose="020B0503020204020204" pitchFamily="34" charset="0"/>
              </a:rPr>
              <a:t>Чем </a:t>
            </a:r>
            <a:r>
              <a:rPr lang="ru-RU" sz="4300" b="1" dirty="0">
                <a:latin typeface="Corbel" panose="020B0503020204020204" pitchFamily="34" charset="0"/>
              </a:rPr>
              <a:t>по закону награждают египетских школьников за посадку </a:t>
            </a:r>
            <a:r>
              <a:rPr lang="ru-RU" sz="4300" b="1" dirty="0" smtClean="0">
                <a:latin typeface="Corbel" panose="020B0503020204020204" pitchFamily="34" charset="0"/>
              </a:rPr>
              <a:t>дерева?</a:t>
            </a:r>
            <a:endParaRPr lang="ru-RU" sz="4300" dirty="0">
              <a:latin typeface="Corbel" panose="020B0503020204020204" pitchFamily="34" charset="0"/>
            </a:endParaRPr>
          </a:p>
          <a:p>
            <a:pPr fontAlgn="base"/>
            <a:r>
              <a:rPr lang="en-US" sz="4300" b="1" dirty="0" smtClean="0">
                <a:latin typeface="Corbel" panose="020B0503020204020204" pitchFamily="34" charset="0"/>
              </a:rPr>
              <a:t>Conform </a:t>
            </a:r>
            <a:r>
              <a:rPr lang="en-US" sz="4300" b="1" dirty="0" err="1">
                <a:latin typeface="Corbel" panose="020B0503020204020204" pitchFamily="34" charset="0"/>
              </a:rPr>
              <a:t>unei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legi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egiptene</a:t>
            </a:r>
            <a:r>
              <a:rPr lang="en-US" sz="4300" b="1" dirty="0">
                <a:latin typeface="Corbel" panose="020B0503020204020204" pitchFamily="34" charset="0"/>
              </a:rPr>
              <a:t>, </a:t>
            </a:r>
            <a:r>
              <a:rPr lang="en-US" sz="4300" b="1" dirty="0" err="1">
                <a:latin typeface="Corbel" panose="020B0503020204020204" pitchFamily="34" charset="0"/>
              </a:rPr>
              <a:t>orice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elev</a:t>
            </a:r>
            <a:r>
              <a:rPr lang="en-US" sz="4300" b="1" dirty="0">
                <a:latin typeface="Corbel" panose="020B0503020204020204" pitchFamily="34" charset="0"/>
              </a:rPr>
              <a:t> care </a:t>
            </a:r>
            <a:r>
              <a:rPr lang="en-US" sz="4300" b="1" dirty="0" err="1">
                <a:latin typeface="Corbel" panose="020B0503020204020204" pitchFamily="34" charset="0"/>
              </a:rPr>
              <a:t>plantează</a:t>
            </a:r>
            <a:r>
              <a:rPr lang="en-US" sz="4300" b="1" dirty="0">
                <a:latin typeface="Corbel" panose="020B0503020204020204" pitchFamily="34" charset="0"/>
              </a:rPr>
              <a:t> un </a:t>
            </a:r>
            <a:r>
              <a:rPr lang="en-US" sz="4300" b="1" dirty="0" err="1">
                <a:latin typeface="Corbel" panose="020B0503020204020204" pitchFamily="34" charset="0"/>
              </a:rPr>
              <a:t>copac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obține</a:t>
            </a:r>
            <a:r>
              <a:rPr lang="en-US" sz="4300" b="1" dirty="0">
                <a:latin typeface="Corbel" panose="020B0503020204020204" pitchFamily="34" charset="0"/>
              </a:rPr>
              <a:t>… </a:t>
            </a:r>
            <a:endParaRPr lang="ru-RU" sz="4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1. Освобождением </a:t>
            </a:r>
            <a:r>
              <a:rPr lang="ru-RU" sz="4300" dirty="0">
                <a:latin typeface="Corbel" panose="020B0503020204020204" pitchFamily="34" charset="0"/>
              </a:rPr>
              <a:t>от </a:t>
            </a:r>
            <a:r>
              <a:rPr lang="ru-RU" sz="4300" dirty="0" smtClean="0">
                <a:latin typeface="Corbel" panose="020B0503020204020204" pitchFamily="34" charset="0"/>
              </a:rPr>
              <a:t>экзамена</a:t>
            </a:r>
            <a:r>
              <a:rPr lang="en-US" sz="4300" dirty="0" smtClean="0">
                <a:latin typeface="Corbel" panose="020B0503020204020204" pitchFamily="34" charset="0"/>
              </a:rPr>
              <a:t> / </a:t>
            </a:r>
            <a:r>
              <a:rPr lang="en-US" sz="4300" dirty="0" err="1">
                <a:latin typeface="Corbel" panose="020B0503020204020204" pitchFamily="34" charset="0"/>
              </a:rPr>
              <a:t>scutire</a:t>
            </a:r>
            <a:r>
              <a:rPr lang="en-US" sz="4300" dirty="0">
                <a:latin typeface="Corbel" panose="020B0503020204020204" pitchFamily="34" charset="0"/>
              </a:rPr>
              <a:t> de la 1 </a:t>
            </a:r>
            <a:r>
              <a:rPr lang="en-US" sz="4300" dirty="0" err="1" smtClean="0">
                <a:latin typeface="Corbel" panose="020B0503020204020204" pitchFamily="34" charset="0"/>
              </a:rPr>
              <a:t>examen</a:t>
            </a:r>
            <a:endParaRPr lang="ru-RU" sz="4300" dirty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2</a:t>
            </a:r>
            <a:r>
              <a:rPr lang="ru-RU" sz="4300" dirty="0">
                <a:latin typeface="Corbel" panose="020B0503020204020204" pitchFamily="34" charset="0"/>
              </a:rPr>
              <a:t>. 10 </a:t>
            </a:r>
            <a:r>
              <a:rPr lang="ru-RU" sz="4300" dirty="0" smtClean="0">
                <a:latin typeface="Corbel" panose="020B0503020204020204" pitchFamily="34" charset="0"/>
              </a:rPr>
              <a:t>евро</a:t>
            </a:r>
            <a:r>
              <a:rPr lang="en-US" sz="4300" dirty="0" smtClean="0">
                <a:latin typeface="Corbel" panose="020B0503020204020204" pitchFamily="34" charset="0"/>
              </a:rPr>
              <a:t> / </a:t>
            </a:r>
            <a:r>
              <a:rPr lang="en-US" sz="4300" dirty="0">
                <a:latin typeface="Corbel" panose="020B0503020204020204" pitchFamily="34" charset="0"/>
              </a:rPr>
              <a:t>10 </a:t>
            </a:r>
            <a:r>
              <a:rPr lang="en-US" sz="4300" dirty="0" smtClean="0">
                <a:latin typeface="Corbel" panose="020B0503020204020204" pitchFamily="34" charset="0"/>
              </a:rPr>
              <a:t>Euro</a:t>
            </a:r>
            <a:endParaRPr lang="ru-RU" sz="4300" dirty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3</a:t>
            </a:r>
            <a:r>
              <a:rPr lang="ru-RU" sz="4300" dirty="0">
                <a:latin typeface="Corbel" panose="020B0503020204020204" pitchFamily="34" charset="0"/>
              </a:rPr>
              <a:t>. Новым </a:t>
            </a:r>
            <a:r>
              <a:rPr lang="ru-RU" sz="4300" dirty="0" smtClean="0">
                <a:latin typeface="Corbel" panose="020B0503020204020204" pitchFamily="34" charset="0"/>
              </a:rPr>
              <a:t>саженцем</a:t>
            </a:r>
            <a:r>
              <a:rPr lang="en-US" sz="4300" dirty="0" smtClean="0">
                <a:latin typeface="Corbel" panose="020B0503020204020204" pitchFamily="34" charset="0"/>
              </a:rPr>
              <a:t> / </a:t>
            </a:r>
            <a:r>
              <a:rPr lang="en-US" sz="4300" dirty="0">
                <a:latin typeface="Corbel" panose="020B0503020204020204" pitchFamily="34" charset="0"/>
              </a:rPr>
              <a:t>un </a:t>
            </a:r>
            <a:r>
              <a:rPr lang="en-US" sz="4300" dirty="0" err="1">
                <a:latin typeface="Corbel" panose="020B0503020204020204" pitchFamily="34" charset="0"/>
              </a:rPr>
              <a:t>nou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copac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endParaRPr lang="ru-RU" sz="4300" dirty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4</a:t>
            </a:r>
            <a:r>
              <a:rPr lang="ru-RU" sz="4300" dirty="0">
                <a:latin typeface="Corbel" panose="020B0503020204020204" pitchFamily="34" charset="0"/>
              </a:rPr>
              <a:t>. Освобождением на месяц от домашнего </a:t>
            </a:r>
            <a:r>
              <a:rPr lang="ru-RU" sz="4300" dirty="0" smtClean="0">
                <a:latin typeface="Corbel" panose="020B0503020204020204" pitchFamily="34" charset="0"/>
              </a:rPr>
              <a:t>задания</a:t>
            </a:r>
            <a:r>
              <a:rPr lang="en-US" sz="4300" dirty="0" smtClean="0">
                <a:latin typeface="Corbel" panose="020B0503020204020204" pitchFamily="34" charset="0"/>
              </a:rPr>
              <a:t> / </a:t>
            </a:r>
            <a:r>
              <a:rPr lang="en-US" sz="4300" dirty="0" err="1">
                <a:latin typeface="Corbel" panose="020B0503020204020204" pitchFamily="34" charset="0"/>
              </a:rPr>
              <a:t>scutire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pentru</a:t>
            </a:r>
            <a:r>
              <a:rPr lang="en-US" sz="4300" dirty="0">
                <a:latin typeface="Corbel" panose="020B0503020204020204" pitchFamily="34" charset="0"/>
              </a:rPr>
              <a:t> o </a:t>
            </a:r>
            <a:r>
              <a:rPr lang="en-US" sz="4300" dirty="0" err="1">
                <a:latin typeface="Corbel" panose="020B0503020204020204" pitchFamily="34" charset="0"/>
              </a:rPr>
              <a:t>lună</a:t>
            </a:r>
            <a:r>
              <a:rPr lang="en-US" sz="4300" dirty="0">
                <a:latin typeface="Corbel" panose="020B0503020204020204" pitchFamily="34" charset="0"/>
              </a:rPr>
              <a:t> de </a:t>
            </a:r>
            <a:endParaRPr lang="ru-RU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dirty="0">
                <a:latin typeface="Corbel" panose="020B0503020204020204" pitchFamily="34" charset="0"/>
              </a:rPr>
              <a:t> </a:t>
            </a:r>
            <a:r>
              <a:rPr lang="ru-RU" sz="4300" dirty="0" smtClean="0">
                <a:latin typeface="Corbel" panose="020B0503020204020204" pitchFamily="34" charset="0"/>
              </a:rPr>
              <a:t>    </a:t>
            </a:r>
            <a:r>
              <a:rPr lang="en-US" sz="4300" dirty="0" smtClean="0">
                <a:latin typeface="Corbel" panose="020B0503020204020204" pitchFamily="34" charset="0"/>
              </a:rPr>
              <a:t>la </a:t>
            </a:r>
            <a:r>
              <a:rPr lang="en-US" sz="4300" dirty="0" err="1">
                <a:latin typeface="Corbel" panose="020B0503020204020204" pitchFamily="34" charset="0"/>
              </a:rPr>
              <a:t>temele</a:t>
            </a:r>
            <a:r>
              <a:rPr lang="en-US" sz="4300" dirty="0">
                <a:latin typeface="Corbel" panose="020B0503020204020204" pitchFamily="34" charset="0"/>
              </a:rPr>
              <a:t> de </a:t>
            </a:r>
            <a:r>
              <a:rPr lang="en-US" sz="4300" dirty="0" err="1">
                <a:latin typeface="Corbel" panose="020B0503020204020204" pitchFamily="34" charset="0"/>
              </a:rPr>
              <a:t>acasă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endParaRPr lang="ru-RU" sz="4300" dirty="0">
              <a:latin typeface="Corbel" panose="020B0503020204020204" pitchFamily="34" charset="0"/>
            </a:endParaRPr>
          </a:p>
          <a:p>
            <a:pPr fontAlgn="base"/>
            <a:endParaRPr lang="ru-RU" sz="43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8971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49" y="3849024"/>
            <a:ext cx="10205358" cy="3935714"/>
          </a:xfrm>
          <a:prstGeom prst="rect">
            <a:avLst/>
          </a:prstGeom>
        </p:spPr>
      </p:pic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230" y="1127499"/>
            <a:ext cx="10297159" cy="81514"/>
          </a:xfrm>
          <a:prstGeom prst="rect">
            <a:avLst/>
          </a:prstGeom>
        </p:spPr>
      </p:pic>
      <p:sp>
        <p:nvSpPr>
          <p:cNvPr id="18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38" y="2561649"/>
            <a:ext cx="6658067" cy="690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0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230" y="1127499"/>
            <a:ext cx="10297159" cy="815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sp>
        <p:nvSpPr>
          <p:cNvPr id="15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37708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300" b="1" dirty="0" smtClean="0">
                <a:latin typeface="Corbel" panose="020B0503020204020204" pitchFamily="34" charset="0"/>
              </a:rPr>
              <a:t>Какие </a:t>
            </a:r>
            <a:r>
              <a:rPr lang="ru-RU" sz="6300" b="1" dirty="0">
                <a:latin typeface="Corbel" panose="020B0503020204020204" pitchFamily="34" charset="0"/>
              </a:rPr>
              <a:t>медведи ежегодно погибают из-за сезонных </a:t>
            </a:r>
            <a:endParaRPr lang="ru-RU" sz="6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300" b="1" dirty="0" smtClean="0">
                <a:latin typeface="Corbel" panose="020B0503020204020204" pitchFamily="34" charset="0"/>
              </a:rPr>
              <a:t>пожаров</a:t>
            </a:r>
            <a:r>
              <a:rPr lang="ru-RU" sz="6300" b="1" dirty="0">
                <a:latin typeface="Corbel" panose="020B0503020204020204" pitchFamily="34" charset="0"/>
              </a:rPr>
              <a:t>, которые уничтожают и их пищу? </a:t>
            </a:r>
          </a:p>
          <a:p>
            <a:pPr fontAlgn="base"/>
            <a:r>
              <a:rPr lang="en-US" sz="6300" b="1" dirty="0" err="1" smtClean="0">
                <a:latin typeface="Corbel" panose="020B0503020204020204" pitchFamily="34" charset="0"/>
              </a:rPr>
              <a:t>Reprezentanții</a:t>
            </a:r>
            <a:r>
              <a:rPr lang="en-US" sz="6300" b="1" dirty="0" smtClean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cărei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specii</a:t>
            </a:r>
            <a:r>
              <a:rPr lang="en-US" sz="6300" b="1" dirty="0">
                <a:latin typeface="Corbel" panose="020B0503020204020204" pitchFamily="34" charset="0"/>
              </a:rPr>
              <a:t> de </a:t>
            </a:r>
            <a:r>
              <a:rPr lang="en-US" sz="6300" b="1" dirty="0" err="1">
                <a:latin typeface="Corbel" panose="020B0503020204020204" pitchFamily="34" charset="0"/>
              </a:rPr>
              <a:t>urși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mor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anual</a:t>
            </a:r>
            <a:r>
              <a:rPr lang="en-US" sz="6300" b="1" dirty="0">
                <a:latin typeface="Corbel" panose="020B0503020204020204" pitchFamily="34" charset="0"/>
              </a:rPr>
              <a:t> din </a:t>
            </a:r>
            <a:r>
              <a:rPr lang="en-US" sz="6300" b="1" dirty="0" err="1">
                <a:latin typeface="Corbel" panose="020B0503020204020204" pitchFamily="34" charset="0"/>
              </a:rPr>
              <a:t>cauza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endParaRPr lang="ru-RU" sz="6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300" b="1" dirty="0" err="1" smtClean="0">
                <a:latin typeface="Corbel" panose="020B0503020204020204" pitchFamily="34" charset="0"/>
              </a:rPr>
              <a:t>incendiilor</a:t>
            </a:r>
            <a:r>
              <a:rPr lang="en-US" sz="6300" b="1" dirty="0" smtClean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sezoniere</a:t>
            </a:r>
            <a:r>
              <a:rPr lang="en-US" sz="6300" b="1" dirty="0">
                <a:latin typeface="Corbel" panose="020B0503020204020204" pitchFamily="34" charset="0"/>
              </a:rPr>
              <a:t>, </a:t>
            </a:r>
            <a:r>
              <a:rPr lang="en-US" sz="6300" b="1" dirty="0" err="1">
                <a:latin typeface="Corbel" panose="020B0503020204020204" pitchFamily="34" charset="0"/>
              </a:rPr>
              <a:t>ce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nimicesc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hrana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acestora</a:t>
            </a:r>
            <a:r>
              <a:rPr lang="en-US" sz="6300" b="1" dirty="0" smtClean="0">
                <a:latin typeface="Corbel" panose="020B0503020204020204" pitchFamily="34" charset="0"/>
              </a:rPr>
              <a:t>?</a:t>
            </a:r>
            <a:r>
              <a:rPr lang="ru-RU" sz="6300" b="1" dirty="0">
                <a:latin typeface="Corbel" panose="020B0503020204020204" pitchFamily="34" charset="0"/>
              </a:rPr>
              <a:t> </a:t>
            </a:r>
            <a:endParaRPr lang="ru-RU" sz="6300" dirty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1. Панда </a:t>
            </a:r>
            <a:r>
              <a:rPr lang="ro-RO" sz="6300" dirty="0" smtClean="0">
                <a:latin typeface="Corbel" panose="020B0503020204020204" pitchFamily="34" charset="0"/>
              </a:rPr>
              <a:t>/ </a:t>
            </a:r>
            <a:r>
              <a:rPr lang="en-US" sz="6300" dirty="0" err="1">
                <a:latin typeface="Corbel" panose="020B0503020204020204" pitchFamily="34" charset="0"/>
              </a:rPr>
              <a:t>Urșii</a:t>
            </a:r>
            <a:r>
              <a:rPr lang="en-US" sz="6300" dirty="0">
                <a:latin typeface="Corbel" panose="020B0503020204020204" pitchFamily="34" charset="0"/>
              </a:rPr>
              <a:t> panda </a:t>
            </a:r>
            <a:endParaRPr lang="ru-RU" sz="6300" b="1" dirty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2</a:t>
            </a:r>
            <a:r>
              <a:rPr lang="ru-RU" sz="6300" dirty="0">
                <a:latin typeface="Corbel" panose="020B0503020204020204" pitchFamily="34" charset="0"/>
              </a:rPr>
              <a:t>. </a:t>
            </a:r>
            <a:r>
              <a:rPr lang="ru-RU" sz="6300" dirty="0" smtClean="0">
                <a:latin typeface="Corbel" panose="020B0503020204020204" pitchFamily="34" charset="0"/>
              </a:rPr>
              <a:t>Коала</a:t>
            </a:r>
            <a:r>
              <a:rPr lang="ro-RO" sz="6300" dirty="0" smtClean="0">
                <a:latin typeface="Corbel" panose="020B0503020204020204" pitchFamily="34" charset="0"/>
              </a:rPr>
              <a:t> / </a:t>
            </a:r>
            <a:r>
              <a:rPr lang="en-US" sz="6300" dirty="0" smtClean="0">
                <a:latin typeface="Corbel" panose="020B0503020204020204" pitchFamily="34" charset="0"/>
              </a:rPr>
              <a:t>Koala</a:t>
            </a:r>
            <a:endParaRPr lang="ru-RU" sz="6300" b="1" dirty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3</a:t>
            </a:r>
            <a:r>
              <a:rPr lang="ru-RU" sz="6300" dirty="0">
                <a:latin typeface="Corbel" panose="020B0503020204020204" pitchFamily="34" charset="0"/>
              </a:rPr>
              <a:t>. </a:t>
            </a:r>
            <a:r>
              <a:rPr lang="ru-RU" sz="6300" dirty="0" smtClean="0">
                <a:latin typeface="Corbel" panose="020B0503020204020204" pitchFamily="34" charset="0"/>
              </a:rPr>
              <a:t>Гризли</a:t>
            </a:r>
            <a:r>
              <a:rPr lang="ro-RO" sz="6300" dirty="0" smtClean="0">
                <a:latin typeface="Corbel" panose="020B0503020204020204" pitchFamily="34" charset="0"/>
              </a:rPr>
              <a:t> / </a:t>
            </a:r>
            <a:r>
              <a:rPr lang="en-US" sz="6300" dirty="0" smtClean="0">
                <a:latin typeface="Corbel" panose="020B0503020204020204" pitchFamily="34" charset="0"/>
              </a:rPr>
              <a:t>Grizzly</a:t>
            </a:r>
            <a:endParaRPr lang="ru-RU" sz="6300" dirty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4</a:t>
            </a:r>
            <a:r>
              <a:rPr lang="ru-RU" sz="6300" dirty="0">
                <a:latin typeface="Corbel" panose="020B0503020204020204" pitchFamily="34" charset="0"/>
              </a:rPr>
              <a:t>. Бурый </a:t>
            </a:r>
            <a:r>
              <a:rPr lang="ru-RU" sz="6300" dirty="0" smtClean="0">
                <a:latin typeface="Corbel" panose="020B0503020204020204" pitchFamily="34" charset="0"/>
              </a:rPr>
              <a:t>медведь</a:t>
            </a:r>
            <a:r>
              <a:rPr lang="ro-RO" sz="6300" dirty="0" smtClean="0">
                <a:latin typeface="Corbel" panose="020B0503020204020204" pitchFamily="34" charset="0"/>
              </a:rPr>
              <a:t> / </a:t>
            </a:r>
            <a:r>
              <a:rPr lang="en-US" sz="6300" dirty="0" err="1">
                <a:latin typeface="Corbel" panose="020B0503020204020204" pitchFamily="34" charset="0"/>
              </a:rPr>
              <a:t>Ursul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brun</a:t>
            </a:r>
            <a:endParaRPr lang="ru-RU" sz="6300" dirty="0">
              <a:latin typeface="Corbel" panose="020B0503020204020204" pitchFamily="34" charset="0"/>
            </a:endParaRPr>
          </a:p>
          <a:p>
            <a:pPr fontAlgn="base"/>
            <a:endParaRPr lang="ru-RU" sz="63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2204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" y="424049"/>
            <a:ext cx="1566675" cy="19038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6946"/>
            <a:ext cx="20104100" cy="1122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0" y="10273179"/>
            <a:ext cx="1021080" cy="10361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10203666"/>
            <a:ext cx="2872638" cy="1121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49" y="3849024"/>
            <a:ext cx="10205358" cy="393571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>
                <a:solidFill>
                  <a:schemeClr val="bg1"/>
                </a:solidFill>
                <a:latin typeface="Corbel" panose="020B0503020204020204" pitchFamily="34" charset="0"/>
              </a:rPr>
              <a:t>2. Коала</a:t>
            </a:r>
            <a:r>
              <a:rPr lang="ro-RO" sz="8300" b="1" dirty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endParaRPr lang="ru-RU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Koala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230" y="1127499"/>
            <a:ext cx="10297159" cy="81514"/>
          </a:xfrm>
          <a:prstGeom prst="rect">
            <a:avLst/>
          </a:prstGeom>
        </p:spPr>
      </p:pic>
      <p:sp>
        <p:nvSpPr>
          <p:cNvPr id="18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12" name="Picture 2" descr="Коала — Википеди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337" y="2178943"/>
            <a:ext cx="5631205" cy="770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84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3111</TotalTime>
  <Words>416</Words>
  <Application>Microsoft Office PowerPoint</Application>
  <PresentationFormat>Произвольный</PresentationFormat>
  <Paragraphs>118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414</cp:revision>
  <dcterms:modified xsi:type="dcterms:W3CDTF">2021-01-13T11:55:59Z</dcterms:modified>
</cp:coreProperties>
</file>