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33" d="100"/>
          <a:sy n="33" d="100"/>
        </p:scale>
        <p:origin x="58" y="71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9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6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31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99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296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27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34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09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76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06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75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82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73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44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79399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/>
          </p:cNvSpPr>
          <p:nvPr/>
        </p:nvSpPr>
        <p:spPr>
          <a:xfrm>
            <a:off x="472932" y="6758609"/>
            <a:ext cx="19631168" cy="343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Экологи выбрали 10 самых страшных животных на планете: </a:t>
            </a:r>
            <a:r>
              <a:rPr lang="ru-RU" sz="3600" dirty="0" err="1" smtClean="0">
                <a:latin typeface="Corbel" panose="020B0503020204020204" pitchFamily="34" charset="0"/>
              </a:rPr>
              <a:t>саблезуб</a:t>
            </a:r>
            <a:r>
              <a:rPr lang="ru-RU" sz="3600" dirty="0" smtClean="0">
                <a:latin typeface="Corbel" panose="020B0503020204020204" pitchFamily="34" charset="0"/>
              </a:rPr>
              <a:t>, рыба-ведьма, </a:t>
            </a:r>
            <a:r>
              <a:rPr lang="ru-RU" sz="3600" dirty="0" err="1" smtClean="0">
                <a:latin typeface="Corbel" panose="020B0503020204020204" pitchFamily="34" charset="0"/>
              </a:rPr>
              <a:t>айе-айе</a:t>
            </a:r>
            <a:r>
              <a:rPr lang="ru-RU" sz="3600" dirty="0" smtClean="0">
                <a:latin typeface="Corbel" panose="020B0503020204020204" pitchFamily="34" charset="0"/>
              </a:rPr>
              <a:t>, </a:t>
            </a:r>
            <a:endParaRPr lang="x-none" sz="3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гигантский кальмар, </a:t>
            </a:r>
            <a:r>
              <a:rPr lang="ru-RU" sz="3600" dirty="0" err="1" smtClean="0">
                <a:latin typeface="Corbel" panose="020B0503020204020204" pitchFamily="34" charset="0"/>
              </a:rPr>
              <a:t>идиакант</a:t>
            </a:r>
            <a:r>
              <a:rPr lang="ru-RU" sz="3600" dirty="0" smtClean="0">
                <a:latin typeface="Corbel" panose="020B0503020204020204" pitchFamily="34" charset="0"/>
              </a:rPr>
              <a:t>, вампир, анаконда, волк, тасманийский дьявол. </a:t>
            </a:r>
            <a:r>
              <a:rPr lang="ru-RU" sz="3600" b="1" dirty="0" smtClean="0">
                <a:latin typeface="Corbel" panose="020B0503020204020204" pitchFamily="34" charset="0"/>
              </a:rPr>
              <a:t>А кому экологи </a:t>
            </a:r>
            <a:endParaRPr lang="x-none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b="1" dirty="0" smtClean="0">
                <a:latin typeface="Corbel" panose="020B0503020204020204" pitchFamily="34" charset="0"/>
              </a:rPr>
              <a:t>присудили 1 место?</a:t>
            </a:r>
            <a:endParaRPr lang="x-none" sz="3600" b="1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Ecologiștii</a:t>
            </a:r>
            <a:r>
              <a:rPr lang="en-US" sz="4000" dirty="0" smtClean="0">
                <a:latin typeface="Corbel" panose="020B0503020204020204" pitchFamily="34" charset="0"/>
              </a:rPr>
              <a:t> au ales un top 10 al </a:t>
            </a:r>
            <a:r>
              <a:rPr lang="en-US" sz="4000" dirty="0" err="1" smtClean="0">
                <a:latin typeface="Corbel" panose="020B0503020204020204" pitchFamily="34" charset="0"/>
              </a:rPr>
              <a:t>celor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mai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groaznice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animale</a:t>
            </a:r>
            <a:r>
              <a:rPr lang="en-US" sz="4000" dirty="0" smtClean="0">
                <a:latin typeface="Corbel" panose="020B0503020204020204" pitchFamily="34" charset="0"/>
              </a:rPr>
              <a:t> de </a:t>
            </a:r>
            <a:r>
              <a:rPr lang="en-US" sz="4000" dirty="0" err="1" smtClean="0">
                <a:latin typeface="Corbel" panose="020B0503020204020204" pitchFamily="34" charset="0"/>
              </a:rPr>
              <a:t>pe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planetă</a:t>
            </a:r>
            <a:r>
              <a:rPr lang="en-US" sz="4000" dirty="0" smtClean="0">
                <a:latin typeface="Corbel" panose="020B0503020204020204" pitchFamily="34" charset="0"/>
              </a:rPr>
              <a:t>: </a:t>
            </a:r>
            <a:r>
              <a:rPr lang="en-US" sz="4000" dirty="0" err="1" smtClean="0">
                <a:latin typeface="Corbel" panose="020B0503020204020204" pitchFamily="34" charset="0"/>
              </a:rPr>
              <a:t>cornuta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anoplogaster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r>
              <a:rPr lang="en-US" sz="4000" dirty="0" err="1" smtClean="0">
                <a:latin typeface="Corbel" panose="020B0503020204020204" pitchFamily="34" charset="0"/>
              </a:rPr>
              <a:t>mixina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r>
              <a:rPr lang="en-US" sz="4000" dirty="0" err="1" smtClean="0">
                <a:latin typeface="Corbel" panose="020B0503020204020204" pitchFamily="34" charset="0"/>
              </a:rPr>
              <a:t>ai-ai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r>
              <a:rPr lang="en-US" sz="4000" dirty="0" err="1" smtClean="0">
                <a:latin typeface="Corbel" panose="020B0503020204020204" pitchFamily="34" charset="0"/>
              </a:rPr>
              <a:t>calmarul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uriaș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r>
              <a:rPr lang="en-US" sz="4000" dirty="0" err="1" smtClean="0">
                <a:latin typeface="Corbel" panose="020B0503020204020204" pitchFamily="34" charset="0"/>
              </a:rPr>
              <a:t>idiacanthus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r>
              <a:rPr lang="en-US" sz="4000" dirty="0" err="1" smtClean="0">
                <a:latin typeface="Corbel" panose="020B0503020204020204" pitchFamily="34" charset="0"/>
              </a:rPr>
              <a:t>liliacul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vampir</a:t>
            </a:r>
            <a:r>
              <a:rPr lang="en-US" sz="4000" dirty="0" smtClean="0">
                <a:latin typeface="Corbel" panose="020B0503020204020204" pitchFamily="34" charset="0"/>
              </a:rPr>
              <a:t>, anaconda, </a:t>
            </a:r>
            <a:r>
              <a:rPr lang="en-US" sz="4000" dirty="0" err="1" smtClean="0">
                <a:latin typeface="Corbel" panose="020B0503020204020204" pitchFamily="34" charset="0"/>
              </a:rPr>
              <a:t>lupul</a:t>
            </a:r>
            <a:r>
              <a:rPr lang="en-US" sz="4000" dirty="0" smtClean="0">
                <a:latin typeface="Corbel" panose="020B0503020204020204" pitchFamily="34" charset="0"/>
              </a:rPr>
              <a:t>, </a:t>
            </a:r>
            <a:endParaRPr lang="x-none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diavolul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tasmanian</a:t>
            </a:r>
            <a:r>
              <a:rPr lang="en-US" sz="4000" dirty="0" smtClean="0">
                <a:latin typeface="Corbel" panose="020B0503020204020204" pitchFamily="34" charset="0"/>
              </a:rPr>
              <a:t>. </a:t>
            </a:r>
            <a:r>
              <a:rPr lang="en-US" sz="4000" b="1" dirty="0" smtClean="0">
                <a:latin typeface="Corbel" panose="020B0503020204020204" pitchFamily="34" charset="0"/>
              </a:rPr>
              <a:t>C</a:t>
            </a:r>
            <a:r>
              <a:rPr lang="x-none" sz="4000" b="1" dirty="0">
                <a:latin typeface="Corbel" panose="020B0503020204020204" pitchFamily="34" charset="0"/>
              </a:rPr>
              <a:t>i</a:t>
            </a:r>
            <a:r>
              <a:rPr lang="en-US" sz="4000" b="1" dirty="0" smtClean="0">
                <a:latin typeface="Corbel" panose="020B0503020204020204" pitchFamily="34" charset="0"/>
              </a:rPr>
              <a:t>ne a </a:t>
            </a:r>
            <a:r>
              <a:rPr lang="en-US" sz="4000" b="1" dirty="0" err="1" smtClean="0">
                <a:latin typeface="Corbel" panose="020B0503020204020204" pitchFamily="34" charset="0"/>
              </a:rPr>
              <a:t>fost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plasat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pe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primul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loc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în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latin typeface="Corbel" panose="020B0503020204020204" pitchFamily="34" charset="0"/>
              </a:rPr>
              <a:t>acest</a:t>
            </a:r>
            <a:r>
              <a:rPr lang="en-US" sz="4000" b="1" dirty="0" smtClean="0">
                <a:latin typeface="Corbel" panose="020B0503020204020204" pitchFamily="34" charset="0"/>
              </a:rPr>
              <a:t> top?</a:t>
            </a:r>
            <a:endParaRPr lang="ru-RU" sz="4400" b="1" dirty="0"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2" descr="https://lh5.googleusercontent.com/m71Jr3lEBkI9_cniLSjZd9px1WY3q4sdt5I4dvYHmZeZk0JWPxq4haJVlRCYfdv5NMEU_20L3JoyTbUS94HQmoosZFJhltc-mRy68nn2kPkxdDhr_55l2M3NuwktSTTcmllBo2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37" y="1522352"/>
            <a:ext cx="16156596" cy="52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1495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Человек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</a:p>
          <a:p>
            <a:pPr algn="ctr" fontAlgn="base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Omul</a:t>
            </a:r>
            <a:endParaRPr lang="ru-RU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_23-214750584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3"/>
          <a:stretch/>
        </p:blipFill>
        <p:spPr bwMode="auto">
          <a:xfrm>
            <a:off x="1899110" y="2186999"/>
            <a:ext cx="7667625" cy="72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3590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Датский </a:t>
            </a:r>
            <a:r>
              <a:rPr lang="ru-RU" sz="6000" dirty="0">
                <a:latin typeface="Corbel" panose="020B0503020204020204" pitchFamily="34" charset="0"/>
              </a:rPr>
              <a:t>ресторан </a:t>
            </a:r>
            <a:r>
              <a:rPr lang="ru-RU" sz="6000" dirty="0" err="1">
                <a:latin typeface="Corbel" panose="020B0503020204020204" pitchFamily="34" charset="0"/>
              </a:rPr>
              <a:t>Rub&amp;Stub</a:t>
            </a:r>
            <a:r>
              <a:rPr lang="ru-RU" sz="6000" dirty="0">
                <a:latin typeface="Corbel" panose="020B0503020204020204" pitchFamily="34" charset="0"/>
              </a:rPr>
              <a:t> работает только по вечерам.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Его </a:t>
            </a:r>
            <a:r>
              <a:rPr lang="ru-RU" sz="6000" dirty="0">
                <a:latin typeface="Corbel" panose="020B0503020204020204" pitchFamily="34" charset="0"/>
              </a:rPr>
              <a:t>меню ежедневно обновляется в зависимости от того,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 </a:t>
            </a:r>
            <a:r>
              <a:rPr lang="ru-RU" sz="6000" dirty="0">
                <a:latin typeface="Corbel" panose="020B0503020204020204" pitchFamily="34" charset="0"/>
              </a:rPr>
              <a:t>поставят супермаркеты и другие рестораны.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 </a:t>
            </a:r>
            <a:r>
              <a:rPr lang="ru-RU" sz="6000" b="1" dirty="0">
                <a:latin typeface="Corbel" panose="020B0503020204020204" pitchFamily="34" charset="0"/>
              </a:rPr>
              <a:t>таким образом сокращает этот ресторан? </a:t>
            </a:r>
            <a:endParaRPr lang="x-none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Restaurantul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danez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Rub&amp;Stub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e</a:t>
            </a:r>
            <a:r>
              <a:rPr lang="ro-MD" sz="6000" dirty="0" smtClean="0">
                <a:latin typeface="Corbel" panose="020B0503020204020204" pitchFamily="34" charset="0"/>
              </a:rPr>
              <a:t>ste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deschis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doar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seara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Meniul</a:t>
            </a:r>
            <a:r>
              <a:rPr lang="en-US" sz="6000" smtClean="0">
                <a:latin typeface="Corbel" panose="020B0503020204020204" pitchFamily="34" charset="0"/>
              </a:rPr>
              <a:t> </a:t>
            </a:r>
            <a:r>
              <a:rPr lang="ro-MD" sz="6000" smtClean="0">
                <a:latin typeface="Corbel" panose="020B0503020204020204" pitchFamily="34" charset="0"/>
              </a:rPr>
              <a:t>este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actualizat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zilnic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funcție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ceea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furnizează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supermarketurile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alte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restaurante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Astfel</a:t>
            </a:r>
            <a:r>
              <a:rPr lang="en-US" sz="6000" dirty="0">
                <a:latin typeface="Corbel" panose="020B0503020204020204" pitchFamily="34" charset="0"/>
              </a:rPr>
              <a:t>, </a:t>
            </a:r>
            <a:r>
              <a:rPr lang="en-US" sz="6000" dirty="0" err="1">
                <a:latin typeface="Corbel" panose="020B0503020204020204" pitchFamily="34" charset="0"/>
              </a:rPr>
              <a:t>restaurantul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ajută</a:t>
            </a:r>
            <a:r>
              <a:rPr lang="en-US" sz="6000" dirty="0" smtClean="0">
                <a:latin typeface="Corbel" panose="020B0503020204020204" pitchFamily="34" charset="0"/>
              </a:rPr>
              <a:t> la </a:t>
            </a:r>
            <a:r>
              <a:rPr lang="en-US" sz="6000" dirty="0" err="1">
                <a:latin typeface="Corbel" panose="020B0503020204020204" pitchFamily="34" charset="0"/>
              </a:rPr>
              <a:t>reducerea</a:t>
            </a:r>
            <a:r>
              <a:rPr lang="en-US" sz="6000" dirty="0">
                <a:latin typeface="Corbel" panose="020B0503020204020204" pitchFamily="34" charset="0"/>
              </a:rPr>
              <a:t>… </a:t>
            </a:r>
            <a:r>
              <a:rPr lang="en-US" sz="6000" b="1" dirty="0" err="1">
                <a:latin typeface="Corbel" panose="020B0503020204020204" pitchFamily="34" charset="0"/>
              </a:rPr>
              <a:t>Finisați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propoziția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prin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câteva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cuvinte</a:t>
            </a:r>
            <a:r>
              <a:rPr lang="en-US" sz="6000" b="1" dirty="0">
                <a:latin typeface="Corbel" panose="020B0503020204020204" pitchFamily="34" charset="0"/>
              </a:rPr>
              <a:t>.</a:t>
            </a:r>
            <a:endParaRPr lang="ru-RU" sz="6000" b="1" dirty="0"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04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2257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25373" y="3865059"/>
            <a:ext cx="9778727" cy="386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Пищевые отходы</a:t>
            </a:r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Deșeurilor alimentare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D:\Docs\Desktop\pishhevye-othody.jpe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b="-2064"/>
          <a:stretch/>
        </p:blipFill>
        <p:spPr bwMode="auto">
          <a:xfrm>
            <a:off x="1264602" y="2373773"/>
            <a:ext cx="8501062" cy="75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3781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Чтобы привыкнуть к экономии воды, советуют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использовать </a:t>
            </a:r>
            <a:r>
              <a:rPr lang="ru-RU" sz="7200" dirty="0">
                <a:latin typeface="Corbel" panose="020B0503020204020204" pitchFamily="34" charset="0"/>
              </a:rPr>
              <a:t>пробку для … </a:t>
            </a:r>
            <a:r>
              <a:rPr lang="ru-RU" sz="7200" b="1" dirty="0">
                <a:latin typeface="Corbel" panose="020B0503020204020204" pitchFamily="34" charset="0"/>
              </a:rPr>
              <a:t>Чего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latin typeface="Corbel" panose="020B0503020204020204" pitchFamily="34" charset="0"/>
              </a:rPr>
            </a:b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Ca </a:t>
            </a:r>
            <a:r>
              <a:rPr lang="en-US" sz="7200" dirty="0" err="1">
                <a:latin typeface="Corbel" panose="020B0503020204020204" pitchFamily="34" charset="0"/>
              </a:rPr>
              <a:t>să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vă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obișnuiți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economisiți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apa</a:t>
            </a:r>
            <a:r>
              <a:rPr lang="en-US" sz="7200" dirty="0">
                <a:latin typeface="Corbel" panose="020B0503020204020204" pitchFamily="34" charset="0"/>
              </a:rPr>
              <a:t>, se </a:t>
            </a:r>
            <a:r>
              <a:rPr lang="en-US" sz="7200" dirty="0" err="1">
                <a:latin typeface="Corbel" panose="020B0503020204020204" pitchFamily="34" charset="0"/>
              </a:rPr>
              <a:t>recomandă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utilizarea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dopului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atunci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când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folosiți</a:t>
            </a:r>
            <a:r>
              <a:rPr lang="en-US" sz="7200" dirty="0">
                <a:latin typeface="Corbel" panose="020B0503020204020204" pitchFamily="34" charset="0"/>
              </a:rPr>
              <a:t>… </a:t>
            </a:r>
            <a:r>
              <a:rPr lang="en-US" sz="7200" b="1" dirty="0">
                <a:latin typeface="Corbel" panose="020B0503020204020204" pitchFamily="34" charset="0"/>
              </a:rPr>
              <a:t>Ce?</a:t>
            </a:r>
            <a:endParaRPr lang="ru-RU" sz="7200" b="1" dirty="0"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34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1685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Раковина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Chiuveta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Донный клапан для раковины: Разновидности и монтаж своими рукам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0" y="2602320"/>
            <a:ext cx="9568565" cy="67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9500"/>
            <a:ext cx="20104100" cy="12235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9330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500"/>
            <a:ext cx="112140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5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4500" b="1" dirty="0">
                <a:latin typeface="Corbel" panose="020B0503020204020204" pitchFamily="34" charset="0"/>
              </a:rPr>
              <a:t>слова, в которых мы убрали все </a:t>
            </a:r>
            <a:r>
              <a:rPr lang="ru-RU" sz="4500" b="1" dirty="0" smtClean="0">
                <a:latin typeface="Corbel" panose="020B0503020204020204" pitchFamily="34" charset="0"/>
              </a:rPr>
              <a:t>согласные.</a:t>
            </a:r>
            <a:endParaRPr lang="x-none" sz="4500" dirty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а </a:t>
            </a:r>
            <a:r>
              <a:rPr lang="ru-RU" sz="4500" dirty="0">
                <a:latin typeface="Corbel" panose="020B0503020204020204" pitchFamily="34" charset="0"/>
              </a:rPr>
              <a:t>и – Персонаж мультфильма, который любил собирать </a:t>
            </a:r>
            <a:r>
              <a:rPr lang="ru-RU" sz="4500" dirty="0" smtClean="0">
                <a:latin typeface="Corbel" panose="020B0503020204020204" pitchFamily="34" charset="0"/>
              </a:rPr>
              <a:t>мусор.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а </a:t>
            </a:r>
            <a:r>
              <a:rPr lang="ru-RU" sz="4500" dirty="0">
                <a:latin typeface="Corbel" panose="020B0503020204020204" pitchFamily="34" charset="0"/>
              </a:rPr>
              <a:t>е – Чтобы сохранить природу, магазины предлагают покупателю их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500" dirty="0">
                <a:latin typeface="Corbel" panose="020B0503020204020204" pitchFamily="34" charset="0"/>
              </a:rPr>
              <a:t> </a:t>
            </a:r>
            <a:r>
              <a:rPr lang="x-none" sz="4500" dirty="0" smtClean="0">
                <a:latin typeface="Corbel" panose="020B0503020204020204" pitchFamily="34" charset="0"/>
              </a:rPr>
              <a:t>          </a:t>
            </a:r>
            <a:r>
              <a:rPr lang="ru-RU" sz="4500" dirty="0" smtClean="0">
                <a:latin typeface="Corbel" panose="020B0503020204020204" pitchFamily="34" charset="0"/>
              </a:rPr>
              <a:t>бумажные </a:t>
            </a:r>
            <a:r>
              <a:rPr lang="ru-RU" sz="4500" dirty="0">
                <a:latin typeface="Corbel" panose="020B0503020204020204" pitchFamily="34" charset="0"/>
              </a:rPr>
              <a:t>варианты.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о </a:t>
            </a:r>
            <a:r>
              <a:rPr lang="ru-RU" sz="4500" dirty="0">
                <a:latin typeface="Corbel" panose="020B0503020204020204" pitchFamily="34" charset="0"/>
              </a:rPr>
              <a:t>ы е о – Группа предприятий, занятых добычей и производством </a:t>
            </a:r>
            <a:r>
              <a:rPr lang="ru-RU" sz="4500" dirty="0" smtClean="0">
                <a:latin typeface="Corbel" panose="020B0503020204020204" pitchFamily="34" charset="0"/>
              </a:rPr>
              <a:t>чего-либо.</a:t>
            </a:r>
            <a:endParaRPr lang="x-none" sz="4500" dirty="0">
              <a:latin typeface="Corbel" panose="020B0503020204020204" pitchFamily="34" charset="0"/>
            </a:endParaRPr>
          </a:p>
          <a:p>
            <a:pPr fontAlgn="base"/>
            <a:r>
              <a:rPr lang="en-US" sz="45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4500" b="1" dirty="0" smtClean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cuvintele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în</a:t>
            </a:r>
            <a:r>
              <a:rPr lang="en-US" sz="4500" b="1" dirty="0">
                <a:latin typeface="Corbel" panose="020B0503020204020204" pitchFamily="34" charset="0"/>
              </a:rPr>
              <a:t> care au </a:t>
            </a:r>
            <a:r>
              <a:rPr lang="en-US" sz="4500" b="1" dirty="0" err="1">
                <a:latin typeface="Corbel" panose="020B0503020204020204" pitchFamily="34" charset="0"/>
              </a:rPr>
              <a:t>fost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omise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toate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consoanele</a:t>
            </a:r>
            <a:r>
              <a:rPr lang="en-US" sz="4500" b="1" dirty="0">
                <a:latin typeface="Corbel" panose="020B0503020204020204" pitchFamily="34" charset="0"/>
              </a:rPr>
              <a:t>. </a:t>
            </a:r>
            <a:endParaRPr lang="x-none" sz="4500" dirty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a </a:t>
            </a:r>
            <a:r>
              <a:rPr lang="en-US" sz="4500" dirty="0">
                <a:latin typeface="Corbel" panose="020B0503020204020204" pitchFamily="34" charset="0"/>
              </a:rPr>
              <a:t>e – </a:t>
            </a:r>
            <a:r>
              <a:rPr lang="en-US" sz="4500" dirty="0" err="1">
                <a:latin typeface="Corbel" panose="020B0503020204020204" pitchFamily="34" charset="0"/>
              </a:rPr>
              <a:t>Personaj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desen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animat</a:t>
            </a:r>
            <a:r>
              <a:rPr lang="en-US" sz="4500" dirty="0">
                <a:latin typeface="Corbel" panose="020B0503020204020204" pitchFamily="34" charset="0"/>
              </a:rPr>
              <a:t>, care </a:t>
            </a:r>
            <a:r>
              <a:rPr lang="en-US" sz="4500" dirty="0" err="1">
                <a:latin typeface="Corbel" panose="020B0503020204020204" pitchFamily="34" charset="0"/>
              </a:rPr>
              <a:t>iubea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să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strângă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gunoiul</a:t>
            </a:r>
            <a:r>
              <a:rPr lang="en-US" sz="4500" dirty="0" smtClean="0">
                <a:latin typeface="Corbel" panose="020B0503020204020204" pitchFamily="34" charset="0"/>
              </a:rPr>
              <a:t>.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dirty="0" smtClean="0">
                <a:latin typeface="Corbel" panose="020B0503020204020204" pitchFamily="34" charset="0"/>
              </a:rPr>
              <a:t>a </a:t>
            </a:r>
            <a:r>
              <a:rPr lang="en-US" sz="4500" dirty="0">
                <a:latin typeface="Corbel" panose="020B0503020204020204" pitchFamily="34" charset="0"/>
              </a:rPr>
              <a:t>e – </a:t>
            </a:r>
            <a:r>
              <a:rPr lang="en-US" sz="4500" dirty="0" err="1">
                <a:latin typeface="Corbel" panose="020B0503020204020204" pitchFamily="34" charset="0"/>
              </a:rPr>
              <a:t>Pentru</a:t>
            </a:r>
            <a:r>
              <a:rPr lang="en-US" sz="4500" dirty="0">
                <a:latin typeface="Corbel" panose="020B0503020204020204" pitchFamily="34" charset="0"/>
              </a:rPr>
              <a:t> a nu </a:t>
            </a:r>
            <a:r>
              <a:rPr lang="en-US" sz="4500" dirty="0" err="1">
                <a:latin typeface="Corbel" panose="020B0503020204020204" pitchFamily="34" charset="0"/>
              </a:rPr>
              <a:t>dăuna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naturii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magazinele</a:t>
            </a:r>
            <a:r>
              <a:rPr lang="en-US" sz="4500" dirty="0">
                <a:latin typeface="Corbel" panose="020B0503020204020204" pitchFamily="34" charset="0"/>
              </a:rPr>
              <a:t> ne </a:t>
            </a:r>
            <a:r>
              <a:rPr lang="en-US" sz="4500" dirty="0" err="1">
                <a:latin typeface="Corbel" panose="020B0503020204020204" pitchFamily="34" charset="0"/>
              </a:rPr>
              <a:t>propun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varianta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hârtie</a:t>
            </a:r>
            <a:r>
              <a:rPr lang="en-US" sz="4500" dirty="0">
                <a:latin typeface="Corbel" panose="020B0503020204020204" pitchFamily="34" charset="0"/>
              </a:rPr>
              <a:t> a </a:t>
            </a:r>
            <a:r>
              <a:rPr lang="en-US" sz="4500" dirty="0" err="1">
                <a:latin typeface="Corbel" panose="020B0503020204020204" pitchFamily="34" charset="0"/>
              </a:rPr>
              <a:t>lor</a:t>
            </a:r>
            <a:r>
              <a:rPr lang="en-US" sz="4500" dirty="0">
                <a:latin typeface="Corbel" panose="020B0503020204020204" pitchFamily="34" charset="0"/>
              </a:rPr>
              <a:t>.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dirty="0" err="1" smtClean="0">
                <a:latin typeface="Corbel" panose="020B0503020204020204" pitchFamily="34" charset="0"/>
              </a:rPr>
              <a:t>i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>
                <a:latin typeface="Corbel" panose="020B0503020204020204" pitchFamily="34" charset="0"/>
              </a:rPr>
              <a:t>u </a:t>
            </a:r>
            <a:r>
              <a:rPr lang="en-US" sz="4500" dirty="0" err="1" smtClean="0">
                <a:latin typeface="Corbel" panose="020B0503020204020204" pitchFamily="34" charset="0"/>
              </a:rPr>
              <a:t>i</a:t>
            </a:r>
            <a:r>
              <a:rPr lang="x-none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smtClean="0">
                <a:latin typeface="Corbel" panose="020B0503020204020204" pitchFamily="34" charset="0"/>
              </a:rPr>
              <a:t>e </a:t>
            </a:r>
            <a:r>
              <a:rPr lang="en-US" sz="4500" dirty="0">
                <a:latin typeface="Corbel" panose="020B0503020204020204" pitchFamily="34" charset="0"/>
              </a:rPr>
              <a:t>– </a:t>
            </a:r>
            <a:r>
              <a:rPr lang="en-US" sz="4500" dirty="0" err="1">
                <a:latin typeface="Corbel" panose="020B0503020204020204" pitchFamily="34" charset="0"/>
              </a:rPr>
              <a:t>Ramură</a:t>
            </a:r>
            <a:r>
              <a:rPr lang="en-US" sz="4500" dirty="0">
                <a:latin typeface="Corbel" panose="020B0503020204020204" pitchFamily="34" charset="0"/>
              </a:rPr>
              <a:t> a </a:t>
            </a:r>
            <a:r>
              <a:rPr lang="en-US" sz="4500" dirty="0" err="1">
                <a:latin typeface="Corbel" panose="020B0503020204020204" pitchFamily="34" charset="0"/>
              </a:rPr>
              <a:t>producției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materiale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și</a:t>
            </a:r>
            <a:r>
              <a:rPr lang="en-US" sz="4500" dirty="0">
                <a:latin typeface="Corbel" panose="020B0503020204020204" pitchFamily="34" charset="0"/>
              </a:rPr>
              <a:t> a </a:t>
            </a:r>
            <a:r>
              <a:rPr lang="en-US" sz="4500" dirty="0" err="1">
                <a:latin typeface="Corbel" panose="020B0503020204020204" pitchFamily="34" charset="0"/>
              </a:rPr>
              <a:t>economiei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naționale</a:t>
            </a:r>
            <a:r>
              <a:rPr lang="en-US" sz="4500" dirty="0">
                <a:latin typeface="Corbel" panose="020B0503020204020204" pitchFamily="34" charset="0"/>
              </a:rPr>
              <a:t>, </a:t>
            </a:r>
            <a:r>
              <a:rPr lang="en-US" sz="4500" dirty="0" err="1">
                <a:latin typeface="Corbel" panose="020B0503020204020204" pitchFamily="34" charset="0"/>
              </a:rPr>
              <a:t>în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cadrul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căreia</a:t>
            </a:r>
            <a:r>
              <a:rPr lang="en-US" sz="4500" dirty="0">
                <a:latin typeface="Corbel" panose="020B0503020204020204" pitchFamily="34" charset="0"/>
              </a:rPr>
              <a:t> au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500" dirty="0">
                <a:latin typeface="Corbel" panose="020B0503020204020204" pitchFamily="34" charset="0"/>
              </a:rPr>
              <a:t> </a:t>
            </a:r>
            <a:r>
              <a:rPr lang="x-none" sz="4500" dirty="0" smtClean="0">
                <a:latin typeface="Corbel" panose="020B0503020204020204" pitchFamily="34" charset="0"/>
              </a:rPr>
              <a:t>              </a:t>
            </a:r>
            <a:r>
              <a:rPr lang="en-US" sz="4500" dirty="0" err="1" smtClean="0">
                <a:latin typeface="Corbel" panose="020B0503020204020204" pitchFamily="34" charset="0"/>
              </a:rPr>
              <a:t>loc</a:t>
            </a:r>
            <a:r>
              <a:rPr lang="en-US" sz="4500" dirty="0">
                <a:latin typeface="Corbel" panose="020B0503020204020204" pitchFamily="34" charset="0"/>
              </a:rPr>
              <a:t>, </a:t>
            </a:r>
            <a:r>
              <a:rPr lang="en-US" sz="4500" dirty="0" err="1">
                <a:latin typeface="Corbel" panose="020B0503020204020204" pitchFamily="34" charset="0"/>
              </a:rPr>
              <a:t>pe</a:t>
            </a:r>
            <a:r>
              <a:rPr lang="en-US" sz="4500" dirty="0">
                <a:latin typeface="Corbel" panose="020B0503020204020204" pitchFamily="34" charset="0"/>
              </a:rPr>
              <a:t> o </a:t>
            </a:r>
            <a:r>
              <a:rPr lang="en-US" sz="4500" dirty="0" err="1">
                <a:latin typeface="Corbel" panose="020B0503020204020204" pitchFamily="34" charset="0"/>
              </a:rPr>
              <a:t>scară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largă</a:t>
            </a:r>
            <a:r>
              <a:rPr lang="en-US" sz="4500" dirty="0">
                <a:latin typeface="Corbel" panose="020B0503020204020204" pitchFamily="34" charset="0"/>
              </a:rPr>
              <a:t>, </a:t>
            </a:r>
            <a:r>
              <a:rPr lang="en-US" sz="4500" dirty="0" err="1">
                <a:latin typeface="Corbel" panose="020B0503020204020204" pitchFamily="34" charset="0"/>
              </a:rPr>
              <a:t>activitățile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exploatare</a:t>
            </a:r>
            <a:r>
              <a:rPr lang="en-US" sz="4500" dirty="0">
                <a:latin typeface="Corbel" panose="020B0503020204020204" pitchFamily="34" charset="0"/>
              </a:rPr>
              <a:t> a </a:t>
            </a:r>
            <a:r>
              <a:rPr lang="en-US" sz="4500" dirty="0" err="1">
                <a:latin typeface="Corbel" panose="020B0503020204020204" pitchFamily="34" charset="0"/>
              </a:rPr>
              <a:t>bunurilor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naturale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și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500" dirty="0">
                <a:latin typeface="Corbel" panose="020B0503020204020204" pitchFamily="34" charset="0"/>
              </a:rPr>
              <a:t> </a:t>
            </a:r>
            <a:r>
              <a:rPr lang="x-none" sz="4500" dirty="0" smtClean="0">
                <a:latin typeface="Corbel" panose="020B0503020204020204" pitchFamily="34" charset="0"/>
              </a:rPr>
              <a:t>              </a:t>
            </a:r>
            <a:r>
              <a:rPr lang="en-US" sz="4500" dirty="0" err="1" smtClean="0">
                <a:latin typeface="Corbel" panose="020B0503020204020204" pitchFamily="34" charset="0"/>
              </a:rPr>
              <a:t>transformarea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acestora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în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mijloace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producție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și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în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bunuri</a:t>
            </a:r>
            <a:r>
              <a:rPr lang="en-US" sz="4500" dirty="0">
                <a:latin typeface="Corbel" panose="020B0503020204020204" pitchFamily="34" charset="0"/>
              </a:rPr>
              <a:t> de </a:t>
            </a:r>
            <a:r>
              <a:rPr lang="en-US" sz="4500" dirty="0" err="1">
                <a:latin typeface="Corbel" panose="020B0503020204020204" pitchFamily="34" charset="0"/>
              </a:rPr>
              <a:t>consum</a:t>
            </a:r>
            <a:r>
              <a:rPr lang="en-US" sz="4500" dirty="0">
                <a:latin typeface="Corbel" panose="020B0503020204020204" pitchFamily="34" charset="0"/>
              </a:rPr>
              <a:t>.</a:t>
            </a:r>
            <a:br>
              <a:rPr lang="en-US" sz="4500" dirty="0">
                <a:latin typeface="Corbel" panose="020B0503020204020204" pitchFamily="34" charset="0"/>
              </a:rPr>
            </a:br>
            <a:endParaRPr lang="ru-RU" sz="45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77494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344150" y="3866468"/>
            <a:ext cx="9759949" cy="386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lvl="0" algn="ctr"/>
            <a:r>
              <a:rPr lang="ru-RU" sz="4200" b="1" dirty="0" smtClean="0">
                <a:solidFill>
                  <a:schemeClr val="bg1"/>
                </a:solidFill>
                <a:latin typeface="Corbel" pitchFamily="34" charset="0"/>
              </a:rPr>
              <a:t>	    </a:t>
            </a:r>
            <a:r>
              <a:rPr lang="ru-RU" sz="4200" b="1" dirty="0" err="1" smtClean="0">
                <a:solidFill>
                  <a:schemeClr val="bg1"/>
                </a:solidFill>
                <a:latin typeface="Corbel" pitchFamily="34" charset="0"/>
              </a:rPr>
              <a:t>Валли</a:t>
            </a:r>
            <a:r>
              <a:rPr lang="en-US" sz="4200" b="1" dirty="0" smtClean="0">
                <a:solidFill>
                  <a:schemeClr val="bg1"/>
                </a:solidFill>
                <a:latin typeface="Corbel" pitchFamily="34" charset="0"/>
              </a:rPr>
              <a:t> / </a:t>
            </a:r>
            <a:r>
              <a:rPr lang="ro-RO" sz="4200" b="1" dirty="0" smtClean="0">
                <a:solidFill>
                  <a:schemeClr val="bg1"/>
                </a:solidFill>
                <a:latin typeface="Corbel" pitchFamily="34" charset="0"/>
              </a:rPr>
              <a:t>WALL-E – 1 </a:t>
            </a:r>
            <a:r>
              <a:rPr lang="ru-RU" sz="4200" b="1" dirty="0" smtClean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200" b="1" dirty="0" smtClean="0">
                <a:solidFill>
                  <a:schemeClr val="bg1"/>
                </a:solidFill>
                <a:latin typeface="Corbel" pitchFamily="34" charset="0"/>
              </a:rPr>
              <a:t>/punct.</a:t>
            </a:r>
            <a: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/>
            </a:r>
            <a:b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</a:br>
            <a: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Пакет</a:t>
            </a:r>
            <a:r>
              <a:rPr lang="en-US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/ </a:t>
            </a:r>
            <a:r>
              <a:rPr lang="ro-RO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Pachet</a:t>
            </a:r>
            <a: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o-RO" sz="4200" b="1" dirty="0">
                <a:solidFill>
                  <a:schemeClr val="bg1"/>
                </a:solidFill>
                <a:latin typeface="Corbel" pitchFamily="34" charset="0"/>
              </a:rPr>
              <a:t>– 1 </a:t>
            </a:r>
            <a:r>
              <a:rPr lang="ru-RU" sz="42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200" b="1" dirty="0">
                <a:solidFill>
                  <a:schemeClr val="bg1"/>
                </a:solidFill>
                <a:latin typeface="Corbel" pitchFamily="34" charset="0"/>
              </a:rPr>
              <a:t>/punct.</a:t>
            </a:r>
            <a: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/>
            </a:r>
            <a:b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</a:br>
            <a: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Промышленность</a:t>
            </a:r>
            <a:r>
              <a:rPr lang="en-US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/</a:t>
            </a:r>
            <a:r>
              <a:rPr lang="ro-RO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Industrie</a:t>
            </a:r>
            <a:r>
              <a:rPr lang="ru-RU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</a:p>
          <a:p>
            <a:pPr lvl="0" algn="ctr"/>
            <a:r>
              <a:rPr lang="ro-RO" sz="4200" b="1" dirty="0" smtClean="0">
                <a:solidFill>
                  <a:schemeClr val="bg1"/>
                </a:solidFill>
                <a:latin typeface="Corbel" pitchFamily="34" charset="0"/>
              </a:rPr>
              <a:t>– </a:t>
            </a:r>
            <a:r>
              <a:rPr lang="ro-RO" sz="4200" b="1" dirty="0">
                <a:solidFill>
                  <a:schemeClr val="bg1"/>
                </a:solidFill>
                <a:latin typeface="Corbel" pitchFamily="34" charset="0"/>
              </a:rPr>
              <a:t>1 </a:t>
            </a:r>
            <a:r>
              <a:rPr lang="ru-RU" sz="4200" b="1" dirty="0">
                <a:solidFill>
                  <a:schemeClr val="bg1"/>
                </a:solidFill>
                <a:latin typeface="Corbel" pitchFamily="34" charset="0"/>
              </a:rPr>
              <a:t>балл</a:t>
            </a:r>
            <a:r>
              <a:rPr lang="ro-RO" sz="4200" b="1" dirty="0">
                <a:solidFill>
                  <a:schemeClr val="bg1"/>
                </a:solidFill>
                <a:latin typeface="Corbel" pitchFamily="34" charset="0"/>
              </a:rPr>
              <a:t>/punct.</a:t>
            </a:r>
            <a:r>
              <a:rPr lang="en-US" sz="4200" b="1" dirty="0" smtClean="0">
                <a:solidFill>
                  <a:srgbClr val="FFFFFF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endParaRPr lang="ru-RU" sz="4200" b="1" dirty="0"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pic>
        <p:nvPicPr>
          <p:cNvPr id="12" name="Picture 4" descr="ВАЛЛ·И — смотреть онлайн — КиноПоис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3286125"/>
            <a:ext cx="9768446" cy="54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949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792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Пресная </a:t>
            </a:r>
            <a:r>
              <a:rPr lang="ru-RU" sz="7200" b="1" dirty="0">
                <a:latin typeface="Corbel" panose="020B0503020204020204" pitchFamily="34" charset="0"/>
              </a:rPr>
              <a:t>вода составляет менее или более 3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процентов </a:t>
            </a:r>
            <a:r>
              <a:rPr lang="ru-RU" sz="7200" b="1" dirty="0">
                <a:latin typeface="Corbel" panose="020B0503020204020204" pitchFamily="34" charset="0"/>
              </a:rPr>
              <a:t>мировых водных ресурсов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>
                <a:latin typeface="Corbel" panose="020B0503020204020204" pitchFamily="34" charset="0"/>
              </a:rPr>
              <a:t/>
            </a:r>
            <a:br>
              <a:rPr lang="en-US" sz="7200" b="1" dirty="0">
                <a:latin typeface="Corbel" panose="020B0503020204020204" pitchFamily="34" charset="0"/>
              </a:rPr>
            </a:b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fr-FR" sz="7200" b="1" dirty="0" smtClean="0">
                <a:latin typeface="Corbel" panose="020B0503020204020204" pitchFamily="34" charset="0"/>
              </a:rPr>
              <a:t>Apa </a:t>
            </a:r>
            <a:r>
              <a:rPr lang="fr-FR" sz="7200" b="1" dirty="0">
                <a:latin typeface="Corbel" panose="020B0503020204020204" pitchFamily="34" charset="0"/>
              </a:rPr>
              <a:t>dulce reprezintă mai mult sau mai puțin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fr-FR" sz="7200" b="1" dirty="0" smtClean="0">
                <a:latin typeface="Corbel" panose="020B0503020204020204" pitchFamily="34" charset="0"/>
              </a:rPr>
              <a:t>de </a:t>
            </a:r>
            <a:r>
              <a:rPr lang="fr-FR" sz="7200" b="1" dirty="0">
                <a:latin typeface="Corbel" panose="020B0503020204020204" pitchFamily="34" charset="0"/>
              </a:rPr>
              <a:t>3% din resursele de apă din lume?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11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035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91799" y="3880208"/>
            <a:ext cx="95310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Менее 3 процентов</a:t>
            </a:r>
            <a:r>
              <a:rPr lang="ro-RO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Mai puțin de 3%</a:t>
            </a:r>
            <a:endParaRPr lang="ru-RU" sz="6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Russian Podcast | News in Slow Russian - Гигантский айсбер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648023"/>
            <a:ext cx="9749304" cy="65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94258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Верите </a:t>
            </a:r>
            <a:r>
              <a:rPr lang="ru-RU" sz="6000" b="1" dirty="0">
                <a:latin typeface="Corbel" panose="020B0503020204020204" pitchFamily="34" charset="0"/>
              </a:rPr>
              <a:t>ли вы, что, по подсчётам экспертов, если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население </a:t>
            </a:r>
            <a:r>
              <a:rPr lang="ru-RU" sz="6000" b="1" dirty="0">
                <a:latin typeface="Corbel" panose="020B0503020204020204" pitchFamily="34" charset="0"/>
              </a:rPr>
              <a:t>Земли к 2050 году достигнет 9,6 миллиардов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человек</a:t>
            </a:r>
            <a:r>
              <a:rPr lang="ru-RU" sz="6000" b="1" dirty="0">
                <a:latin typeface="Corbel" panose="020B0503020204020204" pitchFamily="34" charset="0"/>
              </a:rPr>
              <a:t>, потребуются ресурсы трёх планет Земля,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чтобы </a:t>
            </a:r>
            <a:r>
              <a:rPr lang="ru-RU" sz="6000" b="1" dirty="0">
                <a:latin typeface="Corbel" panose="020B0503020204020204" pitchFamily="34" charset="0"/>
              </a:rPr>
              <a:t>обеспечить всех необходимыми </a:t>
            </a:r>
            <a:r>
              <a:rPr lang="ru-RU" sz="6000" b="1" dirty="0" smtClean="0">
                <a:latin typeface="Corbel" panose="020B0503020204020204" pitchFamily="34" charset="0"/>
              </a:rPr>
              <a:t>продуктами?</a:t>
            </a:r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endParaRPr lang="ru-RU" sz="3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E </a:t>
            </a:r>
            <a:r>
              <a:rPr lang="en-US" sz="6000" b="1" dirty="0" err="1">
                <a:latin typeface="Corbel" panose="020B0503020204020204" pitchFamily="34" charset="0"/>
              </a:rPr>
              <a:t>adevărat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sau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fals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că</a:t>
            </a:r>
            <a:r>
              <a:rPr lang="en-US" sz="6000" b="1" dirty="0">
                <a:latin typeface="Corbel" panose="020B0503020204020204" pitchFamily="34" charset="0"/>
              </a:rPr>
              <a:t>, </a:t>
            </a:r>
            <a:r>
              <a:rPr lang="en-US" sz="6000" b="1" dirty="0" err="1">
                <a:latin typeface="Corbel" panose="020B0503020204020204" pitchFamily="34" charset="0"/>
              </a:rPr>
              <a:t>potrivit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experților</a:t>
            </a:r>
            <a:r>
              <a:rPr lang="en-US" sz="6000" b="1" dirty="0">
                <a:latin typeface="Corbel" panose="020B0503020204020204" pitchFamily="34" charset="0"/>
              </a:rPr>
              <a:t>,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cazul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care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populația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Terrei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va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atinge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cifra</a:t>
            </a:r>
            <a:r>
              <a:rPr lang="en-US" sz="6000" b="1" dirty="0">
                <a:latin typeface="Corbel" panose="020B0503020204020204" pitchFamily="34" charset="0"/>
              </a:rPr>
              <a:t> de 9,6 </a:t>
            </a:r>
            <a:r>
              <a:rPr lang="en-US" sz="6000" b="1" dirty="0" err="1">
                <a:latin typeface="Corbel" panose="020B0503020204020204" pitchFamily="34" charset="0"/>
              </a:rPr>
              <a:t>miliarde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în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anul</a:t>
            </a:r>
            <a:r>
              <a:rPr lang="en-US" sz="6000" b="1" dirty="0">
                <a:latin typeface="Corbel" panose="020B0503020204020204" pitchFamily="34" charset="0"/>
              </a:rPr>
              <a:t> 2050,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va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fi </a:t>
            </a:r>
            <a:r>
              <a:rPr lang="en-US" sz="6000" b="1" dirty="0" err="1">
                <a:latin typeface="Corbel" panose="020B0503020204020204" pitchFamily="34" charset="0"/>
              </a:rPr>
              <a:t>nevoie</a:t>
            </a:r>
            <a:r>
              <a:rPr lang="en-US" sz="6000" b="1" dirty="0">
                <a:latin typeface="Corbel" panose="020B0503020204020204" pitchFamily="34" charset="0"/>
              </a:rPr>
              <a:t> de </a:t>
            </a:r>
            <a:r>
              <a:rPr lang="en-US" sz="6000" b="1" dirty="0" err="1">
                <a:latin typeface="Corbel" panose="020B0503020204020204" pitchFamily="34" charset="0"/>
              </a:rPr>
              <a:t>resursele</a:t>
            </a:r>
            <a:r>
              <a:rPr lang="en-US" sz="6000" b="1" dirty="0">
                <a:latin typeface="Corbel" panose="020B0503020204020204" pitchFamily="34" charset="0"/>
              </a:rPr>
              <a:t> a </a:t>
            </a:r>
            <a:r>
              <a:rPr lang="en-US" sz="6000" b="1" dirty="0" err="1">
                <a:latin typeface="Corbel" panose="020B0503020204020204" pitchFamily="34" charset="0"/>
              </a:rPr>
              <a:t>trei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planete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identice</a:t>
            </a:r>
            <a:r>
              <a:rPr lang="en-US" sz="6000" b="1" dirty="0">
                <a:latin typeface="Corbel" panose="020B0503020204020204" pitchFamily="34" charset="0"/>
              </a:rPr>
              <a:t>, </a:t>
            </a:r>
            <a:r>
              <a:rPr lang="en-US" sz="6000" b="1" dirty="0" err="1">
                <a:latin typeface="Corbel" panose="020B0503020204020204" pitchFamily="34" charset="0"/>
              </a:rPr>
              <a:t>pentru</a:t>
            </a:r>
            <a:r>
              <a:rPr lang="en-US" sz="6000" b="1" dirty="0">
                <a:latin typeface="Corbel" panose="020B0503020204020204" pitchFamily="34" charset="0"/>
              </a:rPr>
              <a:t> a le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oferi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tuturor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hrana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necesară</a:t>
            </a:r>
            <a:r>
              <a:rPr lang="en-US" sz="6000" b="1" dirty="0">
                <a:latin typeface="Corbel" panose="020B0503020204020204" pitchFamily="34" charset="0"/>
              </a:rPr>
              <a:t>? 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34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3590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66468"/>
            <a:ext cx="9854926" cy="387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Пшеница поле - 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4" y="3017067"/>
            <a:ext cx="9868603" cy="55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5305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Если </a:t>
            </a:r>
            <a:r>
              <a:rPr lang="ru-RU" sz="7200" dirty="0">
                <a:latin typeface="Corbel" panose="020B0503020204020204" pitchFamily="34" charset="0"/>
              </a:rPr>
              <a:t>вы будете оплачивать счета онлайн, то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сэкономите </a:t>
            </a:r>
            <a:r>
              <a:rPr lang="ru-RU" sz="7200" dirty="0">
                <a:latin typeface="Corbel" panose="020B0503020204020204" pitchFamily="34" charset="0"/>
              </a:rPr>
              <a:t>то, что придумали в Китае в 105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году </a:t>
            </a:r>
            <a:r>
              <a:rPr lang="ru-RU" sz="7200" dirty="0">
                <a:latin typeface="Corbel" panose="020B0503020204020204" pitchFamily="34" charset="0"/>
              </a:rPr>
              <a:t>нашей эры. </a:t>
            </a:r>
            <a:r>
              <a:rPr lang="ru-RU" sz="7200" b="1" dirty="0">
                <a:latin typeface="Corbel" panose="020B0503020204020204" pitchFamily="34" charset="0"/>
              </a:rPr>
              <a:t>Что именно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r>
              <a:rPr lang="en-US" sz="7200" b="1" dirty="0" smtClean="0">
                <a:latin typeface="Corbel" panose="020B0503020204020204" pitchFamily="34" charset="0"/>
              </a:rPr>
              <a:t/>
            </a:r>
            <a:br>
              <a:rPr lang="en-US" sz="7200" b="1" dirty="0" smtClean="0">
                <a:latin typeface="Corbel" panose="020B0503020204020204" pitchFamily="34" charset="0"/>
              </a:rPr>
            </a:b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Dacă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veți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achita</a:t>
            </a:r>
            <a:r>
              <a:rPr lang="en-US" sz="7200" dirty="0">
                <a:latin typeface="Corbel" panose="020B0503020204020204" pitchFamily="34" charset="0"/>
              </a:rPr>
              <a:t> online, </a:t>
            </a:r>
            <a:r>
              <a:rPr lang="en-US" sz="7200" dirty="0" err="1">
                <a:latin typeface="Corbel" panose="020B0503020204020204" pitchFamily="34" charset="0"/>
              </a:rPr>
              <a:t>veți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economisi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ceea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ce</a:t>
            </a:r>
            <a:r>
              <a:rPr lang="en-US" sz="7200" dirty="0">
                <a:latin typeface="Corbel" panose="020B0503020204020204" pitchFamily="34" charset="0"/>
              </a:rPr>
              <a:t> a </a:t>
            </a:r>
            <a:endParaRPr lang="ru-RU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fost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inventat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China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anul</a:t>
            </a:r>
            <a:r>
              <a:rPr lang="en-US" sz="7200" dirty="0">
                <a:latin typeface="Corbel" panose="020B0503020204020204" pitchFamily="34" charset="0"/>
              </a:rPr>
              <a:t> 105 </a:t>
            </a:r>
            <a:r>
              <a:rPr lang="en-US" sz="7200" dirty="0" err="1">
                <a:latin typeface="Corbel" panose="020B0503020204020204" pitchFamily="34" charset="0"/>
              </a:rPr>
              <a:t>d.Hr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>
                <a:latin typeface="Corbel" panose="020B0503020204020204" pitchFamily="34" charset="0"/>
              </a:rPr>
              <a:t>Ce </a:t>
            </a:r>
            <a:r>
              <a:rPr lang="en-US" sz="7200" b="1" dirty="0" err="1">
                <a:latin typeface="Corbel" panose="020B0503020204020204" pitchFamily="34" charset="0"/>
              </a:rPr>
              <a:t>anume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</a:p>
          <a:p>
            <a:pPr fontAlgn="base"/>
            <a:endParaRPr lang="ru-RU" sz="7200" b="1" dirty="0"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4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56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73303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Бумагу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Hârtie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05900" y="1201855"/>
            <a:ext cx="10998200" cy="66936"/>
          </a:xfrm>
          <a:prstGeom prst="rect">
            <a:avLst/>
          </a:prstGeom>
        </p:spPr>
      </p:pic>
      <p:sp>
        <p:nvSpPr>
          <p:cNvPr id="15" name="Google Shape;253;p20"/>
          <p:cNvSpPr txBox="1"/>
          <p:nvPr/>
        </p:nvSpPr>
        <p:spPr>
          <a:xfrm>
            <a:off x="292192" y="10374500"/>
            <a:ext cx="107758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10" descr="Изображения Стопка бумаги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3" y="1919131"/>
            <a:ext cx="6387640" cy="79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561</Words>
  <Application>Microsoft Office PowerPoint</Application>
  <PresentationFormat>Произвольный</PresentationFormat>
  <Paragraphs>87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ВОПРОС/ÎNTREBARE</vt:lpstr>
      <vt:lpstr>1   ОТВЕТ/RĂSPUNS</vt:lpstr>
      <vt:lpstr>2  ВОПРОС/ÎNTREBARE</vt:lpstr>
      <vt:lpstr>2   ОТВЕТ/RĂSPUNS</vt:lpstr>
      <vt:lpstr>3  ВОПРОС/ÎNTREBARE</vt:lpstr>
      <vt:lpstr>3   ОТВЕТ/RĂSPUNS</vt:lpstr>
      <vt:lpstr>4  ВОПРОС/ÎNTREBARE</vt:lpstr>
      <vt:lpstr>4   ОТВЕТ/RĂSPUNS</vt:lpstr>
      <vt:lpstr>5  ВОПРОС/ÎNTREBARE</vt:lpstr>
      <vt:lpstr>5   ОТВЕТ/RĂSPUNS</vt:lpstr>
      <vt:lpstr>6  ВОПРОС/ÎNTREBARE</vt:lpstr>
      <vt:lpstr>6   ОТВЕТ/RĂSPUNS</vt:lpstr>
      <vt:lpstr>7  ВОПРОС/ÎNTREBARE</vt:lpstr>
      <vt:lpstr>7   ОТВЕТ/RĂSPUNS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413</cp:revision>
  <dcterms:modified xsi:type="dcterms:W3CDTF">2021-01-13T10:19:13Z</dcterms:modified>
</cp:coreProperties>
</file>