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800" b="1">
                <a:solidFill>
                  <a:srgbClr val="C00000"/>
                </a:solidFill>
              </a:rPr>
              <a:t>Atestarea CD 2024</a:t>
            </a:r>
            <a:endParaRPr lang="ru-MD" sz="1800" b="1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04501302295132"/>
          <c:y val="5.8997152922826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Conferire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E-47F9-A06A-B4A743D609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E-47F9-A06A-B4A743D609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E-47F9-A06A-B4A743D60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Superior</c:v>
                </c:pt>
                <c:pt idx="1">
                  <c:v>Unu</c:v>
                </c:pt>
                <c:pt idx="2">
                  <c:v>Doi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5E-47F9-A06A-B4A743D609CA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Confirmare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35E-47F9-A06A-B4A743D609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5E-47F9-A06A-B4A743D609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35E-47F9-A06A-B4A743D60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Superior</c:v>
                </c:pt>
                <c:pt idx="1">
                  <c:v>Unu</c:v>
                </c:pt>
                <c:pt idx="2">
                  <c:v>Doi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7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35E-47F9-A06A-B4A743D60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2106959"/>
        <c:axId val="2121867743"/>
      </c:barChart>
      <c:catAx>
        <c:axId val="212210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2121867743"/>
        <c:crosses val="autoZero"/>
        <c:auto val="1"/>
        <c:lblAlgn val="ctr"/>
        <c:lblOffset val="100"/>
        <c:noMultiLvlLbl val="0"/>
      </c:catAx>
      <c:valAx>
        <c:axId val="212186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MD"/>
          </a:p>
        </c:txPr>
        <c:crossAx val="212210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00491321461932"/>
          <c:y val="0.9290743519960396"/>
          <c:w val="0.2379901735707613"/>
          <c:h val="5.2874069221814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10000"/>
        <a:lumOff val="90000"/>
        <a:alpha val="23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MD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F075E-FF35-4664-A75E-C2C1A0E69512}" type="datetimeFigureOut">
              <a:rPr lang="ru-MD" smtClean="0"/>
              <a:t>03.09.2024</a:t>
            </a:fld>
            <a:endParaRPr lang="ru-M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M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CB29-7350-4B01-AD1D-495E9960B157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2229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6AC1D-798C-425B-A9E8-CA350407439D}" type="slidenum">
              <a:rPr kumimoji="0" lang="ru-M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M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2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6AC1D-798C-425B-A9E8-CA350407439D}" type="slidenum">
              <a:rPr kumimoji="0" lang="ru-M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M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6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ACB29-7350-4B01-AD1D-495E9960B157}" type="slidenum">
              <a:rPr lang="ru-MD" smtClean="0"/>
              <a:t>8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613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73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21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3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3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5FB3-CA5C-4ACB-BDBC-EE28350D5CAA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24_ordin%20MEC%20confer.,%20confirm.%20grade%20didactice,%20(2)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885" y="962891"/>
            <a:ext cx="9228715" cy="2597727"/>
          </a:xfrm>
        </p:spPr>
        <p:txBody>
          <a:bodyPr/>
          <a:lstStyle/>
          <a:p>
            <a:r>
              <a:rPr lang="ro-RO" b="1" dirty="0">
                <a:solidFill>
                  <a:srgbClr val="C00000"/>
                </a:solidFill>
              </a:rPr>
              <a:t>Atestarea la grade didactice la matematică </a:t>
            </a:r>
            <a:br>
              <a:rPr lang="ro-RO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80" y="3230049"/>
            <a:ext cx="2567709" cy="220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" y="3230049"/>
            <a:ext cx="3162949" cy="2372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85" y="3253121"/>
            <a:ext cx="5898861" cy="33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</p:grpSp>
      <p:grpSp>
        <p:nvGrpSpPr>
          <p:cNvPr id="140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MD"/>
            </a:p>
          </p:txBody>
        </p:sp>
      </p:grpSp>
      <p:sp>
        <p:nvSpPr>
          <p:cNvPr id="153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MD"/>
          </a:p>
        </p:txBody>
      </p:sp>
      <p:sp>
        <p:nvSpPr>
          <p:cNvPr id="154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MD"/>
          </a:p>
        </p:txBody>
      </p:sp>
      <p:sp>
        <p:nvSpPr>
          <p:cNvPr id="155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MD"/>
          </a:p>
        </p:txBody>
      </p:sp>
      <p:sp>
        <p:nvSpPr>
          <p:cNvPr id="156" name="Rectangle 40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C0056A4-B078-6B0A-ECAF-AB1752933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72445"/>
              </p:ext>
            </p:extLst>
          </p:nvPr>
        </p:nvGraphicFramePr>
        <p:xfrm>
          <a:off x="2910944" y="968023"/>
          <a:ext cx="8319604" cy="492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4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file"/>
            <a:extLst>
              <a:ext uri="{FF2B5EF4-FFF2-40B4-BE49-F238E27FC236}">
                <a16:creationId xmlns:a16="http://schemas.microsoft.com/office/drawing/2014/main" id="{D1001452-3EE9-A470-B45D-7FCFFB3F84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24" t="16565" r="36762" b="46212"/>
          <a:stretch/>
        </p:blipFill>
        <p:spPr>
          <a:xfrm>
            <a:off x="453735" y="241325"/>
            <a:ext cx="5188529" cy="2903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2673A-78B3-6196-9CCC-EA8287B1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72" t="59683" r="28928" b="20000"/>
          <a:stretch/>
        </p:blipFill>
        <p:spPr>
          <a:xfrm>
            <a:off x="4697141" y="1132610"/>
            <a:ext cx="7041124" cy="201224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6027702-44A2-15D9-3E74-BD67E8CE5E69}"/>
              </a:ext>
            </a:extLst>
          </p:cNvPr>
          <p:cNvGraphicFramePr>
            <a:graphicFrameLocks noGrp="1"/>
          </p:cNvGraphicFramePr>
          <p:nvPr/>
        </p:nvGraphicFramePr>
        <p:xfrm>
          <a:off x="2078181" y="3958936"/>
          <a:ext cx="9767455" cy="2657737"/>
        </p:xfrm>
        <a:graphic>
          <a:graphicData uri="http://schemas.openxmlformats.org/drawingml/2006/table">
            <a:tbl>
              <a:tblPr firstRow="1" firstCol="1" bandRow="1"/>
              <a:tblGrid>
                <a:gridCol w="780067">
                  <a:extLst>
                    <a:ext uri="{9D8B030D-6E8A-4147-A177-3AD203B41FA5}">
                      <a16:colId xmlns:a16="http://schemas.microsoft.com/office/drawing/2014/main" val="354502769"/>
                    </a:ext>
                  </a:extLst>
                </a:gridCol>
                <a:gridCol w="3018327">
                  <a:extLst>
                    <a:ext uri="{9D8B030D-6E8A-4147-A177-3AD203B41FA5}">
                      <a16:colId xmlns:a16="http://schemas.microsoft.com/office/drawing/2014/main" val="412884786"/>
                    </a:ext>
                  </a:extLst>
                </a:gridCol>
                <a:gridCol w="5969061">
                  <a:extLst>
                    <a:ext uri="{9D8B030D-6E8A-4147-A177-3AD203B41FA5}">
                      <a16:colId xmlns:a16="http://schemas.microsoft.com/office/drawing/2014/main" val="1007146966"/>
                    </a:ext>
                  </a:extLst>
                </a:gridCol>
              </a:tblGrid>
              <a:tr h="771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Nr. crt.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Numele Prenumele cadrului didactic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Instituția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7904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MD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Ceban</a:t>
                      </a: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Tatiana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IPLT „Constantin Negruzzi”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776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Chiochiros</a:t>
                      </a: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Natalia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IPLT cu profil Arte „ Nicolae Sulac”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79422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Oprea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Doina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IPÎ LCI „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Prometeu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 Prim”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05588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Rotari Victoria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„George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Călinescu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88717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Vacariuc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Valentina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Miguiel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 Cervantes Saavedra”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3084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ADAE9CB6-5357-249E-226D-A7E925D1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18" y="3251483"/>
            <a:ext cx="6858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u-M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Conferirea gradului didactic superior</a:t>
            </a:r>
            <a:endParaRPr kumimoji="0" lang="ro-RO" altLang="ru-M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4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01452-3EE9-A470-B45D-7FCFFB3F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24" t="16565" r="36762" b="46212"/>
          <a:stretch/>
        </p:blipFill>
        <p:spPr>
          <a:xfrm>
            <a:off x="453735" y="241325"/>
            <a:ext cx="5188529" cy="2470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2673A-78B3-6196-9CCC-EA8287B190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72" t="59683" r="28928" b="20000"/>
          <a:stretch/>
        </p:blipFill>
        <p:spPr>
          <a:xfrm>
            <a:off x="4697141" y="868809"/>
            <a:ext cx="7041124" cy="182879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DAE9CB6-5357-249E-226D-A7E925D1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173" y="2811446"/>
            <a:ext cx="6858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u-M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Conferirea gradului didactic unu</a:t>
            </a:r>
            <a:endParaRPr kumimoji="0" lang="ro-RO" altLang="ru-M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F6F4B9-6444-EF43-0986-4AC654064618}"/>
              </a:ext>
            </a:extLst>
          </p:cNvPr>
          <p:cNvGraphicFramePr>
            <a:graphicFrameLocks noGrp="1"/>
          </p:cNvGraphicFramePr>
          <p:nvPr/>
        </p:nvGraphicFramePr>
        <p:xfrm>
          <a:off x="1527464" y="3429000"/>
          <a:ext cx="9912927" cy="3106857"/>
        </p:xfrm>
        <a:graphic>
          <a:graphicData uri="http://schemas.openxmlformats.org/drawingml/2006/table">
            <a:tbl>
              <a:tblPr firstRow="1" firstCol="1" bandRow="1"/>
              <a:tblGrid>
                <a:gridCol w="791686">
                  <a:extLst>
                    <a:ext uri="{9D8B030D-6E8A-4147-A177-3AD203B41FA5}">
                      <a16:colId xmlns:a16="http://schemas.microsoft.com/office/drawing/2014/main" val="268478340"/>
                    </a:ext>
                  </a:extLst>
                </a:gridCol>
                <a:gridCol w="3063279">
                  <a:extLst>
                    <a:ext uri="{9D8B030D-6E8A-4147-A177-3AD203B41FA5}">
                      <a16:colId xmlns:a16="http://schemas.microsoft.com/office/drawing/2014/main" val="548221079"/>
                    </a:ext>
                  </a:extLst>
                </a:gridCol>
                <a:gridCol w="6057962">
                  <a:extLst>
                    <a:ext uri="{9D8B030D-6E8A-4147-A177-3AD203B41FA5}">
                      <a16:colId xmlns:a16="http://schemas.microsoft.com/office/drawing/2014/main" val="1894277255"/>
                    </a:ext>
                  </a:extLst>
                </a:gridCol>
              </a:tblGrid>
              <a:tr h="632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Nr. crt.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Numele Prenumele cadrului didactic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Instituția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57798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MD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Donțu Suzana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IPLT „Ginta Latină”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60578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MD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Kirillov</a:t>
                      </a: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Vitali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IPLTRETT ORT „Beniamin Zeev Herțli”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546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Mutruc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Tatiana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„Dante Alighieri”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84714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Pavlov Lilia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„Dante Alighieri”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33098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Rusu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Ruxanda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„Mihai Eminescu”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3686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Smirnova Olga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„Natalia Gheorghiu”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7481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Todorov Dina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LT „Academician C.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Sibirschi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8027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Țurcanu Tatiana</a:t>
                      </a:r>
                      <a:endParaRPr lang="ru-MD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LLMTI „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Socrate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M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6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6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45FD3-134C-964A-9CD1-B9E57A07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37" t="44341" r="15931" b="25891"/>
          <a:stretch/>
        </p:blipFill>
        <p:spPr>
          <a:xfrm>
            <a:off x="1329069" y="2434856"/>
            <a:ext cx="9920177" cy="3306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85C1E1-1402-DB74-8D07-88685899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82" t="22325" r="16366" b="62946"/>
          <a:stretch/>
        </p:blipFill>
        <p:spPr>
          <a:xfrm>
            <a:off x="1594885" y="542260"/>
            <a:ext cx="9728789" cy="16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C01649-17CD-2178-9079-8499B19C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85" t="27268" r="17585" b="55303"/>
          <a:stretch/>
        </p:blipFill>
        <p:spPr>
          <a:xfrm>
            <a:off x="3226907" y="70802"/>
            <a:ext cx="6352256" cy="9711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7D9E73-2C1E-65F7-4B8D-CE48A255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65" t="29394" r="16307" b="58216"/>
          <a:stretch/>
        </p:blipFill>
        <p:spPr>
          <a:xfrm>
            <a:off x="2612837" y="994837"/>
            <a:ext cx="7646810" cy="1065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1932B0-5C53-7CA2-0677-3FFB1C8FB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39" t="45909" r="16818" b="39394"/>
          <a:stretch/>
        </p:blipFill>
        <p:spPr>
          <a:xfrm>
            <a:off x="2612837" y="5571934"/>
            <a:ext cx="7721238" cy="12482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F6392C-05C5-E871-A331-0D957DA193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386"/>
          <a:stretch/>
        </p:blipFill>
        <p:spPr>
          <a:xfrm>
            <a:off x="2612837" y="2060108"/>
            <a:ext cx="7721238" cy="35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DE9EA-D06F-4327-B09D-EA1E8341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65" t="40151" r="15795" b="20152"/>
          <a:stretch/>
        </p:blipFill>
        <p:spPr>
          <a:xfrm>
            <a:off x="1111968" y="2015835"/>
            <a:ext cx="10747888" cy="47486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EBBD6F-E9EA-37B8-113D-E5AA1D8E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93" t="24848" r="16903" b="60303"/>
          <a:stretch/>
        </p:blipFill>
        <p:spPr>
          <a:xfrm>
            <a:off x="1111967" y="93518"/>
            <a:ext cx="10608977" cy="18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61B752-2338-07C1-9FBE-54ED02C0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176" t="42727" r="16818" b="21060"/>
          <a:stretch/>
        </p:blipFill>
        <p:spPr>
          <a:xfrm>
            <a:off x="1859971" y="2620218"/>
            <a:ext cx="9372601" cy="3895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FA66F4-8472-2A6E-EEA1-CC4DEBE7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881" t="21818" r="16818" b="63182"/>
          <a:stretch/>
        </p:blipFill>
        <p:spPr>
          <a:xfrm>
            <a:off x="1859971" y="779317"/>
            <a:ext cx="9372601" cy="1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64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Стандартная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152</Words>
  <Application>Microsoft Office PowerPoint</Application>
  <PresentationFormat>Широкоэкранный</PresentationFormat>
  <Paragraphs>52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Arial</vt:lpstr>
      <vt:lpstr>Century Gothic</vt:lpstr>
      <vt:lpstr>Times New Roman</vt:lpstr>
      <vt:lpstr>Wingdings 3</vt:lpstr>
      <vt:lpstr>Легкий дым</vt:lpstr>
      <vt:lpstr>Atestarea la grade didactice la matematică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Atestarea la grade didactice la matematică</dc:title>
  <dc:creator>Учетная запись Майкрософт</dc:creator>
  <cp:lastModifiedBy>lbulhac2020@gmail.com</cp:lastModifiedBy>
  <cp:revision>8</cp:revision>
  <dcterms:created xsi:type="dcterms:W3CDTF">2023-08-14T22:00:02Z</dcterms:created>
  <dcterms:modified xsi:type="dcterms:W3CDTF">2024-09-03T21:19:30Z</dcterms:modified>
</cp:coreProperties>
</file>