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82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31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25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96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837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636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51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92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6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55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811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3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46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Первый </a:t>
            </a:r>
            <a:r>
              <a:rPr lang="ru-RU" sz="4800" dirty="0">
                <a:latin typeface="Corbel" panose="020B0503020204020204" pitchFamily="34" charset="0"/>
              </a:rPr>
              <a:t>заместитель Генсека ООН Амина Мохаммед призвала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человечество </a:t>
            </a:r>
            <a:r>
              <a:rPr lang="ru-RU" sz="4800" dirty="0">
                <a:latin typeface="Corbel" panose="020B0503020204020204" pitchFamily="34" charset="0"/>
              </a:rPr>
              <a:t>изменить методы ведения хозяйства и отказаться от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формулы</a:t>
            </a:r>
            <a:r>
              <a:rPr lang="ru-RU" sz="4800" dirty="0">
                <a:latin typeface="Corbel" panose="020B0503020204020204" pitchFamily="34" charset="0"/>
              </a:rPr>
              <a:t>: «Взял, использовал и...» </a:t>
            </a:r>
            <a:r>
              <a:rPr lang="ru-RU" sz="4800" b="1" dirty="0">
                <a:latin typeface="Corbel" panose="020B0503020204020204" pitchFamily="34" charset="0"/>
              </a:rPr>
              <a:t>Закончите формулу одним </a:t>
            </a:r>
            <a:r>
              <a:rPr lang="ru-RU" sz="4800" b="1" dirty="0" smtClean="0">
                <a:latin typeface="Corbel" panose="020B0503020204020204" pitchFamily="34" charset="0"/>
              </a:rPr>
              <a:t>словом.</a:t>
            </a:r>
            <a:endParaRPr lang="ru-RU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Secretarul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general adjunct al ONU, Amina Mohammed, a </a:t>
            </a:r>
            <a:r>
              <a:rPr lang="en-US" sz="4800" dirty="0" err="1">
                <a:latin typeface="Corbel" panose="020B0503020204020204" pitchFamily="34" charset="0"/>
              </a:rPr>
              <a:t>cerut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oamenilor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schimbe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practicile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comerciale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renunțe</a:t>
            </a:r>
            <a:r>
              <a:rPr lang="en-US" sz="4800" dirty="0">
                <a:latin typeface="Corbel" panose="020B0503020204020204" pitchFamily="34" charset="0"/>
              </a:rPr>
              <a:t> la formula ”Ai </a:t>
            </a:r>
            <a:r>
              <a:rPr lang="en-US" sz="4800" dirty="0" err="1">
                <a:latin typeface="Corbel" panose="020B0503020204020204" pitchFamily="34" charset="0"/>
              </a:rPr>
              <a:t>luat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folosit</a:t>
            </a:r>
            <a:r>
              <a:rPr lang="en-US" sz="4800" dirty="0">
                <a:latin typeface="Corbel" panose="020B0503020204020204" pitchFamily="34" charset="0"/>
              </a:rPr>
              <a:t>, ...”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idea </a:t>
            </a:r>
            <a:r>
              <a:rPr lang="en-US" sz="4800" b="1" dirty="0" err="1">
                <a:latin typeface="Corbel" panose="020B0503020204020204" pitchFamily="34" charset="0"/>
              </a:rPr>
              <a:t>Aminei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Сдал </a:t>
            </a:r>
            <a:r>
              <a:rPr lang="ru-RU" sz="4800" dirty="0">
                <a:latin typeface="Corbel" panose="020B0503020204020204" pitchFamily="34" charset="0"/>
              </a:rPr>
              <a:t>на </a:t>
            </a:r>
            <a:r>
              <a:rPr lang="ru-RU" sz="4800" dirty="0" smtClean="0">
                <a:latin typeface="Corbel" panose="020B0503020204020204" pitchFamily="34" charset="0"/>
              </a:rPr>
              <a:t>переработку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reutilizat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Выбросил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aruncat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Подарил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cadonat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Закопал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îngropat</a:t>
            </a:r>
            <a:endParaRPr lang="ru-RU" sz="48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1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Если </a:t>
            </a:r>
            <a:r>
              <a:rPr lang="ru-RU" sz="5700" b="1" dirty="0">
                <a:latin typeface="Corbel" panose="020B0503020204020204" pitchFamily="34" charset="0"/>
              </a:rPr>
              <a:t>всё население Земли перейдёт на использование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энергосберегающих </a:t>
            </a:r>
            <a:r>
              <a:rPr lang="ru-RU" sz="5700" b="1" dirty="0">
                <a:latin typeface="Corbel" panose="020B0503020204020204" pitchFamily="34" charset="0"/>
              </a:rPr>
              <a:t>лампочек, то за год оно сэкономит… </a:t>
            </a: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Dacă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întreaga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populație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Terrei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va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trece</a:t>
            </a:r>
            <a:r>
              <a:rPr lang="en-US" sz="5700" b="1" dirty="0">
                <a:latin typeface="Corbel" panose="020B0503020204020204" pitchFamily="34" charset="0"/>
              </a:rPr>
              <a:t> la </a:t>
            </a:r>
            <a:r>
              <a:rPr lang="en-US" sz="5700" b="1" dirty="0" err="1">
                <a:latin typeface="Corbel" panose="020B0503020204020204" pitchFamily="34" charset="0"/>
              </a:rPr>
              <a:t>utilizarea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becurilor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econome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r>
              <a:rPr lang="en-US" sz="5700" b="1" dirty="0" err="1">
                <a:latin typeface="Corbel" panose="020B0503020204020204" pitchFamily="34" charset="0"/>
              </a:rPr>
              <a:t>atunci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singur</a:t>
            </a:r>
            <a:r>
              <a:rPr lang="en-US" sz="5700" b="1" dirty="0">
                <a:latin typeface="Corbel" panose="020B0503020204020204" pitchFamily="34" charset="0"/>
              </a:rPr>
              <a:t> an </a:t>
            </a:r>
            <a:r>
              <a:rPr lang="en-US" sz="5700" b="1" dirty="0" err="1">
                <a:latin typeface="Corbel" panose="020B0503020204020204" pitchFamily="34" charset="0"/>
              </a:rPr>
              <a:t>vor</a:t>
            </a:r>
            <a:r>
              <a:rPr lang="en-US" sz="5700" b="1" dirty="0">
                <a:latin typeface="Corbel" panose="020B0503020204020204" pitchFamily="34" charset="0"/>
              </a:rPr>
              <a:t> fi </a:t>
            </a:r>
            <a:r>
              <a:rPr lang="en-US" sz="5700" b="1" dirty="0" err="1">
                <a:latin typeface="Corbel" panose="020B0503020204020204" pitchFamily="34" charset="0"/>
              </a:rPr>
              <a:t>economisite</a:t>
            </a:r>
            <a:r>
              <a:rPr lang="en-US" sz="5700" b="1" dirty="0">
                <a:latin typeface="Corbel" panose="020B0503020204020204" pitchFamily="34" charset="0"/>
              </a:rPr>
              <a:t>… 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1. 120 </a:t>
            </a:r>
            <a:r>
              <a:rPr lang="ru-RU" sz="5700" dirty="0">
                <a:latin typeface="Corbel" panose="020B0503020204020204" pitchFamily="34" charset="0"/>
              </a:rPr>
              <a:t>миллионов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120 </a:t>
            </a:r>
            <a:r>
              <a:rPr lang="en-US" sz="5700" dirty="0" err="1">
                <a:latin typeface="Corbel" panose="020B0503020204020204" pitchFamily="34" charset="0"/>
              </a:rPr>
              <a:t>milioane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1,2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1,2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12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120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120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SUA</a:t>
            </a:r>
            <a:r>
              <a:rPr lang="ro-RO" sz="5700" dirty="0" smtClean="0">
                <a:latin typeface="Corbel" panose="020B0503020204020204" pitchFamily="34" charset="0"/>
              </a:rPr>
              <a:t> </a:t>
            </a:r>
            <a:endParaRPr lang="ru-RU" sz="57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Если </a:t>
            </a:r>
            <a:r>
              <a:rPr lang="ru-RU" sz="5700" b="1" dirty="0">
                <a:latin typeface="Corbel" panose="020B0503020204020204" pitchFamily="34" charset="0"/>
              </a:rPr>
              <a:t>всё население Земли перейдёт на использование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энергосберегающих </a:t>
            </a:r>
            <a:r>
              <a:rPr lang="ru-RU" sz="5700" b="1" dirty="0">
                <a:latin typeface="Corbel" panose="020B0503020204020204" pitchFamily="34" charset="0"/>
              </a:rPr>
              <a:t>лампочек, то за год оно сэкономит… </a:t>
            </a: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Dacă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întreaga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populație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Terrei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va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trece</a:t>
            </a:r>
            <a:r>
              <a:rPr lang="en-US" sz="5700" b="1" dirty="0">
                <a:latin typeface="Corbel" panose="020B0503020204020204" pitchFamily="34" charset="0"/>
              </a:rPr>
              <a:t> la </a:t>
            </a:r>
            <a:r>
              <a:rPr lang="en-US" sz="5700" b="1" dirty="0" err="1">
                <a:latin typeface="Corbel" panose="020B0503020204020204" pitchFamily="34" charset="0"/>
              </a:rPr>
              <a:t>utilizarea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becurilor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econome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r>
              <a:rPr lang="en-US" sz="5700" b="1" dirty="0" err="1">
                <a:latin typeface="Corbel" panose="020B0503020204020204" pitchFamily="34" charset="0"/>
              </a:rPr>
              <a:t>atunci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singur</a:t>
            </a:r>
            <a:r>
              <a:rPr lang="en-US" sz="5700" b="1" dirty="0">
                <a:latin typeface="Corbel" panose="020B0503020204020204" pitchFamily="34" charset="0"/>
              </a:rPr>
              <a:t> an </a:t>
            </a:r>
            <a:r>
              <a:rPr lang="en-US" sz="5700" b="1" dirty="0" err="1">
                <a:latin typeface="Corbel" panose="020B0503020204020204" pitchFamily="34" charset="0"/>
              </a:rPr>
              <a:t>vor</a:t>
            </a:r>
            <a:r>
              <a:rPr lang="en-US" sz="5700" b="1" dirty="0">
                <a:latin typeface="Corbel" panose="020B0503020204020204" pitchFamily="34" charset="0"/>
              </a:rPr>
              <a:t> fi </a:t>
            </a:r>
            <a:r>
              <a:rPr lang="en-US" sz="5700" b="1" dirty="0" err="1">
                <a:latin typeface="Corbel" panose="020B0503020204020204" pitchFamily="34" charset="0"/>
              </a:rPr>
              <a:t>economisite</a:t>
            </a:r>
            <a:r>
              <a:rPr lang="en-US" sz="5700" b="1" dirty="0">
                <a:latin typeface="Corbel" panose="020B0503020204020204" pitchFamily="34" charset="0"/>
              </a:rPr>
              <a:t>… 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1. 120 </a:t>
            </a:r>
            <a:r>
              <a:rPr lang="ru-RU" sz="5700" dirty="0">
                <a:latin typeface="Corbel" panose="020B0503020204020204" pitchFamily="34" charset="0"/>
              </a:rPr>
              <a:t>миллионов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120 </a:t>
            </a:r>
            <a:r>
              <a:rPr lang="en-US" sz="5700" dirty="0" err="1">
                <a:latin typeface="Corbel" panose="020B0503020204020204" pitchFamily="34" charset="0"/>
              </a:rPr>
              <a:t>milioane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1,2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1,2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12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SUA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120 миллиардов долларов </a:t>
            </a:r>
            <a:r>
              <a:rPr lang="ru-RU" sz="5700" dirty="0" smtClean="0">
                <a:latin typeface="Corbel" panose="020B0503020204020204" pitchFamily="34" charset="0"/>
              </a:rPr>
              <a:t>США</a:t>
            </a:r>
            <a:r>
              <a:rPr lang="ro-RO" sz="5700" dirty="0" smtClean="0">
                <a:latin typeface="Corbel" panose="020B0503020204020204" pitchFamily="34" charset="0"/>
              </a:rPr>
              <a:t> / </a:t>
            </a:r>
            <a:r>
              <a:rPr lang="en-US" sz="5700" dirty="0">
                <a:latin typeface="Corbel" panose="020B0503020204020204" pitchFamily="34" charset="0"/>
              </a:rPr>
              <a:t>120 </a:t>
            </a:r>
            <a:r>
              <a:rPr lang="en-US" sz="5700" dirty="0" err="1">
                <a:latin typeface="Corbel" panose="020B0503020204020204" pitchFamily="34" charset="0"/>
              </a:rPr>
              <a:t>miliarde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dolari</a:t>
            </a:r>
            <a:r>
              <a:rPr lang="en-US" sz="5700" dirty="0">
                <a:latin typeface="Corbel" panose="020B0503020204020204" pitchFamily="34" charset="0"/>
              </a:rPr>
              <a:t> SUA</a:t>
            </a:r>
            <a:r>
              <a:rPr lang="ro-RO" sz="5700" dirty="0" smtClean="0">
                <a:latin typeface="Corbel" panose="020B0503020204020204" pitchFamily="34" charset="0"/>
              </a:rPr>
              <a:t> </a:t>
            </a:r>
            <a:endParaRPr lang="ru-RU" sz="57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428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Статья </a:t>
            </a:r>
            <a:r>
              <a:rPr lang="ru-RU" sz="4300" dirty="0">
                <a:latin typeface="Corbel" panose="020B0503020204020204" pitchFamily="34" charset="0"/>
              </a:rPr>
              <a:t>«Земля без людей» описывает, что случится после нашего внезапного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исчезновения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b="1" dirty="0">
                <a:latin typeface="Corbel" panose="020B0503020204020204" pitchFamily="34" charset="0"/>
              </a:rPr>
              <a:t>Дольше всего о присутствие человека будут свидетельствовать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памятник </a:t>
            </a:r>
            <a:r>
              <a:rPr lang="ru-RU" sz="4300" b="1" dirty="0">
                <a:latin typeface="Corbel" panose="020B0503020204020204" pitchFamily="34" charset="0"/>
              </a:rPr>
              <a:t>на горе </a:t>
            </a:r>
            <a:r>
              <a:rPr lang="ru-RU" sz="4300" b="1" dirty="0" err="1">
                <a:latin typeface="Corbel" panose="020B0503020204020204" pitchFamily="34" charset="0"/>
              </a:rPr>
              <a:t>Рашмор</a:t>
            </a:r>
            <a:r>
              <a:rPr lang="ru-RU" sz="4300" b="1" dirty="0">
                <a:latin typeface="Corbel" panose="020B0503020204020204" pitchFamily="34" charset="0"/>
              </a:rPr>
              <a:t>, бронзовые статуи, радиоактивные отходы и… 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Articolul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”Terra </a:t>
            </a:r>
            <a:r>
              <a:rPr lang="en-US" sz="4300" dirty="0" err="1">
                <a:latin typeface="Corbel" panose="020B0503020204020204" pitchFamily="34" charset="0"/>
              </a:rPr>
              <a:t>fără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oameni</a:t>
            </a:r>
            <a:r>
              <a:rPr lang="en-US" sz="4300" dirty="0">
                <a:latin typeface="Corbel" panose="020B0503020204020204" pitchFamily="34" charset="0"/>
              </a:rPr>
              <a:t>” </a:t>
            </a:r>
            <a:r>
              <a:rPr lang="en-US" sz="4300" dirty="0" err="1">
                <a:latin typeface="Corbel" panose="020B0503020204020204" pitchFamily="34" charset="0"/>
              </a:rPr>
              <a:t>descrie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ce</a:t>
            </a:r>
            <a:r>
              <a:rPr lang="en-US" sz="4300" dirty="0">
                <a:latin typeface="Corbel" panose="020B0503020204020204" pitchFamily="34" charset="0"/>
              </a:rPr>
              <a:t> se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întâmpla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după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dispariția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bruscă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umanității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 err="1">
                <a:latin typeface="Corbel" panose="020B0503020204020204" pitchFamily="34" charset="0"/>
              </a:rPr>
              <a:t>Cele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mai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longevive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obiecte</a:t>
            </a:r>
            <a:r>
              <a:rPr lang="en-US" sz="4300" b="1" dirty="0">
                <a:latin typeface="Corbel" panose="020B0503020204020204" pitchFamily="34" charset="0"/>
              </a:rPr>
              <a:t> care </a:t>
            </a:r>
            <a:r>
              <a:rPr lang="en-US" sz="4300" b="1" dirty="0" err="1">
                <a:latin typeface="Corbel" panose="020B0503020204020204" pitchFamily="34" charset="0"/>
              </a:rPr>
              <a:t>vor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aminti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existența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umană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vor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rămâne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>
                <a:latin typeface="Corbel" panose="020B0503020204020204" pitchFamily="34" charset="0"/>
              </a:rPr>
              <a:t>a fi </a:t>
            </a:r>
            <a:r>
              <a:rPr lang="en-US" sz="4300" b="1" dirty="0" err="1">
                <a:latin typeface="Corbel" panose="020B0503020204020204" pitchFamily="34" charset="0"/>
              </a:rPr>
              <a:t>monumentul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Muntele</a:t>
            </a:r>
            <a:r>
              <a:rPr lang="en-US" sz="4300" b="1" dirty="0">
                <a:latin typeface="Corbel" panose="020B0503020204020204" pitchFamily="34" charset="0"/>
              </a:rPr>
              <a:t> Rushmore, </a:t>
            </a:r>
            <a:r>
              <a:rPr lang="en-US" sz="4300" b="1" dirty="0" err="1">
                <a:latin typeface="Corbel" panose="020B0503020204020204" pitchFamily="34" charset="0"/>
              </a:rPr>
              <a:t>statuile</a:t>
            </a:r>
            <a:r>
              <a:rPr lang="en-US" sz="4300" b="1" dirty="0">
                <a:latin typeface="Corbel" panose="020B0503020204020204" pitchFamily="34" charset="0"/>
              </a:rPr>
              <a:t> din </a:t>
            </a:r>
            <a:r>
              <a:rPr lang="en-US" sz="4300" b="1" dirty="0" err="1">
                <a:latin typeface="Corbel" panose="020B0503020204020204" pitchFamily="34" charset="0"/>
              </a:rPr>
              <a:t>bronz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deșeurile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radioactive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… 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Пластмасса</a:t>
            </a:r>
            <a:r>
              <a:rPr lang="ro-RO" sz="4300" dirty="0" smtClean="0">
                <a:latin typeface="Corbel" panose="020B0503020204020204" pitchFamily="34" charset="0"/>
              </a:rPr>
              <a:t> /</a:t>
            </a:r>
            <a:r>
              <a:rPr lang="en-US" sz="4300" dirty="0">
                <a:latin typeface="Corbel" panose="020B0503020204020204" pitchFamily="34" charset="0"/>
              </a:rPr>
              <a:t> masa </a:t>
            </a:r>
            <a:r>
              <a:rPr lang="en-US" sz="4300" dirty="0" err="1">
                <a:latin typeface="Corbel" panose="020B0503020204020204" pitchFamily="34" charset="0"/>
              </a:rPr>
              <a:t>plastică</a:t>
            </a:r>
            <a:r>
              <a:rPr lang="ro-RO" sz="4300" dirty="0" smtClean="0">
                <a:latin typeface="Corbel" panose="020B0503020204020204" pitchFamily="34" charset="0"/>
              </a:rPr>
              <a:t>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Одежда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hainele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Деревянная </a:t>
            </a:r>
            <a:r>
              <a:rPr lang="ru-RU" sz="4300" dirty="0" smtClean="0">
                <a:latin typeface="Corbel" panose="020B0503020204020204" pitchFamily="34" charset="0"/>
              </a:rPr>
              <a:t>мебель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mobilierul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lemn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Книги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cărțile</a:t>
            </a:r>
            <a:endParaRPr lang="ru-RU" sz="43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04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Статья </a:t>
            </a:r>
            <a:r>
              <a:rPr lang="ru-RU" sz="4300" dirty="0">
                <a:latin typeface="Corbel" panose="020B0503020204020204" pitchFamily="34" charset="0"/>
              </a:rPr>
              <a:t>«Земля без людей» описывает, что случится после нашего внезапного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исчезновения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b="1" dirty="0">
                <a:latin typeface="Corbel" panose="020B0503020204020204" pitchFamily="34" charset="0"/>
              </a:rPr>
              <a:t>Дольше всего о присутствие человека будут свидетельствовать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памятник </a:t>
            </a:r>
            <a:r>
              <a:rPr lang="ru-RU" sz="4300" b="1" dirty="0">
                <a:latin typeface="Corbel" panose="020B0503020204020204" pitchFamily="34" charset="0"/>
              </a:rPr>
              <a:t>на горе </a:t>
            </a:r>
            <a:r>
              <a:rPr lang="ru-RU" sz="4300" b="1" dirty="0" err="1">
                <a:latin typeface="Corbel" panose="020B0503020204020204" pitchFamily="34" charset="0"/>
              </a:rPr>
              <a:t>Рашмор</a:t>
            </a:r>
            <a:r>
              <a:rPr lang="ru-RU" sz="4300" b="1" dirty="0">
                <a:latin typeface="Corbel" panose="020B0503020204020204" pitchFamily="34" charset="0"/>
              </a:rPr>
              <a:t>, бронзовые статуи, радиоактивные отходы и… 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Articolul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”Terra </a:t>
            </a:r>
            <a:r>
              <a:rPr lang="en-US" sz="4300" dirty="0" err="1">
                <a:latin typeface="Corbel" panose="020B0503020204020204" pitchFamily="34" charset="0"/>
              </a:rPr>
              <a:t>fără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oameni</a:t>
            </a:r>
            <a:r>
              <a:rPr lang="en-US" sz="4300" dirty="0">
                <a:latin typeface="Corbel" panose="020B0503020204020204" pitchFamily="34" charset="0"/>
              </a:rPr>
              <a:t>” </a:t>
            </a:r>
            <a:r>
              <a:rPr lang="en-US" sz="4300" dirty="0" err="1">
                <a:latin typeface="Corbel" panose="020B0503020204020204" pitchFamily="34" charset="0"/>
              </a:rPr>
              <a:t>descrie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ce</a:t>
            </a:r>
            <a:r>
              <a:rPr lang="en-US" sz="4300" dirty="0">
                <a:latin typeface="Corbel" panose="020B0503020204020204" pitchFamily="34" charset="0"/>
              </a:rPr>
              <a:t> se </a:t>
            </a:r>
            <a:r>
              <a:rPr lang="en-US" sz="4300" dirty="0" err="1">
                <a:latin typeface="Corbel" panose="020B0503020204020204" pitchFamily="34" charset="0"/>
              </a:rPr>
              <a:t>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întâmpla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după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dispariția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bruscă</a:t>
            </a:r>
            <a:r>
              <a:rPr lang="en-US" sz="4300" dirty="0">
                <a:latin typeface="Corbel" panose="020B0503020204020204" pitchFamily="34" charset="0"/>
              </a:rPr>
              <a:t> a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umanității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 err="1">
                <a:latin typeface="Corbel" panose="020B0503020204020204" pitchFamily="34" charset="0"/>
              </a:rPr>
              <a:t>Cele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mai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longevive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obiecte</a:t>
            </a:r>
            <a:r>
              <a:rPr lang="en-US" sz="4300" b="1" dirty="0">
                <a:latin typeface="Corbel" panose="020B0503020204020204" pitchFamily="34" charset="0"/>
              </a:rPr>
              <a:t> care </a:t>
            </a:r>
            <a:r>
              <a:rPr lang="en-US" sz="4300" b="1" dirty="0" err="1">
                <a:latin typeface="Corbel" panose="020B0503020204020204" pitchFamily="34" charset="0"/>
              </a:rPr>
              <a:t>vor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aminti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existența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umană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vor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rămâne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>
                <a:latin typeface="Corbel" panose="020B0503020204020204" pitchFamily="34" charset="0"/>
              </a:rPr>
              <a:t>a fi </a:t>
            </a:r>
            <a:r>
              <a:rPr lang="en-US" sz="4300" b="1" dirty="0" err="1">
                <a:latin typeface="Corbel" panose="020B0503020204020204" pitchFamily="34" charset="0"/>
              </a:rPr>
              <a:t>monumentul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Muntele</a:t>
            </a:r>
            <a:r>
              <a:rPr lang="en-US" sz="4300" b="1" dirty="0">
                <a:latin typeface="Corbel" panose="020B0503020204020204" pitchFamily="34" charset="0"/>
              </a:rPr>
              <a:t> Rushmore, </a:t>
            </a:r>
            <a:r>
              <a:rPr lang="en-US" sz="4300" b="1" dirty="0" err="1">
                <a:latin typeface="Corbel" panose="020B0503020204020204" pitchFamily="34" charset="0"/>
              </a:rPr>
              <a:t>statuile</a:t>
            </a:r>
            <a:r>
              <a:rPr lang="en-US" sz="4300" b="1" dirty="0">
                <a:latin typeface="Corbel" panose="020B0503020204020204" pitchFamily="34" charset="0"/>
              </a:rPr>
              <a:t> din </a:t>
            </a:r>
            <a:r>
              <a:rPr lang="en-US" sz="4300" b="1" dirty="0" err="1">
                <a:latin typeface="Corbel" panose="020B0503020204020204" pitchFamily="34" charset="0"/>
              </a:rPr>
              <a:t>bronz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deșeurile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radioactive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… 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Пластмасса</a:t>
            </a:r>
            <a:r>
              <a:rPr lang="ro-RO" sz="4300" dirty="0" smtClean="0">
                <a:latin typeface="Corbel" panose="020B0503020204020204" pitchFamily="34" charset="0"/>
              </a:rPr>
              <a:t> /</a:t>
            </a:r>
            <a:r>
              <a:rPr lang="en-US" sz="4300" dirty="0">
                <a:latin typeface="Corbel" panose="020B0503020204020204" pitchFamily="34" charset="0"/>
              </a:rPr>
              <a:t> masa </a:t>
            </a:r>
            <a:r>
              <a:rPr lang="en-US" sz="4300" dirty="0" err="1">
                <a:latin typeface="Corbel" panose="020B0503020204020204" pitchFamily="34" charset="0"/>
              </a:rPr>
              <a:t>plastică</a:t>
            </a:r>
            <a:r>
              <a:rPr lang="ro-RO" sz="4300" dirty="0" smtClean="0">
                <a:latin typeface="Corbel" panose="020B0503020204020204" pitchFamily="34" charset="0"/>
              </a:rPr>
              <a:t>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Одежда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hainele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Деревянная </a:t>
            </a:r>
            <a:r>
              <a:rPr lang="ru-RU" sz="4300" dirty="0" smtClean="0">
                <a:latin typeface="Corbel" panose="020B0503020204020204" pitchFamily="34" charset="0"/>
              </a:rPr>
              <a:t>мебель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mobilierul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lemn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Книги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cărțile</a:t>
            </a:r>
            <a:endParaRPr lang="ru-RU" sz="43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478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Кого экологи используют для выявления незаконных </a:t>
            </a: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свалок в Перу?</a:t>
            </a: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Cine </a:t>
            </a:r>
            <a:r>
              <a:rPr lang="en-US" sz="6300" b="1" dirty="0" err="1">
                <a:latin typeface="Corbel" panose="020B0503020204020204" pitchFamily="34" charset="0"/>
              </a:rPr>
              <a:t>îi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ajută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ecologiștii</a:t>
            </a:r>
            <a:r>
              <a:rPr lang="en-US" sz="6300" b="1" dirty="0">
                <a:latin typeface="Corbel" panose="020B0503020204020204" pitchFamily="34" charset="0"/>
              </a:rPr>
              <a:t> din Peru </a:t>
            </a:r>
            <a:r>
              <a:rPr lang="en-US" sz="6300" b="1" dirty="0" err="1">
                <a:latin typeface="Corbel" panose="020B0503020204020204" pitchFamily="34" charset="0"/>
              </a:rPr>
              <a:t>să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găsească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>
                <a:latin typeface="Corbel" panose="020B0503020204020204" pitchFamily="34" charset="0"/>
              </a:rPr>
              <a:t>gunoiștile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ilegale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1. Кошек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Pisicile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2. Собак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Câinii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3. Грифов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Vulturii</a:t>
            </a:r>
            <a:r>
              <a:rPr lang="ro-MD" sz="6300" dirty="0">
                <a:latin typeface="Corbel" panose="020B0503020204020204" pitchFamily="34" charset="0"/>
              </a:rPr>
              <a:t> pleșuvi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4. Морских свинок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Purcelușii</a:t>
            </a:r>
            <a:r>
              <a:rPr lang="en-US" sz="6300" dirty="0">
                <a:latin typeface="Corbel" panose="020B0503020204020204" pitchFamily="34" charset="0"/>
              </a:rPr>
              <a:t> de Guinea</a:t>
            </a:r>
            <a:endParaRPr lang="ru-RU" sz="63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3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Кого экологи используют для выявления незаконных </a:t>
            </a: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свалок в Перу?</a:t>
            </a: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Cine </a:t>
            </a:r>
            <a:r>
              <a:rPr lang="en-US" sz="6300" b="1" dirty="0" err="1">
                <a:latin typeface="Corbel" panose="020B0503020204020204" pitchFamily="34" charset="0"/>
              </a:rPr>
              <a:t>îi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ajută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ecologiștii</a:t>
            </a:r>
            <a:r>
              <a:rPr lang="en-US" sz="6300" b="1" dirty="0">
                <a:latin typeface="Corbel" panose="020B0503020204020204" pitchFamily="34" charset="0"/>
              </a:rPr>
              <a:t> din Peru </a:t>
            </a:r>
            <a:r>
              <a:rPr lang="en-US" sz="6300" b="1" dirty="0" err="1">
                <a:latin typeface="Corbel" panose="020B0503020204020204" pitchFamily="34" charset="0"/>
              </a:rPr>
              <a:t>să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găsească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>
                <a:latin typeface="Corbel" panose="020B0503020204020204" pitchFamily="34" charset="0"/>
              </a:rPr>
              <a:t>gunoiștile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ilegale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1. Кошек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Pisicile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2. Собак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Câinii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3. Грифов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Vulturii</a:t>
            </a:r>
            <a:r>
              <a:rPr lang="ro-MD" sz="6300" dirty="0">
                <a:latin typeface="Corbel" panose="020B0503020204020204" pitchFamily="34" charset="0"/>
              </a:rPr>
              <a:t> pleșuvi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4. Морских свинок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Purcelușii</a:t>
            </a:r>
            <a:r>
              <a:rPr lang="en-US" sz="6300" dirty="0">
                <a:latin typeface="Corbel" panose="020B0503020204020204" pitchFamily="34" charset="0"/>
              </a:rPr>
              <a:t> de Guinea</a:t>
            </a:r>
            <a:endParaRPr lang="ru-RU" sz="63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79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Кого экологи используют для выявления незаконных </a:t>
            </a: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свалок в Перу?</a:t>
            </a: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Cine </a:t>
            </a:r>
            <a:r>
              <a:rPr lang="en-US" sz="6300" b="1" dirty="0" err="1">
                <a:latin typeface="Corbel" panose="020B0503020204020204" pitchFamily="34" charset="0"/>
              </a:rPr>
              <a:t>îi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ajută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ecologiștii</a:t>
            </a:r>
            <a:r>
              <a:rPr lang="en-US" sz="6300" b="1" dirty="0">
                <a:latin typeface="Corbel" panose="020B0503020204020204" pitchFamily="34" charset="0"/>
              </a:rPr>
              <a:t> din Peru </a:t>
            </a:r>
            <a:r>
              <a:rPr lang="en-US" sz="6300" b="1" dirty="0" err="1">
                <a:latin typeface="Corbel" panose="020B0503020204020204" pitchFamily="34" charset="0"/>
              </a:rPr>
              <a:t>să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găsească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>
                <a:latin typeface="Corbel" panose="020B0503020204020204" pitchFamily="34" charset="0"/>
              </a:rPr>
              <a:t>gunoiștile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ilegale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1. Кошек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Pisicile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2. Собак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Câinii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3. Грифов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Vulturii</a:t>
            </a:r>
            <a:r>
              <a:rPr lang="ro-MD" sz="6300" dirty="0">
                <a:latin typeface="Corbel" panose="020B0503020204020204" pitchFamily="34" charset="0"/>
              </a:rPr>
              <a:t> pleșuvi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4. Морских свинок</a:t>
            </a:r>
            <a:r>
              <a:rPr lang="ro-RO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Purcelușii</a:t>
            </a:r>
            <a:r>
              <a:rPr lang="en-US" sz="6300">
                <a:latin typeface="Corbel" panose="020B0503020204020204" pitchFamily="34" charset="0"/>
              </a:rPr>
              <a:t> de Guinea</a:t>
            </a:r>
            <a:endParaRPr lang="ru-RU" sz="63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238500"/>
            <a:ext cx="20125206" cy="50292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237091"/>
            <a:ext cx="20110500" cy="503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52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Внимание</a:t>
            </a:r>
            <a:r>
              <a:rPr lang="ru-RU" sz="47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все правильные.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Atenție</a:t>
            </a:r>
            <a:r>
              <a:rPr lang="en-US" sz="4700" i="1" dirty="0">
                <a:latin typeface="Corbel" panose="020B0503020204020204" pitchFamily="34" charset="0"/>
              </a:rPr>
              <a:t>! </a:t>
            </a:r>
            <a:r>
              <a:rPr lang="en-US" sz="4700" i="1" dirty="0" err="1">
                <a:latin typeface="Corbel" panose="020B0503020204020204" pitchFamily="34" charset="0"/>
              </a:rPr>
              <a:t>Această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întrebare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avea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opțiuni</a:t>
            </a:r>
            <a:r>
              <a:rPr lang="en-US" sz="4700" i="1" dirty="0">
                <a:latin typeface="Corbel" panose="020B0503020204020204" pitchFamily="34" charset="0"/>
              </a:rPr>
              <a:t> de </a:t>
            </a:r>
            <a:r>
              <a:rPr lang="en-US" sz="4700" i="1" dirty="0" err="1">
                <a:latin typeface="Corbel" panose="020B0503020204020204" pitchFamily="34" charset="0"/>
              </a:rPr>
              <a:t>răspuns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corecte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sau</a:t>
            </a:r>
            <a:r>
              <a:rPr lang="ru-RU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nici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una</a:t>
            </a:r>
            <a:r>
              <a:rPr lang="en-US" sz="4700" i="1" dirty="0">
                <a:latin typeface="Corbel" panose="020B0503020204020204" pitchFamily="34" charset="0"/>
              </a:rPr>
              <a:t>. </a:t>
            </a:r>
            <a:r>
              <a:rPr lang="en-US" sz="4700" i="1" dirty="0" err="1">
                <a:latin typeface="Corbel" panose="020B0503020204020204" pitchFamily="34" charset="0"/>
              </a:rPr>
              <a:t>Dacă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există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- </a:t>
            </a:r>
            <a:r>
              <a:rPr lang="en-US" sz="4700" i="1" dirty="0" err="1">
                <a:latin typeface="Corbel" panose="020B0503020204020204" pitchFamily="34" charset="0"/>
              </a:rPr>
              <a:t>selectați</a:t>
            </a:r>
            <a:r>
              <a:rPr lang="en-US" sz="4700" i="1" dirty="0">
                <a:latin typeface="Corbel" panose="020B0503020204020204" pitchFamily="34" charset="0"/>
              </a:rPr>
              <a:t>-le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corecte</a:t>
            </a:r>
            <a:r>
              <a:rPr lang="en-US" sz="4700" i="1" dirty="0" smtClean="0">
                <a:latin typeface="Corbel" panose="020B0503020204020204" pitchFamily="34" charset="0"/>
              </a:rPr>
              <a:t>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Что </a:t>
            </a:r>
            <a:r>
              <a:rPr lang="ru-RU" sz="4700" b="1" dirty="0">
                <a:latin typeface="Corbel" panose="020B0503020204020204" pitchFamily="34" charset="0"/>
              </a:rPr>
              <a:t>делают из переработанного пластика? </a:t>
            </a: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poate</a:t>
            </a:r>
            <a:r>
              <a:rPr lang="en-US" sz="4700" b="1" dirty="0">
                <a:latin typeface="Corbel" panose="020B0503020204020204" pitchFamily="34" charset="0"/>
              </a:rPr>
              <a:t> fi </a:t>
            </a:r>
            <a:r>
              <a:rPr lang="en-US" sz="4700" b="1" dirty="0" err="1">
                <a:latin typeface="Corbel" panose="020B0503020204020204" pitchFamily="34" charset="0"/>
              </a:rPr>
              <a:t>fabricat</a:t>
            </a:r>
            <a:r>
              <a:rPr lang="en-US" sz="4700" b="1" dirty="0">
                <a:latin typeface="Corbel" panose="020B0503020204020204" pitchFamily="34" charset="0"/>
              </a:rPr>
              <a:t> din plastic </a:t>
            </a:r>
            <a:r>
              <a:rPr lang="en-US" sz="4700" b="1" dirty="0" err="1">
                <a:latin typeface="Corbel" panose="020B0503020204020204" pitchFamily="34" charset="0"/>
              </a:rPr>
              <a:t>reciclat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Одежду</a:t>
            </a:r>
            <a:r>
              <a:rPr lang="ro-RO" sz="4700" dirty="0" smtClean="0">
                <a:latin typeface="Corbel" panose="020B0503020204020204" pitchFamily="34" charset="0"/>
              </a:rPr>
              <a:t> / Haine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Мебель</a:t>
            </a:r>
            <a:r>
              <a:rPr lang="ro-RO" sz="4700" dirty="0" smtClean="0">
                <a:latin typeface="Corbel" panose="020B0503020204020204" pitchFamily="34" charset="0"/>
              </a:rPr>
              <a:t> / Mobilă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Дорожное </a:t>
            </a:r>
            <a:r>
              <a:rPr lang="ru-RU" sz="4700" dirty="0" smtClean="0">
                <a:latin typeface="Corbel" panose="020B0503020204020204" pitchFamily="34" charset="0"/>
              </a:rPr>
              <a:t>покрытие</a:t>
            </a:r>
            <a:r>
              <a:rPr lang="ro-RO" sz="4700" dirty="0" smtClean="0">
                <a:latin typeface="Corbel" panose="020B0503020204020204" pitchFamily="34" charset="0"/>
              </a:rPr>
              <a:t> / Suprafața drumurilor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Велосипеды  </a:t>
            </a:r>
            <a:r>
              <a:rPr lang="ro-RO" sz="4700" dirty="0" smtClean="0">
                <a:latin typeface="Corbel" panose="020B0503020204020204" pitchFamily="34" charset="0"/>
              </a:rPr>
              <a:t>/ Biciclete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Внимание</a:t>
            </a:r>
            <a:r>
              <a:rPr lang="ru-RU" sz="47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все правильные.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Atenție</a:t>
            </a:r>
            <a:r>
              <a:rPr lang="en-US" sz="4700" i="1" dirty="0">
                <a:latin typeface="Corbel" panose="020B0503020204020204" pitchFamily="34" charset="0"/>
              </a:rPr>
              <a:t>! </a:t>
            </a:r>
            <a:r>
              <a:rPr lang="en-US" sz="4700" i="1" dirty="0" err="1">
                <a:latin typeface="Corbel" panose="020B0503020204020204" pitchFamily="34" charset="0"/>
              </a:rPr>
              <a:t>Această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întrebare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avea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opțiuni</a:t>
            </a:r>
            <a:r>
              <a:rPr lang="en-US" sz="4700" i="1" dirty="0">
                <a:latin typeface="Corbel" panose="020B0503020204020204" pitchFamily="34" charset="0"/>
              </a:rPr>
              <a:t> de </a:t>
            </a:r>
            <a:r>
              <a:rPr lang="en-US" sz="4700" i="1" dirty="0" err="1">
                <a:latin typeface="Corbel" panose="020B0503020204020204" pitchFamily="34" charset="0"/>
              </a:rPr>
              <a:t>răspuns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corecte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sau</a:t>
            </a:r>
            <a:r>
              <a:rPr lang="ru-RU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nici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una</a:t>
            </a:r>
            <a:r>
              <a:rPr lang="en-US" sz="4700" i="1" dirty="0">
                <a:latin typeface="Corbel" panose="020B0503020204020204" pitchFamily="34" charset="0"/>
              </a:rPr>
              <a:t>. </a:t>
            </a:r>
            <a:r>
              <a:rPr lang="en-US" sz="4700" i="1" dirty="0" err="1">
                <a:latin typeface="Corbel" panose="020B0503020204020204" pitchFamily="34" charset="0"/>
              </a:rPr>
              <a:t>Dacă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există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- </a:t>
            </a:r>
            <a:r>
              <a:rPr lang="en-US" sz="4700" i="1" dirty="0" err="1">
                <a:latin typeface="Corbel" panose="020B0503020204020204" pitchFamily="34" charset="0"/>
              </a:rPr>
              <a:t>selectați</a:t>
            </a:r>
            <a:r>
              <a:rPr lang="en-US" sz="4700" i="1" dirty="0">
                <a:latin typeface="Corbel" panose="020B0503020204020204" pitchFamily="34" charset="0"/>
              </a:rPr>
              <a:t>-le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corecte</a:t>
            </a:r>
            <a:r>
              <a:rPr lang="en-US" sz="4700" i="1" dirty="0" smtClean="0">
                <a:latin typeface="Corbel" panose="020B0503020204020204" pitchFamily="34" charset="0"/>
              </a:rPr>
              <a:t>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Что </a:t>
            </a:r>
            <a:r>
              <a:rPr lang="ru-RU" sz="4700" b="1" dirty="0">
                <a:latin typeface="Corbel" panose="020B0503020204020204" pitchFamily="34" charset="0"/>
              </a:rPr>
              <a:t>делают из переработанного пластика? </a:t>
            </a: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poate</a:t>
            </a:r>
            <a:r>
              <a:rPr lang="en-US" sz="4700" b="1" dirty="0">
                <a:latin typeface="Corbel" panose="020B0503020204020204" pitchFamily="34" charset="0"/>
              </a:rPr>
              <a:t> fi </a:t>
            </a:r>
            <a:r>
              <a:rPr lang="en-US" sz="4700" b="1" dirty="0" err="1">
                <a:latin typeface="Corbel" panose="020B0503020204020204" pitchFamily="34" charset="0"/>
              </a:rPr>
              <a:t>fabricat</a:t>
            </a:r>
            <a:r>
              <a:rPr lang="en-US" sz="4700" b="1" dirty="0">
                <a:latin typeface="Corbel" panose="020B0503020204020204" pitchFamily="34" charset="0"/>
              </a:rPr>
              <a:t> din plastic </a:t>
            </a:r>
            <a:r>
              <a:rPr lang="en-US" sz="4700" b="1" dirty="0" err="1">
                <a:latin typeface="Corbel" panose="020B0503020204020204" pitchFamily="34" charset="0"/>
              </a:rPr>
              <a:t>reciclat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Одежду</a:t>
            </a:r>
            <a:r>
              <a:rPr lang="ro-RO" sz="4700" dirty="0" smtClean="0">
                <a:latin typeface="Corbel" panose="020B0503020204020204" pitchFamily="34" charset="0"/>
              </a:rPr>
              <a:t> / Haine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Мебель</a:t>
            </a:r>
            <a:r>
              <a:rPr lang="ro-RO" sz="4700" dirty="0" smtClean="0">
                <a:latin typeface="Corbel" panose="020B0503020204020204" pitchFamily="34" charset="0"/>
              </a:rPr>
              <a:t> / Mobilă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Дорожное </a:t>
            </a:r>
            <a:r>
              <a:rPr lang="ru-RU" sz="4700" dirty="0" smtClean="0">
                <a:latin typeface="Corbel" panose="020B0503020204020204" pitchFamily="34" charset="0"/>
              </a:rPr>
              <a:t>покрытие</a:t>
            </a:r>
            <a:r>
              <a:rPr lang="ro-RO" sz="4700" dirty="0" smtClean="0">
                <a:latin typeface="Corbel" panose="020B0503020204020204" pitchFamily="34" charset="0"/>
              </a:rPr>
              <a:t> / Suprafața drumurilor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Велосипеды  </a:t>
            </a:r>
            <a:r>
              <a:rPr lang="ro-RO" sz="4700" dirty="0" smtClean="0">
                <a:latin typeface="Corbel" panose="020B0503020204020204" pitchFamily="34" charset="0"/>
              </a:rPr>
              <a:t>/ Biciclete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1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Что </a:t>
            </a:r>
            <a:r>
              <a:rPr lang="ru-RU" sz="6300" b="1" dirty="0">
                <a:latin typeface="Corbel" panose="020B0503020204020204" pitchFamily="34" charset="0"/>
              </a:rPr>
              <a:t>из перечисленного – одна из главных причин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гибели </a:t>
            </a:r>
            <a:r>
              <a:rPr lang="ru-RU" sz="6300" b="1" dirty="0">
                <a:latin typeface="Corbel" panose="020B0503020204020204" pitchFamily="34" charset="0"/>
              </a:rPr>
              <a:t>городских </a:t>
            </a:r>
            <a:r>
              <a:rPr lang="ru-RU" sz="6300" b="1" dirty="0" smtClean="0">
                <a:latin typeface="Corbel" panose="020B0503020204020204" pitchFamily="34" charset="0"/>
              </a:rPr>
              <a:t>птиц?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Care </a:t>
            </a:r>
            <a:r>
              <a:rPr lang="en-US" sz="6300" b="1" dirty="0">
                <a:latin typeface="Corbel" panose="020B0503020204020204" pitchFamily="34" charset="0"/>
              </a:rPr>
              <a:t>din </a:t>
            </a:r>
            <a:r>
              <a:rPr lang="en-US" sz="6300" b="1" dirty="0" err="1">
                <a:latin typeface="Corbel" panose="020B0503020204020204" pitchFamily="34" charset="0"/>
              </a:rPr>
              <a:t>acestea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smtClean="0">
                <a:latin typeface="Corbel" panose="020B0503020204020204" pitchFamily="34" charset="0"/>
              </a:rPr>
              <a:t>e</a:t>
            </a:r>
            <a:r>
              <a:rPr lang="ro-MD" sz="6300" b="1" dirty="0" smtClean="0">
                <a:latin typeface="Corbel" panose="020B0503020204020204" pitchFamily="34" charset="0"/>
              </a:rPr>
              <a:t>ste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unul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motivele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principale</a:t>
            </a:r>
            <a:r>
              <a:rPr lang="en-US" sz="6300" b="1" dirty="0">
                <a:latin typeface="Corbel" panose="020B0503020204020204" pitchFamily="34" charset="0"/>
              </a:rPr>
              <a:t> ale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morții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păsărilor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urbe</a:t>
            </a:r>
            <a:r>
              <a:rPr lang="en-US" sz="6300" b="1" dirty="0" smtClean="0">
                <a:latin typeface="Corbel" panose="020B0503020204020204" pitchFamily="34" charset="0"/>
              </a:rPr>
              <a:t>?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Жвачка</a:t>
            </a:r>
            <a:r>
              <a:rPr lang="ro-RO" sz="6300" dirty="0" smtClean="0">
                <a:latin typeface="Corbel" panose="020B0503020204020204" pitchFamily="34" charset="0"/>
              </a:rPr>
              <a:t> / Gum</a:t>
            </a:r>
            <a:r>
              <a:rPr lang="en-US" sz="6300" dirty="0">
                <a:latin typeface="Corbel" panose="020B0503020204020204" pitchFamily="34" charset="0"/>
              </a:rPr>
              <a:t>a</a:t>
            </a:r>
            <a:r>
              <a:rPr lang="ro-RO" sz="6300" dirty="0" smtClean="0">
                <a:latin typeface="Corbel" panose="020B0503020204020204" pitchFamily="34" charset="0"/>
              </a:rPr>
              <a:t> de mestecat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Клей</a:t>
            </a:r>
            <a:r>
              <a:rPr lang="ro-RO" sz="6300" dirty="0" smtClean="0">
                <a:latin typeface="Corbel" panose="020B0503020204020204" pitchFamily="34" charset="0"/>
              </a:rPr>
              <a:t> / Lipiciul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Шоколад</a:t>
            </a:r>
            <a:r>
              <a:rPr lang="ro-RO" sz="6300" dirty="0" smtClean="0">
                <a:latin typeface="Corbel" panose="020B0503020204020204" pitchFamily="34" charset="0"/>
              </a:rPr>
              <a:t> / Ciocolată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Конфеты</a:t>
            </a:r>
            <a:r>
              <a:rPr lang="ro-RO" sz="6300" dirty="0" smtClean="0">
                <a:latin typeface="Corbel" panose="020B0503020204020204" pitchFamily="34" charset="0"/>
              </a:rPr>
              <a:t> / Dulciurile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1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Что </a:t>
            </a:r>
            <a:r>
              <a:rPr lang="ru-RU" sz="6300" b="1" dirty="0">
                <a:latin typeface="Corbel" panose="020B0503020204020204" pitchFamily="34" charset="0"/>
              </a:rPr>
              <a:t>из перечисленного – одна из главных причин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гибели </a:t>
            </a:r>
            <a:r>
              <a:rPr lang="ru-RU" sz="6300" b="1" dirty="0">
                <a:latin typeface="Corbel" panose="020B0503020204020204" pitchFamily="34" charset="0"/>
              </a:rPr>
              <a:t>городских </a:t>
            </a:r>
            <a:r>
              <a:rPr lang="ru-RU" sz="6300" b="1" dirty="0" smtClean="0">
                <a:latin typeface="Corbel" panose="020B0503020204020204" pitchFamily="34" charset="0"/>
              </a:rPr>
              <a:t>птиц?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Care </a:t>
            </a:r>
            <a:r>
              <a:rPr lang="en-US" sz="6300" b="1" dirty="0">
                <a:latin typeface="Corbel" panose="020B0503020204020204" pitchFamily="34" charset="0"/>
              </a:rPr>
              <a:t>din </a:t>
            </a:r>
            <a:r>
              <a:rPr lang="en-US" sz="6300" b="1" dirty="0" err="1">
                <a:latin typeface="Corbel" panose="020B0503020204020204" pitchFamily="34" charset="0"/>
              </a:rPr>
              <a:t>acestea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smtClean="0">
                <a:latin typeface="Corbel" panose="020B0503020204020204" pitchFamily="34" charset="0"/>
              </a:rPr>
              <a:t>e</a:t>
            </a:r>
            <a:r>
              <a:rPr lang="ro-MD" sz="6300" b="1" smtClean="0">
                <a:latin typeface="Corbel" panose="020B0503020204020204" pitchFamily="34" charset="0"/>
              </a:rPr>
              <a:t>ste</a:t>
            </a:r>
            <a:r>
              <a:rPr lang="en-US" sz="6300" b="1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unul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motivele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principale</a:t>
            </a:r>
            <a:r>
              <a:rPr lang="en-US" sz="6300" b="1" dirty="0">
                <a:latin typeface="Corbel" panose="020B0503020204020204" pitchFamily="34" charset="0"/>
              </a:rPr>
              <a:t> ale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morții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păsărilor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urbe</a:t>
            </a:r>
            <a:r>
              <a:rPr lang="en-US" sz="6300" b="1" dirty="0" smtClean="0">
                <a:latin typeface="Corbel" panose="020B0503020204020204" pitchFamily="34" charset="0"/>
              </a:rPr>
              <a:t>?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Жвачка</a:t>
            </a:r>
            <a:r>
              <a:rPr lang="ro-RO" sz="6300" dirty="0" smtClean="0">
                <a:latin typeface="Corbel" panose="020B0503020204020204" pitchFamily="34" charset="0"/>
              </a:rPr>
              <a:t> / Gum</a:t>
            </a:r>
            <a:r>
              <a:rPr lang="en-US" sz="6300" dirty="0">
                <a:latin typeface="Corbel" panose="020B0503020204020204" pitchFamily="34" charset="0"/>
              </a:rPr>
              <a:t>a</a:t>
            </a:r>
            <a:r>
              <a:rPr lang="ro-RO" sz="6300" dirty="0" smtClean="0">
                <a:latin typeface="Corbel" panose="020B0503020204020204" pitchFamily="34" charset="0"/>
              </a:rPr>
              <a:t> de mestecat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Клей</a:t>
            </a:r>
            <a:r>
              <a:rPr lang="ro-RO" sz="6300" dirty="0" smtClean="0">
                <a:latin typeface="Corbel" panose="020B0503020204020204" pitchFamily="34" charset="0"/>
              </a:rPr>
              <a:t> / Lipiciul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Шоколад</a:t>
            </a:r>
            <a:r>
              <a:rPr lang="ro-RO" sz="6300" dirty="0" smtClean="0">
                <a:latin typeface="Corbel" panose="020B0503020204020204" pitchFamily="34" charset="0"/>
              </a:rPr>
              <a:t> / Ciocolată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Конфеты</a:t>
            </a:r>
            <a:r>
              <a:rPr lang="ro-RO" sz="6300" dirty="0" smtClean="0">
                <a:latin typeface="Corbel" panose="020B0503020204020204" pitchFamily="34" charset="0"/>
              </a:rPr>
              <a:t> / Dulciurile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08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4" name="Picture 4" descr="https://lh3.googleusercontent.com/6DhOnYtwYr8ypxSPZmYCBGBhy-DKF1XHDLRv97yYKJ1qq5kRjQ9bAmz0X4JOsGLZIplYZRtniiUhRjaApLIAfRB3yIhhkRX0Bye-ATj8U6kc7cU_V1CQDAu1QN74gB2SDoh19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20" y="1260846"/>
            <a:ext cx="8730685" cy="597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5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088048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Что </a:t>
            </a:r>
            <a:r>
              <a:rPr lang="ru-RU" sz="4300" b="1" dirty="0">
                <a:latin typeface="Corbel" panose="020B0503020204020204" pitchFamily="34" charset="0"/>
              </a:rPr>
              <a:t>означает эта маркировка бытовой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техники</a:t>
            </a:r>
            <a:r>
              <a:rPr lang="ru-RU" sz="43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pt-BR" sz="4300" b="1" dirty="0" smtClean="0">
                <a:latin typeface="Corbel" panose="020B0503020204020204" pitchFamily="34" charset="0"/>
              </a:rPr>
              <a:t>Ce </a:t>
            </a:r>
            <a:r>
              <a:rPr lang="pt-BR" sz="4300" b="1" dirty="0">
                <a:latin typeface="Corbel" panose="020B0503020204020204" pitchFamily="34" charset="0"/>
              </a:rPr>
              <a:t>semnifică această etichetare a aparatelor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pt-BR" sz="4300" b="1" dirty="0" smtClean="0">
                <a:latin typeface="Corbel" panose="020B0503020204020204" pitchFamily="34" charset="0"/>
              </a:rPr>
              <a:t>de </a:t>
            </a:r>
            <a:r>
              <a:rPr lang="pt-BR" sz="4300" b="1" dirty="0">
                <a:latin typeface="Corbel" panose="020B0503020204020204" pitchFamily="34" charset="0"/>
              </a:rPr>
              <a:t>uz casnic? </a:t>
            </a:r>
            <a:r>
              <a:rPr lang="ru-RU" sz="4300" b="1" dirty="0">
                <a:latin typeface="Corbel" panose="020B0503020204020204" pitchFamily="34" charset="0"/>
              </a:rPr>
              <a:t> 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Количество </a:t>
            </a:r>
            <a:r>
              <a:rPr lang="ru-RU" sz="4300" dirty="0">
                <a:latin typeface="Corbel" panose="020B0503020204020204" pitchFamily="34" charset="0"/>
              </a:rPr>
              <a:t>потребляемой </a:t>
            </a:r>
            <a:r>
              <a:rPr lang="ru-RU" sz="4300" dirty="0" smtClean="0">
                <a:latin typeface="Corbel" panose="020B0503020204020204" pitchFamily="34" charset="0"/>
              </a:rPr>
              <a:t>воды</a:t>
            </a:r>
            <a:r>
              <a:rPr lang="ro-RO" sz="4300" dirty="0" smtClean="0">
                <a:latin typeface="Corbel" panose="020B0503020204020204" pitchFamily="34" charset="0"/>
              </a:rPr>
              <a:t> /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Cantitatea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apă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consumată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Класс </a:t>
            </a:r>
            <a:r>
              <a:rPr lang="ru-RU" sz="4300" dirty="0" err="1" smtClean="0">
                <a:latin typeface="Corbel" panose="020B0503020204020204" pitchFamily="34" charset="0"/>
              </a:rPr>
              <a:t>энергоэффективности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Clasa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eficiență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energetică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Уровень защиты от скачков </a:t>
            </a:r>
            <a:r>
              <a:rPr lang="ru-RU" sz="4300" dirty="0" smtClean="0">
                <a:latin typeface="Corbel" panose="020B0503020204020204" pitchFamily="34" charset="0"/>
              </a:rPr>
              <a:t>напряжения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Nivelul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protecție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caz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supratensiune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Необходимое для работы напряжение в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сети</a:t>
            </a:r>
            <a:r>
              <a:rPr lang="ro-RO" sz="4300" dirty="0" smtClean="0">
                <a:latin typeface="Corbel" panose="020B0503020204020204" pitchFamily="34" charset="0"/>
              </a:rPr>
              <a:t> /  </a:t>
            </a:r>
            <a:r>
              <a:rPr lang="en-US" sz="4300" dirty="0" err="1">
                <a:latin typeface="Corbel" panose="020B0503020204020204" pitchFamily="34" charset="0"/>
              </a:rPr>
              <a:t>Tensiunea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necesară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rețea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34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4" name="Picture 4" descr="https://lh3.googleusercontent.com/6DhOnYtwYr8ypxSPZmYCBGBhy-DKF1XHDLRv97yYKJ1qq5kRjQ9bAmz0X4JOsGLZIplYZRtniiUhRjaApLIAfRB3yIhhkRX0Bye-ATj8U6kc7cU_V1CQDAu1QN74gB2SDoh19D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20" y="1260846"/>
            <a:ext cx="8730685" cy="597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5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088048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Что </a:t>
            </a:r>
            <a:r>
              <a:rPr lang="ru-RU" sz="4300" b="1" dirty="0">
                <a:latin typeface="Corbel" panose="020B0503020204020204" pitchFamily="34" charset="0"/>
              </a:rPr>
              <a:t>означает эта маркировка бытовой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техники</a:t>
            </a:r>
            <a:r>
              <a:rPr lang="ru-RU" sz="43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pt-BR" sz="4300" b="1" dirty="0" smtClean="0">
                <a:latin typeface="Corbel" panose="020B0503020204020204" pitchFamily="34" charset="0"/>
              </a:rPr>
              <a:t>Ce </a:t>
            </a:r>
            <a:r>
              <a:rPr lang="pt-BR" sz="4300" b="1" dirty="0">
                <a:latin typeface="Corbel" panose="020B0503020204020204" pitchFamily="34" charset="0"/>
              </a:rPr>
              <a:t>semnifică această etichetare a aparatelor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pt-BR" sz="4300" b="1" dirty="0" smtClean="0">
                <a:latin typeface="Corbel" panose="020B0503020204020204" pitchFamily="34" charset="0"/>
              </a:rPr>
              <a:t>de </a:t>
            </a:r>
            <a:r>
              <a:rPr lang="pt-BR" sz="4300" b="1" dirty="0">
                <a:latin typeface="Corbel" panose="020B0503020204020204" pitchFamily="34" charset="0"/>
              </a:rPr>
              <a:t>uz casnic? </a:t>
            </a:r>
            <a:r>
              <a:rPr lang="ru-RU" sz="4300" b="1" dirty="0">
                <a:latin typeface="Corbel" panose="020B0503020204020204" pitchFamily="34" charset="0"/>
              </a:rPr>
              <a:t>  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Количество </a:t>
            </a:r>
            <a:r>
              <a:rPr lang="ru-RU" sz="4300" dirty="0">
                <a:latin typeface="Corbel" panose="020B0503020204020204" pitchFamily="34" charset="0"/>
              </a:rPr>
              <a:t>потребляемой </a:t>
            </a:r>
            <a:r>
              <a:rPr lang="ru-RU" sz="4300" dirty="0" smtClean="0">
                <a:latin typeface="Corbel" panose="020B0503020204020204" pitchFamily="34" charset="0"/>
              </a:rPr>
              <a:t>воды</a:t>
            </a:r>
            <a:r>
              <a:rPr lang="ro-RO" sz="4300" dirty="0" smtClean="0">
                <a:latin typeface="Corbel" panose="020B0503020204020204" pitchFamily="34" charset="0"/>
              </a:rPr>
              <a:t> /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Cantitatea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apă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consumată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Класс </a:t>
            </a:r>
            <a:r>
              <a:rPr lang="ru-RU" sz="4300" dirty="0" err="1" smtClean="0">
                <a:latin typeface="Corbel" panose="020B0503020204020204" pitchFamily="34" charset="0"/>
              </a:rPr>
              <a:t>энергоэффективности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Clasa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eficiență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energetică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Уровень защиты от скачков </a:t>
            </a:r>
            <a:r>
              <a:rPr lang="ru-RU" sz="4300" dirty="0" smtClean="0">
                <a:latin typeface="Corbel" panose="020B0503020204020204" pitchFamily="34" charset="0"/>
              </a:rPr>
              <a:t>напряжения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Nivelul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de </a:t>
            </a:r>
            <a:r>
              <a:rPr lang="en-US" sz="4300" dirty="0" err="1">
                <a:latin typeface="Corbel" panose="020B0503020204020204" pitchFamily="34" charset="0"/>
              </a:rPr>
              <a:t>protecție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caz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supratensiune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Необходимое для работы напряжение в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сети</a:t>
            </a:r>
            <a:r>
              <a:rPr lang="ro-RO" sz="4300" dirty="0" smtClean="0">
                <a:latin typeface="Corbel" panose="020B0503020204020204" pitchFamily="34" charset="0"/>
              </a:rPr>
              <a:t> /  </a:t>
            </a:r>
            <a:r>
              <a:rPr lang="en-US" sz="4300" dirty="0" err="1">
                <a:latin typeface="Corbel" panose="020B0503020204020204" pitchFamily="34" charset="0"/>
              </a:rPr>
              <a:t>Tensiunea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necesară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rețea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054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123046"/>
            <a:ext cx="10777220" cy="78809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Первый </a:t>
            </a:r>
            <a:r>
              <a:rPr lang="ru-RU" sz="4800" dirty="0">
                <a:latin typeface="Corbel" panose="020B0503020204020204" pitchFamily="34" charset="0"/>
              </a:rPr>
              <a:t>заместитель Генсека ООН Амина Мохаммед призвала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человечество </a:t>
            </a:r>
            <a:r>
              <a:rPr lang="ru-RU" sz="4800" dirty="0">
                <a:latin typeface="Corbel" panose="020B0503020204020204" pitchFamily="34" charset="0"/>
              </a:rPr>
              <a:t>изменить методы ведения хозяйства и отказаться от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формулы</a:t>
            </a:r>
            <a:r>
              <a:rPr lang="ru-RU" sz="4800" dirty="0">
                <a:latin typeface="Corbel" panose="020B0503020204020204" pitchFamily="34" charset="0"/>
              </a:rPr>
              <a:t>: «Взял, использовал и...» </a:t>
            </a:r>
            <a:r>
              <a:rPr lang="ru-RU" sz="4800" b="1" dirty="0">
                <a:latin typeface="Corbel" panose="020B0503020204020204" pitchFamily="34" charset="0"/>
              </a:rPr>
              <a:t>Закончите формулу одним </a:t>
            </a:r>
            <a:r>
              <a:rPr lang="ru-RU" sz="4800" b="1" dirty="0" smtClean="0">
                <a:latin typeface="Corbel" panose="020B0503020204020204" pitchFamily="34" charset="0"/>
              </a:rPr>
              <a:t>словом.</a:t>
            </a:r>
            <a:endParaRPr lang="ru-RU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Secretarul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general adjunct al ONU, Amina Mohammed, a </a:t>
            </a:r>
            <a:r>
              <a:rPr lang="en-US" sz="4800" dirty="0" err="1">
                <a:latin typeface="Corbel" panose="020B0503020204020204" pitchFamily="34" charset="0"/>
              </a:rPr>
              <a:t>cerut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oamenilor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schimbe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practicile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comerciale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renunțe</a:t>
            </a:r>
            <a:r>
              <a:rPr lang="en-US" sz="4800" dirty="0">
                <a:latin typeface="Corbel" panose="020B0503020204020204" pitchFamily="34" charset="0"/>
              </a:rPr>
              <a:t> la formula ”Ai </a:t>
            </a:r>
            <a:r>
              <a:rPr lang="en-US" sz="4800" dirty="0" err="1">
                <a:latin typeface="Corbel" panose="020B0503020204020204" pitchFamily="34" charset="0"/>
              </a:rPr>
              <a:t>luat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folosit</a:t>
            </a:r>
            <a:r>
              <a:rPr lang="en-US" sz="4800" dirty="0">
                <a:latin typeface="Corbel" panose="020B0503020204020204" pitchFamily="34" charset="0"/>
              </a:rPr>
              <a:t>, ...”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idea </a:t>
            </a:r>
            <a:r>
              <a:rPr lang="en-US" sz="4800" b="1" dirty="0" err="1">
                <a:latin typeface="Corbel" panose="020B0503020204020204" pitchFamily="34" charset="0"/>
              </a:rPr>
              <a:t>Aminei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Сдал </a:t>
            </a:r>
            <a:r>
              <a:rPr lang="ru-RU" sz="4800" dirty="0">
                <a:latin typeface="Corbel" panose="020B0503020204020204" pitchFamily="34" charset="0"/>
              </a:rPr>
              <a:t>на </a:t>
            </a:r>
            <a:r>
              <a:rPr lang="ru-RU" sz="4800" dirty="0" smtClean="0">
                <a:latin typeface="Corbel" panose="020B0503020204020204" pitchFamily="34" charset="0"/>
              </a:rPr>
              <a:t>переработку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reutilizat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Выбросил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aruncat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Подарил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cadonat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Закопал</a:t>
            </a:r>
            <a:r>
              <a:rPr lang="ro-RO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îngropat</a:t>
            </a:r>
            <a:endParaRPr lang="ru-RU" sz="48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456130" y="10454536"/>
            <a:ext cx="85494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56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923</Words>
  <Application>Microsoft Office PowerPoint</Application>
  <PresentationFormat>Произвольный</PresentationFormat>
  <Paragraphs>177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415</cp:revision>
  <dcterms:modified xsi:type="dcterms:W3CDTF">2021-01-13T10:12:07Z</dcterms:modified>
</cp:coreProperties>
</file>