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300" r:id="rId16"/>
    <p:sldId id="30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6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628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7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32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034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82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09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88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59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08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26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1.bin"/><Relationship Id="rId21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18224" cy="114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/>
          </p:cNvSpPr>
          <p:nvPr/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8000" b="1" dirty="0" smtClean="0">
                <a:latin typeface="Corbel" panose="020B0503020204020204" pitchFamily="34" charset="0"/>
              </a:rPr>
              <a:t> </a:t>
            </a:r>
            <a:r>
              <a:rPr lang="ru-RU" sz="7400" dirty="0" smtClean="0">
                <a:latin typeface="Corbel" panose="020B0503020204020204" pitchFamily="34" charset="0"/>
              </a:rPr>
              <a:t>И чёрная, и белая, и азиатка. </a:t>
            </a:r>
          </a:p>
          <a:p>
            <a:pPr fontAlgn="base"/>
            <a:endParaRPr lang="ru-RU" sz="7400" b="1" dirty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 Кто изображён на плакате против расизма? 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Панда</a:t>
            </a:r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3" y="3049218"/>
            <a:ext cx="6477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/>
          </p:cNvSpPr>
          <p:nvPr/>
        </p:nvSpPr>
        <p:spPr>
          <a:xfrm>
            <a:off x="456130" y="2268742"/>
            <a:ext cx="1044409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 Этот символ придумали к 100-летию геноцида армян. Чёрный цвет символизирует прошлое, светло-фиолетовый – настоящее, фиолетовый – будущее, а жёлтый – вечность. </a:t>
            </a:r>
          </a:p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Назовите цветок, зная, что на многих языках мира у его названия схожий смысл.</a:t>
            </a:r>
            <a:endParaRPr lang="ru-RU" sz="13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https://lh6.googleusercontent.com/J_V-jYY44J5ir9_Oy82gjfWy5VRA_P02WSbhjg9GE9bZrGkrXYlBjO0sCQZIEGbX-M6lJFnJRn4rMq-O3emou1-_TxWTR5vTGI-KELvXeClQX233seb1E2cE0pGIrm0YdTsV0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04" y="2819626"/>
            <a:ext cx="6064330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Незабудка</a:t>
            </a:r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4" y="3360288"/>
            <a:ext cx="8825214" cy="46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XVI веке жил некий </a:t>
            </a:r>
            <a:r>
              <a:rPr lang="ru-RU" sz="6600" dirty="0" err="1">
                <a:latin typeface="Corbel" panose="020B0503020204020204" pitchFamily="34" charset="0"/>
              </a:rPr>
              <a:t>Петрус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dirty="0" err="1">
                <a:latin typeface="Corbel" panose="020B0503020204020204" pitchFamily="34" charset="0"/>
              </a:rPr>
              <a:t>Гонсалвус</a:t>
            </a:r>
            <a:r>
              <a:rPr lang="ru-RU" sz="6600" dirty="0">
                <a:latin typeface="Corbel" panose="020B0503020204020204" pitchFamily="34" charset="0"/>
              </a:rPr>
              <a:t>, который болел гипертрихозом – избыточным ростом волос на лице и теле. Но с помощью короля он женился на красавице Кэтрин, и у них родились семеро детей. Считается, что это послужило вдохновением…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Для </a:t>
            </a:r>
            <a:r>
              <a:rPr lang="ru-RU" sz="6600" b="1" dirty="0">
                <a:latin typeface="Corbel" panose="020B0503020204020204" pitchFamily="34" charset="0"/>
              </a:rPr>
              <a:t>какой сказки?</a:t>
            </a:r>
            <a:endParaRPr lang="ru-RU" sz="199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Красавица</a:t>
            </a:r>
            <a:b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 и чудовище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9" y="3272894"/>
            <a:ext cx="7957575" cy="5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ru-RU" sz="61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6100" b="1" dirty="0">
                <a:latin typeface="Corbel" panose="020B0503020204020204" pitchFamily="34" charset="0"/>
              </a:rPr>
              <a:t>слова, в которых мы оставили только гласные.</a:t>
            </a:r>
            <a:r>
              <a:rPr lang="ru-RU" sz="6100" dirty="0">
                <a:latin typeface="Corbel" panose="020B0503020204020204" pitchFamily="34" charset="0"/>
              </a:rPr>
              <a:t/>
            </a:r>
            <a:br>
              <a:rPr lang="ru-RU" sz="6100" dirty="0">
                <a:latin typeface="Corbel" panose="020B0503020204020204" pitchFamily="34" charset="0"/>
              </a:rPr>
            </a:br>
            <a:r>
              <a:rPr lang="ro-MO" sz="6100" dirty="0" smtClean="0">
                <a:latin typeface="Corbel" panose="020B0503020204020204" pitchFamily="34" charset="0"/>
              </a:rPr>
              <a:t>1. </a:t>
            </a:r>
            <a:r>
              <a:rPr lang="ru-RU" sz="6100" dirty="0">
                <a:latin typeface="Corbel" panose="020B0503020204020204" pitchFamily="34" charset="0"/>
              </a:rPr>
              <a:t>о</a:t>
            </a:r>
            <a:r>
              <a:rPr lang="ru-RU" sz="6100" dirty="0" smtClean="0">
                <a:latin typeface="Corbel" panose="020B0503020204020204" pitchFamily="34" charset="0"/>
              </a:rPr>
              <a:t> </a:t>
            </a:r>
            <a:r>
              <a:rPr lang="ru-RU" sz="6100" dirty="0">
                <a:latin typeface="Corbel" panose="020B0503020204020204" pitchFamily="34" charset="0"/>
              </a:rPr>
              <a:t>и </a:t>
            </a:r>
            <a:r>
              <a:rPr lang="ru-RU" sz="6100" dirty="0" err="1" smtClean="0">
                <a:latin typeface="Corbel" panose="020B0503020204020204" pitchFamily="34" charset="0"/>
              </a:rPr>
              <a:t>и</a:t>
            </a:r>
            <a:r>
              <a:rPr lang="ru-RU" sz="6100" dirty="0" smtClean="0">
                <a:latin typeface="Corbel" panose="020B0503020204020204" pitchFamily="34" charset="0"/>
              </a:rPr>
              <a:t> а </a:t>
            </a:r>
            <a:r>
              <a:rPr lang="ru-RU" sz="6100" dirty="0">
                <a:latin typeface="Corbel" panose="020B0503020204020204" pitchFamily="34" charset="0"/>
              </a:rPr>
              <a:t>а – Символ чего демонстрирует объединение и равенство жителей всех 5 континентов?</a:t>
            </a:r>
            <a:br>
              <a:rPr lang="ru-RU" sz="6100" dirty="0">
                <a:latin typeface="Corbel" panose="020B0503020204020204" pitchFamily="34" charset="0"/>
              </a:rPr>
            </a:br>
            <a:r>
              <a:rPr lang="ro-MO" sz="6100" dirty="0" smtClean="0">
                <a:latin typeface="Corbel" panose="020B0503020204020204" pitchFamily="34" charset="0"/>
              </a:rPr>
              <a:t>2. </a:t>
            </a:r>
            <a:r>
              <a:rPr lang="ru-RU" sz="6100" dirty="0" smtClean="0">
                <a:latin typeface="Corbel" panose="020B0503020204020204" pitchFamily="34" charset="0"/>
              </a:rPr>
              <a:t>и </a:t>
            </a:r>
            <a:r>
              <a:rPr lang="ru-RU" sz="6100" dirty="0">
                <a:latin typeface="Corbel" panose="020B0503020204020204" pitchFamily="34" charset="0"/>
              </a:rPr>
              <a:t>е </a:t>
            </a:r>
            <a:r>
              <a:rPr lang="ru-RU" sz="6100" dirty="0" smtClean="0">
                <a:latin typeface="Corbel" panose="020B0503020204020204" pitchFamily="34" charset="0"/>
              </a:rPr>
              <a:t>и я </a:t>
            </a:r>
            <a:r>
              <a:rPr lang="ru-RU" sz="6100" dirty="0">
                <a:latin typeface="Corbel" panose="020B0503020204020204" pitchFamily="34" charset="0"/>
              </a:rPr>
              <a:t>– Позволяет детям из небогатых семей получить высшее образование.</a:t>
            </a:r>
            <a:br>
              <a:rPr lang="ru-RU" sz="6100" dirty="0">
                <a:latin typeface="Corbel" panose="020B0503020204020204" pitchFamily="34" charset="0"/>
              </a:rPr>
            </a:br>
            <a:r>
              <a:rPr lang="ro-MO" sz="6100" dirty="0" smtClean="0">
                <a:latin typeface="Corbel" panose="020B0503020204020204" pitchFamily="34" charset="0"/>
              </a:rPr>
              <a:t>3. </a:t>
            </a:r>
            <a:r>
              <a:rPr lang="ru-RU" sz="6100" dirty="0" smtClean="0">
                <a:latin typeface="Corbel" panose="020B0503020204020204" pitchFamily="34" charset="0"/>
              </a:rPr>
              <a:t>о </a:t>
            </a:r>
            <a:r>
              <a:rPr lang="ru-RU" sz="6100" dirty="0" err="1">
                <a:latin typeface="Corbel" panose="020B0503020204020204" pitchFamily="34" charset="0"/>
              </a:rPr>
              <a:t>о</a:t>
            </a:r>
            <a:r>
              <a:rPr lang="ru-RU" sz="6100" dirty="0">
                <a:latin typeface="Corbel" panose="020B0503020204020204" pitchFamily="34" charset="0"/>
              </a:rPr>
              <a:t> – Его уровень делит людей на богатых и бедных.</a:t>
            </a:r>
            <a:br>
              <a:rPr lang="ru-RU" sz="6100" dirty="0">
                <a:latin typeface="Corbel" panose="020B0503020204020204" pitchFamily="34" charset="0"/>
              </a:rPr>
            </a:br>
            <a:endParaRPr lang="ru-RU" sz="61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O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07017" y="38222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Олимпиада </a:t>
            </a:r>
            <a:r>
              <a:rPr lang="en-US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–</a:t>
            </a:r>
            <a:r>
              <a:rPr lang="ru-RU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1 балл</a:t>
            </a:r>
            <a:r>
              <a:rPr lang="en-US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/>
            </a:r>
            <a:br>
              <a:rPr lang="en-US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</a:br>
            <a:r>
              <a:rPr lang="ru-RU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Стипендия </a:t>
            </a:r>
            <a:r>
              <a:rPr lang="en-US" sz="5400" b="1" dirty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–</a:t>
            </a:r>
            <a:r>
              <a:rPr lang="ru-RU" sz="5400" b="1" dirty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1 </a:t>
            </a:r>
            <a:r>
              <a:rPr lang="ru-RU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балл</a:t>
            </a:r>
            <a:br>
              <a:rPr lang="ru-RU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</a:br>
            <a:r>
              <a:rPr lang="ru-RU" sz="54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Доход </a:t>
            </a:r>
            <a:r>
              <a:rPr lang="en-US" sz="5400" b="1" dirty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–</a:t>
            </a:r>
            <a:r>
              <a:rPr lang="ru-RU" sz="5400" b="1" dirty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1 балл</a:t>
            </a: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596"/>
            <a:ext cx="4812309" cy="3208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35" y="4438596"/>
            <a:ext cx="5513230" cy="30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Какого </a:t>
            </a:r>
            <a:r>
              <a:rPr lang="ru-RU" sz="7200" b="1" dirty="0">
                <a:latin typeface="Corbel" panose="020B0503020204020204" pitchFamily="34" charset="0"/>
              </a:rPr>
              <a:t>цвета, согласно правилам, должна быть крайняя слева от играющего клетка шахматной доски?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Чёрного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D:\Docs\Desktop\1200px-Opening_chess_position_from_black_sid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2496925"/>
            <a:ext cx="9744075" cy="67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живший в начале XIX века Джон Браун – известный американский сторонник движения за отмену рабства и освобождение рабов был белокожим?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Верю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05" y="2559898"/>
            <a:ext cx="5183188" cy="6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/>
          </p:cNvSpPr>
          <p:nvPr/>
        </p:nvSpPr>
        <p:spPr>
          <a:xfrm>
            <a:off x="456130" y="2268742"/>
            <a:ext cx="12418041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Весной 2020 года </a:t>
            </a:r>
            <a:r>
              <a:rPr lang="ru-RU" sz="6000" dirty="0" err="1" smtClean="0">
                <a:latin typeface="Corbel" panose="020B0503020204020204" pitchFamily="34" charset="0"/>
              </a:rPr>
              <a:t>Рияд</a:t>
            </a:r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err="1" smtClean="0">
                <a:latin typeface="Corbel" panose="020B0503020204020204" pitchFamily="34" charset="0"/>
              </a:rPr>
              <a:t>Мехмети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сказал, что надеется на НЕЁ. Точнее, на то, что она поможет политикам и обществу прочувствовать на себе проблемы  детей с особыми физическими      потребностями. </a:t>
            </a:r>
          </a:p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 Назовите ЕЁ.</a:t>
            </a:r>
            <a:endParaRPr lang="ru-RU" sz="1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https://lh4.googleusercontent.com/8dpw7oa0KuADLFuNuSY0_LRGhXQpwOiCBaR0QK0XEYsBUm9zISEJiJiZNRMrJ0z9jJdElDhttl62B2d8aRz7vusR4COsNsf5wg9LErHVshRYQRgFg_NVeyJwB8tvkKnCKLOis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934" y="2268742"/>
            <a:ext cx="6733723" cy="75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Изоляция</a:t>
            </a:r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" y="2988583"/>
            <a:ext cx="8318727" cy="55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305</Words>
  <Application>Microsoft Office PowerPoint</Application>
  <PresentationFormat>Произвольный</PresentationFormat>
  <Paragraphs>61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389</cp:revision>
  <dcterms:modified xsi:type="dcterms:W3CDTF">2021-01-05T12:02:10Z</dcterms:modified>
</cp:coreProperties>
</file>