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7" r:id="rId13"/>
    <p:sldId id="266" r:id="rId14"/>
    <p:sldId id="268" r:id="rId15"/>
    <p:sldId id="270" r:id="rId16"/>
    <p:sldId id="269" r:id="rId17"/>
    <p:sldId id="271" r:id="rId18"/>
    <p:sldId id="272" r:id="rId19"/>
    <p:sldId id="273" r:id="rId20"/>
    <p:sldId id="257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image" Target="../media/image47.wmf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0" Type="http://schemas.openxmlformats.org/officeDocument/2006/relationships/image" Target="../media/image49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начале урока говорим об известных нам действиях, которые можно выполнять над рациональными числами. Далее вводим понятия числового выражения и значения числового выражения. Даем определения этим понятиям. Также на уроке приводим примеры нахождения значений числовых выражений и </a:t>
            </a:r>
            <a:r>
              <a:rPr lang="ru-RU" smtClean="0"/>
              <a:t>решаем задачи.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Цифра на кнопках «Решение» указывает количество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ТЕОРИЯ</a:t>
            </a:r>
            <a:endParaRPr lang="ru-RU" dirty="0" smtClean="0"/>
          </a:p>
          <a:p>
            <a:r>
              <a:rPr lang="ru-RU" dirty="0" smtClean="0"/>
              <a:t>Для визуализации правила необходима нажать на кнопку</a:t>
            </a:r>
            <a:r>
              <a:rPr lang="ru-RU" baseline="0" dirty="0" smtClean="0"/>
              <a:t>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промежуточных действий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правильных ответа следует нажимать на пример. Промежуточные действия на данном слайде не показаны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промежуточных действий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правильных ответа следует нажимать на пример. Промежуточные действия на данном слайде не показаны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того, как учитель задал вопрос «Что</a:t>
            </a:r>
            <a:r>
              <a:rPr lang="ru-RU" baseline="0" dirty="0" smtClean="0"/>
              <a:t> вы понимаете под ЧИСЛОВЫМ ВЫРАЖЕНИЕМ?»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</a:t>
            </a:r>
            <a:endParaRPr lang="ru-RU" baseline="0" dirty="0" smtClean="0"/>
          </a:p>
          <a:p>
            <a:r>
              <a:rPr lang="ru-RU" baseline="0" dirty="0" smtClean="0"/>
              <a:t>Для выбора ответа на вопрос «Какие выражения являются числовыми?» необходимо нажимать на прямоугольники с выражениями…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Цифра на кнопке «Решение» указывает количество нажатий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Цифра на кнопке «Решение» указывает количество нажатий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При первом нажатии на кнопку «</a:t>
            </a:r>
            <a:r>
              <a:rPr lang="en-US" dirty="0" smtClean="0"/>
              <a:t>i</a:t>
            </a:r>
            <a:r>
              <a:rPr lang="ru-RU" dirty="0" smtClean="0"/>
              <a:t>» – появление выноски с определением; при повторном нажатии (при необходимости) выноска исчезает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кнопке «Решение» указывает количество нажатий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задал вопрос «Что</a:t>
            </a:r>
            <a:r>
              <a:rPr lang="ru-RU" baseline="0" dirty="0" smtClean="0"/>
              <a:t> вы понимаете под ЗНАЧЕНИЕМ ЧИСЛОВОГО ВЫРАЖЕНИЯ?»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Цифра на кнопках «Пример 1» и «Пример 2»  указывает количество нажатий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Цифра на кнопках «Решение» указывает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ТЕОРИЯ</a:t>
            </a:r>
            <a:endParaRPr lang="ru-RU" dirty="0" smtClean="0"/>
          </a:p>
          <a:p>
            <a:r>
              <a:rPr lang="ru-RU" dirty="0" smtClean="0"/>
              <a:t>Для визуализации правила необходима нажать на кнопку</a:t>
            </a:r>
            <a:r>
              <a:rPr lang="ru-RU" baseline="0" dirty="0" smtClean="0"/>
              <a:t>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01622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выражения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baseline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числового выражения.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действия над ними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действия над ними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4" y="2299537"/>
            <a:ext cx="4089964" cy="14401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74677" y="3828523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542" y="3960176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37641" y="2303899"/>
            <a:ext cx="4089964" cy="14357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61599" y="4700619"/>
            <a:ext cx="4089964" cy="189811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95826" y="4704982"/>
            <a:ext cx="4089964" cy="189237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действия над ними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действия над ними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выражения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83568" y="2204864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выражение.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64281" y="3573016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числового выражения.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55402" y="494116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дроби и действия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над ними.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792088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выражение.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выражение.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63145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выражение.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Числовое выражение.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числового выражения.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24" Type="http://schemas.openxmlformats.org/officeDocument/2006/relationships/notesSlide" Target="../notesSlides/notesSlide8.xml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10.xml"/><Relationship Id="rId21" Type="http://schemas.openxmlformats.org/officeDocument/2006/relationships/slide" Target="slide2.xml"/><Relationship Id="rId20" Type="http://schemas.openxmlformats.org/officeDocument/2006/relationships/image" Target="../media/image49.wmf"/><Relationship Id="rId2" Type="http://schemas.openxmlformats.org/officeDocument/2006/relationships/image" Target="../media/image40.wmf"/><Relationship Id="rId19" Type="http://schemas.openxmlformats.org/officeDocument/2006/relationships/oleObject" Target="../embeddings/oleObject37.bin"/><Relationship Id="rId18" Type="http://schemas.openxmlformats.org/officeDocument/2006/relationships/image" Target="../media/image48.wmf"/><Relationship Id="rId17" Type="http://schemas.openxmlformats.org/officeDocument/2006/relationships/oleObject" Target="../embeddings/oleObject36.bin"/><Relationship Id="rId16" Type="http://schemas.openxmlformats.org/officeDocument/2006/relationships/image" Target="../media/image47.wmf"/><Relationship Id="rId15" Type="http://schemas.openxmlformats.org/officeDocument/2006/relationships/oleObject" Target="../embeddings/oleObject35.bin"/><Relationship Id="rId14" Type="http://schemas.openxmlformats.org/officeDocument/2006/relationships/image" Target="../media/image46.wmf"/><Relationship Id="rId13" Type="http://schemas.openxmlformats.org/officeDocument/2006/relationships/oleObject" Target="../embeddings/oleObject34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50.wmf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oleObject" Target="../embeddings/oleObject42.bin"/><Relationship Id="rId7" Type="http://schemas.openxmlformats.org/officeDocument/2006/relationships/image" Target="../media/image53.wmf"/><Relationship Id="rId6" Type="http://schemas.openxmlformats.org/officeDocument/2006/relationships/oleObject" Target="../embeddings/oleObject41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0.bin"/><Relationship Id="rId3" Type="http://schemas.openxmlformats.org/officeDocument/2006/relationships/image" Target="../media/image51.wmf"/><Relationship Id="rId2" Type="http://schemas.openxmlformats.org/officeDocument/2006/relationships/oleObject" Target="../embeddings/oleObject39.bin"/><Relationship Id="rId12" Type="http://schemas.openxmlformats.org/officeDocument/2006/relationships/notesSlide" Target="../notesSlides/notesSlide10.xml"/><Relationship Id="rId11" Type="http://schemas.openxmlformats.org/officeDocument/2006/relationships/vmlDrawing" Target="../drawings/vmlDrawing10.vml"/><Relationship Id="rId10" Type="http://schemas.openxmlformats.org/officeDocument/2006/relationships/slideLayout" Target="../slideLayouts/slideLayout12.xml"/><Relationship Id="rId1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1.vml"/><Relationship Id="rId8" Type="http://schemas.openxmlformats.org/officeDocument/2006/relationships/slideLayout" Target="../slideLayouts/slideLayout14.xml"/><Relationship Id="rId7" Type="http://schemas.openxmlformats.org/officeDocument/2006/relationships/slide" Target="slide13.x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55.wmf"/><Relationship Id="rId10" Type="http://schemas.openxmlformats.org/officeDocument/2006/relationships/notesSlide" Target="../notesSlides/notesSlide12.xml"/><Relationship Id="rId1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61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8.wmf"/><Relationship Id="rId16" Type="http://schemas.openxmlformats.org/officeDocument/2006/relationships/notesSlide" Target="../notesSlides/notesSlide13.xml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14.xml"/><Relationship Id="rId13" Type="http://schemas.openxmlformats.org/officeDocument/2006/relationships/slide" Target="slide13.xml"/><Relationship Id="rId12" Type="http://schemas.openxmlformats.org/officeDocument/2006/relationships/image" Target="../media/image63.wmf"/><Relationship Id="rId11" Type="http://schemas.openxmlformats.org/officeDocument/2006/relationships/oleObject" Target="../embeddings/oleObject51.bin"/><Relationship Id="rId10" Type="http://schemas.openxmlformats.org/officeDocument/2006/relationships/image" Target="../media/image62.wmf"/><Relationship Id="rId1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14.xml"/><Relationship Id="rId7" Type="http://schemas.openxmlformats.org/officeDocument/2006/relationships/slide" Target="slide13.x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4.wmf"/><Relationship Id="rId10" Type="http://schemas.openxmlformats.org/officeDocument/2006/relationships/notesSlide" Target="../notesSlides/notesSlide14.xml"/><Relationship Id="rId1" Type="http://schemas.openxmlformats.org/officeDocument/2006/relationships/oleObject" Target="../embeddings/oleObject52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9.bin"/><Relationship Id="rId8" Type="http://schemas.openxmlformats.org/officeDocument/2006/relationships/image" Target="../media/image70.wmf"/><Relationship Id="rId7" Type="http://schemas.openxmlformats.org/officeDocument/2006/relationships/oleObject" Target="../embeddings/oleObject58.bin"/><Relationship Id="rId6" Type="http://schemas.openxmlformats.org/officeDocument/2006/relationships/image" Target="../media/image69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68.wmf"/><Relationship Id="rId3" Type="http://schemas.openxmlformats.org/officeDocument/2006/relationships/oleObject" Target="../embeddings/oleObject56.bin"/><Relationship Id="rId2" Type="http://schemas.openxmlformats.org/officeDocument/2006/relationships/image" Target="../media/image67.wmf"/><Relationship Id="rId16" Type="http://schemas.openxmlformats.org/officeDocument/2006/relationships/notesSlide" Target="../notesSlides/notesSlide15.xml"/><Relationship Id="rId15" Type="http://schemas.openxmlformats.org/officeDocument/2006/relationships/vmlDrawing" Target="../drawings/vmlDrawing14.vml"/><Relationship Id="rId14" Type="http://schemas.openxmlformats.org/officeDocument/2006/relationships/slideLayout" Target="../slideLayouts/slideLayout14.xml"/><Relationship Id="rId13" Type="http://schemas.openxmlformats.org/officeDocument/2006/relationships/slide" Target="slide13.xml"/><Relationship Id="rId12" Type="http://schemas.openxmlformats.org/officeDocument/2006/relationships/image" Target="../media/image72.wmf"/><Relationship Id="rId11" Type="http://schemas.openxmlformats.org/officeDocument/2006/relationships/oleObject" Target="../embeddings/oleObject60.bin"/><Relationship Id="rId10" Type="http://schemas.openxmlformats.org/officeDocument/2006/relationships/image" Target="../media/image71.wmf"/><Relationship Id="rId1" Type="http://schemas.openxmlformats.org/officeDocument/2006/relationships/oleObject" Target="../embeddings/oleObject55.bin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3.xml"/><Relationship Id="rId6" Type="http://schemas.openxmlformats.org/officeDocument/2006/relationships/hyperlink" Target="http://29palms.ru/imagehost/image.php?di=LRSR" TargetMode="External"/><Relationship Id="rId5" Type="http://schemas.openxmlformats.org/officeDocument/2006/relationships/hyperlink" Target="https://www.decorprint.com.ua/wp-content/uploads/2017/06/w-213-1.jpg" TargetMode="External"/><Relationship Id="rId4" Type="http://schemas.openxmlformats.org/officeDocument/2006/relationships/hyperlink" Target="https://img-fotki.yandex.ru/get/5812/123541970.e4/0_6b679_73ac7bf7_XL.jpg" TargetMode="External"/><Relationship Id="rId3" Type="http://schemas.openxmlformats.org/officeDocument/2006/relationships/hyperlink" Target="https://i.ebayimg.com/images/g/6nwAAOSwCY9ZtaZg/s-l400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media.baamboozle.com/uploads/images/441113/1628332827_163257.pn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5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0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19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6" Type="http://schemas.openxmlformats.org/officeDocument/2006/relationships/notesSlide" Target="../notesSlides/notesSlide3.xml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22.wmf"/><Relationship Id="rId12" Type="http://schemas.openxmlformats.org/officeDocument/2006/relationships/oleObject" Target="../embeddings/oleObject11.bin"/><Relationship Id="rId11" Type="http://schemas.openxmlformats.org/officeDocument/2006/relationships/image" Target="../media/image21.wmf"/><Relationship Id="rId10" Type="http://schemas.openxmlformats.org/officeDocument/2006/relationships/oleObject" Target="../embeddings/oleObject10.bin"/><Relationship Id="rId1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6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3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0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7.wmf"/><Relationship Id="rId11" Type="http://schemas.openxmlformats.org/officeDocument/2006/relationships/notesSlide" Target="../notesSlides/notesSlide5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8.xml"/><Relationship Id="rId6" Type="http://schemas.openxmlformats.org/officeDocument/2006/relationships/slide" Target="slide2.x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20.bin"/><Relationship Id="rId1" Type="http://schemas.openxmlformats.org/officeDocument/2006/relationships/image" Target="../media/image31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9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34.wmf"/><Relationship Id="rId1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10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7198995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8" y="1682253"/>
            <a:ext cx="83529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исловых выражений, Устно.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0653" y="1556792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2850" y="2586498"/>
            <a:ext cx="8352928" cy="401988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321" y="2708920"/>
          <a:ext cx="2773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Формула" r:id="rId1" imgW="20421600" imgH="4876800" progId="Equation.3">
                  <p:embed/>
                </p:oleObj>
              </mc:Choice>
              <mc:Fallback>
                <p:oleObj name="Формула" r:id="rId1" imgW="204216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321" y="2708920"/>
                        <a:ext cx="277336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84097" y="2708920"/>
            <a:ext cx="1109353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321" y="3471487"/>
          <a:ext cx="3394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2" name="Формула" r:id="rId3" imgW="24993600" imgH="4876800" progId="Equation.3">
                  <p:embed/>
                </p:oleObj>
              </mc:Choice>
              <mc:Fallback>
                <p:oleObj name="Формула" r:id="rId3" imgW="24993600" imgH="4876800" progId="Equation.3">
                  <p:embed/>
                  <p:pic>
                    <p:nvPicPr>
                      <p:cNvPr id="0" name="Изображение 9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321" y="3471487"/>
                        <a:ext cx="3394075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18847" y="3441000"/>
            <a:ext cx="1109353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47711" y="4225355"/>
          <a:ext cx="3187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3" name="Формула" r:id="rId5" imgW="23469600" imgH="5181600" progId="Equation.3">
                  <p:embed/>
                </p:oleObj>
              </mc:Choice>
              <mc:Fallback>
                <p:oleObj name="Формула" r:id="rId5" imgW="23469600" imgH="5181600" progId="Equation.3">
                  <p:embed/>
                  <p:pic>
                    <p:nvPicPr>
                      <p:cNvPr id="0" name="Изображение 9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11" y="4225355"/>
                        <a:ext cx="31877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165793" y="4149080"/>
            <a:ext cx="1109353" cy="728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70835" y="5012578"/>
          <a:ext cx="32702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4" name="Формула" r:id="rId7" imgW="24079200" imgH="5181600" progId="Equation.3">
                  <p:embed/>
                </p:oleObj>
              </mc:Choice>
              <mc:Fallback>
                <p:oleObj name="Формула" r:id="rId7" imgW="24079200" imgH="5181600" progId="Equation.3">
                  <p:embed/>
                  <p:pic>
                    <p:nvPicPr>
                      <p:cNvPr id="0" name="Изображение 9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835" y="5012578"/>
                        <a:ext cx="32702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316583" y="4954521"/>
            <a:ext cx="1109353" cy="720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65603" y="5782172"/>
          <a:ext cx="3394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5" name="Формула" r:id="rId9" imgW="24993600" imgH="4876800" progId="Equation.3">
                  <p:embed/>
                </p:oleObj>
              </mc:Choice>
              <mc:Fallback>
                <p:oleObj name="Формула" r:id="rId9" imgW="24993600" imgH="4876800" progId="Equation.3">
                  <p:embed/>
                  <p:pic>
                    <p:nvPicPr>
                      <p:cNvPr id="0" name="Изображение 9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603" y="5782172"/>
                        <a:ext cx="3394075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413129" y="5751685"/>
            <a:ext cx="1109353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4622536" y="2732471"/>
          <a:ext cx="28146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6" name="Формула" r:id="rId11" imgW="20726400" imgH="4876800" progId="Equation.3">
                  <p:embed/>
                </p:oleObj>
              </mc:Choice>
              <mc:Fallback>
                <p:oleObj name="Формула" r:id="rId11" imgW="20726400" imgH="4876800" progId="Equation.3">
                  <p:embed/>
                  <p:pic>
                    <p:nvPicPr>
                      <p:cNvPr id="0" name="Изображение 9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536" y="2732471"/>
                        <a:ext cx="2814637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6566033" y="2729785"/>
            <a:ext cx="1109353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4638844" y="3453569"/>
          <a:ext cx="33099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7" name="Формула" r:id="rId13" imgW="24384000" imgH="5181600" progId="Equation.3">
                  <p:embed/>
                </p:oleObj>
              </mc:Choice>
              <mc:Fallback>
                <p:oleObj name="Формула" r:id="rId13" imgW="24384000" imgH="5181600" progId="Equation.3">
                  <p:embed/>
                  <p:pic>
                    <p:nvPicPr>
                      <p:cNvPr id="0" name="Изображение 9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844" y="3453569"/>
                        <a:ext cx="33099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7632318" y="3452738"/>
            <a:ext cx="693702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4667644" y="4261775"/>
          <a:ext cx="3311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8" name="Формула" r:id="rId15" imgW="24384000" imgH="4876800" progId="Equation.3">
                  <p:embed/>
                </p:oleObj>
              </mc:Choice>
              <mc:Fallback>
                <p:oleObj name="Формула" r:id="rId15" imgW="24384000" imgH="4876800" progId="Equation.3">
                  <p:embed/>
                  <p:pic>
                    <p:nvPicPr>
                      <p:cNvPr id="0" name="Изображение 9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644" y="4261775"/>
                        <a:ext cx="3311525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7380312" y="4178423"/>
            <a:ext cx="1035940" cy="728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4639736" y="5740523"/>
          <a:ext cx="2940050" cy="633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9" name="Формула" r:id="rId17" imgW="21640800" imgH="4876800" progId="Equation.3">
                  <p:embed/>
                </p:oleObj>
              </mc:Choice>
              <mc:Fallback>
                <p:oleObj name="Формула" r:id="rId17" imgW="21640800" imgH="4876800" progId="Equation.3">
                  <p:embed/>
                  <p:pic>
                    <p:nvPicPr>
                      <p:cNvPr id="0" name="Изображение 9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736" y="5740523"/>
                        <a:ext cx="2940050" cy="633808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6611271" y="5658754"/>
            <a:ext cx="1109353" cy="749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4645152" y="4999022"/>
          <a:ext cx="39322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0" name="Формула" r:id="rId19" imgW="28956000" imgH="5181600" progId="Equation.3">
                  <p:embed/>
                </p:oleObj>
              </mc:Choice>
              <mc:Fallback>
                <p:oleObj name="Формула" r:id="rId19" imgW="28956000" imgH="5181600" progId="Equation.3">
                  <p:embed/>
                  <p:pic>
                    <p:nvPicPr>
                      <p:cNvPr id="0" name="Изображение 9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152" y="4999022"/>
                        <a:ext cx="39322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7598412" y="5004739"/>
            <a:ext cx="1061740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Управляющая кнопка: домой 36">
            <a:hlinkClick r:id="rId21" action="ppaction://hlinksldjump" highlightClick="1"/>
          </p:cNvPr>
          <p:cNvSpPr/>
          <p:nvPr/>
        </p:nvSpPr>
        <p:spPr>
          <a:xfrm>
            <a:off x="8081540" y="5834845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27" grpId="0" animBg="1"/>
      <p:bldP spid="29" grpId="0" animBg="1"/>
      <p:bldP spid="31" grpId="0" animBg="1"/>
      <p:bldP spid="33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ая выноска 7"/>
          <p:cNvSpPr/>
          <p:nvPr/>
        </p:nvSpPr>
        <p:spPr>
          <a:xfrm>
            <a:off x="683568" y="4754760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дроби.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числитель и знаменатель разложить на простые множители, найти их НОД и поделить числитель и знаменатель на их наибольший общий делитель.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95944" y="3008977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свойство дроби.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числитель и знаменатель дроби умножить или разделить на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дно и то же *не равное нулю) число, то получится дробь равная данной дроби.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683569" y="1412776"/>
            <a:ext cx="7739160" cy="1512168"/>
            <a:chOff x="683569" y="1412776"/>
            <a:chExt cx="7739160" cy="1512168"/>
          </a:xfrm>
        </p:grpSpPr>
        <p:sp>
          <p:nvSpPr>
            <p:cNvPr id="3" name="Прямоугольная выноска 2"/>
            <p:cNvSpPr/>
            <p:nvPr/>
          </p:nvSpPr>
          <p:spPr>
            <a:xfrm>
              <a:off x="683569" y="1412776"/>
              <a:ext cx="7739160" cy="1512168"/>
            </a:xfrm>
            <a:prstGeom prst="wedgeRectCallout">
              <a:avLst>
                <a:gd name="adj1" fmla="val 39601"/>
                <a:gd name="adj2" fmla="val -84725"/>
              </a:avLst>
            </a:prstGeom>
            <a:solidFill>
              <a:schemeClr val="bg1"/>
            </a:solidFill>
            <a:ln w="508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Обыкновенной дробью называется число вида     , где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и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 –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натуральные числа.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числитель,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знаменатель </a:t>
              </a:r>
              <a:endPara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7838134" y="1412776"/>
            <a:ext cx="486812" cy="928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4" name="Формула" r:id="rId1" imgW="4572000" imgH="9448800" progId="Equation.3">
                    <p:embed/>
                  </p:oleObj>
                </mc:Choice>
                <mc:Fallback>
                  <p:oleObj name="Формула" r:id="rId1" imgW="4572000" imgH="9448800" progId="Equation.3">
                    <p:embed/>
                    <p:pic>
                      <p:nvPicPr>
                        <p:cNvPr id="0" name="Объект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38134" y="1412776"/>
                          <a:ext cx="486812" cy="928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озврат 9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68794" y="3861048"/>
            <a:ext cx="79170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риведите дроби к другому знаменателю.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справка 16">
            <a:hlinkClick r:id="rId1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31032" y="1610621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4922" y="1476920"/>
            <a:ext cx="60568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дроби.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95267" y="2480591"/>
          <a:ext cx="35194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Формула" r:id="rId2" imgW="25908000" imgH="9448800" progId="Equation.3">
                  <p:embed/>
                </p:oleObj>
              </mc:Choice>
              <mc:Fallback>
                <p:oleObj name="Формула" r:id="rId2" imgW="25908000" imgH="9448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267" y="2480591"/>
                        <a:ext cx="35194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237073" y="1969364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61632" y="2564902"/>
            <a:ext cx="1646272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63356" y="2564902"/>
            <a:ext cx="592620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718050" y="2481263"/>
          <a:ext cx="3933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Формула" r:id="rId4" imgW="28956000" imgH="9448800" progId="Equation.3">
                  <p:embed/>
                </p:oleObj>
              </mc:Choice>
              <mc:Fallback>
                <p:oleObj name="Формула" r:id="rId4" imgW="28956000" imgH="9448800" progId="Equation.3">
                  <p:embed/>
                  <p:pic>
                    <p:nvPicPr>
                      <p:cNvPr id="0" name="Изображение 10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2481263"/>
                        <a:ext cx="39338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66897" y="197056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12160" y="2566100"/>
            <a:ext cx="1925568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993180" y="2566100"/>
            <a:ext cx="592620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01322" y="4006195"/>
            <a:ext cx="52006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63844" y="4935938"/>
            <a:ext cx="289951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знаменателю 42</a:t>
            </a:r>
            <a:endParaRPr lang="ru-RU" sz="2600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54088" y="5373688"/>
          <a:ext cx="2857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Формула" r:id="rId6" imgW="21031200" imgH="9448800" progId="Equation.3">
                  <p:embed/>
                </p:oleObj>
              </mc:Choice>
              <mc:Fallback>
                <p:oleObj name="Формула" r:id="rId6" imgW="21031200" imgH="9448800" progId="Equation.3">
                  <p:embed/>
                  <p:pic>
                    <p:nvPicPr>
                      <p:cNvPr id="0" name="Изображение 10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5373688"/>
                        <a:ext cx="2857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174893" y="4431883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76579" y="5479617"/>
            <a:ext cx="1283253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171484" y="5426801"/>
            <a:ext cx="592620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086746" y="4967450"/>
            <a:ext cx="289951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знаменателю 27</a:t>
            </a:r>
            <a:endParaRPr lang="ru-RU" sz="2600" dirty="0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176990" y="5405200"/>
          <a:ext cx="2857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Формула" r:id="rId8" imgW="21031200" imgH="9448800" progId="Equation.3">
                  <p:embed/>
                </p:oleObj>
              </mc:Choice>
              <mc:Fallback>
                <p:oleObj name="Формула" r:id="rId8" imgW="21031200" imgH="9448800" progId="Equation.3">
                  <p:embed/>
                  <p:pic>
                    <p:nvPicPr>
                      <p:cNvPr id="0" name="Изображение 10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990" y="5405200"/>
                        <a:ext cx="2857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6397795" y="446339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986434" y="5428381"/>
            <a:ext cx="1283253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394386" y="5458313"/>
            <a:ext cx="592620" cy="108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23" grpId="0" animBg="1"/>
      <p:bldP spid="24" grpId="0" animBg="1"/>
      <p:bldP spid="28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ая выноска 7"/>
          <p:cNvSpPr/>
          <p:nvPr/>
        </p:nvSpPr>
        <p:spPr>
          <a:xfrm>
            <a:off x="683568" y="4754760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умножении дробей необходимо перемножить числители и перемножить знаменатели.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умножении смешанные числа обращают в неправильные дроби.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95944" y="3008977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сложить (вычесть) дроби необходимо привести их к общему знаменателю, выполнить действия (сложение, вычитание) с числителями, а знаменатель остаётся прежним 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512168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привести несколько дробей к общему знаменателю надо найти наименьшее общее кратное знаменателей всех дробей и привести каждую дробь к этому знаменателю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озврат 9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563988"/>
            <a:ext cx="66967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(сложение и вычитание)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80032" y="2504492"/>
          <a:ext cx="5464176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Формула" r:id="rId1" imgW="40233600" imgH="9448800" progId="Equation.3">
                  <p:embed/>
                </p:oleObj>
              </mc:Choice>
              <mc:Fallback>
                <p:oleObj name="Формула" r:id="rId1" imgW="40233600" imgH="9448800" progId="Equation.3">
                  <p:embed/>
                  <p:pic>
                    <p:nvPicPr>
                      <p:cNvPr id="0" name="Изображение 11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032" y="2504492"/>
                        <a:ext cx="5464176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19435" y="2490435"/>
            <a:ext cx="1894697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69293" y="3819799"/>
          <a:ext cx="58372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Формула" r:id="rId3" imgW="42976800" imgH="9448800" progId="Equation.3">
                  <p:embed/>
                </p:oleObj>
              </mc:Choice>
              <mc:Fallback>
                <p:oleObj name="Формула" r:id="rId3" imgW="42976800" imgH="9448800" progId="Equation.3">
                  <p:embed/>
                  <p:pic>
                    <p:nvPicPr>
                      <p:cNvPr id="0" name="Изображение 11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93" y="3819799"/>
                        <a:ext cx="5837238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82446" y="3763409"/>
            <a:ext cx="2685698" cy="1237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79925" y="5103985"/>
          <a:ext cx="61674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Формула" r:id="rId5" imgW="45415200" imgH="10363200" progId="Equation.3">
                  <p:embed/>
                </p:oleObj>
              </mc:Choice>
              <mc:Fallback>
                <p:oleObj name="Формула" r:id="rId5" imgW="45415200" imgH="10363200" progId="Equation.3">
                  <p:embed/>
                  <p:pic>
                    <p:nvPicPr>
                      <p:cNvPr id="0" name="Изображение 11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925" y="5103985"/>
                        <a:ext cx="6167438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208244" y="5085184"/>
            <a:ext cx="2815252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514133" y="2490435"/>
            <a:ext cx="1201646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599698" y="2490435"/>
            <a:ext cx="836161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868144" y="3691402"/>
            <a:ext cx="970573" cy="1309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023496" y="5085184"/>
            <a:ext cx="114651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справка 18">
            <a:hlinkClick r:id="rId7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563988"/>
            <a:ext cx="66967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(сложение и вычитание)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490435"/>
          <a:ext cx="25257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Формула" r:id="rId1" imgW="18592800" imgH="9448800" progId="Equation.3">
                  <p:embed/>
                </p:oleObj>
              </mc:Choice>
              <mc:Fallback>
                <p:oleObj name="Формула" r:id="rId1" imgW="18592800" imgH="9448800" progId="Equation.3">
                  <p:embed/>
                  <p:pic>
                    <p:nvPicPr>
                      <p:cNvPr id="0" name="Изображение 12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490435"/>
                        <a:ext cx="2525713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782648"/>
          <a:ext cx="23177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Формула" r:id="rId3" imgW="17068800" imgH="9448800" progId="Equation.3">
                  <p:embed/>
                </p:oleObj>
              </mc:Choice>
              <mc:Fallback>
                <p:oleObj name="Формула" r:id="rId3" imgW="17068800" imgH="9448800" progId="Equation.3">
                  <p:embed/>
                  <p:pic>
                    <p:nvPicPr>
                      <p:cNvPr id="0" name="Изображение 12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2648"/>
                        <a:ext cx="231775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75954" y="5085184"/>
          <a:ext cx="26082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Формула" r:id="rId5" imgW="19202400" imgH="9448800" progId="Equation.3">
                  <p:embed/>
                </p:oleObj>
              </mc:Choice>
              <mc:Fallback>
                <p:oleObj name="Формула" r:id="rId5" imgW="19202400" imgH="9448800" progId="Equation.3">
                  <p:embed/>
                  <p:pic>
                    <p:nvPicPr>
                      <p:cNvPr id="0" name="Изображение 12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954" y="5085184"/>
                        <a:ext cx="2608263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627784" y="2467266"/>
            <a:ext cx="956433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3720842"/>
            <a:ext cx="792088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627784" y="5013176"/>
            <a:ext cx="956433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355976" y="2488784"/>
          <a:ext cx="3146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Формула" r:id="rId7" imgW="23164800" imgH="9448800" progId="Equation.3">
                  <p:embed/>
                </p:oleObj>
              </mc:Choice>
              <mc:Fallback>
                <p:oleObj name="Формула" r:id="rId7" imgW="23164800" imgH="9448800" progId="Equation.3">
                  <p:embed/>
                  <p:pic>
                    <p:nvPicPr>
                      <p:cNvPr id="0" name="Изображение 12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488784"/>
                        <a:ext cx="314642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345221" y="3773263"/>
          <a:ext cx="3187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Формула" r:id="rId9" imgW="23469600" imgH="9448800" progId="Equation.3">
                  <p:embed/>
                </p:oleObj>
              </mc:Choice>
              <mc:Fallback>
                <p:oleObj name="Формула" r:id="rId9" imgW="23469600" imgH="9448800" progId="Equation.3">
                  <p:embed/>
                  <p:pic>
                    <p:nvPicPr>
                      <p:cNvPr id="0" name="Изображение 1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221" y="3773263"/>
                        <a:ext cx="318770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355976" y="5106702"/>
          <a:ext cx="3352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Формула" r:id="rId11" imgW="24688800" imgH="9448800" progId="Equation.3">
                  <p:embed/>
                </p:oleObj>
              </mc:Choice>
              <mc:Fallback>
                <p:oleObj name="Формула" r:id="rId11" imgW="24688800" imgH="9448800" progId="Equation.3">
                  <p:embed/>
                  <p:pic>
                    <p:nvPicPr>
                      <p:cNvPr id="0" name="Изображение 1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5106702"/>
                        <a:ext cx="335280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6562996" y="2488784"/>
            <a:ext cx="981661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562996" y="3691402"/>
            <a:ext cx="981661" cy="1293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516216" y="5013176"/>
            <a:ext cx="1244465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справка 24">
            <a:hlinkClick r:id="rId13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99780" y="1342134"/>
            <a:ext cx="6696744" cy="884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(умножение, деление, возведение в степень)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44348" y="2456157"/>
          <a:ext cx="44291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Формула" r:id="rId1" imgW="32613600" imgH="9448800" progId="Equation.3">
                  <p:embed/>
                </p:oleObj>
              </mc:Choice>
              <mc:Fallback>
                <p:oleObj name="Формула" r:id="rId1" imgW="32613600" imgH="9448800" progId="Equation.3">
                  <p:embed/>
                  <p:pic>
                    <p:nvPicPr>
                      <p:cNvPr id="0" name="Изображение 13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348" y="2456157"/>
                        <a:ext cx="442912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95900" y="2434639"/>
            <a:ext cx="1232485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02666" y="3707613"/>
          <a:ext cx="56705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Формула" r:id="rId3" imgW="41757600" imgH="10363200" progId="Equation.3">
                  <p:embed/>
                </p:oleObj>
              </mc:Choice>
              <mc:Fallback>
                <p:oleObj name="Формула" r:id="rId3" imgW="41757600" imgH="10363200" progId="Equation.3">
                  <p:embed/>
                  <p:pic>
                    <p:nvPicPr>
                      <p:cNvPr id="0" name="Изображение 13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666" y="3707613"/>
                        <a:ext cx="5670550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116417" y="3707614"/>
            <a:ext cx="1656184" cy="1321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14479" y="5084020"/>
          <a:ext cx="57531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Формула" r:id="rId5" imgW="42367200" imgH="11277600" progId="Equation.3">
                  <p:embed/>
                </p:oleObj>
              </mc:Choice>
              <mc:Fallback>
                <p:oleObj name="Формула" r:id="rId5" imgW="42367200" imgH="11277600" progId="Equation.3">
                  <p:embed/>
                  <p:pic>
                    <p:nvPicPr>
                      <p:cNvPr id="0" name="Изображение 13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79" y="5084020"/>
                        <a:ext cx="5753100" cy="1409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685256" y="5035068"/>
            <a:ext cx="1407626" cy="1496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827432" y="2411470"/>
            <a:ext cx="883682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772601" y="3726313"/>
            <a:ext cx="970573" cy="1309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082554" y="5035068"/>
            <a:ext cx="1802293" cy="1496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справка 18">
            <a:hlinkClick r:id="rId7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11114" y="2400361"/>
            <a:ext cx="865049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884847" y="4986929"/>
            <a:ext cx="901146" cy="1496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3" grpId="0" animBg="1"/>
      <p:bldP spid="14" grpId="0" animBg="1"/>
      <p:bldP spid="16" grpId="0" animBg="1"/>
      <p:bldP spid="17" grpId="0" animBg="1"/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50584" y="2477436"/>
          <a:ext cx="22764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Формула" r:id="rId1" imgW="16764000" imgH="9448800" progId="Equation.3">
                  <p:embed/>
                </p:oleObj>
              </mc:Choice>
              <mc:Fallback>
                <p:oleObj name="Формула" r:id="rId1" imgW="16764000" imgH="9448800" progId="Equation.3">
                  <p:embed/>
                  <p:pic>
                    <p:nvPicPr>
                      <p:cNvPr id="0" name="Изображение 14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584" y="2477436"/>
                        <a:ext cx="227647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39931" y="3728108"/>
          <a:ext cx="3352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Формула" r:id="rId3" imgW="24688800" imgH="10363200" progId="Equation.3">
                  <p:embed/>
                </p:oleObj>
              </mc:Choice>
              <mc:Fallback>
                <p:oleObj name="Формула" r:id="rId3" imgW="24688800" imgH="10363200" progId="Equation.3">
                  <p:embed/>
                  <p:pic>
                    <p:nvPicPr>
                      <p:cNvPr id="0" name="Изображение 14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931" y="3728108"/>
                        <a:ext cx="3352800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519295" y="5195195"/>
          <a:ext cx="24844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Формула" r:id="rId5" imgW="18288000" imgH="9448800" progId="Equation.3">
                  <p:embed/>
                </p:oleObj>
              </mc:Choice>
              <mc:Fallback>
                <p:oleObj name="Формула" r:id="rId5" imgW="18288000" imgH="9448800" progId="Equation.3">
                  <p:embed/>
                  <p:pic>
                    <p:nvPicPr>
                      <p:cNvPr id="0" name="Изображение 14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295" y="5195195"/>
                        <a:ext cx="2484438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722792" y="2442322"/>
            <a:ext cx="585628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380427" y="3720842"/>
            <a:ext cx="936104" cy="132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108526" y="5122712"/>
            <a:ext cx="956433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503566" y="2442322"/>
          <a:ext cx="32686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Формула" r:id="rId7" imgW="24079200" imgH="10363200" progId="Equation.3">
                  <p:embed/>
                </p:oleObj>
              </mc:Choice>
              <mc:Fallback>
                <p:oleObj name="Формула" r:id="rId7" imgW="24079200" imgH="10363200" progId="Equation.3">
                  <p:embed/>
                  <p:pic>
                    <p:nvPicPr>
                      <p:cNvPr id="0" name="Изображение 14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566" y="2442322"/>
                        <a:ext cx="3268663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511102" y="3818704"/>
          <a:ext cx="37258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Формула" r:id="rId9" imgW="27432000" imgH="10363200" progId="Equation.3">
                  <p:embed/>
                </p:oleObj>
              </mc:Choice>
              <mc:Fallback>
                <p:oleObj name="Формула" r:id="rId9" imgW="27432000" imgH="10363200" progId="Equation.3">
                  <p:embed/>
                  <p:pic>
                    <p:nvPicPr>
                      <p:cNvPr id="0" name="Изображение 14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102" y="3818704"/>
                        <a:ext cx="3725863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13440" y="5072801"/>
          <a:ext cx="256698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Формула" r:id="rId11" imgW="18897600" imgH="11277600" progId="Equation.3">
                  <p:embed/>
                </p:oleObj>
              </mc:Choice>
              <mc:Fallback>
                <p:oleObj name="Формула" r:id="rId11" imgW="18897600" imgH="11277600" progId="Equation.3">
                  <p:embed/>
                  <p:pic>
                    <p:nvPicPr>
                      <p:cNvPr id="0" name="Изображение 14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440" y="5072801"/>
                        <a:ext cx="2566987" cy="1409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7023846" y="2414604"/>
            <a:ext cx="770774" cy="132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859166" y="3818704"/>
            <a:ext cx="458202" cy="1293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627785" y="5024634"/>
            <a:ext cx="921960" cy="14975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справка 24">
            <a:hlinkClick r:id="rId13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899780" y="1342134"/>
            <a:ext cx="6696744" cy="884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(умножение, деление, возведение в степень)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84695" y="2007252"/>
            <a:ext cx="1959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Ведро с яблоками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8132" y="2376584"/>
            <a:ext cx="2173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Корзина со сливами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08132" y="2745916"/>
            <a:ext cx="1978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Корзина с вишней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02754" y="3115248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Папа с сыном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6084168" y="2780702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6084168" y="4150093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6069210" y="5517231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9" y="3320988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068960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числовых выражений: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512168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Запись, составленная из чисел с помощью арифметических действий и скобок, называется числовым (арифметическим) выражением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5949280"/>
            <a:ext cx="6395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выражения не являются числовыми?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372200" y="4149080"/>
          <a:ext cx="18621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" name="Формула" r:id="rId1" imgW="13716000" imgH="5181600" progId="Equation.3">
                  <p:embed/>
                </p:oleObj>
              </mc:Choice>
              <mc:Fallback>
                <p:oleObj name="Формула" r:id="rId1" imgW="13716000" imgH="5181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149080"/>
                        <a:ext cx="18621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411760" y="4509120"/>
          <a:ext cx="1820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Формула" r:id="rId3" imgW="13411200" imgH="4876800" progId="Equation.3">
                  <p:embed/>
                </p:oleObj>
              </mc:Choice>
              <mc:Fallback>
                <p:oleObj name="Формула" r:id="rId3" imgW="134112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09120"/>
                        <a:ext cx="182086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619672" y="3789040"/>
          <a:ext cx="1490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Формула" r:id="rId5" imgW="10972800" imgH="4876800" progId="Equation.3">
                  <p:embed/>
                </p:oleObj>
              </mc:Choice>
              <mc:Fallback>
                <p:oleObj name="Формула" r:id="rId5" imgW="10972800" imgH="4876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789040"/>
                        <a:ext cx="1490662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259632" y="5245674"/>
          <a:ext cx="20716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Формула" r:id="rId7" imgW="15240000" imgH="5486400" progId="Equation.3">
                  <p:embed/>
                </p:oleObj>
              </mc:Choice>
              <mc:Fallback>
                <p:oleObj name="Формула" r:id="rId7" imgW="15240000" imgH="5486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245674"/>
                        <a:ext cx="2071688" cy="6858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427984" y="5301580"/>
          <a:ext cx="3232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Формула" r:id="rId9" imgW="23774400" imgH="5181600" progId="Equation.3">
                  <p:embed/>
                </p:oleObj>
              </mc:Choice>
              <mc:Fallback>
                <p:oleObj name="Формула" r:id="rId9" imgW="23774400" imgH="5181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301580"/>
                        <a:ext cx="323215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860032" y="3861048"/>
          <a:ext cx="13255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Формула" r:id="rId11" imgW="9753600" imgH="9448800" progId="Equation.3">
                  <p:embed/>
                </p:oleObj>
              </mc:Choice>
              <mc:Fallback>
                <p:oleObj name="Формула" r:id="rId11" imgW="9753600" imgH="9448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861048"/>
                        <a:ext cx="1325562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9" y="1412776"/>
            <a:ext cx="83529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саду на даче растут 5 яблонь, 4 вишни и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3 сливы. Было собрано по 30 кг плодов яблони, 10 кг – с вишни и 15 кг со сливы. Какой урожай фруктов и ягод собрали в саду?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58790" y="3170797"/>
            <a:ext cx="5580556" cy="34323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6" name="Picture 8" descr="https://img-fotki.yandex.ru/get/5812/123541970.e4/0_6b679_73ac7bf7_XL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1059010" y="3222194"/>
            <a:ext cx="2196380" cy="238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0" name="Picture 12" descr="https://www.decorprint.com.ua/wp-content/uploads/2017/06/w-213-1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1246916" y="5229200"/>
            <a:ext cx="2718048" cy="138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i.ebayimg.com/images/g/6nwAAOSwCY9ZtaZg/s-l400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0" y="4773303"/>
            <a:ext cx="2605940" cy="208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847941" y="2866259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86662" y="3251248"/>
            <a:ext cx="15952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8196" y="3805582"/>
            <a:ext cx="1137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яблок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03155" y="4353619"/>
            <a:ext cx="1301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ишни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03155" y="4876839"/>
            <a:ext cx="94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596471" y="3731027"/>
          <a:ext cx="16557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Формула" r:id="rId4" imgW="12192000" imgH="4267200" progId="Equation.3">
                  <p:embed/>
                </p:oleObj>
              </mc:Choice>
              <mc:Fallback>
                <p:oleObj name="Формула" r:id="rId4" imgW="121920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6471" y="3731027"/>
                        <a:ext cx="16557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596471" y="4321147"/>
          <a:ext cx="16144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Формула" r:id="rId6" imgW="11887200" imgH="4267200" progId="Equation.3">
                  <p:embed/>
                </p:oleObj>
              </mc:Choice>
              <mc:Fallback>
                <p:oleObj name="Формула" r:id="rId6" imgW="118872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6471" y="4321147"/>
                        <a:ext cx="16144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617059" y="4877378"/>
          <a:ext cx="1573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Формула" r:id="rId8" imgW="11582400" imgH="4267200" progId="Equation.3">
                  <p:embed/>
                </p:oleObj>
              </mc:Choice>
              <mc:Fallback>
                <p:oleObj name="Формула" r:id="rId8" imgW="115824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059" y="4877378"/>
                        <a:ext cx="1573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444343" y="5400059"/>
          <a:ext cx="381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Формула" r:id="rId10" imgW="28041600" imgH="4267200" progId="Equation.3">
                  <p:embed/>
                </p:oleObj>
              </mc:Choice>
              <mc:Fallback>
                <p:oleObj name="Формула" r:id="rId10" imgW="280416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343" y="5400059"/>
                        <a:ext cx="3810000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433916" y="601729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07546" y="6017297"/>
          <a:ext cx="14493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Формула" r:id="rId12" imgW="10668000" imgH="4267200" progId="Equation.3">
                  <p:embed/>
                </p:oleObj>
              </mc:Choice>
              <mc:Fallback>
                <p:oleObj name="Формула" r:id="rId12" imgW="106680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546" y="6017297"/>
                        <a:ext cx="14493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9" y="1412776"/>
            <a:ext cx="83529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периметр прямоугольника со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сторонами 4 см и 6 см.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419" y="2583239"/>
            <a:ext cx="3465501" cy="397297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2583238"/>
            <a:ext cx="5535498" cy="401988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068960"/>
            <a:ext cx="2304256" cy="331236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54822" y="2607294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см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71862" y="4494311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47941" y="225281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6686" y="2714476"/>
            <a:ext cx="1501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способ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05781" y="3778652"/>
            <a:ext cx="1501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26686" y="4898770"/>
            <a:ext cx="1501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95749" y="2714476"/>
            <a:ext cx="1501438" cy="30483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292080" y="3225120"/>
          <a:ext cx="24431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Формула" r:id="rId1" imgW="17983200" imgH="4267200" progId="Equation.3">
                  <p:embed/>
                </p:oleObj>
              </mc:Choice>
              <mc:Fallback>
                <p:oleObj name="Формула" r:id="rId1" imgW="179832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225120"/>
                        <a:ext cx="24431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84177" y="4301872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Формула" r:id="rId3" imgW="15240000" imgH="4267200" progId="Equation.3">
                  <p:embed/>
                </p:oleObj>
              </mc:Choice>
              <mc:Fallback>
                <p:oleObj name="Формула" r:id="rId3" imgW="152400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177" y="4301872"/>
                        <a:ext cx="207010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228123" y="5301208"/>
          <a:ext cx="1863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Формула" r:id="rId5" imgW="13716000" imgH="5181600" progId="Equation.3">
                  <p:embed/>
                </p:oleObj>
              </mc:Choice>
              <mc:Fallback>
                <p:oleObj name="Формула" r:id="rId5" imgW="13716000" imgH="5181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123" y="5301208"/>
                        <a:ext cx="18637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433916" y="601729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089650" y="6016625"/>
          <a:ext cx="128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Формула" r:id="rId7" imgW="9448800" imgH="4267200" progId="Equation.3">
                  <p:embed/>
                </p:oleObj>
              </mc:Choice>
              <mc:Fallback>
                <p:oleObj name="Формула" r:id="rId7" imgW="9448800" imgH="4267200" progId="Equation.3">
                  <p:embed/>
                  <p:pic>
                    <p:nvPicPr>
                      <p:cNvPr id="0" name="Изображение 3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650" y="6016625"/>
                        <a:ext cx="128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9" y="1412776"/>
            <a:ext cx="83529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Поезд ехал сначала 60 мин со скоростью 60 км/ч,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затем остановился на станции на 10 мин, после чего двигался ещё 1 ч со скоростью 40 км/ч. Найдите среднюю скорость движения поезда.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6417" y="3228903"/>
            <a:ext cx="8352927" cy="337422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10522" y="3705860"/>
          <a:ext cx="34766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Формула" r:id="rId1" imgW="25603200" imgH="9448800" progId="Equation.3">
                  <p:embed/>
                </p:oleObj>
              </mc:Choice>
              <mc:Fallback>
                <p:oleObj name="Формула" r:id="rId1" imgW="25603200" imgH="9448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522" y="3705860"/>
                        <a:ext cx="34766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86417" y="209236"/>
            <a:ext cx="7172213" cy="1152128"/>
          </a:xfrm>
          <a:prstGeom prst="wedgeRectCallout">
            <a:avLst>
              <a:gd name="adj1" fmla="val 54735"/>
              <a:gd name="adj2" fmla="val 3559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скорость движения равна отношению пройденного пути к затраченному на этот путь времени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7941" y="2866259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554" y="3239398"/>
            <a:ext cx="4325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пройденный путь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7138" y="4890719"/>
            <a:ext cx="4960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 пути (с остановкой)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99592" y="5413939"/>
          <a:ext cx="24415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Формула" r:id="rId3" imgW="17983200" imgH="9448800" progId="Equation.3">
                  <p:embed/>
                </p:oleObj>
              </mc:Choice>
              <mc:Fallback>
                <p:oleObj name="Формула" r:id="rId3" imgW="17983200" imgH="9448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413939"/>
                        <a:ext cx="24415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652120" y="3573016"/>
          <a:ext cx="260985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Формула" r:id="rId5" imgW="19202400" imgH="18288000" progId="Equation.3">
                  <p:embed/>
                </p:oleObj>
              </mc:Choice>
              <mc:Fallback>
                <p:oleObj name="Формула" r:id="rId5" imgW="19202400" imgH="182880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573016"/>
                        <a:ext cx="2609850" cy="2286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433916" y="601729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084168" y="6017297"/>
          <a:ext cx="1819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Формула" r:id="rId7" imgW="13411200" imgH="4267200" progId="Equation.3">
                  <p:embed/>
                </p:oleObj>
              </mc:Choice>
              <mc:Fallback>
                <p:oleObj name="Формула" r:id="rId7" imgW="13411200" imgH="4267200" progId="Equation.3">
                  <p:embed/>
                  <p:pic>
                    <p:nvPicPr>
                      <p:cNvPr id="0" name="Изображение 4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6017297"/>
                        <a:ext cx="18192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419" y="1412776"/>
            <a:ext cx="835292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сколько шагов больше сделает ребёнок,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взрослый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расстоянии 240 м, если длина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шага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ребёнка равна 0,3 м, а у взрослого – 0,8 м?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://29palms.ru/imagehost/image.php?di=LRSR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2659130"/>
            <a:ext cx="3425293" cy="419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198706" y="2815536"/>
            <a:ext cx="5535498" cy="374969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2814" y="3573016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0481" y="2944790"/>
            <a:ext cx="5403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Задачу решить самостоятельно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275527" y="4385582"/>
          <a:ext cx="38084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Формула" r:id="rId2" imgW="28041600" imgH="4876800" progId="Equation.3">
                  <p:embed/>
                </p:oleObj>
              </mc:Choice>
              <mc:Fallback>
                <p:oleObj name="Формула" r:id="rId2" imgW="28041600" imgH="4876800" progId="Equation.3">
                  <p:embed/>
                  <p:pic>
                    <p:nvPicPr>
                      <p:cNvPr id="0" name="Изображение 5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27" y="4385582"/>
                        <a:ext cx="380841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433916" y="601729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022975" y="6016625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Формула" r:id="rId4" imgW="14325600" imgH="4267200" progId="Equation.3">
                  <p:embed/>
                </p:oleObj>
              </mc:Choice>
              <mc:Fallback>
                <p:oleObj name="Формула" r:id="rId4" imgW="14325600" imgH="4267200" progId="Equation.3">
                  <p:embed/>
                  <p:pic>
                    <p:nvPicPr>
                      <p:cNvPr id="0" name="Изображение 5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975" y="6016625"/>
                        <a:ext cx="1943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омой 19">
            <a:hlinkClick r:id="rId6" action="ppaction://hlinksldjump" highlightClick="1"/>
          </p:cNvPr>
          <p:cNvSpPr/>
          <p:nvPr/>
        </p:nvSpPr>
        <p:spPr>
          <a:xfrm>
            <a:off x="8081540" y="5834845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Число, которое получается в результате выполнения арифметических действий в числовом выражении называется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значением числового выражения 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20988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212976"/>
            <a:ext cx="7782098" cy="86409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нахождения значения  числового выражения: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4167082"/>
            <a:ext cx="194421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5616919"/>
            <a:ext cx="194421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059832" y="4186843"/>
          <a:ext cx="4181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Формула" r:id="rId1" imgW="30784800" imgH="4267200" progId="Equation.3">
                  <p:embed/>
                </p:oleObj>
              </mc:Choice>
              <mc:Fallback>
                <p:oleObj name="Формула" r:id="rId1" imgW="307848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186843"/>
                        <a:ext cx="41814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131840" y="4839816"/>
          <a:ext cx="43481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Формула" r:id="rId3" imgW="32004000" imgH="4267200" progId="Equation.3">
                  <p:embed/>
                </p:oleObj>
              </mc:Choice>
              <mc:Fallback>
                <p:oleObj name="Формула" r:id="rId3" imgW="32004000" imgH="42672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39816"/>
                        <a:ext cx="4348162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6588224" y="4797152"/>
            <a:ext cx="100811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131840" y="5544324"/>
          <a:ext cx="43068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Формула" r:id="rId5" imgW="31699200" imgH="5181600" progId="Equation.3">
                  <p:embed/>
                </p:oleObj>
              </mc:Choice>
              <mc:Fallback>
                <p:oleObj name="Формула" r:id="rId5" imgW="31699200" imgH="5181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544324"/>
                        <a:ext cx="430688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5364088" y="5517231"/>
            <a:ext cx="1368152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65950" y="5492585"/>
            <a:ext cx="1074402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с вырезом 21"/>
          <p:cNvSpPr/>
          <p:nvPr/>
        </p:nvSpPr>
        <p:spPr>
          <a:xfrm rot="5400000">
            <a:off x="-1693407" y="2182716"/>
            <a:ext cx="4230470" cy="242317"/>
          </a:xfrm>
          <a:prstGeom prst="notchedRightArrow">
            <a:avLst>
              <a:gd name="adj1" fmla="val 50000"/>
              <a:gd name="adj2" fmla="val 128146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4" grpId="0" animBg="1"/>
      <p:bldP spid="15" grpId="0" animBg="1"/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556792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418" y="1682253"/>
            <a:ext cx="83529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исловых выражений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0028" y="2790695"/>
            <a:ext cx="8352927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0027" y="4024597"/>
            <a:ext cx="8352927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0028" y="5238966"/>
            <a:ext cx="8352927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47941" y="2580633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0244" y="2847275"/>
            <a:ext cx="83782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32496" y="4088235"/>
            <a:ext cx="83782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3973" y="5297589"/>
            <a:ext cx="837828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59411" y="3127351"/>
          <a:ext cx="7121526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Формула" r:id="rId1" imgW="52425600" imgH="5486400" progId="Equation.3">
                  <p:embed/>
                </p:oleObj>
              </mc:Choice>
              <mc:Fallback>
                <p:oleObj name="Формула" r:id="rId1" imgW="52425600" imgH="54864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411" y="3127351"/>
                        <a:ext cx="7121526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803058" y="3182068"/>
            <a:ext cx="2601407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08920" y="3182068"/>
            <a:ext cx="15072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05331" y="5633286"/>
          <a:ext cx="79340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Формула" r:id="rId3" imgW="63703200" imgH="5486400" progId="Equation.3">
                  <p:embed/>
                </p:oleObj>
              </mc:Choice>
              <mc:Fallback>
                <p:oleObj name="Формула" r:id="rId3" imgW="63703200" imgH="54864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331" y="5633286"/>
                        <a:ext cx="79340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784146" y="5045561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27984" y="5618948"/>
            <a:ext cx="216889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601329" y="5618948"/>
            <a:ext cx="213801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899592" y="4422868"/>
          <a:ext cx="48434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Формула" r:id="rId5" imgW="35661600" imgH="4876800" progId="Equation.3">
                  <p:embed/>
                </p:oleObj>
              </mc:Choice>
              <mc:Fallback>
                <p:oleObj name="Формула" r:id="rId5" imgW="356616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422868"/>
                        <a:ext cx="48434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847941" y="383296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85788" y="4467868"/>
            <a:ext cx="14302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58791" y="4434397"/>
            <a:ext cx="1109353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  <p:bldP spid="17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2902</Words>
  <Application>WPS Presentation</Application>
  <PresentationFormat>Экран (4:3)</PresentationFormat>
  <Paragraphs>164</Paragraphs>
  <Slides>19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60</vt:i4>
      </vt:variant>
      <vt:variant>
        <vt:lpstr>幻灯片标题</vt:lpstr>
      </vt:variant>
      <vt:variant>
        <vt:i4>19</vt:i4>
      </vt:variant>
    </vt:vector>
  </HeadingPairs>
  <TitlesOfParts>
    <vt:vector size="8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72</cp:revision>
  <dcterms:created xsi:type="dcterms:W3CDTF">2023-03-27T04:11:00Z</dcterms:created>
  <dcterms:modified xsi:type="dcterms:W3CDTF">2024-11-02T14:57:07Z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8F3E4BB1BB83468A9678A3F11D78C25F_12</vt:lpwstr>
  </property>
  <property fmtid="{D5CDD505-2E9C-101B-9397-08002B2CF9AE}" pid="3" name="KSOProductBuildVer">
    <vt:lpwstr>1049-12.2.0.18607</vt:lpwstr>
  </property>
</Properties>
</file>