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329" r:id="rId3"/>
    <p:sldId id="337" r:id="rId4"/>
    <p:sldId id="330" r:id="rId5"/>
    <p:sldId id="338" r:id="rId6"/>
    <p:sldId id="331" r:id="rId7"/>
    <p:sldId id="339" r:id="rId8"/>
    <p:sldId id="332" r:id="rId9"/>
    <p:sldId id="340" r:id="rId10"/>
    <p:sldId id="333" r:id="rId11"/>
    <p:sldId id="341" r:id="rId12"/>
    <p:sldId id="334" r:id="rId13"/>
    <p:sldId id="342" r:id="rId14"/>
    <p:sldId id="335" r:id="rId15"/>
    <p:sldId id="343" r:id="rId16"/>
    <p:sldId id="344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5" d="100"/>
          <a:sy n="35" d="100"/>
        </p:scale>
        <p:origin x="634" y="1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51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87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61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08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686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735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82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31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3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28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3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7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19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74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df5d4_1_4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3efe6df5d4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43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19617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800" dirty="0">
                <a:latin typeface="Corbel" panose="020B0503020204020204" pitchFamily="34" charset="0"/>
              </a:rPr>
              <a:t>Некоторые дорогие бренды шьют вещи </a:t>
            </a:r>
            <a:r>
              <a:rPr lang="ru-RU" sz="5800" dirty="0" smtClean="0">
                <a:latin typeface="Corbel" panose="020B0503020204020204" pitchFamily="34" charset="0"/>
              </a:rPr>
              <a:t>в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развивающихся </a:t>
            </a:r>
            <a:r>
              <a:rPr lang="ru-RU" sz="5800" dirty="0">
                <a:latin typeface="Corbel" panose="020B0503020204020204" pitchFamily="34" charset="0"/>
              </a:rPr>
              <a:t>странах. При этом работники </a:t>
            </a:r>
            <a:r>
              <a:rPr lang="ru-RU" sz="5800" dirty="0" smtClean="0">
                <a:latin typeface="Corbel" panose="020B0503020204020204" pitchFamily="34" charset="0"/>
              </a:rPr>
              <a:t>получают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низкую </a:t>
            </a:r>
            <a:r>
              <a:rPr lang="ru-RU" sz="5800" dirty="0">
                <a:latin typeface="Corbel" panose="020B0503020204020204" pitchFamily="34" charset="0"/>
              </a:rPr>
              <a:t>зарплату. </a:t>
            </a:r>
            <a:endParaRPr lang="ru-RU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Чтобы </a:t>
            </a:r>
            <a:r>
              <a:rPr lang="ru-RU" sz="5800" b="1" dirty="0">
                <a:latin typeface="Corbel" panose="020B0503020204020204" pitchFamily="34" charset="0"/>
              </a:rPr>
              <a:t>это изобразить, </a:t>
            </a:r>
            <a:r>
              <a:rPr lang="ru-RU" sz="5800" b="1" dirty="0" smtClean="0">
                <a:latin typeface="Corbel" panose="020B0503020204020204" pitchFamily="34" charset="0"/>
              </a:rPr>
              <a:t>сделали </a:t>
            </a:r>
            <a:r>
              <a:rPr lang="en-US" sz="5800" b="1" dirty="0" smtClean="0">
                <a:latin typeface="Corbel" panose="020B0503020204020204" pitchFamily="34" charset="0"/>
              </a:rPr>
              <a:t>c</a:t>
            </a:r>
            <a:r>
              <a:rPr lang="ru-RU" sz="5800" b="1" dirty="0" err="1" smtClean="0">
                <a:latin typeface="Corbel" panose="020B0503020204020204" pitchFamily="34" charset="0"/>
              </a:rPr>
              <a:t>ерию</a:t>
            </a:r>
            <a:r>
              <a:rPr lang="en-US" sz="5800" b="1" dirty="0" smtClean="0">
                <a:latin typeface="Corbel" panose="020B0503020204020204" pitchFamily="34" charset="0"/>
              </a:rPr>
              <a:t> </a:t>
            </a:r>
            <a:r>
              <a:rPr lang="ru-RU" sz="5800" b="1" dirty="0" smtClean="0">
                <a:latin typeface="Corbel" panose="020B0503020204020204" pitchFamily="34" charset="0"/>
              </a:rPr>
              <a:t>фотографий, </a:t>
            </a: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где работников одели в…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1. Элегантные костюмы</a:t>
            </a:r>
            <a:endParaRPr lang="en-US" sz="5800" b="1" dirty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2</a:t>
            </a:r>
            <a:r>
              <a:rPr lang="ru-RU" sz="5800" dirty="0">
                <a:latin typeface="Corbel" panose="020B0503020204020204" pitchFamily="34" charset="0"/>
              </a:rPr>
              <a:t>. </a:t>
            </a:r>
            <a:r>
              <a:rPr lang="ru-RU" sz="5800" dirty="0" smtClean="0">
                <a:latin typeface="Corbel" panose="020B0503020204020204" pitchFamily="34" charset="0"/>
              </a:rPr>
              <a:t>Мешки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3</a:t>
            </a:r>
            <a:r>
              <a:rPr lang="ru-RU" sz="5800" dirty="0">
                <a:latin typeface="Corbel" panose="020B0503020204020204" pitchFamily="34" charset="0"/>
              </a:rPr>
              <a:t>. </a:t>
            </a:r>
            <a:r>
              <a:rPr lang="ru-RU" sz="5800" dirty="0" smtClean="0">
                <a:latin typeface="Corbel" panose="020B0503020204020204" pitchFamily="34" charset="0"/>
              </a:rPr>
              <a:t>Шорты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4</a:t>
            </a:r>
            <a:r>
              <a:rPr lang="ru-RU" sz="5800" dirty="0">
                <a:latin typeface="Corbel" panose="020B0503020204020204" pitchFamily="34" charset="0"/>
              </a:rPr>
              <a:t>. Плавки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. Мешки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9" y="2136774"/>
            <a:ext cx="6759576" cy="67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Согласно исследованию, к 2022 году </a:t>
            </a:r>
            <a:r>
              <a:rPr lang="ru-RU" sz="8000" b="1" dirty="0" smtClean="0">
                <a:latin typeface="Corbel" panose="020B0503020204020204" pitchFamily="34" charset="0"/>
              </a:rPr>
              <a:t>в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мире </a:t>
            </a:r>
            <a:r>
              <a:rPr lang="ru-RU" sz="8000" b="1" dirty="0">
                <a:latin typeface="Corbel" panose="020B0503020204020204" pitchFamily="34" charset="0"/>
              </a:rPr>
              <a:t>появится 58 миллионов... 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1. Банков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Миллионеров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Рабочих мест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Рэперов</a:t>
            </a:r>
            <a:endParaRPr lang="ru-RU" sz="80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3. Рабочих мест</a:t>
            </a:r>
            <a:endParaRPr lang="en-US" sz="6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0" y="2366745"/>
            <a:ext cx="8513406" cy="63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По статистике ООН в мире более </a:t>
            </a:r>
            <a:r>
              <a:rPr lang="ru-RU" sz="7200" b="1" dirty="0" smtClean="0">
                <a:latin typeface="Corbel" panose="020B0503020204020204" pitchFamily="34" charset="0"/>
              </a:rPr>
              <a:t>700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миллионов </a:t>
            </a:r>
            <a:r>
              <a:rPr lang="ru-RU" sz="7200" b="1" dirty="0">
                <a:latin typeface="Corbel" panose="020B0503020204020204" pitchFamily="34" charset="0"/>
              </a:rPr>
              <a:t>человек живут за </a:t>
            </a:r>
            <a:r>
              <a:rPr lang="ru-RU" sz="7200" b="1" dirty="0" smtClean="0">
                <a:latin typeface="Corbel" panose="020B0503020204020204" pitchFamily="34" charset="0"/>
              </a:rPr>
              <a:t>чертой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бедности,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то </a:t>
            </a:r>
            <a:r>
              <a:rPr lang="ru-RU" sz="7200" b="1" dirty="0">
                <a:latin typeface="Corbel" panose="020B0503020204020204" pitchFamily="34" charset="0"/>
              </a:rPr>
              <a:t>есть примерно на… 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1. 33 </a:t>
            </a:r>
            <a:r>
              <a:rPr lang="ru-RU" sz="7200" dirty="0">
                <a:latin typeface="Corbel" panose="020B0503020204020204" pitchFamily="34" charset="0"/>
              </a:rPr>
              <a:t>лея в </a:t>
            </a:r>
            <a:r>
              <a:rPr lang="ru-RU" sz="7200" dirty="0" smtClean="0">
                <a:latin typeface="Corbel" panose="020B0503020204020204" pitchFamily="34" charset="0"/>
              </a:rPr>
              <a:t>день.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2</a:t>
            </a:r>
            <a:r>
              <a:rPr lang="ru-RU" sz="7200" dirty="0">
                <a:latin typeface="Corbel" panose="020B0503020204020204" pitchFamily="34" charset="0"/>
              </a:rPr>
              <a:t>. 117 лей в </a:t>
            </a:r>
            <a:r>
              <a:rPr lang="ru-RU" sz="7200" dirty="0" smtClean="0">
                <a:latin typeface="Corbel" panose="020B0503020204020204" pitchFamily="34" charset="0"/>
              </a:rPr>
              <a:t>день.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3</a:t>
            </a:r>
            <a:r>
              <a:rPr lang="ru-RU" sz="7200" dirty="0">
                <a:latin typeface="Corbel" panose="020B0503020204020204" pitchFamily="34" charset="0"/>
              </a:rPr>
              <a:t>. 248 лей в </a:t>
            </a:r>
            <a:r>
              <a:rPr lang="ru-RU" sz="7200" dirty="0" smtClean="0">
                <a:latin typeface="Corbel" panose="020B0503020204020204" pitchFamily="34" charset="0"/>
              </a:rPr>
              <a:t>день.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4</a:t>
            </a:r>
            <a:r>
              <a:rPr lang="ru-RU" sz="7200" dirty="0">
                <a:latin typeface="Corbel" panose="020B0503020204020204" pitchFamily="34" charset="0"/>
              </a:rPr>
              <a:t>. 420 лей в день.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1. 33 лея в день.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" y="3056684"/>
            <a:ext cx="10058400" cy="54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Какие из этих действий, доступные</a:t>
            </a:r>
            <a:r>
              <a:rPr lang="en-US" sz="7000" b="1" dirty="0">
                <a:latin typeface="Corbel" panose="020B0503020204020204" pitchFamily="34" charset="0"/>
              </a:rPr>
              <a:t> </a:t>
            </a:r>
            <a:r>
              <a:rPr lang="ru-RU" sz="7000" b="1" dirty="0" smtClean="0">
                <a:latin typeface="Corbel" panose="020B0503020204020204" pitchFamily="34" charset="0"/>
              </a:rPr>
              <a:t>каждому,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помогают ликвидировать нищету?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1. Лайки </a:t>
            </a:r>
            <a:r>
              <a:rPr lang="ru-RU" sz="7000" dirty="0">
                <a:latin typeface="Corbel" panose="020B0503020204020204" pitchFamily="34" charset="0"/>
              </a:rPr>
              <a:t>постов о сборе </a:t>
            </a:r>
            <a:r>
              <a:rPr lang="ru-RU" sz="7000" dirty="0" smtClean="0">
                <a:latin typeface="Corbel" panose="020B0503020204020204" pitchFamily="34" charset="0"/>
              </a:rPr>
              <a:t>средств.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2</a:t>
            </a:r>
            <a:r>
              <a:rPr lang="ru-RU" sz="7000" dirty="0">
                <a:latin typeface="Corbel" panose="020B0503020204020204" pitchFamily="34" charset="0"/>
              </a:rPr>
              <a:t>. Требования кассового чека при </a:t>
            </a:r>
            <a:r>
              <a:rPr lang="ru-RU" sz="7000" dirty="0" smtClean="0">
                <a:latin typeface="Corbel" panose="020B0503020204020204" pitchFamily="34" charset="0"/>
              </a:rPr>
              <a:t>покупке.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3</a:t>
            </a:r>
            <a:r>
              <a:rPr lang="ru-RU" sz="7000" dirty="0">
                <a:latin typeface="Corbel" panose="020B0503020204020204" pitchFamily="34" charset="0"/>
              </a:rPr>
              <a:t>. Переход улицы на зелёный свет </a:t>
            </a:r>
            <a:r>
              <a:rPr lang="ru-RU" sz="7000" dirty="0" smtClean="0">
                <a:latin typeface="Corbel" panose="020B0503020204020204" pitchFamily="34" charset="0"/>
              </a:rPr>
              <a:t>светофора.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4</a:t>
            </a:r>
            <a:r>
              <a:rPr lang="ru-RU" sz="7000" dirty="0">
                <a:latin typeface="Corbel" panose="020B0503020204020204" pitchFamily="34" charset="0"/>
              </a:rPr>
              <a:t>. Просмотр социальной рекламы о борьбе с </a:t>
            </a:r>
            <a:r>
              <a:rPr lang="en-US" sz="7000" dirty="0" smtClean="0">
                <a:latin typeface="Corbel" panose="020B0503020204020204" pitchFamily="34" charset="0"/>
              </a:rPr>
              <a:t>  </a:t>
            </a:r>
          </a:p>
          <a:p>
            <a:pPr fontAlgn="base"/>
            <a:r>
              <a:rPr lang="en-US" sz="7000" dirty="0" smtClean="0">
                <a:latin typeface="Corbel" panose="020B0503020204020204" pitchFamily="34" charset="0"/>
              </a:rPr>
              <a:t>  </a:t>
            </a:r>
            <a:r>
              <a:rPr lang="ru-RU" sz="7000" dirty="0" smtClean="0">
                <a:latin typeface="Corbel" panose="020B0503020204020204" pitchFamily="34" charset="0"/>
              </a:rPr>
              <a:t>нищетой</a:t>
            </a:r>
            <a:r>
              <a:rPr lang="ru-RU" sz="7000" dirty="0">
                <a:latin typeface="Corbel" panose="020B0503020204020204" pitchFamily="34" charset="0"/>
              </a:rPr>
              <a:t>. 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58425" y="3868810"/>
            <a:ext cx="9864452" cy="387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4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2       2. </a:t>
            </a:r>
            <a:r>
              <a:rPr lang="ru-RU" sz="4200" b="1" dirty="0">
                <a:solidFill>
                  <a:schemeClr val="bg1"/>
                </a:solidFill>
                <a:latin typeface="Corbel" panose="020B0503020204020204" pitchFamily="34" charset="0"/>
              </a:rPr>
              <a:t>Требования кассового чека при </a:t>
            </a:r>
            <a:r>
              <a:rPr lang="ru-RU" sz="4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</a:p>
          <a:p>
            <a:pPr fontAlgn="base"/>
            <a:r>
              <a:rPr lang="ru-RU" sz="4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    покупке</a:t>
            </a:r>
            <a:r>
              <a:rPr lang="ru-RU" sz="42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4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463253"/>
            <a:ext cx="9426986" cy="57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500" dirty="0">
                <a:latin typeface="Corbel" panose="020B0503020204020204" pitchFamily="34" charset="0"/>
              </a:rPr>
              <a:t>ЮНИСЕФ опубликовало видео, где множество людей </a:t>
            </a:r>
            <a:r>
              <a:rPr lang="ru-RU" sz="5500" dirty="0" smtClean="0">
                <a:latin typeface="Corbel" panose="020B0503020204020204" pitchFamily="34" charset="0"/>
              </a:rPr>
              <a:t>пели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о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ru-RU" sz="5500" dirty="0" smtClean="0">
                <a:latin typeface="Corbel" panose="020B0503020204020204" pitchFamily="34" charset="0"/>
              </a:rPr>
              <a:t>мире </a:t>
            </a:r>
            <a:r>
              <a:rPr lang="ru-RU" sz="5500" dirty="0">
                <a:latin typeface="Corbel" panose="020B0503020204020204" pitchFamily="34" charset="0"/>
              </a:rPr>
              <a:t>без войны и нищеты. На одном из кадров </a:t>
            </a:r>
            <a:r>
              <a:rPr lang="ru-RU" sz="5500" dirty="0" smtClean="0">
                <a:latin typeface="Corbel" panose="020B0503020204020204" pitchFamily="34" charset="0"/>
              </a:rPr>
              <a:t>можно</a:t>
            </a:r>
          </a:p>
          <a:p>
            <a:pPr fontAlgn="base"/>
            <a:r>
              <a:rPr lang="ru-RU" sz="5500" dirty="0">
                <a:latin typeface="Corbel" panose="020B0503020204020204" pitchFamily="34" charset="0"/>
              </a:rPr>
              <a:t>у</a:t>
            </a:r>
            <a:r>
              <a:rPr lang="ru-RU" sz="5500" dirty="0" smtClean="0">
                <a:latin typeface="Corbel" panose="020B0503020204020204" pitchFamily="34" charset="0"/>
              </a:rPr>
              <a:t>видеть </a:t>
            </a:r>
            <a:r>
              <a:rPr lang="ru-RU" sz="5500" dirty="0" err="1" smtClean="0">
                <a:latin typeface="Corbel" panose="020B0503020204020204" pitchFamily="34" charset="0"/>
              </a:rPr>
              <a:t>Саманту</a:t>
            </a:r>
            <a:r>
              <a:rPr lang="ru-RU" sz="5500" dirty="0" smtClean="0">
                <a:latin typeface="Corbel" panose="020B0503020204020204" pitchFamily="34" charset="0"/>
              </a:rPr>
              <a:t> </a:t>
            </a:r>
            <a:r>
              <a:rPr lang="ru-RU" sz="5500" dirty="0" err="1">
                <a:latin typeface="Corbel" panose="020B0503020204020204" pitchFamily="34" charset="0"/>
              </a:rPr>
              <a:t>Кристофоретти</a:t>
            </a:r>
            <a:r>
              <a:rPr lang="ru-RU" sz="5500" dirty="0">
                <a:latin typeface="Corbel" panose="020B0503020204020204" pitchFamily="34" charset="0"/>
              </a:rPr>
              <a:t>, за спиной которой </a:t>
            </a:r>
            <a:r>
              <a:rPr lang="ru-RU" sz="5500" dirty="0" smtClean="0">
                <a:latin typeface="Corbel" panose="020B0503020204020204" pitchFamily="34" charset="0"/>
              </a:rPr>
              <a:t>видна</a:t>
            </a: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темнота и</a:t>
            </a:r>
            <a:r>
              <a:rPr lang="ru-RU" sz="5500" dirty="0">
                <a:latin typeface="Corbel" panose="020B0503020204020204" pitchFamily="34" charset="0"/>
              </a:rPr>
              <a:t> </a:t>
            </a:r>
            <a:r>
              <a:rPr lang="ru-RU" sz="5500" dirty="0" smtClean="0">
                <a:latin typeface="Corbel" panose="020B0503020204020204" pitchFamily="34" charset="0"/>
              </a:rPr>
              <a:t>огромный </a:t>
            </a:r>
            <a:r>
              <a:rPr lang="ru-RU" sz="5500" dirty="0">
                <a:latin typeface="Corbel" panose="020B0503020204020204" pitchFamily="34" charset="0"/>
              </a:rPr>
              <a:t>голубой шар. </a:t>
            </a:r>
          </a:p>
          <a:p>
            <a:pPr fontAlgn="base"/>
            <a:r>
              <a:rPr lang="ru-RU" sz="5500" b="1" dirty="0" smtClean="0">
                <a:latin typeface="Corbel" panose="020B0503020204020204" pitchFamily="34" charset="0"/>
              </a:rPr>
              <a:t>Кто </a:t>
            </a:r>
            <a:r>
              <a:rPr lang="ru-RU" sz="5500" b="1" dirty="0" err="1">
                <a:latin typeface="Corbel" panose="020B0503020204020204" pitchFamily="34" charset="0"/>
              </a:rPr>
              <a:t>Саманта</a:t>
            </a:r>
            <a:r>
              <a:rPr lang="ru-RU" sz="5500" b="1" dirty="0">
                <a:latin typeface="Corbel" panose="020B0503020204020204" pitchFamily="34" charset="0"/>
              </a:rPr>
              <a:t> </a:t>
            </a:r>
            <a:r>
              <a:rPr lang="ru-RU" sz="5500" b="1" dirty="0" smtClean="0">
                <a:latin typeface="Corbel" panose="020B0503020204020204" pitchFamily="34" charset="0"/>
              </a:rPr>
              <a:t>по профессии</a:t>
            </a:r>
            <a:r>
              <a:rPr lang="ru-RU" sz="5500" b="1" dirty="0">
                <a:latin typeface="Corbel" panose="020B0503020204020204" pitchFamily="34" charset="0"/>
              </a:rPr>
              <a:t>?</a:t>
            </a:r>
            <a:r>
              <a:rPr lang="ru-RU" sz="5500" dirty="0">
                <a:latin typeface="Corbel" panose="020B0503020204020204" pitchFamily="34" charset="0"/>
              </a:rPr>
              <a:t/>
            </a:r>
            <a:br>
              <a:rPr lang="ru-RU" sz="5500" dirty="0">
                <a:latin typeface="Corbel" panose="020B0503020204020204" pitchFamily="34" charset="0"/>
              </a:rPr>
            </a:br>
            <a:r>
              <a:rPr lang="ru-RU" sz="5500" dirty="0">
                <a:latin typeface="Corbel" panose="020B0503020204020204" pitchFamily="34" charset="0"/>
              </a:rPr>
              <a:t>1. Кондитер.</a:t>
            </a:r>
            <a:br>
              <a:rPr lang="ru-RU" sz="5500" dirty="0">
                <a:latin typeface="Corbel" panose="020B0503020204020204" pitchFamily="34" charset="0"/>
              </a:rPr>
            </a:br>
            <a:r>
              <a:rPr lang="ru-RU" sz="5500" dirty="0">
                <a:latin typeface="Corbel" panose="020B0503020204020204" pitchFamily="34" charset="0"/>
              </a:rPr>
              <a:t>2. Учитель географии.</a:t>
            </a:r>
            <a:br>
              <a:rPr lang="ru-RU" sz="5500" dirty="0">
                <a:latin typeface="Corbel" panose="020B0503020204020204" pitchFamily="34" charset="0"/>
              </a:rPr>
            </a:br>
            <a:r>
              <a:rPr lang="ru-RU" sz="5500" dirty="0">
                <a:latin typeface="Corbel" panose="020B0503020204020204" pitchFamily="34" charset="0"/>
              </a:rPr>
              <a:t>3. Космонавт.</a:t>
            </a:r>
            <a:br>
              <a:rPr lang="ru-RU" sz="5500" dirty="0">
                <a:latin typeface="Corbel" panose="020B0503020204020204" pitchFamily="34" charset="0"/>
              </a:rPr>
            </a:br>
            <a:r>
              <a:rPr lang="ru-RU" sz="5500" dirty="0">
                <a:latin typeface="Corbel" panose="020B0503020204020204" pitchFamily="34" charset="0"/>
              </a:rPr>
              <a:t>4. Сторож.</a:t>
            </a:r>
            <a:endParaRPr lang="ru-RU" sz="5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3. Космонавт.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2406120"/>
            <a:ext cx="8167322" cy="70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4800" i="1" dirty="0" smtClean="0">
                <a:latin typeface="Corbel" panose="020B0503020204020204" pitchFamily="34" charset="0"/>
              </a:rPr>
              <a:t>правильных</a:t>
            </a:r>
            <a:endParaRPr lang="en-US" sz="48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4800" i="1" dirty="0">
                <a:latin typeface="Corbel" panose="020B0503020204020204" pitchFamily="34" charset="0"/>
              </a:rPr>
              <a:t>ответа, или не быть их вовсе. Если вариантов </a:t>
            </a:r>
            <a:r>
              <a:rPr lang="ru-RU" sz="4800" i="1" dirty="0" smtClean="0">
                <a:latin typeface="Corbel" panose="020B0503020204020204" pitchFamily="34" charset="0"/>
              </a:rPr>
              <a:t>больше</a:t>
            </a:r>
            <a:endParaRPr lang="en-US" sz="48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i="1" dirty="0" smtClean="0">
                <a:latin typeface="Corbel" panose="020B0503020204020204" pitchFamily="34" charset="0"/>
              </a:rPr>
              <a:t>одного</a:t>
            </a:r>
            <a:r>
              <a:rPr lang="ru-RU" sz="4800" i="1" dirty="0">
                <a:latin typeface="Corbel" panose="020B0503020204020204" pitchFamily="34" charset="0"/>
              </a:rPr>
              <a:t>, выберите все </a:t>
            </a:r>
            <a:r>
              <a:rPr lang="ru-RU" sz="4800" i="1" dirty="0" smtClean="0">
                <a:latin typeface="Corbel" panose="020B0503020204020204" pitchFamily="34" charset="0"/>
              </a:rPr>
              <a:t>правильные.</a:t>
            </a:r>
            <a:endParaRPr lang="en-US" sz="48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Чтобы </a:t>
            </a:r>
            <a:r>
              <a:rPr lang="ru-RU" sz="4800" b="1" dirty="0">
                <a:latin typeface="Corbel" panose="020B0503020204020204" pitchFamily="34" charset="0"/>
              </a:rPr>
              <a:t>ликвидировать нищету среди </a:t>
            </a:r>
            <a:r>
              <a:rPr lang="ru-RU" sz="4800" b="1" dirty="0" smtClean="0">
                <a:latin typeface="Corbel" panose="020B0503020204020204" pitchFamily="34" charset="0"/>
              </a:rPr>
              <a:t>нацменьшинств</a:t>
            </a:r>
            <a:r>
              <a:rPr lang="ru-RU" sz="4800" b="1" dirty="0">
                <a:latin typeface="Corbel" panose="020B0503020204020204" pitchFamily="34" charset="0"/>
              </a:rPr>
              <a:t>, </a:t>
            </a:r>
            <a:r>
              <a:rPr lang="ru-RU" sz="4800" b="1" dirty="0" smtClean="0">
                <a:latin typeface="Corbel" panose="020B0503020204020204" pitchFamily="34" charset="0"/>
              </a:rPr>
              <a:t>ЮНИСЕФ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советует</a:t>
            </a:r>
            <a:r>
              <a:rPr lang="ru-RU" sz="4800" b="1" dirty="0">
                <a:latin typeface="Corbel" panose="020B0503020204020204" pitchFamily="34" charset="0"/>
              </a:rPr>
              <a:t>: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1. обеспечить </a:t>
            </a:r>
            <a:r>
              <a:rPr lang="ru-RU" sz="4800" dirty="0">
                <a:latin typeface="Corbel" panose="020B0503020204020204" pitchFamily="34" charset="0"/>
              </a:rPr>
              <a:t>доступ детей к качественному образованию.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2</a:t>
            </a:r>
            <a:r>
              <a:rPr lang="ru-RU" sz="4800" dirty="0">
                <a:latin typeface="Corbel" panose="020B0503020204020204" pitchFamily="34" charset="0"/>
              </a:rPr>
              <a:t>. обеспечить их доступ к качественным медицинским услугам.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3</a:t>
            </a:r>
            <a:r>
              <a:rPr lang="ru-RU" sz="4800" dirty="0">
                <a:latin typeface="Corbel" panose="020B0503020204020204" pitchFamily="34" charset="0"/>
              </a:rPr>
              <a:t>. интегрировать представителей </a:t>
            </a:r>
            <a:r>
              <a:rPr lang="ru-RU" sz="4800" dirty="0" smtClean="0">
                <a:latin typeface="Corbel" panose="020B0503020204020204" pitchFamily="34" charset="0"/>
              </a:rPr>
              <a:t>нацменьшинств </a:t>
            </a:r>
            <a:r>
              <a:rPr lang="ru-RU" sz="4800" dirty="0">
                <a:latin typeface="Corbel" panose="020B0503020204020204" pitchFamily="34" charset="0"/>
              </a:rPr>
              <a:t>в организации с правом принимать решения.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4</a:t>
            </a:r>
            <a:r>
              <a:rPr lang="ru-RU" sz="4800" dirty="0">
                <a:latin typeface="Corbel" panose="020B0503020204020204" pitchFamily="34" charset="0"/>
              </a:rPr>
              <a:t>. искоренить дискриминацию по расовому признаку. 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67" y="3058164"/>
            <a:ext cx="13840901" cy="52290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8243888" y="3107001"/>
            <a:ext cx="13317537" cy="552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2800" b="1" dirty="0">
                <a:solidFill>
                  <a:schemeClr val="bg1"/>
                </a:solidFill>
                <a:latin typeface="Corbel" panose="020B0503020204020204" pitchFamily="34" charset="0"/>
              </a:rPr>
              <a:t>1. обеспечить доступ детей к качественному образованию. </a:t>
            </a:r>
            <a:endParaRPr lang="en-US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2800" b="1" dirty="0">
                <a:solidFill>
                  <a:schemeClr val="bg1"/>
                </a:solidFill>
                <a:latin typeface="Corbel" panose="020B0503020204020204" pitchFamily="34" charset="0"/>
              </a:rPr>
              <a:t>2. обеспечить их доступ к качественным медицинским услугам. </a:t>
            </a:r>
            <a:endParaRPr lang="en-US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2800" b="1" dirty="0">
                <a:solidFill>
                  <a:schemeClr val="bg1"/>
                </a:solidFill>
                <a:latin typeface="Corbel" panose="020B0503020204020204" pitchFamily="34" charset="0"/>
              </a:rPr>
              <a:t>3. интегрировать </a:t>
            </a:r>
            <a:r>
              <a:rPr lang="ru-RU" sz="2800" b="1">
                <a:solidFill>
                  <a:schemeClr val="bg1"/>
                </a:solidFill>
                <a:latin typeface="Corbel" panose="020B0503020204020204" pitchFamily="34" charset="0"/>
              </a:rPr>
              <a:t>представителей </a:t>
            </a:r>
            <a:r>
              <a:rPr lang="ru-RU" sz="2800" b="1" smtClean="0">
                <a:solidFill>
                  <a:schemeClr val="bg1"/>
                </a:solidFill>
                <a:latin typeface="Corbel" panose="020B0503020204020204" pitchFamily="34" charset="0"/>
              </a:rPr>
              <a:t>нацменьшинств </a:t>
            </a:r>
            <a:r>
              <a:rPr lang="ru-RU" sz="2800" b="1" dirty="0">
                <a:solidFill>
                  <a:schemeClr val="bg1"/>
                </a:solidFill>
                <a:latin typeface="Corbel" panose="020B0503020204020204" pitchFamily="34" charset="0"/>
              </a:rPr>
              <a:t>в организации с </a:t>
            </a:r>
            <a:r>
              <a:rPr lang="ru-RU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правом </a:t>
            </a:r>
            <a:r>
              <a:rPr lang="ru-RU" sz="2800" b="1" dirty="0">
                <a:solidFill>
                  <a:schemeClr val="bg1"/>
                </a:solidFill>
                <a:latin typeface="Corbel" panose="020B0503020204020204" pitchFamily="34" charset="0"/>
              </a:rPr>
              <a:t>принимать решения. </a:t>
            </a:r>
            <a:endParaRPr lang="en-US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2800" b="1" dirty="0">
                <a:solidFill>
                  <a:schemeClr val="bg1"/>
                </a:solidFill>
                <a:latin typeface="Corbel" panose="020B0503020204020204" pitchFamily="34" charset="0"/>
              </a:rPr>
              <a:t>4. искоренить дискриминацию по расовому признаку.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4" y="2986088"/>
            <a:ext cx="6740120" cy="44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i="1" dirty="0">
                <a:latin typeface="Corbel" panose="020B0503020204020204" pitchFamily="34" charset="0"/>
              </a:rPr>
              <a:t>Внимание! В этом вопросе может быть </a:t>
            </a:r>
            <a:r>
              <a:rPr lang="ru-RU" sz="5700" i="1" dirty="0" smtClean="0">
                <a:latin typeface="Corbel" panose="020B0503020204020204" pitchFamily="34" charset="0"/>
              </a:rPr>
              <a:t>больше</a:t>
            </a:r>
            <a:endParaRPr lang="en-US" sz="5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i="1" dirty="0" smtClean="0">
                <a:latin typeface="Corbel" panose="020B0503020204020204" pitchFamily="34" charset="0"/>
              </a:rPr>
              <a:t>правильных </a:t>
            </a:r>
            <a:r>
              <a:rPr lang="ru-RU" sz="5700" i="1" dirty="0">
                <a:latin typeface="Corbel" panose="020B0503020204020204" pitchFamily="34" charset="0"/>
              </a:rPr>
              <a:t>вариантов ответа, или не быть их </a:t>
            </a:r>
            <a:r>
              <a:rPr lang="ru-RU" sz="5700" i="1" dirty="0" smtClean="0">
                <a:latin typeface="Corbel" panose="020B0503020204020204" pitchFamily="34" charset="0"/>
              </a:rPr>
              <a:t>вовсе.</a:t>
            </a:r>
            <a:endParaRPr lang="en-US" sz="5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i="1" dirty="0" smtClean="0">
                <a:latin typeface="Corbel" panose="020B0503020204020204" pitchFamily="34" charset="0"/>
              </a:rPr>
              <a:t>Если </a:t>
            </a:r>
            <a:r>
              <a:rPr lang="ru-RU" sz="5700" i="1" dirty="0">
                <a:latin typeface="Corbel" panose="020B0503020204020204" pitchFamily="34" charset="0"/>
              </a:rPr>
              <a:t>вариантов больше одного, выберите все </a:t>
            </a:r>
            <a:r>
              <a:rPr lang="ru-RU" sz="5700" i="1" dirty="0" smtClean="0">
                <a:latin typeface="Corbel" panose="020B0503020204020204" pitchFamily="34" charset="0"/>
              </a:rPr>
              <a:t>правильные.</a:t>
            </a:r>
            <a:endParaRPr lang="en-US" sz="5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Что </a:t>
            </a:r>
            <a:r>
              <a:rPr lang="ru-RU" sz="5700" b="1" dirty="0">
                <a:latin typeface="Corbel" panose="020B0503020204020204" pitchFamily="34" charset="0"/>
              </a:rPr>
              <a:t>может привести к обнищанию </a:t>
            </a:r>
            <a:r>
              <a:rPr lang="ru-RU" sz="5700" b="1" dirty="0" smtClean="0">
                <a:latin typeface="Corbel" panose="020B0503020204020204" pitchFamily="34" charset="0"/>
              </a:rPr>
              <a:t>людей?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1. Неправильная </a:t>
            </a:r>
            <a:r>
              <a:rPr lang="ru-RU" sz="5700" dirty="0">
                <a:latin typeface="Corbel" panose="020B0503020204020204" pitchFamily="34" charset="0"/>
              </a:rPr>
              <a:t>политика </a:t>
            </a:r>
            <a:r>
              <a:rPr lang="ru-RU" sz="5700" dirty="0" smtClean="0">
                <a:latin typeface="Corbel" panose="020B0503020204020204" pitchFamily="34" charset="0"/>
              </a:rPr>
              <a:t>властей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2</a:t>
            </a:r>
            <a:r>
              <a:rPr lang="ru-RU" sz="5700" dirty="0">
                <a:latin typeface="Corbel" panose="020B0503020204020204" pitchFamily="34" charset="0"/>
              </a:rPr>
              <a:t>. Безработица 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3</a:t>
            </a:r>
            <a:r>
              <a:rPr lang="ru-RU" sz="5700" dirty="0">
                <a:latin typeface="Corbel" panose="020B0503020204020204" pitchFamily="34" charset="0"/>
              </a:rPr>
              <a:t>. Высокие </a:t>
            </a:r>
            <a:r>
              <a:rPr lang="ru-RU" sz="5700" dirty="0" smtClean="0">
                <a:latin typeface="Corbel" panose="020B0503020204020204" pitchFamily="34" charset="0"/>
              </a:rPr>
              <a:t>цены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4</a:t>
            </a:r>
            <a:r>
              <a:rPr lang="ru-RU" sz="5700" dirty="0">
                <a:latin typeface="Corbel" panose="020B0503020204020204" pitchFamily="34" charset="0"/>
              </a:rPr>
              <a:t>. Алкоголизм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17" y="3186232"/>
            <a:ext cx="12035969" cy="45471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" y="423861"/>
            <a:ext cx="1518131" cy="18448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38722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5"/>
            <a:ext cx="12868114" cy="85724"/>
          </a:xfrm>
          <a:prstGeom prst="rect">
            <a:avLst/>
          </a:prstGeom>
        </p:spPr>
      </p:pic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912850" y="698575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3" name="Google Shape;117;p9"/>
          <p:cNvSpPr txBox="1"/>
          <p:nvPr/>
        </p:nvSpPr>
        <p:spPr>
          <a:xfrm>
            <a:off x="11558266" y="3628504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1. Неправильная политика властей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2. Безработица 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3. Высокие цены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4. Алкоголизм</a:t>
            </a:r>
          </a:p>
        </p:txBody>
      </p:sp>
      <p:sp>
        <p:nvSpPr>
          <p:cNvPr id="11" name="Google Shape;253;p20"/>
          <p:cNvSpPr txBox="1"/>
          <p:nvPr/>
        </p:nvSpPr>
        <p:spPr>
          <a:xfrm>
            <a:off x="297634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1" y="10156495"/>
            <a:ext cx="2720266" cy="1152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057" y="10265208"/>
            <a:ext cx="2375344" cy="10441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" y="2814638"/>
            <a:ext cx="8366762" cy="4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412</Words>
  <Application>Microsoft Office PowerPoint</Application>
  <PresentationFormat>Произвольный</PresentationFormat>
  <Paragraphs>94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390</cp:revision>
  <dcterms:modified xsi:type="dcterms:W3CDTF">2020-12-25T11:50:07Z</dcterms:modified>
</cp:coreProperties>
</file>