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2" d="100"/>
          <a:sy n="32" d="100"/>
        </p:scale>
        <p:origin x="48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204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6830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9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330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640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01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2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27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508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813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203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359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31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300" dirty="0">
                <a:latin typeface="Corbel" panose="020B0503020204020204" pitchFamily="34" charset="0"/>
              </a:rPr>
              <a:t>В Юго-Восточной Азии часто случаются наводнения. А в </a:t>
            </a:r>
            <a:r>
              <a:rPr lang="ru-RU" sz="5300" dirty="0" smtClean="0">
                <a:latin typeface="Corbel" panose="020B0503020204020204" pitchFamily="34" charset="0"/>
              </a:rPr>
              <a:t>Средние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века </a:t>
            </a:r>
            <a:r>
              <a:rPr lang="ru-RU" sz="5300" dirty="0">
                <a:latin typeface="Corbel" panose="020B0503020204020204" pitchFamily="34" charset="0"/>
              </a:rPr>
              <a:t>из-за низкого числа туалетов в населённых пунктах можно </a:t>
            </a:r>
            <a:endParaRPr lang="ru-RU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было увидеть </a:t>
            </a:r>
            <a:r>
              <a:rPr lang="ru-RU" sz="5300" dirty="0">
                <a:latin typeface="Corbel" panose="020B0503020204020204" pitchFamily="34" charset="0"/>
              </a:rPr>
              <a:t>отходы жизнедеятельности человека прямо на </a:t>
            </a:r>
            <a:endParaRPr lang="ru-RU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улицах. Поэтому </a:t>
            </a:r>
            <a:r>
              <a:rPr lang="ru-RU" sz="5300" dirty="0">
                <a:latin typeface="Corbel" panose="020B0503020204020204" pitchFamily="34" charset="0"/>
              </a:rPr>
              <a:t>там с детства учились использовать… </a:t>
            </a:r>
            <a:r>
              <a:rPr lang="ru-RU" sz="5300" b="1" dirty="0" smtClean="0">
                <a:latin typeface="Corbel" panose="020B0503020204020204" pitchFamily="34" charset="0"/>
              </a:rPr>
              <a:t>Что?</a:t>
            </a:r>
            <a:endParaRPr lang="en-US" sz="5300" b="1" dirty="0" smtClean="0">
              <a:latin typeface="Corbel" panose="020B0503020204020204" pitchFamily="34" charset="0"/>
            </a:endParaRPr>
          </a:p>
          <a:p>
            <a:pPr fontAlgn="base"/>
            <a:endParaRPr lang="ru-RU" sz="2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300" dirty="0" err="1" smtClean="0">
                <a:latin typeface="Corbel" panose="020B0503020204020204" pitchFamily="34" charset="0"/>
              </a:rPr>
              <a:t>Inundațiile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sunt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frecvente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în</a:t>
            </a:r>
            <a:r>
              <a:rPr lang="en-US" sz="5300" dirty="0">
                <a:latin typeface="Corbel" panose="020B0503020204020204" pitchFamily="34" charset="0"/>
              </a:rPr>
              <a:t> Asia de </a:t>
            </a:r>
            <a:r>
              <a:rPr lang="en-US" sz="5300" dirty="0" err="1">
                <a:latin typeface="Corbel" panose="020B0503020204020204" pitchFamily="34" charset="0"/>
              </a:rPr>
              <a:t>Sud</a:t>
            </a:r>
            <a:r>
              <a:rPr lang="en-US" sz="5300" dirty="0">
                <a:latin typeface="Corbel" panose="020B0503020204020204" pitchFamily="34" charset="0"/>
              </a:rPr>
              <a:t>-Est. </a:t>
            </a:r>
            <a:r>
              <a:rPr lang="en-US" sz="5300" dirty="0" err="1">
                <a:latin typeface="Corbel" panose="020B0503020204020204" pitchFamily="34" charset="0"/>
              </a:rPr>
              <a:t>În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Evul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Mediu</a:t>
            </a:r>
            <a:r>
              <a:rPr lang="en-US" sz="5300" dirty="0">
                <a:latin typeface="Corbel" panose="020B0503020204020204" pitchFamily="34" charset="0"/>
              </a:rPr>
              <a:t>, din </a:t>
            </a:r>
            <a:r>
              <a:rPr lang="en-US" sz="5300" dirty="0" err="1" smtClean="0">
                <a:latin typeface="Corbel" panose="020B0503020204020204" pitchFamily="34" charset="0"/>
              </a:rPr>
              <a:t>cauza</a:t>
            </a:r>
            <a:endParaRPr lang="en-US" sz="5300" dirty="0">
              <a:latin typeface="Corbel" panose="020B0503020204020204" pitchFamily="34" charset="0"/>
            </a:endParaRPr>
          </a:p>
          <a:p>
            <a:pPr fontAlgn="base"/>
            <a:r>
              <a:rPr lang="en-US" sz="5300" dirty="0" err="1" smtClean="0">
                <a:latin typeface="Corbel" panose="020B0503020204020204" pitchFamily="34" charset="0"/>
              </a:rPr>
              <a:t>numărului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redus</a:t>
            </a:r>
            <a:r>
              <a:rPr lang="en-US" sz="5300" dirty="0">
                <a:latin typeface="Corbel" panose="020B0503020204020204" pitchFamily="34" charset="0"/>
              </a:rPr>
              <a:t> de </a:t>
            </a:r>
            <a:r>
              <a:rPr lang="en-US" sz="5300" dirty="0" err="1">
                <a:latin typeface="Corbel" panose="020B0503020204020204" pitchFamily="34" charset="0"/>
              </a:rPr>
              <a:t>toalete</a:t>
            </a:r>
            <a:r>
              <a:rPr lang="en-US" sz="5300" dirty="0">
                <a:latin typeface="Corbel" panose="020B0503020204020204" pitchFamily="34" charset="0"/>
              </a:rPr>
              <a:t>, </a:t>
            </a:r>
            <a:r>
              <a:rPr lang="en-US" sz="5300" dirty="0" err="1">
                <a:latin typeface="Corbel" panose="020B0503020204020204" pitchFamily="34" charset="0"/>
              </a:rPr>
              <a:t>străzile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erau</a:t>
            </a:r>
            <a:r>
              <a:rPr lang="en-US" sz="5300" dirty="0">
                <a:latin typeface="Corbel" panose="020B0503020204020204" pitchFamily="34" charset="0"/>
              </a:rPr>
              <a:t> inundate </a:t>
            </a:r>
            <a:r>
              <a:rPr lang="en-US" sz="5300" dirty="0" err="1">
                <a:latin typeface="Corbel" panose="020B0503020204020204" pitchFamily="34" charset="0"/>
              </a:rPr>
              <a:t>și</a:t>
            </a:r>
            <a:r>
              <a:rPr lang="en-US" sz="5300" dirty="0">
                <a:latin typeface="Corbel" panose="020B0503020204020204" pitchFamily="34" charset="0"/>
              </a:rPr>
              <a:t> de </a:t>
            </a:r>
            <a:r>
              <a:rPr lang="en-US" sz="5300" dirty="0" err="1">
                <a:latin typeface="Corbel" panose="020B0503020204020204" pitchFamily="34" charset="0"/>
              </a:rPr>
              <a:t>deșeuri</a:t>
            </a:r>
            <a:r>
              <a:rPr lang="en-US" sz="5300" dirty="0">
                <a:latin typeface="Corbel" panose="020B0503020204020204" pitchFamily="34" charset="0"/>
              </a:rPr>
              <a:t> ale 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300" dirty="0" err="1" smtClean="0">
                <a:latin typeface="Corbel" panose="020B0503020204020204" pitchFamily="34" charset="0"/>
              </a:rPr>
              <a:t>activităților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umane</a:t>
            </a:r>
            <a:r>
              <a:rPr lang="en-US" sz="5300" dirty="0">
                <a:latin typeface="Corbel" panose="020B0503020204020204" pitchFamily="34" charset="0"/>
              </a:rPr>
              <a:t>. </a:t>
            </a:r>
            <a:r>
              <a:rPr lang="en-US" sz="5300" dirty="0" err="1">
                <a:latin typeface="Corbel" panose="020B0503020204020204" pitchFamily="34" charset="0"/>
              </a:rPr>
              <a:t>Astfel</a:t>
            </a:r>
            <a:r>
              <a:rPr lang="en-US" sz="5300" dirty="0">
                <a:latin typeface="Corbel" panose="020B0503020204020204" pitchFamily="34" charset="0"/>
              </a:rPr>
              <a:t>, nu </a:t>
            </a:r>
            <a:r>
              <a:rPr lang="en-US" sz="5300" dirty="0" smtClean="0">
                <a:latin typeface="Corbel" panose="020B0503020204020204" pitchFamily="34" charset="0"/>
              </a:rPr>
              <a:t>e</a:t>
            </a:r>
            <a:r>
              <a:rPr lang="ro-MD" sz="5300" dirty="0" smtClean="0">
                <a:latin typeface="Corbel" panose="020B0503020204020204" pitchFamily="34" charset="0"/>
              </a:rPr>
              <a:t>ste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>
                <a:latin typeface="Corbel" panose="020B0503020204020204" pitchFamily="34" charset="0"/>
              </a:rPr>
              <a:t>de </a:t>
            </a:r>
            <a:r>
              <a:rPr lang="en-US" sz="5300" dirty="0" err="1">
                <a:latin typeface="Corbel" panose="020B0503020204020204" pitchFamily="34" charset="0"/>
              </a:rPr>
              <a:t>mirare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că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localnicii</a:t>
            </a:r>
            <a:r>
              <a:rPr lang="en-US" sz="5300" dirty="0">
                <a:latin typeface="Corbel" panose="020B0503020204020204" pitchFamily="34" charset="0"/>
              </a:rPr>
              <a:t> din </a:t>
            </a:r>
            <a:r>
              <a:rPr lang="en-US" sz="5300" dirty="0" err="1">
                <a:latin typeface="Corbel" panose="020B0503020204020204" pitchFamily="34" charset="0"/>
              </a:rPr>
              <a:t>copilărie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endParaRPr lang="ru-RU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300" dirty="0" err="1" smtClean="0">
                <a:latin typeface="Corbel" panose="020B0503020204020204" pitchFamily="34" charset="0"/>
              </a:rPr>
              <a:t>erau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 smtClean="0">
                <a:latin typeface="Corbel" panose="020B0503020204020204" pitchFamily="34" charset="0"/>
              </a:rPr>
              <a:t>învățați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să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folosească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 smtClean="0">
                <a:latin typeface="Corbel" panose="020B0503020204020204" pitchFamily="34" charset="0"/>
              </a:rPr>
              <a:t>ce</a:t>
            </a:r>
            <a:r>
              <a:rPr lang="ro-MD" sz="5300" dirty="0" smtClean="0">
                <a:latin typeface="Corbel" panose="020B0503020204020204" pitchFamily="34" charset="0"/>
              </a:rPr>
              <a:t>e</a:t>
            </a:r>
            <a:r>
              <a:rPr lang="en-US" sz="5300" dirty="0" smtClean="0">
                <a:latin typeface="Corbel" panose="020B0503020204020204" pitchFamily="34" charset="0"/>
              </a:rPr>
              <a:t>a</a:t>
            </a:r>
            <a:r>
              <a:rPr lang="ro-MD" sz="5300" dirty="0" smtClean="0">
                <a:latin typeface="Corbel" panose="020B0503020204020204" pitchFamily="34" charset="0"/>
              </a:rPr>
              <a:t>,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ce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ro-MD" sz="5300" dirty="0" smtClean="0">
                <a:latin typeface="Corbel" panose="020B0503020204020204" pitchFamily="34" charset="0"/>
              </a:rPr>
              <a:t>majoritatea din noi </a:t>
            </a:r>
            <a:r>
              <a:rPr lang="en-US" sz="5300" dirty="0" smtClean="0">
                <a:latin typeface="Corbel" panose="020B0503020204020204" pitchFamily="34" charset="0"/>
              </a:rPr>
              <a:t>a </a:t>
            </a:r>
            <a:r>
              <a:rPr lang="en-US" sz="5300" dirty="0" err="1">
                <a:latin typeface="Corbel" panose="020B0503020204020204" pitchFamily="34" charset="0"/>
              </a:rPr>
              <a:t>văzut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doar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în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endParaRPr lang="ro-MD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300" dirty="0" err="1" smtClean="0">
                <a:latin typeface="Corbel" panose="020B0503020204020204" pitchFamily="34" charset="0"/>
              </a:rPr>
              <a:t>filme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sau</a:t>
            </a:r>
            <a:r>
              <a:rPr lang="en-US" sz="5300" dirty="0">
                <a:latin typeface="Corbel" panose="020B0503020204020204" pitchFamily="34" charset="0"/>
              </a:rPr>
              <a:t> la </a:t>
            </a:r>
            <a:r>
              <a:rPr lang="en-US" sz="5300" dirty="0" err="1" smtClean="0">
                <a:latin typeface="Corbel" panose="020B0503020204020204" pitchFamily="34" charset="0"/>
              </a:rPr>
              <a:t>circ</a:t>
            </a:r>
            <a:r>
              <a:rPr lang="ro-MD" sz="5300" dirty="0">
                <a:latin typeface="Corbel" panose="020B0503020204020204" pitchFamily="34" charset="0"/>
              </a:rPr>
              <a:t>.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b="1" dirty="0" smtClean="0">
                <a:latin typeface="Corbel" panose="020B0503020204020204" pitchFamily="34" charset="0"/>
              </a:rPr>
              <a:t>Ce</a:t>
            </a:r>
            <a:r>
              <a:rPr lang="ru-RU" sz="5300" b="1" dirty="0" smtClean="0">
                <a:latin typeface="Corbel" panose="020B0503020204020204" pitchFamily="34" charset="0"/>
              </a:rPr>
              <a:t> </a:t>
            </a:r>
            <a:r>
              <a:rPr lang="en-US" sz="5300" b="1" dirty="0" err="1" smtClean="0">
                <a:latin typeface="Corbel" panose="020B0503020204020204" pitchFamily="34" charset="0"/>
              </a:rPr>
              <a:t>anume</a:t>
            </a:r>
            <a:r>
              <a:rPr lang="en-US" sz="5300" b="1" dirty="0">
                <a:latin typeface="Corbel" panose="020B0503020204020204" pitchFamily="34" charset="0"/>
              </a:rPr>
              <a:t>? </a:t>
            </a:r>
            <a:endParaRPr lang="ru-RU" sz="5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237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382251" y="3814603"/>
            <a:ext cx="9721850" cy="38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Ходули /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Picioroange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fr-FR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70056988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5" r="20980" b="-1079"/>
          <a:stretch/>
        </p:blipFill>
        <p:spPr bwMode="auto">
          <a:xfrm>
            <a:off x="2228850" y="1717858"/>
            <a:ext cx="6172200" cy="816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0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В статье «Радио «Свобода» об открытии границ </a:t>
            </a:r>
            <a:r>
              <a:rPr lang="ru-RU" sz="6000" dirty="0" smtClean="0">
                <a:latin typeface="Corbel" panose="020B0503020204020204" pitchFamily="34" charset="0"/>
              </a:rPr>
              <a:t>после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пандемии </a:t>
            </a:r>
            <a:r>
              <a:rPr lang="en-US" sz="6000" dirty="0">
                <a:latin typeface="Corbel" panose="020B0503020204020204" pitchFamily="34" charset="0"/>
              </a:rPr>
              <a:t>COVID-19 </a:t>
            </a:r>
            <a:r>
              <a:rPr lang="ru-RU" sz="6000" dirty="0">
                <a:latin typeface="Corbel" panose="020B0503020204020204" pitchFamily="34" charset="0"/>
              </a:rPr>
              <a:t>есть фотография лужи, в </a:t>
            </a:r>
            <a:r>
              <a:rPr lang="ru-RU" sz="6000" dirty="0" smtClean="0">
                <a:latin typeface="Corbel" panose="020B0503020204020204" pitchFamily="34" charset="0"/>
              </a:rPr>
              <a:t>которой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отражается </a:t>
            </a:r>
            <a:r>
              <a:rPr lang="ru-RU" sz="6000" dirty="0">
                <a:latin typeface="Corbel" panose="020B0503020204020204" pitchFamily="34" charset="0"/>
              </a:rPr>
              <a:t>памятник архитектуры.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Что </a:t>
            </a:r>
            <a:r>
              <a:rPr lang="ru-RU" sz="6000" b="1" dirty="0">
                <a:latin typeface="Corbel" panose="020B0503020204020204" pitchFamily="34" charset="0"/>
              </a:rPr>
              <a:t>прохожий выбросил </a:t>
            </a:r>
            <a:r>
              <a:rPr lang="ru-RU" sz="6000" b="1" dirty="0" smtClean="0">
                <a:latin typeface="Corbel" panose="020B0503020204020204" pitchFamily="34" charset="0"/>
              </a:rPr>
              <a:t>в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лужу?</a:t>
            </a:r>
            <a:endParaRPr lang="en-US" sz="6000" b="1" dirty="0">
              <a:latin typeface="Corbel" panose="020B0503020204020204" pitchFamily="34" charset="0"/>
            </a:endParaRPr>
          </a:p>
          <a:p>
            <a:pPr fontAlgn="base"/>
            <a:endParaRPr lang="ru-RU" sz="1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Un </a:t>
            </a:r>
            <a:r>
              <a:rPr lang="en-US" sz="6000" dirty="0" err="1">
                <a:latin typeface="Corbel" panose="020B0503020204020204" pitchFamily="34" charset="0"/>
              </a:rPr>
              <a:t>articol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de</a:t>
            </a:r>
            <a:r>
              <a:rPr lang="ro-MD" sz="6000" dirty="0" smtClean="0">
                <a:latin typeface="Corbel" panose="020B0503020204020204" pitchFamily="34" charset="0"/>
              </a:rPr>
              <a:t> la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Radio Europa </a:t>
            </a:r>
            <a:r>
              <a:rPr lang="en-US" sz="6000" dirty="0" err="1">
                <a:latin typeface="Corbel" panose="020B0503020204020204" pitchFamily="34" charset="0"/>
              </a:rPr>
              <a:t>Liberă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despre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deschiderea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hotarelor</a:t>
            </a:r>
            <a:r>
              <a:rPr lang="ru-RU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de </a:t>
            </a:r>
            <a:r>
              <a:rPr lang="en-US" sz="6000" dirty="0" err="1">
                <a:latin typeface="Corbel" panose="020B0503020204020204" pitchFamily="34" charset="0"/>
              </a:rPr>
              <a:t>după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pandemia</a:t>
            </a:r>
            <a:r>
              <a:rPr lang="en-US" sz="6000" dirty="0">
                <a:latin typeface="Corbel" panose="020B0503020204020204" pitchFamily="34" charset="0"/>
              </a:rPr>
              <a:t> COVID-19, </a:t>
            </a:r>
            <a:r>
              <a:rPr lang="en-US" sz="6000" dirty="0" smtClean="0">
                <a:latin typeface="Corbel" panose="020B0503020204020204" pitchFamily="34" charset="0"/>
              </a:rPr>
              <a:t>e</a:t>
            </a:r>
            <a:r>
              <a:rPr lang="ro-MD" sz="6000" dirty="0" smtClean="0">
                <a:latin typeface="Corbel" panose="020B0503020204020204" pitchFamily="34" charset="0"/>
              </a:rPr>
              <a:t>ste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însoțit</a:t>
            </a:r>
            <a:r>
              <a:rPr lang="en-US" sz="6000" dirty="0">
                <a:latin typeface="Corbel" panose="020B0503020204020204" pitchFamily="34" charset="0"/>
              </a:rPr>
              <a:t> de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fotografia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unei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bălți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err="1" smtClean="0">
                <a:latin typeface="Corbel" panose="020B0503020204020204" pitchFamily="34" charset="0"/>
              </a:rPr>
              <a:t>în</a:t>
            </a:r>
            <a:r>
              <a:rPr lang="ru-RU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care </a:t>
            </a:r>
            <a:r>
              <a:rPr lang="en-US" sz="6000" dirty="0">
                <a:latin typeface="Corbel" panose="020B0503020204020204" pitchFamily="34" charset="0"/>
              </a:rPr>
              <a:t>se </a:t>
            </a:r>
            <a:r>
              <a:rPr lang="en-US" sz="6000" dirty="0" err="1">
                <a:latin typeface="Corbel" panose="020B0503020204020204" pitchFamily="34" charset="0"/>
              </a:rPr>
              <a:t>reflectă</a:t>
            </a:r>
            <a:r>
              <a:rPr lang="en-US" sz="6000" dirty="0">
                <a:latin typeface="Corbel" panose="020B0503020204020204" pitchFamily="34" charset="0"/>
              </a:rPr>
              <a:t> un monument de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arhitectură</a:t>
            </a:r>
            <a:r>
              <a:rPr lang="en-US" sz="6000" dirty="0" smtClean="0">
                <a:latin typeface="Corbel" panose="020B0503020204020204" pitchFamily="34" charset="0"/>
              </a:rPr>
              <a:t>.</a:t>
            </a:r>
            <a:r>
              <a:rPr lang="ro-MD" sz="6000" dirty="0" smtClean="0">
                <a:latin typeface="Corbel" panose="020B0503020204020204" pitchFamily="34" charset="0"/>
              </a:rPr>
              <a:t> </a:t>
            </a:r>
            <a:r>
              <a:rPr lang="en-US" sz="6000" b="1" dirty="0" smtClean="0">
                <a:latin typeface="Corbel" panose="020B0503020204020204" pitchFamily="34" charset="0"/>
              </a:rPr>
              <a:t>Ce </a:t>
            </a:r>
            <a:r>
              <a:rPr lang="en-US" sz="6000" b="1" dirty="0">
                <a:latin typeface="Corbel" panose="020B0503020204020204" pitchFamily="34" charset="0"/>
              </a:rPr>
              <a:t>a </a:t>
            </a:r>
            <a:r>
              <a:rPr lang="en-US" sz="6000" b="1" dirty="0" err="1">
                <a:latin typeface="Corbel" panose="020B0503020204020204" pitchFamily="34" charset="0"/>
              </a:rPr>
              <a:t>aruncat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smtClean="0">
                <a:latin typeface="Corbel" panose="020B0503020204020204" pitchFamily="34" charset="0"/>
              </a:rPr>
              <a:t>un</a:t>
            </a:r>
            <a:r>
              <a:rPr lang="ru-RU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trecător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în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această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baltă</a:t>
            </a:r>
            <a:r>
              <a:rPr lang="en-US" sz="6000" b="1" dirty="0">
                <a:latin typeface="Corbel" panose="020B0503020204020204" pitchFamily="34" charset="0"/>
              </a:rPr>
              <a:t>? 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9210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382251" y="3814603"/>
            <a:ext cx="9721850" cy="38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Маску /</a:t>
            </a:r>
          </a:p>
          <a:p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</a:t>
            </a:r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Masca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protecție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square_1280_869972cb944c70263b077f8b6de1bd7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071688"/>
            <a:ext cx="7812088" cy="781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На постере, призывающем </a:t>
            </a:r>
            <a:r>
              <a:rPr lang="ru-RU" sz="7200" dirty="0" smtClean="0">
                <a:latin typeface="Corbel" panose="020B0503020204020204" pitchFamily="34" charset="0"/>
              </a:rPr>
              <a:t>экономить воду</a:t>
            </a:r>
            <a:r>
              <a:rPr lang="ru-RU" sz="7200" dirty="0">
                <a:latin typeface="Corbel" panose="020B0503020204020204" pitchFamily="34" charset="0"/>
              </a:rPr>
              <a:t>,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сказано</a:t>
            </a:r>
            <a:r>
              <a:rPr lang="ru-RU" sz="7200" dirty="0">
                <a:latin typeface="Corbel" panose="020B0503020204020204" pitchFamily="34" charset="0"/>
              </a:rPr>
              <a:t>, что петь можно и </a:t>
            </a:r>
            <a:r>
              <a:rPr lang="ru-RU" sz="7200" dirty="0" smtClean="0">
                <a:latin typeface="Corbel" panose="020B0503020204020204" pitchFamily="34" charset="0"/>
              </a:rPr>
              <a:t>в караоке</a:t>
            </a:r>
            <a:r>
              <a:rPr lang="ru-RU" sz="7200" dirty="0">
                <a:latin typeface="Corbel" panose="020B0503020204020204" pitchFamily="34" charset="0"/>
              </a:rPr>
              <a:t>, а не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только</a:t>
            </a:r>
            <a:r>
              <a:rPr lang="ru-RU" sz="7200" dirty="0">
                <a:latin typeface="Corbel" panose="020B0503020204020204" pitchFamily="34" charset="0"/>
              </a:rPr>
              <a:t>… </a:t>
            </a:r>
            <a:r>
              <a:rPr lang="ru-RU" sz="7200" b="1" dirty="0">
                <a:latin typeface="Corbel" panose="020B0503020204020204" pitchFamily="34" charset="0"/>
              </a:rPr>
              <a:t>Где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Pe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>
                <a:latin typeface="Corbel" panose="020B0503020204020204" pitchFamily="34" charset="0"/>
              </a:rPr>
              <a:t>un </a:t>
            </a:r>
            <a:r>
              <a:rPr lang="en-US" sz="7200" dirty="0" smtClean="0">
                <a:latin typeface="Corbel" panose="020B0503020204020204" pitchFamily="34" charset="0"/>
              </a:rPr>
              <a:t>poster, care </a:t>
            </a:r>
            <a:r>
              <a:rPr lang="en-US" sz="7200" dirty="0">
                <a:latin typeface="Corbel" panose="020B0503020204020204" pitchFamily="34" charset="0"/>
              </a:rPr>
              <a:t>ne </a:t>
            </a:r>
            <a:r>
              <a:rPr lang="en-US" sz="7200" dirty="0" err="1">
                <a:latin typeface="Corbel" panose="020B0503020204020204" pitchFamily="34" charset="0"/>
              </a:rPr>
              <a:t>îndeamnă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 smtClean="0">
                <a:latin typeface="Corbel" panose="020B0503020204020204" pitchFamily="34" charset="0"/>
              </a:rPr>
              <a:t>să</a:t>
            </a:r>
            <a:r>
              <a:rPr lang="ru-RU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 smtClean="0">
                <a:latin typeface="Corbel" panose="020B0503020204020204" pitchFamily="34" charset="0"/>
              </a:rPr>
              <a:t>economisim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apa</a:t>
            </a:r>
            <a:r>
              <a:rPr lang="en-US" sz="7200" dirty="0">
                <a:latin typeface="Corbel" panose="020B0503020204020204" pitchFamily="34" charset="0"/>
              </a:rPr>
              <a:t>, </a:t>
            </a:r>
            <a:r>
              <a:rPr lang="en-US" sz="7200" dirty="0" smtClean="0">
                <a:latin typeface="Corbel" panose="020B0503020204020204" pitchFamily="34" charset="0"/>
              </a:rPr>
              <a:t>se </a:t>
            </a:r>
            <a:r>
              <a:rPr lang="en-US" sz="7200" dirty="0" err="1" smtClean="0">
                <a:latin typeface="Corbel" panose="020B0503020204020204" pitchFamily="34" charset="0"/>
              </a:rPr>
              <a:t>afirmă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că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putem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 smtClean="0">
                <a:latin typeface="Corbel" panose="020B0503020204020204" pitchFamily="34" charset="0"/>
              </a:rPr>
              <a:t>cânta</a:t>
            </a:r>
            <a:r>
              <a:rPr lang="ru-RU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 smtClean="0">
                <a:latin typeface="Corbel" panose="020B0503020204020204" pitchFamily="34" charset="0"/>
              </a:rPr>
              <a:t>și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în</a:t>
            </a:r>
            <a:r>
              <a:rPr lang="en-US" sz="7200" dirty="0">
                <a:latin typeface="Corbel" panose="020B0503020204020204" pitchFamily="34" charset="0"/>
              </a:rPr>
              <a:t> karaoke, </a:t>
            </a:r>
            <a:r>
              <a:rPr lang="en-US" sz="7200" dirty="0" smtClean="0">
                <a:latin typeface="Corbel" panose="020B0503020204020204" pitchFamily="34" charset="0"/>
              </a:rPr>
              <a:t>nu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doar</a:t>
            </a:r>
            <a:r>
              <a:rPr lang="en-US" sz="7200" dirty="0">
                <a:latin typeface="Corbel" panose="020B0503020204020204" pitchFamily="34" charset="0"/>
              </a:rPr>
              <a:t>… </a:t>
            </a:r>
            <a:r>
              <a:rPr lang="en-US" sz="7200" b="1" dirty="0" err="1">
                <a:latin typeface="Corbel" panose="020B0503020204020204" pitchFamily="34" charset="0"/>
              </a:rPr>
              <a:t>Unde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250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382251" y="3814603"/>
            <a:ext cx="9721850" cy="38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В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душе / </a:t>
            </a: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În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cabina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de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duș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071f91326f4452dbb3eba01bdcba0b35-1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700328"/>
            <a:ext cx="9939021" cy="6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884"/>
            <a:ext cx="20058380" cy="1335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0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>
                <a:latin typeface="Corbel" panose="020B0503020204020204" pitchFamily="34" charset="0"/>
              </a:rPr>
              <a:t>ЮНИСЕФ </a:t>
            </a:r>
            <a:r>
              <a:rPr lang="ru-RU" sz="5700" smtClean="0">
                <a:latin typeface="Corbel" panose="020B0503020204020204" pitchFamily="34" charset="0"/>
              </a:rPr>
              <a:t>в Швеции </a:t>
            </a:r>
            <a:r>
              <a:rPr lang="ru-RU" sz="5700" dirty="0">
                <a:latin typeface="Corbel" panose="020B0503020204020204" pitchFamily="34" charset="0"/>
              </a:rPr>
              <a:t>опубликовал видео, где персонаж в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чёрной одежде </a:t>
            </a:r>
            <a:r>
              <a:rPr lang="ru-RU" sz="5700" dirty="0">
                <a:latin typeface="Corbel" panose="020B0503020204020204" pitchFamily="34" charset="0"/>
              </a:rPr>
              <a:t>ходит по берегу с невысокой травой.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Ролик напоминает</a:t>
            </a:r>
            <a:r>
              <a:rPr lang="ru-RU" sz="5700" dirty="0">
                <a:latin typeface="Corbel" panose="020B0503020204020204" pitchFamily="34" charset="0"/>
              </a:rPr>
              <a:t>, что от грязной воды ежедневно погибает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1000 детей</a:t>
            </a:r>
            <a:r>
              <a:rPr lang="ru-RU" sz="5700" dirty="0">
                <a:latin typeface="Corbel" panose="020B0503020204020204" pitchFamily="34" charset="0"/>
              </a:rPr>
              <a:t>. </a:t>
            </a:r>
            <a:r>
              <a:rPr lang="ru-RU" sz="5700" b="1" dirty="0">
                <a:latin typeface="Corbel" panose="020B0503020204020204" pitchFamily="34" charset="0"/>
              </a:rPr>
              <a:t>А что персонаж держит в </a:t>
            </a:r>
            <a:r>
              <a:rPr lang="ru-RU" sz="5700" b="1" dirty="0" smtClean="0">
                <a:latin typeface="Corbel" panose="020B0503020204020204" pitchFamily="34" charset="0"/>
              </a:rPr>
              <a:t>руке?</a:t>
            </a:r>
            <a:endParaRPr lang="en-US" sz="5700" b="1" dirty="0" smtClean="0">
              <a:latin typeface="Corbel" panose="020B0503020204020204" pitchFamily="34" charset="0"/>
            </a:endParaRPr>
          </a:p>
          <a:p>
            <a:pPr fontAlgn="base"/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UNICEF </a:t>
            </a:r>
            <a:r>
              <a:rPr lang="en-US" sz="5700" dirty="0" err="1">
                <a:latin typeface="Corbel" panose="020B0503020204020204" pitchFamily="34" charset="0"/>
              </a:rPr>
              <a:t>Suedia</a:t>
            </a:r>
            <a:r>
              <a:rPr lang="en-US" sz="5700" dirty="0">
                <a:latin typeface="Corbel" panose="020B0503020204020204" pitchFamily="34" charset="0"/>
              </a:rPr>
              <a:t> a </a:t>
            </a:r>
            <a:r>
              <a:rPr lang="en-US" sz="5700" dirty="0" err="1">
                <a:latin typeface="Corbel" panose="020B0503020204020204" pitchFamily="34" charset="0"/>
              </a:rPr>
              <a:t>publicat</a:t>
            </a:r>
            <a:r>
              <a:rPr lang="en-US" sz="5700" dirty="0">
                <a:latin typeface="Corbel" panose="020B0503020204020204" pitchFamily="34" charset="0"/>
              </a:rPr>
              <a:t> un video, </a:t>
            </a:r>
            <a:r>
              <a:rPr lang="en-US" sz="5700" dirty="0" err="1">
                <a:latin typeface="Corbel" panose="020B0503020204020204" pitchFamily="34" charset="0"/>
              </a:rPr>
              <a:t>în</a:t>
            </a:r>
            <a:r>
              <a:rPr lang="en-US" sz="5700" dirty="0">
                <a:latin typeface="Corbel" panose="020B0503020204020204" pitchFamily="34" charset="0"/>
              </a:rPr>
              <a:t> care un </a:t>
            </a:r>
            <a:r>
              <a:rPr lang="en-US" sz="5700" dirty="0" err="1">
                <a:latin typeface="Corbel" panose="020B0503020204020204" pitchFamily="34" charset="0"/>
              </a:rPr>
              <a:t>personaj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în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haine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de </a:t>
            </a:r>
            <a:r>
              <a:rPr lang="en-US" sz="5700" dirty="0" err="1" smtClean="0">
                <a:latin typeface="Corbel" panose="020B0503020204020204" pitchFamily="34" charset="0"/>
              </a:rPr>
              <a:t>culoare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neagră</a:t>
            </a:r>
            <a:r>
              <a:rPr lang="en-US" sz="5700" dirty="0">
                <a:latin typeface="Corbel" panose="020B0503020204020204" pitchFamily="34" charset="0"/>
              </a:rPr>
              <a:t> se </a:t>
            </a:r>
            <a:r>
              <a:rPr lang="en-US" sz="5700" dirty="0" err="1">
                <a:latin typeface="Corbel" panose="020B0503020204020204" pitchFamily="34" charset="0"/>
              </a:rPr>
              <a:t>plimbă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pe</a:t>
            </a:r>
            <a:r>
              <a:rPr lang="en-US" sz="5700" dirty="0">
                <a:latin typeface="Corbel" panose="020B0503020204020204" pitchFamily="34" charset="0"/>
              </a:rPr>
              <a:t> o </a:t>
            </a:r>
            <a:r>
              <a:rPr lang="en-US" sz="5700" dirty="0" err="1">
                <a:latin typeface="Corbel" panose="020B0503020204020204" pitchFamily="34" charset="0"/>
              </a:rPr>
              <a:t>plajă</a:t>
            </a:r>
            <a:r>
              <a:rPr lang="en-US" sz="5700" dirty="0">
                <a:latin typeface="Corbel" panose="020B0503020204020204" pitchFamily="34" charset="0"/>
              </a:rPr>
              <a:t> cu </a:t>
            </a:r>
            <a:r>
              <a:rPr lang="en-US" sz="5700" dirty="0" err="1">
                <a:latin typeface="Corbel" panose="020B0503020204020204" pitchFamily="34" charset="0"/>
              </a:rPr>
              <a:t>iarbă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joasă</a:t>
            </a:r>
            <a:r>
              <a:rPr lang="en-US" sz="5700" dirty="0">
                <a:latin typeface="Corbel" panose="020B0503020204020204" pitchFamily="34" charset="0"/>
              </a:rPr>
              <a:t>. Video-</a:t>
            </a:r>
            <a:r>
              <a:rPr lang="en-US" sz="5700" dirty="0" err="1">
                <a:latin typeface="Corbel" panose="020B0503020204020204" pitchFamily="34" charset="0"/>
              </a:rPr>
              <a:t>ul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atrage</a:t>
            </a:r>
            <a:r>
              <a:rPr lang="ru-RU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atenția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asupra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faptului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că</a:t>
            </a:r>
            <a:r>
              <a:rPr lang="en-US" sz="5700" dirty="0">
                <a:latin typeface="Corbel" panose="020B0503020204020204" pitchFamily="34" charset="0"/>
              </a:rPr>
              <a:t> circa 1000 de </a:t>
            </a:r>
            <a:r>
              <a:rPr lang="en-US" sz="5700" dirty="0" err="1">
                <a:latin typeface="Corbel" panose="020B0503020204020204" pitchFamily="34" charset="0"/>
              </a:rPr>
              <a:t>copii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mor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zilnic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din </a:t>
            </a:r>
            <a:r>
              <a:rPr lang="en-US" sz="5700" dirty="0" err="1" smtClean="0">
                <a:latin typeface="Corbel" panose="020B0503020204020204" pitchFamily="34" charset="0"/>
              </a:rPr>
              <a:t>cauza</a:t>
            </a:r>
            <a:r>
              <a:rPr lang="ru-RU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apei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murdare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b="1" dirty="0">
                <a:latin typeface="Corbel" panose="020B0503020204020204" pitchFamily="34" charset="0"/>
              </a:rPr>
              <a:t>Ce </a:t>
            </a:r>
            <a:r>
              <a:rPr lang="en-US" sz="5700" b="1" dirty="0" err="1">
                <a:latin typeface="Corbel" panose="020B0503020204020204" pitchFamily="34" charset="0"/>
              </a:rPr>
              <a:t>ține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în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mână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personajul</a:t>
            </a:r>
            <a:r>
              <a:rPr lang="en-US" sz="5700" b="1" dirty="0">
                <a:latin typeface="Corbel" panose="020B0503020204020204" pitchFamily="34" charset="0"/>
              </a:rPr>
              <a:t>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382251" y="3842477"/>
            <a:ext cx="9721850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Косу /</a:t>
            </a: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Coasă</a:t>
            </a:r>
            <a:endParaRPr lang="ru-RU" sz="83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grim-reaper_24381-21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42" y="1838325"/>
            <a:ext cx="6799957" cy="81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000" dirty="0">
                <a:latin typeface="Corbel" panose="020B0503020204020204" pitchFamily="34" charset="0"/>
              </a:rPr>
              <a:t>Чтобы доказать необходимость ИХ, партнёр ЮНИСЕФ в </a:t>
            </a:r>
            <a:r>
              <a:rPr lang="ru-RU" sz="5000" dirty="0" smtClean="0">
                <a:latin typeface="Corbel" panose="020B0503020204020204" pitchFamily="34" charset="0"/>
              </a:rPr>
              <a:t>Гвинее-</a:t>
            </a: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Бисау попросил </a:t>
            </a:r>
            <a:r>
              <a:rPr lang="ru-RU" sz="5000" dirty="0">
                <a:latin typeface="Corbel" panose="020B0503020204020204" pitchFamily="34" charset="0"/>
              </a:rPr>
              <a:t>жителей одной деревни пометить места, </a:t>
            </a:r>
            <a:r>
              <a:rPr lang="ru-RU" sz="5000" dirty="0" smtClean="0">
                <a:latin typeface="Corbel" panose="020B0503020204020204" pitchFamily="34" charset="0"/>
              </a:rPr>
              <a:t>которые</a:t>
            </a:r>
            <a:endParaRPr lang="en-US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«использовали</a:t>
            </a:r>
            <a:r>
              <a:rPr lang="ru-RU" sz="5000" dirty="0">
                <a:latin typeface="Corbel" panose="020B0503020204020204" pitchFamily="34" charset="0"/>
              </a:rPr>
              <a:t>» в последнее время. Люди были в шоке не только </a:t>
            </a:r>
            <a:r>
              <a:rPr lang="ru-RU" sz="5000" dirty="0" smtClean="0">
                <a:latin typeface="Corbel" panose="020B0503020204020204" pitchFamily="34" charset="0"/>
              </a:rPr>
              <a:t>от</a:t>
            </a:r>
            <a:endParaRPr lang="en-US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числа</a:t>
            </a:r>
            <a:r>
              <a:rPr lang="ru-RU" sz="5000" dirty="0">
                <a:latin typeface="Corbel" panose="020B0503020204020204" pitchFamily="34" charset="0"/>
              </a:rPr>
              <a:t>, но и от расположения точек: и своих, и особенно </a:t>
            </a:r>
            <a:r>
              <a:rPr lang="ru-RU" sz="5000" dirty="0" smtClean="0">
                <a:latin typeface="Corbel" panose="020B0503020204020204" pitchFamily="34" charset="0"/>
              </a:rPr>
              <a:t>соседских.</a:t>
            </a:r>
            <a:endParaRPr lang="en-US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b="1" dirty="0" smtClean="0">
                <a:latin typeface="Corbel" panose="020B0503020204020204" pitchFamily="34" charset="0"/>
              </a:rPr>
              <a:t>Назовите ИХ.</a:t>
            </a:r>
            <a:endParaRPr lang="en-US" sz="5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dirty="0" err="1" smtClean="0">
                <a:latin typeface="Corbel" panose="020B0503020204020204" pitchFamily="34" charset="0"/>
              </a:rPr>
              <a:t>Pentru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>
                <a:latin typeface="Corbel" panose="020B0503020204020204" pitchFamily="34" charset="0"/>
              </a:rPr>
              <a:t>a </a:t>
            </a:r>
            <a:r>
              <a:rPr lang="en-US" sz="5000" dirty="0" err="1">
                <a:latin typeface="Corbel" panose="020B0503020204020204" pitchFamily="34" charset="0"/>
              </a:rPr>
              <a:t>demonstra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importanța</a:t>
            </a:r>
            <a:r>
              <a:rPr lang="en-US" sz="5000" dirty="0">
                <a:latin typeface="Corbel" panose="020B0503020204020204" pitchFamily="34" charset="0"/>
              </a:rPr>
              <a:t> LOR, </a:t>
            </a:r>
            <a:r>
              <a:rPr lang="en-US" sz="5000" dirty="0" err="1">
                <a:latin typeface="Corbel" panose="020B0503020204020204" pitchFamily="34" charset="0"/>
              </a:rPr>
              <a:t>partenerul</a:t>
            </a:r>
            <a:r>
              <a:rPr lang="en-US" sz="5000" dirty="0">
                <a:latin typeface="Corbel" panose="020B0503020204020204" pitchFamily="34" charset="0"/>
              </a:rPr>
              <a:t> UNICEF </a:t>
            </a:r>
            <a:r>
              <a:rPr lang="en-US" sz="5000" dirty="0" err="1">
                <a:latin typeface="Corbel" panose="020B0503020204020204" pitchFamily="34" charset="0"/>
              </a:rPr>
              <a:t>în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 smtClean="0">
                <a:latin typeface="Corbel" panose="020B0503020204020204" pitchFamily="34" charset="0"/>
              </a:rPr>
              <a:t>Guineea</a:t>
            </a:r>
            <a:endParaRPr lang="en-US" sz="5000" dirty="0">
              <a:latin typeface="Corbel" panose="020B0503020204020204" pitchFamily="34" charset="0"/>
            </a:endParaRPr>
          </a:p>
          <a:p>
            <a:pPr fontAlgn="base"/>
            <a:r>
              <a:rPr lang="en-US" sz="5000" dirty="0" smtClean="0">
                <a:latin typeface="Corbel" panose="020B0503020204020204" pitchFamily="34" charset="0"/>
              </a:rPr>
              <a:t>Bissau </a:t>
            </a:r>
            <a:r>
              <a:rPr lang="en-US" sz="5000" dirty="0">
                <a:latin typeface="Corbel" panose="020B0503020204020204" pitchFamily="34" charset="0"/>
              </a:rPr>
              <a:t>a </a:t>
            </a:r>
            <a:r>
              <a:rPr lang="en-US" sz="5000" dirty="0" err="1">
                <a:latin typeface="Corbel" panose="020B0503020204020204" pitchFamily="34" charset="0"/>
              </a:rPr>
              <a:t>cerut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locuitorilor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unui</a:t>
            </a:r>
            <a:r>
              <a:rPr lang="en-US" sz="5000" dirty="0">
                <a:latin typeface="Corbel" panose="020B0503020204020204" pitchFamily="34" charset="0"/>
              </a:rPr>
              <a:t> sat, </a:t>
            </a:r>
            <a:r>
              <a:rPr lang="en-US" sz="5000" dirty="0" err="1">
                <a:latin typeface="Corbel" panose="020B0503020204020204" pitchFamily="34" charset="0"/>
              </a:rPr>
              <a:t>în</a:t>
            </a:r>
            <a:r>
              <a:rPr lang="en-US" sz="5000" dirty="0">
                <a:latin typeface="Corbel" panose="020B0503020204020204" pitchFamily="34" charset="0"/>
              </a:rPr>
              <a:t> care nu </a:t>
            </a:r>
            <a:r>
              <a:rPr lang="en-US" sz="5000" dirty="0" err="1">
                <a:latin typeface="Corbel" panose="020B0503020204020204" pitchFamily="34" charset="0"/>
              </a:rPr>
              <a:t>sunt</a:t>
            </a:r>
            <a:r>
              <a:rPr lang="en-US" sz="5000" dirty="0">
                <a:latin typeface="Corbel" panose="020B0503020204020204" pitchFamily="34" charset="0"/>
              </a:rPr>
              <a:t> ELE, </a:t>
            </a:r>
            <a:r>
              <a:rPr lang="en-US" sz="5000" dirty="0" err="1">
                <a:latin typeface="Corbel" panose="020B0503020204020204" pitchFamily="34" charset="0"/>
              </a:rPr>
              <a:t>să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 smtClean="0">
                <a:latin typeface="Corbel" panose="020B0503020204020204" pitchFamily="34" charset="0"/>
              </a:rPr>
              <a:t>marcheze</a:t>
            </a:r>
            <a:endParaRPr lang="en-US" sz="5000" dirty="0">
              <a:latin typeface="Corbel" panose="020B0503020204020204" pitchFamily="34" charset="0"/>
            </a:endParaRPr>
          </a:p>
          <a:p>
            <a:pPr fontAlgn="base"/>
            <a:r>
              <a:rPr lang="en-US" sz="5000" dirty="0" err="1" smtClean="0">
                <a:latin typeface="Corbel" panose="020B0503020204020204" pitchFamily="34" charset="0"/>
              </a:rPr>
              <a:t>locurile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>
                <a:latin typeface="Corbel" panose="020B0503020204020204" pitchFamily="34" charset="0"/>
              </a:rPr>
              <a:t>”</a:t>
            </a:r>
            <a:r>
              <a:rPr lang="en-US" sz="5000" dirty="0" err="1">
                <a:latin typeface="Corbel" panose="020B0503020204020204" pitchFamily="34" charset="0"/>
              </a:rPr>
              <a:t>folosite</a:t>
            </a:r>
            <a:r>
              <a:rPr lang="en-US" sz="5000" dirty="0">
                <a:latin typeface="Corbel" panose="020B0503020204020204" pitchFamily="34" charset="0"/>
              </a:rPr>
              <a:t>” recent. </a:t>
            </a:r>
            <a:r>
              <a:rPr lang="en-US" sz="5000" dirty="0" err="1">
                <a:latin typeface="Corbel" panose="020B0503020204020204" pitchFamily="34" charset="0"/>
              </a:rPr>
              <a:t>Oamenii</a:t>
            </a:r>
            <a:r>
              <a:rPr lang="en-US" sz="5000" dirty="0">
                <a:latin typeface="Corbel" panose="020B0503020204020204" pitchFamily="34" charset="0"/>
              </a:rPr>
              <a:t> au </a:t>
            </a:r>
            <a:r>
              <a:rPr lang="en-US" sz="5000" dirty="0" err="1">
                <a:latin typeface="Corbel" panose="020B0503020204020204" pitchFamily="34" charset="0"/>
              </a:rPr>
              <a:t>fost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șocați</a:t>
            </a:r>
            <a:r>
              <a:rPr lang="en-US" sz="5000" dirty="0">
                <a:latin typeface="Corbel" panose="020B0503020204020204" pitchFamily="34" charset="0"/>
              </a:rPr>
              <a:t> nu </a:t>
            </a:r>
            <a:r>
              <a:rPr lang="en-US" sz="5000" dirty="0" err="1">
                <a:latin typeface="Corbel" panose="020B0503020204020204" pitchFamily="34" charset="0"/>
              </a:rPr>
              <a:t>doar</a:t>
            </a:r>
            <a:r>
              <a:rPr lang="en-US" sz="5000" dirty="0">
                <a:latin typeface="Corbel" panose="020B0503020204020204" pitchFamily="34" charset="0"/>
              </a:rPr>
              <a:t> de </a:t>
            </a:r>
            <a:r>
              <a:rPr lang="en-US" sz="5000" dirty="0" err="1">
                <a:latin typeface="Corbel" panose="020B0503020204020204" pitchFamily="34" charset="0"/>
              </a:rPr>
              <a:t>numărul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smtClean="0">
                <a:latin typeface="Corbel" panose="020B0503020204020204" pitchFamily="34" charset="0"/>
              </a:rPr>
              <a:t>mare,</a:t>
            </a:r>
          </a:p>
          <a:p>
            <a:pPr fontAlgn="base"/>
            <a:r>
              <a:rPr lang="en-US" sz="5000" dirty="0" err="1" smtClean="0">
                <a:latin typeface="Corbel" panose="020B0503020204020204" pitchFamily="34" charset="0"/>
              </a:rPr>
              <a:t>dar</a:t>
            </a:r>
            <a:r>
              <a:rPr lang="en-US" sz="5000" dirty="0" smtClean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și</a:t>
            </a:r>
            <a:r>
              <a:rPr lang="en-US" sz="5000" dirty="0">
                <a:latin typeface="Corbel" panose="020B0503020204020204" pitchFamily="34" charset="0"/>
              </a:rPr>
              <a:t> de </a:t>
            </a:r>
            <a:r>
              <a:rPr lang="en-US" sz="5000" dirty="0" err="1">
                <a:latin typeface="Corbel" panose="020B0503020204020204" pitchFamily="34" charset="0"/>
              </a:rPr>
              <a:t>amplasarea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acestora</a:t>
            </a:r>
            <a:r>
              <a:rPr lang="en-US" sz="5000" dirty="0">
                <a:latin typeface="Corbel" panose="020B0503020204020204" pitchFamily="34" charset="0"/>
              </a:rPr>
              <a:t>: </a:t>
            </a:r>
            <a:r>
              <a:rPr lang="en-US" sz="5000" dirty="0" err="1">
                <a:latin typeface="Corbel" panose="020B0503020204020204" pitchFamily="34" charset="0"/>
              </a:rPr>
              <a:t>atât</a:t>
            </a:r>
            <a:r>
              <a:rPr lang="en-US" sz="5000" dirty="0">
                <a:latin typeface="Corbel" panose="020B0503020204020204" pitchFamily="34" charset="0"/>
              </a:rPr>
              <a:t> a </a:t>
            </a:r>
            <a:r>
              <a:rPr lang="en-US" sz="5000" dirty="0" err="1">
                <a:latin typeface="Corbel" panose="020B0503020204020204" pitchFamily="34" charset="0"/>
              </a:rPr>
              <a:t>propriilor</a:t>
            </a:r>
            <a:r>
              <a:rPr lang="en-US" sz="5000" dirty="0">
                <a:latin typeface="Corbel" panose="020B0503020204020204" pitchFamily="34" charset="0"/>
              </a:rPr>
              <a:t>, </a:t>
            </a:r>
            <a:r>
              <a:rPr lang="en-US" sz="5000" dirty="0" err="1">
                <a:latin typeface="Corbel" panose="020B0503020204020204" pitchFamily="34" charset="0"/>
              </a:rPr>
              <a:t>cât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r>
              <a:rPr lang="en-US" sz="5000" dirty="0" err="1">
                <a:latin typeface="Corbel" panose="020B0503020204020204" pitchFamily="34" charset="0"/>
              </a:rPr>
              <a:t>și</a:t>
            </a:r>
            <a:r>
              <a:rPr lang="en-US" sz="5000" dirty="0">
                <a:latin typeface="Corbel" panose="020B0503020204020204" pitchFamily="34" charset="0"/>
              </a:rPr>
              <a:t> a </a:t>
            </a:r>
            <a:r>
              <a:rPr lang="en-US" sz="5000" dirty="0" err="1">
                <a:latin typeface="Corbel" panose="020B0503020204020204" pitchFamily="34" charset="0"/>
              </a:rPr>
              <a:t>celor</a:t>
            </a:r>
            <a:r>
              <a:rPr lang="en-US" sz="5000" dirty="0">
                <a:latin typeface="Corbel" panose="020B0503020204020204" pitchFamily="34" charset="0"/>
              </a:rPr>
              <a:t>, ”</a:t>
            </a:r>
            <a:r>
              <a:rPr lang="en-US" sz="5000" dirty="0" err="1">
                <a:latin typeface="Corbel" panose="020B0503020204020204" pitchFamily="34" charset="0"/>
              </a:rPr>
              <a:t>folosite</a:t>
            </a:r>
            <a:r>
              <a:rPr lang="en-US" sz="5000" dirty="0">
                <a:latin typeface="Corbel" panose="020B0503020204020204" pitchFamily="34" charset="0"/>
              </a:rPr>
              <a:t>” </a:t>
            </a:r>
            <a:endParaRPr lang="ru-RU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000" dirty="0" smtClean="0">
                <a:latin typeface="Corbel" panose="020B0503020204020204" pitchFamily="34" charset="0"/>
              </a:rPr>
              <a:t>de </a:t>
            </a:r>
            <a:r>
              <a:rPr lang="en-US" sz="5000" dirty="0" err="1" smtClean="0">
                <a:latin typeface="Corbel" panose="020B0503020204020204" pitchFamily="34" charset="0"/>
              </a:rPr>
              <a:t>vecini</a:t>
            </a:r>
            <a:r>
              <a:rPr lang="en-US" sz="5000" dirty="0">
                <a:latin typeface="Corbel" panose="020B0503020204020204" pitchFamily="34" charset="0"/>
              </a:rPr>
              <a:t>. </a:t>
            </a:r>
            <a:r>
              <a:rPr lang="en-US" sz="5000" b="1" dirty="0">
                <a:latin typeface="Corbel" panose="020B0503020204020204" pitchFamily="34" charset="0"/>
              </a:rPr>
              <a:t>Ce </a:t>
            </a:r>
            <a:r>
              <a:rPr lang="en-US" sz="5000" b="1" dirty="0" err="1">
                <a:latin typeface="Corbel" panose="020B0503020204020204" pitchFamily="34" charset="0"/>
              </a:rPr>
              <a:t>sunt</a:t>
            </a:r>
            <a:r>
              <a:rPr lang="en-US" sz="5000" b="1" dirty="0">
                <a:latin typeface="Corbel" panose="020B0503020204020204" pitchFamily="34" charset="0"/>
              </a:rPr>
              <a:t> ELE? </a:t>
            </a:r>
            <a:r>
              <a:rPr lang="en-US" sz="5000" dirty="0">
                <a:latin typeface="Corbel" panose="020B0503020204020204" pitchFamily="34" charset="0"/>
              </a:rPr>
              <a:t> </a:t>
            </a:r>
            <a:endParaRPr lang="en-US" sz="50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115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382251" y="3814603"/>
            <a:ext cx="9721850" cy="38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Туалеты / </a:t>
            </a: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Veceu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38bf55eae7600192a2784341f997457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50" y="2386013"/>
            <a:ext cx="7215188" cy="72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500" dirty="0">
                <a:latin typeface="Corbel" panose="020B0503020204020204" pitchFamily="34" charset="0"/>
              </a:rPr>
              <a:t>На социальном постере к голове </a:t>
            </a:r>
            <a:r>
              <a:rPr lang="ru-RU" sz="6500" dirty="0" smtClean="0">
                <a:latin typeface="Corbel" panose="020B0503020204020204" pitchFamily="34" charset="0"/>
              </a:rPr>
              <a:t>ребёнка приставлен </a:t>
            </a: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ОН</a:t>
            </a:r>
            <a:r>
              <a:rPr lang="ru-RU" sz="6500" dirty="0">
                <a:latin typeface="Corbel" panose="020B0503020204020204" pitchFamily="34" charset="0"/>
              </a:rPr>
              <a:t>. Текст постера гласит: «Плохая </a:t>
            </a:r>
            <a:r>
              <a:rPr lang="ru-RU" sz="6500" dirty="0" smtClean="0">
                <a:latin typeface="Corbel" panose="020B0503020204020204" pitchFamily="34" charset="0"/>
              </a:rPr>
              <a:t>вода </a:t>
            </a:r>
            <a:r>
              <a:rPr lang="ru-RU" sz="6500" dirty="0">
                <a:latin typeface="Corbel" panose="020B0503020204020204" pitchFamily="34" charset="0"/>
              </a:rPr>
              <a:t>убивает </a:t>
            </a:r>
            <a:endParaRPr lang="ru-RU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больше </a:t>
            </a:r>
            <a:r>
              <a:rPr lang="ru-RU" sz="6500" dirty="0">
                <a:latin typeface="Corbel" panose="020B0503020204020204" pitchFamily="34" charset="0"/>
              </a:rPr>
              <a:t>детей, чем войны». </a:t>
            </a:r>
            <a:r>
              <a:rPr lang="ru-RU" sz="6500" b="1" dirty="0" smtClean="0">
                <a:latin typeface="Corbel" panose="020B0503020204020204" pitchFamily="34" charset="0"/>
              </a:rPr>
              <a:t>Назовите ЕГО </a:t>
            </a:r>
            <a:r>
              <a:rPr lang="ru-RU" sz="6500" b="1" dirty="0">
                <a:latin typeface="Corbel" panose="020B0503020204020204" pitchFamily="34" charset="0"/>
              </a:rPr>
              <a:t>двумя </a:t>
            </a:r>
            <a:endParaRPr lang="ru-RU" sz="6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b="1" dirty="0" smtClean="0">
                <a:latin typeface="Corbel" panose="020B0503020204020204" pitchFamily="34" charset="0"/>
              </a:rPr>
              <a:t>словами.</a:t>
            </a:r>
            <a:endParaRPr lang="en-US" sz="6500" b="1" dirty="0" smtClean="0">
              <a:latin typeface="Corbel" panose="020B0503020204020204" pitchFamily="34" charset="0"/>
            </a:endParaRPr>
          </a:p>
          <a:p>
            <a:pPr fontAlgn="base"/>
            <a:endParaRPr lang="ru-RU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Într</a:t>
            </a:r>
            <a:r>
              <a:rPr lang="en-US" sz="6500" dirty="0" smtClean="0">
                <a:latin typeface="Corbel" panose="020B0503020204020204" pitchFamily="34" charset="0"/>
              </a:rPr>
              <a:t>-un </a:t>
            </a:r>
            <a:r>
              <a:rPr lang="en-US" sz="6500" dirty="0">
                <a:latin typeface="Corbel" panose="020B0503020204020204" pitchFamily="34" charset="0"/>
              </a:rPr>
              <a:t>poster social EL </a:t>
            </a:r>
            <a:r>
              <a:rPr lang="en-US" sz="6500" dirty="0" smtClean="0">
                <a:latin typeface="Corbel" panose="020B0503020204020204" pitchFamily="34" charset="0"/>
              </a:rPr>
              <a:t>e </a:t>
            </a:r>
            <a:r>
              <a:rPr lang="en-US" sz="6500" dirty="0" err="1">
                <a:latin typeface="Corbel" panose="020B0503020204020204" pitchFamily="34" charset="0"/>
              </a:rPr>
              <a:t>îndreptat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spre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capul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unui</a:t>
            </a:r>
            <a:r>
              <a:rPr lang="ru-RU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copil</a:t>
            </a:r>
            <a:r>
              <a:rPr lang="en-US" sz="6500" dirty="0">
                <a:latin typeface="Corbel" panose="020B0503020204020204" pitchFamily="34" charset="0"/>
              </a:rPr>
              <a:t>. </a:t>
            </a:r>
            <a:endParaRPr lang="ru-RU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Imaginea</a:t>
            </a:r>
            <a:r>
              <a:rPr lang="en-US" sz="6500" dirty="0" smtClean="0">
                <a:latin typeface="Corbel" panose="020B0503020204020204" pitchFamily="34" charset="0"/>
              </a:rPr>
              <a:t> e </a:t>
            </a:r>
            <a:r>
              <a:rPr lang="en-US" sz="6500" dirty="0" err="1" smtClean="0">
                <a:latin typeface="Corbel" panose="020B0503020204020204" pitchFamily="34" charset="0"/>
              </a:rPr>
              <a:t>însoțită</a:t>
            </a:r>
            <a:r>
              <a:rPr lang="en-US" sz="6500" dirty="0" smtClean="0">
                <a:latin typeface="Corbel" panose="020B0503020204020204" pitchFamily="34" charset="0"/>
              </a:rPr>
              <a:t> de </a:t>
            </a:r>
            <a:r>
              <a:rPr lang="en-US" sz="6500" dirty="0" err="1" smtClean="0">
                <a:latin typeface="Corbel" panose="020B0503020204020204" pitchFamily="34" charset="0"/>
              </a:rPr>
              <a:t>inscripția</a:t>
            </a:r>
            <a:r>
              <a:rPr lang="en-US" sz="6500" dirty="0" smtClean="0">
                <a:latin typeface="Corbel" panose="020B0503020204020204" pitchFamily="34" charset="0"/>
              </a:rPr>
              <a:t> ”</a:t>
            </a:r>
            <a:r>
              <a:rPr lang="en-US" sz="6500" dirty="0" err="1" smtClean="0">
                <a:latin typeface="Corbel" panose="020B0503020204020204" pitchFamily="34" charset="0"/>
              </a:rPr>
              <a:t>Apa</a:t>
            </a:r>
            <a:r>
              <a:rPr lang="en-US" sz="6500" dirty="0" smtClean="0">
                <a:latin typeface="Corbel" panose="020B0503020204020204" pitchFamily="34" charset="0"/>
              </a:rPr>
              <a:t> rea </a:t>
            </a:r>
            <a:r>
              <a:rPr lang="en-US" sz="6500" dirty="0" err="1" smtClean="0">
                <a:latin typeface="Corbel" panose="020B0503020204020204" pitchFamily="34" charset="0"/>
              </a:rPr>
              <a:t>ucide</a:t>
            </a:r>
            <a:r>
              <a:rPr lang="ru-RU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mai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mulți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endParaRPr lang="ru-RU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copii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decât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 smtClean="0">
                <a:latin typeface="Corbel" panose="020B0503020204020204" pitchFamily="34" charset="0"/>
              </a:rPr>
              <a:t>războaiele</a:t>
            </a:r>
            <a:r>
              <a:rPr lang="en-US" sz="6500" dirty="0" smtClean="0">
                <a:latin typeface="Corbel" panose="020B0503020204020204" pitchFamily="34" charset="0"/>
              </a:rPr>
              <a:t>”.</a:t>
            </a:r>
            <a:r>
              <a:rPr lang="en-US" sz="6500" b="1" dirty="0" smtClean="0">
                <a:latin typeface="Corbel" panose="020B0503020204020204" pitchFamily="34" charset="0"/>
              </a:rPr>
              <a:t> </a:t>
            </a:r>
            <a:r>
              <a:rPr lang="en-US" sz="6500" b="1" dirty="0" err="1" smtClean="0">
                <a:latin typeface="Corbel" panose="020B0503020204020204" pitchFamily="34" charset="0"/>
              </a:rPr>
              <a:t>Numiți</a:t>
            </a:r>
            <a:r>
              <a:rPr lang="en-US" sz="6500" b="1" dirty="0" smtClean="0">
                <a:latin typeface="Corbel" panose="020B0503020204020204" pitchFamily="34" charset="0"/>
              </a:rPr>
              <a:t>-L </a:t>
            </a:r>
            <a:r>
              <a:rPr lang="en-US" sz="6500" b="1" dirty="0" err="1" smtClean="0">
                <a:latin typeface="Corbel" panose="020B0503020204020204" pitchFamily="34" charset="0"/>
              </a:rPr>
              <a:t>prin</a:t>
            </a:r>
            <a:r>
              <a:rPr lang="en-US" sz="6500" b="1" dirty="0" smtClean="0">
                <a:latin typeface="Corbel" panose="020B0503020204020204" pitchFamily="34" charset="0"/>
              </a:rPr>
              <a:t> 3</a:t>
            </a:r>
            <a:r>
              <a:rPr lang="ru-RU" sz="6500" b="1" dirty="0" smtClean="0">
                <a:latin typeface="Corbel" panose="020B0503020204020204" pitchFamily="34" charset="0"/>
              </a:rPr>
              <a:t> </a:t>
            </a:r>
            <a:r>
              <a:rPr lang="en-US" sz="6500" b="1" dirty="0" err="1" smtClean="0">
                <a:latin typeface="Corbel" panose="020B0503020204020204" pitchFamily="34" charset="0"/>
              </a:rPr>
              <a:t>cuvinte</a:t>
            </a:r>
            <a:r>
              <a:rPr lang="en-US" sz="6500" b="1" dirty="0" smtClean="0">
                <a:latin typeface="Corbel" panose="020B0503020204020204" pitchFamily="34" charset="0"/>
              </a:rPr>
              <a:t>.</a:t>
            </a:r>
            <a:endParaRPr lang="ru-RU" sz="65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603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401300" y="3814602"/>
            <a:ext cx="9702800" cy="38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Водяной пистолет / 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Pistol 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cu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apă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4" y="2591844"/>
            <a:ext cx="9204065" cy="62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dirty="0">
                <a:latin typeface="Corbel" panose="020B0503020204020204" pitchFamily="34" charset="0"/>
              </a:rPr>
              <a:t>Когда большая часть Европы была охвачена чумой </a:t>
            </a:r>
            <a:r>
              <a:rPr lang="ru-RU" sz="6300" dirty="0" smtClean="0">
                <a:latin typeface="Corbel" panose="020B0503020204020204" pitchFamily="34" charset="0"/>
              </a:rPr>
              <a:t>из</a:t>
            </a:r>
            <a:endParaRPr lang="en-US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за </a:t>
            </a:r>
            <a:r>
              <a:rPr lang="ru-RU" sz="6300" dirty="0">
                <a:latin typeface="Corbel" panose="020B0503020204020204" pitchFamily="34" charset="0"/>
              </a:rPr>
              <a:t>плохой санитарии, в России были единичные </a:t>
            </a:r>
            <a:r>
              <a:rPr lang="ru-RU" sz="6300" dirty="0" smtClean="0">
                <a:latin typeface="Corbel" panose="020B0503020204020204" pitchFamily="34" charset="0"/>
              </a:rPr>
              <a:t>случаи</a:t>
            </a:r>
            <a:endParaRPr lang="en-US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заболевания</a:t>
            </a:r>
            <a:r>
              <a:rPr lang="ru-RU" sz="6300" dirty="0">
                <a:latin typeface="Corbel" panose="020B0503020204020204" pitchFamily="34" charset="0"/>
              </a:rPr>
              <a:t>. Дело в том, что в России была </a:t>
            </a:r>
            <a:r>
              <a:rPr lang="ru-RU" sz="6300" dirty="0" smtClean="0">
                <a:latin typeface="Corbel" panose="020B0503020204020204" pitchFamily="34" charset="0"/>
              </a:rPr>
              <a:t>традиция</a:t>
            </a:r>
            <a:endParaRPr lang="en-US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каждую </a:t>
            </a:r>
            <a:r>
              <a:rPr lang="ru-RU" sz="6300" dirty="0">
                <a:latin typeface="Corbel" panose="020B0503020204020204" pitchFamily="34" charset="0"/>
              </a:rPr>
              <a:t>неделю… </a:t>
            </a:r>
            <a:r>
              <a:rPr lang="ru-RU" sz="6300" b="1" dirty="0">
                <a:latin typeface="Corbel" panose="020B0503020204020204" pitchFamily="34" charset="0"/>
              </a:rPr>
              <a:t>Что </a:t>
            </a:r>
            <a:r>
              <a:rPr lang="ru-RU" sz="6300" b="1" dirty="0" smtClean="0">
                <a:latin typeface="Corbel" panose="020B0503020204020204" pitchFamily="34" charset="0"/>
              </a:rPr>
              <a:t>делать?</a:t>
            </a:r>
            <a:endParaRPr lang="en-US" sz="6300" b="1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Când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>
                <a:latin typeface="Corbel" panose="020B0503020204020204" pitchFamily="34" charset="0"/>
              </a:rPr>
              <a:t>o mare parte a </a:t>
            </a:r>
            <a:r>
              <a:rPr lang="en-US" sz="6300" dirty="0" err="1">
                <a:latin typeface="Corbel" panose="020B0503020204020204" pitchFamily="34" charset="0"/>
              </a:rPr>
              <a:t>Europei</a:t>
            </a:r>
            <a:r>
              <a:rPr lang="en-US" sz="6300" dirty="0">
                <a:latin typeface="Corbel" panose="020B0503020204020204" pitchFamily="34" charset="0"/>
              </a:rPr>
              <a:t> a </a:t>
            </a:r>
            <a:r>
              <a:rPr lang="en-US" sz="6300" dirty="0" err="1">
                <a:latin typeface="Corbel" panose="020B0503020204020204" pitchFamily="34" charset="0"/>
              </a:rPr>
              <a:t>fost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afectată</a:t>
            </a:r>
            <a:r>
              <a:rPr lang="en-US" sz="6300" dirty="0">
                <a:latin typeface="Corbel" panose="020B0503020204020204" pitchFamily="34" charset="0"/>
              </a:rPr>
              <a:t> de </a:t>
            </a:r>
            <a:r>
              <a:rPr lang="en-US" sz="6300" dirty="0" err="1">
                <a:latin typeface="Corbel" panose="020B0503020204020204" pitchFamily="34" charset="0"/>
              </a:rPr>
              <a:t>ciumă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smtClean="0">
                <a:latin typeface="Corbel" panose="020B0503020204020204" pitchFamily="34" charset="0"/>
              </a:rPr>
              <a:t>din</a:t>
            </a: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cauza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igienei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proaste</a:t>
            </a:r>
            <a:r>
              <a:rPr lang="en-US" sz="6300" dirty="0">
                <a:latin typeface="Corbel" panose="020B0503020204020204" pitchFamily="34" charset="0"/>
              </a:rPr>
              <a:t>, </a:t>
            </a:r>
            <a:r>
              <a:rPr lang="en-US" sz="6300" dirty="0" err="1">
                <a:latin typeface="Corbel" panose="020B0503020204020204" pitchFamily="34" charset="0"/>
              </a:rPr>
              <a:t>în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Rusia</a:t>
            </a:r>
            <a:r>
              <a:rPr lang="en-US" sz="6300" dirty="0">
                <a:latin typeface="Corbel" panose="020B0503020204020204" pitchFamily="34" charset="0"/>
              </a:rPr>
              <a:t> se </a:t>
            </a:r>
            <a:r>
              <a:rPr lang="en-US" sz="6300" dirty="0" err="1">
                <a:latin typeface="Corbel" panose="020B0503020204020204" pitchFamily="34" charset="0"/>
              </a:rPr>
              <a:t>înregistrau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cazuri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 smtClean="0">
                <a:latin typeface="Corbel" panose="020B0503020204020204" pitchFamily="34" charset="0"/>
              </a:rPr>
              <a:t>unice</a:t>
            </a:r>
            <a:r>
              <a:rPr lang="en-US" sz="63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Probabil</a:t>
            </a:r>
            <a:r>
              <a:rPr lang="en-US" sz="6300" dirty="0">
                <a:latin typeface="Corbel" panose="020B0503020204020204" pitchFamily="34" charset="0"/>
              </a:rPr>
              <a:t>, de </a:t>
            </a:r>
            <a:r>
              <a:rPr lang="en-US" sz="6300" dirty="0" err="1">
                <a:latin typeface="Corbel" panose="020B0503020204020204" pitchFamily="34" charset="0"/>
              </a:rPr>
              <a:t>vină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smtClean="0">
                <a:latin typeface="Corbel" panose="020B0503020204020204" pitchFamily="34" charset="0"/>
              </a:rPr>
              <a:t>e</a:t>
            </a:r>
            <a:r>
              <a:rPr lang="ro-MD" sz="6300" dirty="0" smtClean="0">
                <a:latin typeface="Corbel" panose="020B0503020204020204" pitchFamily="34" charset="0"/>
              </a:rPr>
              <a:t>ste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tradiția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rusească</a:t>
            </a:r>
            <a:r>
              <a:rPr lang="en-US" sz="6300" dirty="0">
                <a:latin typeface="Corbel" panose="020B0503020204020204" pitchFamily="34" charset="0"/>
              </a:rPr>
              <a:t> de a </a:t>
            </a:r>
            <a:r>
              <a:rPr lang="en-US" sz="6300" dirty="0" err="1" smtClean="0">
                <a:latin typeface="Corbel" panose="020B0503020204020204" pitchFamily="34" charset="0"/>
              </a:rPr>
              <a:t>frecventa</a:t>
            </a:r>
            <a:endParaRPr lang="en-US" sz="6300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săptămânal</a:t>
            </a:r>
            <a:r>
              <a:rPr lang="en-US" sz="6300" dirty="0">
                <a:latin typeface="Corbel" panose="020B0503020204020204" pitchFamily="34" charset="0"/>
              </a:rPr>
              <a:t>… </a:t>
            </a:r>
            <a:r>
              <a:rPr lang="en-US" sz="6300" b="1" dirty="0">
                <a:latin typeface="Corbel" panose="020B0503020204020204" pitchFamily="34" charset="0"/>
              </a:rPr>
              <a:t>Ce </a:t>
            </a:r>
            <a:r>
              <a:rPr lang="en-US" sz="6300" b="1" dirty="0" err="1">
                <a:latin typeface="Corbel" panose="020B0503020204020204" pitchFamily="34" charset="0"/>
              </a:rPr>
              <a:t>loc</a:t>
            </a:r>
            <a:r>
              <a:rPr lang="en-US" sz="6300" b="1" dirty="0">
                <a:latin typeface="Corbel" panose="020B0503020204020204" pitchFamily="34" charset="0"/>
              </a:rPr>
              <a:t>?</a:t>
            </a:r>
            <a:endParaRPr lang="ru-RU" sz="6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3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6" name="Google Shape;117;p9"/>
          <p:cNvSpPr txBox="1"/>
          <p:nvPr/>
        </p:nvSpPr>
        <p:spPr>
          <a:xfrm>
            <a:off x="10545869" y="384247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Х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одить </a:t>
            </a:r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в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баню / </a:t>
            </a:r>
          </a:p>
          <a:p>
            <a:pPr algn="ctr" fontAlgn="base"/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Baia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rusească</a:t>
            </a:r>
            <a:endParaRPr lang="ru-RU" sz="72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263" y="1133053"/>
            <a:ext cx="10870837" cy="72376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4" name="Picture 2" descr="D:\Docs\Desktop\02_X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" y="2857500"/>
            <a:ext cx="9389615" cy="61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4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722</Words>
  <Application>Microsoft Office PowerPoint</Application>
  <PresentationFormat>Произвольный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402</cp:revision>
  <dcterms:modified xsi:type="dcterms:W3CDTF">2021-01-06T14:38:07Z</dcterms:modified>
</cp:coreProperties>
</file>