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8" r:id="rId4"/>
    <p:sldId id="278" r:id="rId5"/>
    <p:sldId id="279" r:id="rId6"/>
    <p:sldId id="282" r:id="rId7"/>
    <p:sldId id="280" r:id="rId8"/>
    <p:sldId id="281" r:id="rId9"/>
    <p:sldId id="283" r:id="rId10"/>
    <p:sldId id="284" r:id="rId11"/>
    <p:sldId id="285" r:id="rId12"/>
    <p:sldId id="286" r:id="rId13"/>
    <p:sldId id="287" r:id="rId14"/>
    <p:sldId id="289" r:id="rId15"/>
    <p:sldId id="25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FE285"/>
    <a:srgbClr val="34411B"/>
    <a:srgbClr val="663300"/>
    <a:srgbClr val="D2E1B5"/>
    <a:srgbClr val="EBF6F9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611559" y="764704"/>
            <a:ext cx="746960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ВПР </a:t>
            </a:r>
            <a:endParaRPr lang="ru-RU" sz="66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</a:t>
            </a:r>
            <a:endParaRPr lang="ru-RU" sz="6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9399" y="3212976"/>
            <a:ext cx="24529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класс</a:t>
            </a:r>
            <a:endParaRPr lang="ru-RU" sz="54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251520" y="6309320"/>
            <a:ext cx="8712968" cy="360040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</a:t>
            </a:r>
            <a:r>
              <a:rPr lang="ru-RU" sz="1600" b="1" baseline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256 ГО ЗАТО </a:t>
            </a:r>
            <a:r>
              <a:rPr lang="ru-RU" sz="1600" b="1" baseline="0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г.Фокино</a:t>
            </a:r>
            <a:r>
              <a:rPr lang="ru-RU" sz="1600" b="1" baseline="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Приморский край</a:t>
            </a:r>
            <a:endParaRPr lang="ru-RU" sz="1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709399" y="5301208"/>
            <a:ext cx="1399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5400" b="1" baseline="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endParaRPr lang="ru-RU" sz="5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Рамка 17"/>
          <p:cNvSpPr/>
          <p:nvPr userDrawn="1"/>
        </p:nvSpPr>
        <p:spPr>
          <a:xfrm>
            <a:off x="-17957" y="0"/>
            <a:ext cx="9179914" cy="6893597"/>
          </a:xfrm>
          <a:prstGeom prst="frame">
            <a:avLst>
              <a:gd name="adj1" fmla="val 1694"/>
            </a:avLst>
          </a:prstGeom>
          <a:solidFill>
            <a:schemeClr val="accent2">
              <a:lumMod val="75000"/>
            </a:schemeClr>
          </a:solidFill>
          <a:ln w="225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1844826"/>
            <a:ext cx="4248472" cy="4816150"/>
          </a:xfrm>
          <a:prstGeom prst="rect">
            <a:avLst/>
          </a:prstGeom>
          <a:solidFill>
            <a:schemeClr val="bg1"/>
          </a:solidFill>
          <a:ln w="50800"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652392" y="1844825"/>
            <a:ext cx="4248472" cy="4103780"/>
          </a:xfrm>
          <a:prstGeom prst="rect">
            <a:avLst/>
          </a:prstGeom>
          <a:solidFill>
            <a:schemeClr val="bg1"/>
          </a:solidFill>
          <a:ln w="50800"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6539052" y="6093296"/>
            <a:ext cx="2361812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752" y="188640"/>
            <a:ext cx="9036496" cy="1584176"/>
          </a:xfrm>
          <a:prstGeom prst="rect">
            <a:avLst/>
          </a:prstGeom>
          <a:solidFill>
            <a:srgbClr val="660033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9845" y="5874905"/>
            <a:ext cx="4036045" cy="7230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мка 16"/>
          <p:cNvSpPr/>
          <p:nvPr userDrawn="1"/>
        </p:nvSpPr>
        <p:spPr>
          <a:xfrm>
            <a:off x="-17957" y="0"/>
            <a:ext cx="9179914" cy="6893597"/>
          </a:xfrm>
          <a:prstGeom prst="frame">
            <a:avLst>
              <a:gd name="adj1" fmla="val 1694"/>
            </a:avLst>
          </a:prstGeom>
          <a:solidFill>
            <a:schemeClr val="accent2">
              <a:lumMod val="75000"/>
            </a:schemeClr>
          </a:solidFill>
          <a:ln w="225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9306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 userDrawn="1"/>
        </p:nvSpPr>
        <p:spPr>
          <a:xfrm>
            <a:off x="5004048" y="188640"/>
            <a:ext cx="3888431" cy="648072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1485" y="908720"/>
            <a:ext cx="4248472" cy="57606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4" name="Picture 10" descr="https://mmedia.ozone.ru/multimedia/1022696327.jpg"/>
          <p:cNvPicPr>
            <a:picLocks noChangeAspect="1" noChangeArrowheads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24057" y="908720"/>
            <a:ext cx="3922860" cy="339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p.calameoassets.com/140115105635-e602da858a88c29e790d76a86311b791/p1.jp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675703" y="3861048"/>
            <a:ext cx="220778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knigaopt.ru/images/thumbs/1823523225/861796313.jpg"/>
          <p:cNvPicPr>
            <a:picLocks noChangeAspect="1" noChangeArrowheads="1"/>
          </p:cNvPicPr>
          <p:nvPr userDrawn="1"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4139952" y="2996952"/>
            <a:ext cx="2256716" cy="287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ruslania.com/pictures/books_photos/19/190902/o.jp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023828" y="3769323"/>
            <a:ext cx="2232248" cy="289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Рамка 16"/>
          <p:cNvSpPr/>
          <p:nvPr userDrawn="1"/>
        </p:nvSpPr>
        <p:spPr>
          <a:xfrm>
            <a:off x="-17957" y="0"/>
            <a:ext cx="9179914" cy="6893597"/>
          </a:xfrm>
          <a:prstGeom prst="frame">
            <a:avLst>
              <a:gd name="adj1" fmla="val 1694"/>
            </a:avLst>
          </a:prstGeom>
          <a:solidFill>
            <a:schemeClr val="accent2">
              <a:lumMod val="75000"/>
            </a:schemeClr>
          </a:solidFill>
          <a:ln w="225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258056" y="4693382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46843" y="1957078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588224" y="6093296"/>
            <a:ext cx="2361812" cy="567680"/>
          </a:xfrm>
          <a:prstGeom prst="rect">
            <a:avLst/>
          </a:prstGeom>
          <a:solidFill>
            <a:srgbClr val="EBF6F9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476672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1213" y="3212976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07504" y="116632"/>
            <a:ext cx="9036496" cy="6741368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 userDrawn="1"/>
        </p:nvSpPr>
        <p:spPr>
          <a:xfrm>
            <a:off x="-17957" y="0"/>
            <a:ext cx="9179914" cy="6893597"/>
          </a:xfrm>
          <a:prstGeom prst="frame">
            <a:avLst>
              <a:gd name="adj1" fmla="val 1694"/>
            </a:avLst>
          </a:prstGeom>
          <a:solidFill>
            <a:schemeClr val="accent2">
              <a:lumMod val="75000"/>
            </a:schemeClr>
          </a:solidFill>
          <a:ln w="225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9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8.wmf"/><Relationship Id="rId2" Type="http://schemas.openxmlformats.org/officeDocument/2006/relationships/oleObject" Target="../embeddings/oleObject10.bin"/><Relationship Id="rId1" Type="http://schemas.openxmlformats.org/officeDocument/2006/relationships/image" Target="../media/image27.jpe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0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0.wmf"/><Relationship Id="rId2" Type="http://schemas.openxmlformats.org/officeDocument/2006/relationships/oleObject" Target="../embeddings/oleObject11.bin"/><Relationship Id="rId1" Type="http://schemas.openxmlformats.org/officeDocument/2006/relationships/image" Target="../media/image29.jpe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2.wmf"/><Relationship Id="rId2" Type="http://schemas.openxmlformats.org/officeDocument/2006/relationships/oleObject" Target="../embeddings/oleObject12.bin"/><Relationship Id="rId1" Type="http://schemas.openxmlformats.org/officeDocument/2006/relationships/image" Target="../media/image31.jpeg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3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9.png"/><Relationship Id="rId1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hyperlink" Target="http://selino.obrazovanie46.ru/sites/default/files/s1200.jpg" TargetMode="External"/><Relationship Id="rId8" Type="http://schemas.openxmlformats.org/officeDocument/2006/relationships/hyperlink" Target="https://sc01.alicdn.com/kf/HTB17HlOnNTI8KJjSspiq6zM4FXav/222073655/HTB17HlOnNTI8KJjSspiq6zM4FXav.jpg" TargetMode="External"/><Relationship Id="rId7" Type="http://schemas.openxmlformats.org/officeDocument/2006/relationships/hyperlink" Target="https://sun9-10.userapi.com/impg/N2t83Tby8IWIvJd_wA6sCH-06hukb141gEZtyw/8YlljkaW1AA.jpg?size=604x340&amp;quality=96&amp;sign=91240b2a74bf5d49639acee6cd010c24&amp;type=album" TargetMode="External"/><Relationship Id="rId6" Type="http://schemas.openxmlformats.org/officeDocument/2006/relationships/hyperlink" Target="http://businesspskov.ru/pictures/140415170524.jpg" TargetMode="External"/><Relationship Id="rId5" Type="http://schemas.openxmlformats.org/officeDocument/2006/relationships/hyperlink" Target="https://zooman.ru/upload/iblock/34d/1zgqdqfwkm2a71mfwg0su08gtnqxfalg.jpeg" TargetMode="External"/><Relationship Id="rId4" Type="http://schemas.openxmlformats.org/officeDocument/2006/relationships/hyperlink" Target="https://savva-shop.ru/upload/iblock/466/466621f9828418aad531ad44800b97f4.jpg" TargetMode="External"/><Relationship Id="rId3" Type="http://schemas.openxmlformats.org/officeDocument/2006/relationships/hyperlink" Target="https://sun9-east.userapi.com/sun9-76/s/v1/ig2/RcNmKlOt0ypcUsfWUDpFcCoYIVL9h-cKLKFmYavGrQiJXq49YFb2JnJulC6gleTBZ8pfGCuk_Iazkb4C0t4aGCRl.jpg?size=510x448&amp;quality=96&amp;type=album" TargetMode="External"/><Relationship Id="rId2" Type="http://schemas.openxmlformats.org/officeDocument/2006/relationships/hyperlink" Target="https://prooge.ru/" TargetMode="External"/><Relationship Id="rId13" Type="http://schemas.openxmlformats.org/officeDocument/2006/relationships/slideLayout" Target="../slideLayouts/slideLayout3.xml"/><Relationship Id="rId12" Type="http://schemas.openxmlformats.org/officeDocument/2006/relationships/hyperlink" Target="http://avtor-knig.ru/wp-content/uploads/2018/11/image1.jpg" TargetMode="External"/><Relationship Id="rId11" Type="http://schemas.openxmlformats.org/officeDocument/2006/relationships/hyperlink" Target="https://cdnn1.img.md.sputniknews.com/img/2657/17/26571752_0:0:3072:1930_1920x0_80_0_0_68394d3ebf3b86cdaf5e74a596ada6ba.jpg" TargetMode="External"/><Relationship Id="rId10" Type="http://schemas.openxmlformats.org/officeDocument/2006/relationships/hyperlink" Target="https://fb.ru/misc/i/gallery/71663/2906384.jpg" TargetMode="External"/><Relationship Id="rId1" Type="http://schemas.openxmlformats.org/officeDocument/2006/relationships/hyperlink" Target="https://kartinkin.net/uploads/posts/2020-11/1606686929_13-p-fon-dlya-prezentatsii-po-matematike-18.png" TargetMode="Externa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png"/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3" Type="http://schemas.openxmlformats.org/officeDocument/2006/relationships/image" Target="../media/image13.jpeg"/><Relationship Id="rId2" Type="http://schemas.openxmlformats.org/officeDocument/2006/relationships/image" Target="../media/image12.wmf"/><Relationship Id="rId1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7.wmf"/><Relationship Id="rId2" Type="http://schemas.openxmlformats.org/officeDocument/2006/relationships/oleObject" Target="../embeddings/oleObject4.bin"/><Relationship Id="rId1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0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19.jpeg"/><Relationship Id="rId1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21.wmf"/><Relationship Id="rId1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7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4.wmf"/><Relationship Id="rId2" Type="http://schemas.openxmlformats.org/officeDocument/2006/relationships/oleObject" Target="../embeddings/oleObject8.bin"/><Relationship Id="rId1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8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6.wmf"/><Relationship Id="rId2" Type="http://schemas.openxmlformats.org/officeDocument/2006/relationships/oleObject" Target="../embeddings/oleObject9.bin"/><Relationship Id="rId1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2095" y="6309360"/>
            <a:ext cx="8674735" cy="36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899" y="260647"/>
            <a:ext cx="85055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Кошке хватает одной упаковки корма на 5 дней. Какое наименьшее число упаковок корма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на 28 дней?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95" name="Picture 39" descr="https://fb.ru/misc/i/gallery/71663/2906384.jpg"/>
          <p:cNvPicPr>
            <a:picLocks noChangeAspect="1" noChangeArrowheads="1"/>
          </p:cNvPicPr>
          <p:nvPr/>
        </p:nvPicPr>
        <p:blipFill>
          <a:blip r:embed="rId1" cstate="email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556" y="2420888"/>
            <a:ext cx="4091140" cy="2880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Управляющая кнопка: настраиваемая 11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5399088" y="3344863"/>
          <a:ext cx="262096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Формула" r:id="rId2" imgW="16459200" imgH="9448800" progId="Equation.3">
                  <p:embed/>
                </p:oleObj>
              </mc:Choice>
              <mc:Fallback>
                <p:oleObj name="Формула" r:id="rId2" imgW="16459200" imgH="9448800" progId="Equation.3">
                  <p:embed/>
                  <p:pic>
                    <p:nvPicPr>
                      <p:cNvPr id="0" name="Изображение 195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9088" y="3344863"/>
                        <a:ext cx="262096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177481" y="3301120"/>
            <a:ext cx="112574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0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20712"/>
            <a:ext cx="849694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хозяйстве собрали 310 кг черешни. Для отправки в магазин черешню нужно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упаковать в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ящики по 8 кг. Какое наибольшее количество полных ящиков с черешней хозяйство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сможет отправить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магазин?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44" name="Picture 40" descr="https://cdnn1.img.md.sputniknews.com/img/2657/17/26571752_0:0:3072:1930_1920x0_80_0_0_68394d3ebf3b86cdaf5e74a596ada6ba.jp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323528" y="2154078"/>
            <a:ext cx="4104456" cy="3324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5108575" y="3344863"/>
          <a:ext cx="32035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9" name="Формула" r:id="rId2" imgW="20116800" imgH="9448800" progId="Equation.3">
                  <p:embed/>
                </p:oleObj>
              </mc:Choice>
              <mc:Fallback>
                <p:oleObj name="Формула" r:id="rId2" imgW="20116800" imgH="9448800" progId="Equation.3">
                  <p:embed/>
                  <p:pic>
                    <p:nvPicPr>
                      <p:cNvPr id="0" name="Изображение 21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8575" y="3344863"/>
                        <a:ext cx="320357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177481" y="3301120"/>
            <a:ext cx="112574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9511" y="116632"/>
            <a:ext cx="892557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интернет-магазине действует акция «Каждая пятая книга — бесплатно».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Покупатель сделал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 на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книг. Сколько из этих книг покупатель получит бесплатно по акции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6" name="Picture 36" descr="http://avtor-knig.ru/wp-content/uploads/2018/11/image1.jpg"/>
          <p:cNvPicPr>
            <a:picLocks noChangeAspect="1" noChangeArrowheads="1"/>
          </p:cNvPicPr>
          <p:nvPr/>
        </p:nvPicPr>
        <p:blipFill rotWithShape="1"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1557" y="2492896"/>
            <a:ext cx="4141171" cy="314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Управляющая кнопка: настраиваемая 16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5399088" y="3344863"/>
          <a:ext cx="262096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0" name="Формула" r:id="rId2" imgW="16459200" imgH="9448800" progId="Equation.3">
                  <p:embed/>
                </p:oleObj>
              </mc:Choice>
              <mc:Fallback>
                <p:oleObj name="Формула" r:id="rId2" imgW="16459200" imgH="9448800" progId="Equation.3">
                  <p:embed/>
                  <p:pic>
                    <p:nvPicPr>
                      <p:cNvPr id="0" name="Изображение 205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9088" y="3344863"/>
                        <a:ext cx="262096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177481" y="3301120"/>
            <a:ext cx="112574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5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505" y="124681"/>
            <a:ext cx="903649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Ходжи Насреддина есть 35 серебряных монет, а он хочет обменять их на золотые.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Меняла на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базаре даёт одну золотую монету за 4 серебряных. Какое наибольшее число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золотых монет сможет выменять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Ходжа Насреддин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59" descr="https://sun9-east.userapi.com/sun9-76/s/v1/ig2/RcNmKlOt0ypcUsfWUDpFcCoYIVL9h-cKLKFmYavGrQiJXq49YFb2JnJulC6gleTBZ8pfGCuk_Iazkb4C0t4aGCRl.jpg?size=510x448&amp;quality=96&amp;type=album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758945" y="1960957"/>
            <a:ext cx="3635629" cy="359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5" descr="https://www.pngall.com/wp-content/uploads/5/Game-Gold-Coin-Transparent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179511" y="4011814"/>
            <a:ext cx="2016224" cy="1886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5375275" y="3344863"/>
          <a:ext cx="26701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0" name="Формула" r:id="rId3" imgW="16764000" imgH="9448800" progId="Equation.3">
                  <p:embed/>
                </p:oleObj>
              </mc:Choice>
              <mc:Fallback>
                <p:oleObj name="Формула" r:id="rId3" imgW="16764000" imgH="9448800" progId="Equation.3">
                  <p:embed/>
                  <p:pic>
                    <p:nvPicPr>
                      <p:cNvPr id="0" name="Изображение 225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3344863"/>
                        <a:ext cx="267017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177481" y="3301120"/>
            <a:ext cx="112574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4039" y="1182153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4069" y="5591958"/>
            <a:ext cx="1974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2"/>
              </a:rPr>
              <a:t>https://prooge.ru/</a:t>
            </a:r>
            <a:r>
              <a:rPr lang="ru-RU" dirty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24039" y="1519104"/>
            <a:ext cx="1960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hlinkClick r:id="rId3"/>
              </a:rPr>
              <a:t>Ходжа Насреддин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4069" y="1879659"/>
            <a:ext cx="1865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4"/>
              </a:rPr>
              <a:t>Ручка шариковая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4039" y="2248991"/>
            <a:ext cx="2048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5"/>
              </a:rPr>
              <a:t>Корм для попугаев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45081" y="2609428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6"/>
              </a:rPr>
              <a:t>Портной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4069" y="2978760"/>
            <a:ext cx="2376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7"/>
              </a:rPr>
              <a:t>Паровоз с вагончиком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34069" y="3348092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8"/>
              </a:rPr>
              <a:t>Виноград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24039" y="3717424"/>
            <a:ext cx="2376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9"/>
              </a:rPr>
              <a:t>Школьная библиотека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21698" y="4079967"/>
            <a:ext cx="982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0"/>
              </a:rPr>
              <a:t>Котёнок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21698" y="4449299"/>
            <a:ext cx="1855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1"/>
              </a:rPr>
              <a:t>Черешня урожай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39846" y="4814350"/>
            <a:ext cx="1868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2"/>
              </a:rPr>
              <a:t>Книжные товары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79510" y="116632"/>
            <a:ext cx="884194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Ходжи Насреддина есть 77 медных монет, а он хочет обменять их на золотые.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Меняла на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базаре даёт одну золотую монету за 13 медных. Какое наибольшее число золотых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монет сможет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выменять Ходжа Насреддин?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220072" y="3360294"/>
          <a:ext cx="315753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Формула" r:id="rId1" imgW="19812000" imgH="9448800" progId="Equation.3">
                  <p:embed/>
                </p:oleObj>
              </mc:Choice>
              <mc:Fallback>
                <p:oleObj name="Формула" r:id="rId1" imgW="19812000" imgH="9448800" progId="Equation.3">
                  <p:embed/>
                  <p:pic>
                    <p:nvPicPr>
                      <p:cNvPr id="0" name="Изображение 10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3360294"/>
                        <a:ext cx="3157538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83" name="Picture 59" descr="https://sun9-east.userapi.com/sun9-76/s/v1/ig2/RcNmKlOt0ypcUsfWUDpFcCoYIVL9h-cKLKFmYavGrQiJXq49YFb2JnJulC6gleTBZ8pfGCuk_Iazkb4C0t4aGCRl.jpg?size=510x448&amp;quality=96&amp;type=album"/>
          <p:cNvPicPr>
            <a:picLocks noChangeAspect="1" noChangeArrowheads="1"/>
          </p:cNvPicPr>
          <p:nvPr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758945" y="1960957"/>
            <a:ext cx="3635629" cy="359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9" name="Picture 65" descr="https://www.pngall.com/wp-content/uploads/5/Game-Gold-Coin-Transparent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179511" y="4011814"/>
            <a:ext cx="2016224" cy="1886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7237260" y="3326014"/>
            <a:ext cx="112574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562" y="332656"/>
            <a:ext cx="88569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упаковке 20 ручек. Какое наименьшее количество таких упаковок нужно купить,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обеспечить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ручкой каждого из 770 участников олимпиады по математике?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326" name="Picture 38" descr="https://savva-shop.ru/upload/iblock/466/466621f9828418aad531ad44800b97f4.jp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434480" y="1939370"/>
            <a:ext cx="3877142" cy="387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026025" y="3360738"/>
          <a:ext cx="354488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6" name="Формула" r:id="rId2" imgW="22250400" imgH="9448800" progId="Equation.3">
                  <p:embed/>
                </p:oleObj>
              </mc:Choice>
              <mc:Fallback>
                <p:oleObj name="Формула" r:id="rId2" imgW="22250400" imgH="9448800" progId="Equation.3">
                  <p:embed/>
                  <p:pic>
                    <p:nvPicPr>
                      <p:cNvPr id="0" name="Изображение 12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025" y="3360738"/>
                        <a:ext cx="3544888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7443936" y="3326014"/>
            <a:ext cx="112574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настраиваемая 20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5486400" y="3360738"/>
          <a:ext cx="26225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5" name="Формула" r:id="rId1" imgW="16459200" imgH="9448800" progId="Equation.3">
                  <p:embed/>
                </p:oleObj>
              </mc:Choice>
              <mc:Fallback>
                <p:oleObj name="Формула" r:id="rId1" imgW="16459200" imgH="9448800" progId="Equation.3">
                  <p:embed/>
                  <p:pic>
                    <p:nvPicPr>
                      <p:cNvPr id="0" name="Изображение 13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360738"/>
                        <a:ext cx="262255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2013" y="332656"/>
            <a:ext cx="852988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Попугаю хватает одной упаковки корма на 6 дней. Какое наименьшее число упаковок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корма нужно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дней?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53" descr="https://zooman.ru/upload/iblock/34d/1zgqdqfwkm2a71mfwg0su08gtnqxfalg.jpeg"/>
          <p:cNvPicPr>
            <a:picLocks noChangeAspect="1" noChangeArrowheads="1"/>
          </p:cNvPicPr>
          <p:nvPr/>
        </p:nvPicPr>
        <p:blipFill rotWithShape="1">
          <a:blip r:embed="rId3" cstate="email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1507" y="1940202"/>
            <a:ext cx="2013565" cy="2569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65" name="Picture 53" descr="https://zooman.ru/upload/iblock/34d/1zgqdqfwkm2a71mfwg0su08gtnqxfalg.jpeg"/>
          <p:cNvPicPr>
            <a:picLocks noChangeAspect="1" noChangeArrowheads="1"/>
          </p:cNvPicPr>
          <p:nvPr/>
        </p:nvPicPr>
        <p:blipFill rotWithShape="1">
          <a:blip r:embed="rId4" cstate="email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7943" y="2629182"/>
            <a:ext cx="2013564" cy="2413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Группа 7"/>
          <p:cNvGrpSpPr/>
          <p:nvPr/>
        </p:nvGrpSpPr>
        <p:grpSpPr>
          <a:xfrm>
            <a:off x="1907704" y="3144267"/>
            <a:ext cx="1746883" cy="2730279"/>
            <a:chOff x="1907704" y="3144267"/>
            <a:chExt cx="1746883" cy="2730279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2123728" y="3610381"/>
              <a:ext cx="1152128" cy="68271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53" descr="https://zooman.ru/upload/iblock/34d/1zgqdqfwkm2a71mfwg0su08gtnqxfalg.jpeg"/>
            <p:cNvPicPr>
              <a:picLocks noChangeAspect="1" noChangeArrowheads="1"/>
            </p:cNvPicPr>
            <p:nvPr/>
          </p:nvPicPr>
          <p:blipFill rotWithShape="1">
            <a:blip r:embed="rId5" cstate="email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</a:blip>
            <a:srcRect b="-359"/>
            <a:stretch>
              <a:fillRect/>
            </a:stretch>
          </p:blipFill>
          <p:spPr bwMode="auto">
            <a:xfrm>
              <a:off x="1907704" y="3144267"/>
              <a:ext cx="1746883" cy="27302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221868" y="3326014"/>
            <a:ext cx="112574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32656"/>
            <a:ext cx="87876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одно пальто нужно 4 метра 50 сантиметров ткани. В ателье есть 22 метра такой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ткани. Какое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наибольшее число таких пальто можно из неё сшить?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86" name="Picture 50" descr="http://businesspskov.ru/pictures/140415170524.jp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20896" y="2420888"/>
            <a:ext cx="4104409" cy="320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251248" y="5189464"/>
            <a:ext cx="216024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5243513" y="3360738"/>
          <a:ext cx="310832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6" name="Формула" r:id="rId2" imgW="19507200" imgH="9448800" progId="Equation.3">
                  <p:embed/>
                </p:oleObj>
              </mc:Choice>
              <mc:Fallback>
                <p:oleObj name="Формула" r:id="rId2" imgW="19507200" imgH="9448800" progId="Equation.3">
                  <p:embed/>
                  <p:pic>
                    <p:nvPicPr>
                      <p:cNvPr id="0" name="Изображение 14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3513" y="3360738"/>
                        <a:ext cx="310832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443936" y="3326014"/>
            <a:ext cx="112574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1395" y="116632"/>
            <a:ext cx="843048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Коли есть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конструктор. Чтобы собрать один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вагончик, нужно 13 винтиков и ещё другие детали. 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конструкторе всего 100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таких винтиков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Какое наибольшее число вагончиков сможет собрать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Коля?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95" name="Picture 35" descr="https://sun9-10.userapi.com/impg/N2t83Tby8IWIvJd_wA6sCH-06hukb141gEZtyw/8YlljkaW1AA.jpg?size=604x340&amp;quality=96&amp;sign=91240b2a74bf5d49639acee6cd010c24&amp;type=album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467528" y="2013175"/>
            <a:ext cx="3987957" cy="1828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5" descr="https://sun9-10.userapi.com/impg/N2t83Tby8IWIvJd_wA6sCH-06hukb141gEZtyw/8YlljkaW1AA.jpg?size=604x340&amp;quality=96&amp;sign=91240b2a74bf5d49639acee6cd010c24&amp;type=album"/>
          <p:cNvPicPr>
            <a:picLocks noChangeAspect="1" noChangeArrowheads="1"/>
          </p:cNvPicPr>
          <p:nvPr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530967" y="3875959"/>
            <a:ext cx="1925693" cy="141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5" descr="https://sun9-10.userapi.com/impg/N2t83Tby8IWIvJd_wA6sCH-06hukb141gEZtyw/8YlljkaW1AA.jpg?size=604x340&amp;quality=96&amp;sign=91240b2a74bf5d49639acee6cd010c24&amp;type=album"/>
          <p:cNvPicPr>
            <a:picLocks noChangeAspect="1" noChangeArrowheads="1"/>
          </p:cNvPicPr>
          <p:nvPr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2497777" y="3875959"/>
            <a:ext cx="1925693" cy="141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5122863" y="3360738"/>
          <a:ext cx="33512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Формула" r:id="rId3" imgW="21031200" imgH="9448800" progId="Equation.3">
                  <p:embed/>
                </p:oleObj>
              </mc:Choice>
              <mc:Fallback>
                <p:oleObj name="Формула" r:id="rId3" imgW="21031200" imgH="9448800" progId="Equation.3">
                  <p:embed/>
                  <p:pic>
                    <p:nvPicPr>
                      <p:cNvPr id="0" name="Изображение 15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2863" y="3360738"/>
                        <a:ext cx="335121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443936" y="3326014"/>
            <a:ext cx="112574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7365" y="116632"/>
            <a:ext cx="864712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супермаркет собираются привезти 130 кг винограда. Какое наименьшее количество килограммов винограда нужно добавить, чтобы весь виноград можно было разложить в ящики по 6 килограммов в каждый? 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Решение(2)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716016" y="3284538"/>
          <a:ext cx="412122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7" name="Формула" r:id="rId1" imgW="30784800" imgH="5181600" progId="Equation.3">
                  <p:embed/>
                </p:oleObj>
              </mc:Choice>
              <mc:Fallback>
                <p:oleObj name="Формула" r:id="rId1" imgW="30784800" imgH="5181600" progId="Equation.3">
                  <p:embed/>
                  <p:pic>
                    <p:nvPicPr>
                      <p:cNvPr id="0" name="Изображение 16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284538"/>
                        <a:ext cx="4121222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4875213" y="4148138"/>
          <a:ext cx="2265362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8" name="Формула" r:id="rId3" imgW="15240000" imgH="5181600" progId="Equation.3">
                  <p:embed/>
                </p:oleObj>
              </mc:Choice>
              <mc:Fallback>
                <p:oleObj name="Формула" r:id="rId3" imgW="15240000" imgH="5181600" progId="Equation.3">
                  <p:embed/>
                  <p:pic>
                    <p:nvPicPr>
                      <p:cNvPr id="0" name="Изображение 164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213" y="4148138"/>
                        <a:ext cx="2265362" cy="71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428" name="Picture 44" descr="https://sc01.alicdn.com/kf/HTB17HlOnNTI8KJjSspiq6zM4FXav/222073655/HTB17HlOnNTI8KJjSspiq6zM4FXav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17365" y="2556476"/>
            <a:ext cx="4065606" cy="3184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Управляющая кнопка: настраиваемая 11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кг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51520" y="332656"/>
            <a:ext cx="87876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пиджак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метра 50 сантиметров ткани. В ателье есть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метров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такой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ткани. Какое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наибольшее число таких </a:t>
            </a:r>
            <a:r>
              <a:rPr lang="ru-RU" sz="2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пиджков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из неё сшить?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50" descr="http://businesspskov.ru/pictures/140415170524.jp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20896" y="2420888"/>
            <a:ext cx="4104409" cy="320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4251248" y="5189464"/>
            <a:ext cx="216024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4767275" y="3345594"/>
          <a:ext cx="38846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Формула" r:id="rId2" imgW="24384000" imgH="9448800" progId="Equation.3">
                  <p:embed/>
                </p:oleObj>
              </mc:Choice>
              <mc:Fallback>
                <p:oleObj name="Формула" r:id="rId2" imgW="24384000" imgH="9448800" progId="Equation.3">
                  <p:embed/>
                  <p:pic>
                    <p:nvPicPr>
                      <p:cNvPr id="0" name="Изображение 17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275" y="3345594"/>
                        <a:ext cx="388461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711496" y="3301120"/>
            <a:ext cx="112574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5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55458"/>
            <a:ext cx="885698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школьную библиотеку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привезли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350 новых учебников.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Библиотекарь может их расставить на книжные полки так, чтобы на каждой полке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стояло 60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учебников. Какое наименьшее число книжных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займут новые учебники?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66" name="Picture 34" descr="http://selino.obrazovanie46.ru/sites/default/files/s1200.jp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323528" y="2248339"/>
            <a:ext cx="4092829" cy="3291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Управляющая кнопка: настраиваемая 11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5083175" y="3344863"/>
          <a:ext cx="325278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Формула" r:id="rId2" imgW="20421600" imgH="9448800" progId="Equation.3">
                  <p:embed/>
                </p:oleObj>
              </mc:Choice>
              <mc:Fallback>
                <p:oleObj name="Формула" r:id="rId2" imgW="20421600" imgH="9448800" progId="Equation.3">
                  <p:embed/>
                  <p:pic>
                    <p:nvPicPr>
                      <p:cNvPr id="0" name="Изображение 18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3175" y="3344863"/>
                        <a:ext cx="3252788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6732240" y="1940202"/>
            <a:ext cx="2104998" cy="61627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437390" y="3301120"/>
            <a:ext cx="1125742" cy="144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0" grpId="0" animBg="1"/>
      <p:bldP spid="2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2367</Words>
  <Application>WPS Presentation</Application>
  <PresentationFormat>Экран (4:3)</PresentationFormat>
  <Paragraphs>148</Paragraphs>
  <Slides>14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13</vt:i4>
      </vt:variant>
      <vt:variant>
        <vt:lpstr>幻灯片标题</vt:lpstr>
      </vt:variant>
      <vt:variant>
        <vt:i4>14</vt:i4>
      </vt:variant>
    </vt:vector>
  </HeadingPairs>
  <TitlesOfParts>
    <vt:vector size="35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79</cp:revision>
  <dcterms:created xsi:type="dcterms:W3CDTF">2022-09-14T01:12:00Z</dcterms:created>
  <dcterms:modified xsi:type="dcterms:W3CDTF">2024-11-16T13:15:55Z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2F948026032540F5B1EC4CF74E2ADB2F_12</vt:lpwstr>
  </property>
  <property fmtid="{D5CDD505-2E9C-101B-9397-08002B2CF9AE}" pid="3" name="KSOProductBuildVer">
    <vt:lpwstr>1049-12.2.0.18911</vt:lpwstr>
  </property>
</Properties>
</file>