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4660"/>
  </p:normalViewPr>
  <p:slideViewPr>
    <p:cSldViewPr snapToGrid="0">
      <p:cViewPr varScale="1">
        <p:scale>
          <a:sx n="33" d="100"/>
          <a:sy n="33" d="100"/>
        </p:scale>
        <p:origin x="62" y="715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1092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6764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0066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1751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5820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07732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47442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3942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0161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31312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29952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32962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7275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9604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1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3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7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8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audio" Target="../media/audio1.bin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audio" Target="../media/audio10.wav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0104100" cy="1145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1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Книга </a:t>
            </a:r>
            <a:r>
              <a:rPr lang="ru-RU" sz="6500" dirty="0">
                <a:latin typeface="Corbel" panose="020B0503020204020204" pitchFamily="34" charset="0"/>
              </a:rPr>
              <a:t>«Мир без нас» описывает последствия </a:t>
            </a:r>
            <a:endParaRPr lang="x-none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внезапного </a:t>
            </a:r>
            <a:r>
              <a:rPr lang="ru-RU" sz="6500" dirty="0">
                <a:latin typeface="Corbel" panose="020B0503020204020204" pitchFamily="34" charset="0"/>
              </a:rPr>
              <a:t>исчезновения человечества. </a:t>
            </a:r>
            <a:endParaRPr lang="x-none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b="1" dirty="0" smtClean="0">
                <a:latin typeface="Corbel" panose="020B0503020204020204" pitchFamily="34" charset="0"/>
              </a:rPr>
              <a:t>Какой </a:t>
            </a:r>
            <a:r>
              <a:rPr lang="ru-RU" sz="6500" b="1" dirty="0">
                <a:latin typeface="Corbel" panose="020B0503020204020204" pitchFamily="34" charset="0"/>
              </a:rPr>
              <a:t>украинский город исследовал автор для </a:t>
            </a:r>
            <a:endParaRPr lang="x-none" sz="65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b="1" dirty="0" smtClean="0">
                <a:latin typeface="Corbel" panose="020B0503020204020204" pitchFamily="34" charset="0"/>
              </a:rPr>
              <a:t>иллюстрации </a:t>
            </a:r>
            <a:r>
              <a:rPr lang="ru-RU" sz="6500" b="1" dirty="0">
                <a:latin typeface="Corbel" panose="020B0503020204020204" pitchFamily="34" charset="0"/>
              </a:rPr>
              <a:t>будущего покинутых </a:t>
            </a:r>
            <a:r>
              <a:rPr lang="ru-RU" sz="6500" b="1" dirty="0" smtClean="0">
                <a:latin typeface="Corbel" panose="020B0503020204020204" pitchFamily="34" charset="0"/>
              </a:rPr>
              <a:t>городов?</a:t>
            </a:r>
            <a:endParaRPr lang="x-none" sz="6500" b="1" dirty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Cartea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>
                <a:latin typeface="Corbel" panose="020B0503020204020204" pitchFamily="34" charset="0"/>
              </a:rPr>
              <a:t>”O </a:t>
            </a:r>
            <a:r>
              <a:rPr lang="en-US" sz="6500" dirty="0" err="1">
                <a:latin typeface="Corbel" panose="020B0503020204020204" pitchFamily="34" charset="0"/>
              </a:rPr>
              <a:t>lume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fără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noi</a:t>
            </a:r>
            <a:r>
              <a:rPr lang="en-US" sz="6500" dirty="0">
                <a:latin typeface="Corbel" panose="020B0503020204020204" pitchFamily="34" charset="0"/>
              </a:rPr>
              <a:t>” </a:t>
            </a:r>
            <a:r>
              <a:rPr lang="en-US" sz="6500" dirty="0" err="1">
                <a:latin typeface="Corbel" panose="020B0503020204020204" pitchFamily="34" charset="0"/>
              </a:rPr>
              <a:t>descrie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consecințele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dispariției</a:t>
            </a:r>
            <a:endParaRPr lang="x-none" sz="6500" dirty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bruște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>
                <a:latin typeface="Corbel" panose="020B0503020204020204" pitchFamily="34" charset="0"/>
              </a:rPr>
              <a:t>a </a:t>
            </a:r>
            <a:r>
              <a:rPr lang="en-US" sz="6500" dirty="0" err="1">
                <a:latin typeface="Corbel" panose="020B0503020204020204" pitchFamily="34" charset="0"/>
              </a:rPr>
              <a:t>umanității</a:t>
            </a:r>
            <a:r>
              <a:rPr lang="en-US" sz="6500" dirty="0">
                <a:latin typeface="Corbel" panose="020B0503020204020204" pitchFamily="34" charset="0"/>
              </a:rPr>
              <a:t>. </a:t>
            </a:r>
            <a:r>
              <a:rPr lang="en-US" sz="6500" b="1" dirty="0">
                <a:latin typeface="Corbel" panose="020B0503020204020204" pitchFamily="34" charset="0"/>
              </a:rPr>
              <a:t>Ce </a:t>
            </a:r>
            <a:r>
              <a:rPr lang="en-US" sz="6500" b="1" dirty="0" err="1">
                <a:latin typeface="Corbel" panose="020B0503020204020204" pitchFamily="34" charset="0"/>
              </a:rPr>
              <a:t>oraș</a:t>
            </a:r>
            <a:r>
              <a:rPr lang="en-US" sz="6500" b="1" dirty="0">
                <a:latin typeface="Corbel" panose="020B0503020204020204" pitchFamily="34" charset="0"/>
              </a:rPr>
              <a:t> </a:t>
            </a:r>
            <a:r>
              <a:rPr lang="en-US" sz="6500" b="1" dirty="0" err="1">
                <a:latin typeface="Corbel" panose="020B0503020204020204" pitchFamily="34" charset="0"/>
              </a:rPr>
              <a:t>ucrainean</a:t>
            </a:r>
            <a:r>
              <a:rPr lang="en-US" sz="6500" b="1" dirty="0">
                <a:latin typeface="Corbel" panose="020B0503020204020204" pitchFamily="34" charset="0"/>
              </a:rPr>
              <a:t> a </a:t>
            </a:r>
            <a:r>
              <a:rPr lang="en-US" sz="6500" b="1" dirty="0" err="1" smtClean="0">
                <a:latin typeface="Corbel" panose="020B0503020204020204" pitchFamily="34" charset="0"/>
              </a:rPr>
              <a:t>explorat</a:t>
            </a:r>
            <a:endParaRPr lang="x-none" sz="6500" b="1" dirty="0">
              <a:latin typeface="Corbel" panose="020B0503020204020204" pitchFamily="34" charset="0"/>
            </a:endParaRPr>
          </a:p>
          <a:p>
            <a:pPr fontAlgn="base"/>
            <a:r>
              <a:rPr lang="en-US" sz="6500" b="1" dirty="0" err="1" smtClean="0">
                <a:latin typeface="Corbel" panose="020B0503020204020204" pitchFamily="34" charset="0"/>
              </a:rPr>
              <a:t>autorul</a:t>
            </a:r>
            <a:r>
              <a:rPr lang="en-US" sz="6500" b="1" dirty="0" smtClean="0">
                <a:latin typeface="Corbel" panose="020B0503020204020204" pitchFamily="34" charset="0"/>
              </a:rPr>
              <a:t> </a:t>
            </a:r>
            <a:r>
              <a:rPr lang="en-US" sz="6500" b="1" dirty="0" err="1">
                <a:latin typeface="Corbel" panose="020B0503020204020204" pitchFamily="34" charset="0"/>
              </a:rPr>
              <a:t>pentru</a:t>
            </a:r>
            <a:r>
              <a:rPr lang="en-US" sz="6500" b="1" dirty="0">
                <a:latin typeface="Corbel" panose="020B0503020204020204" pitchFamily="34" charset="0"/>
              </a:rPr>
              <a:t> a </a:t>
            </a:r>
            <a:r>
              <a:rPr lang="en-US" sz="6500" b="1" dirty="0" err="1">
                <a:latin typeface="Corbel" panose="020B0503020204020204" pitchFamily="34" charset="0"/>
              </a:rPr>
              <a:t>ilustra</a:t>
            </a:r>
            <a:r>
              <a:rPr lang="en-US" sz="6500" b="1" dirty="0">
                <a:latin typeface="Corbel" panose="020B0503020204020204" pitchFamily="34" charset="0"/>
              </a:rPr>
              <a:t> </a:t>
            </a:r>
            <a:r>
              <a:rPr lang="en-US" sz="6500" b="1" dirty="0" err="1">
                <a:latin typeface="Corbel" panose="020B0503020204020204" pitchFamily="34" charset="0"/>
              </a:rPr>
              <a:t>mai</a:t>
            </a:r>
            <a:r>
              <a:rPr lang="en-US" sz="6500" b="1" dirty="0">
                <a:latin typeface="Corbel" panose="020B0503020204020204" pitchFamily="34" charset="0"/>
              </a:rPr>
              <a:t> bine </a:t>
            </a:r>
            <a:r>
              <a:rPr lang="en-US" sz="6500" b="1" dirty="0" err="1">
                <a:latin typeface="Corbel" panose="020B0503020204020204" pitchFamily="34" charset="0"/>
              </a:rPr>
              <a:t>viitorul</a:t>
            </a:r>
            <a:r>
              <a:rPr lang="en-US" sz="6500" b="1" dirty="0">
                <a:latin typeface="Corbel" panose="020B0503020204020204" pitchFamily="34" charset="0"/>
              </a:rPr>
              <a:t> </a:t>
            </a:r>
            <a:r>
              <a:rPr lang="en-US" sz="6500" b="1" dirty="0" err="1" smtClean="0">
                <a:latin typeface="Corbel" panose="020B0503020204020204" pitchFamily="34" charset="0"/>
              </a:rPr>
              <a:t>orașelor</a:t>
            </a:r>
            <a:endParaRPr lang="x-none" sz="6500" b="1" dirty="0">
              <a:latin typeface="Corbel" panose="020B0503020204020204" pitchFamily="34" charset="0"/>
            </a:endParaRPr>
          </a:p>
          <a:p>
            <a:pPr fontAlgn="base"/>
            <a:r>
              <a:rPr lang="en-US" sz="6500" b="1" dirty="0" err="1" smtClean="0">
                <a:latin typeface="Corbel" panose="020B0503020204020204" pitchFamily="34" charset="0"/>
              </a:rPr>
              <a:t>abandonate</a:t>
            </a:r>
            <a:r>
              <a:rPr lang="en-US" sz="6500" b="1" dirty="0">
                <a:latin typeface="Corbel" panose="020B0503020204020204" pitchFamily="34" charset="0"/>
              </a:rPr>
              <a:t>? </a:t>
            </a:r>
            <a:endParaRPr lang="ru-RU" sz="65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306050" y="3866469"/>
            <a:ext cx="9798050" cy="3860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lvl="0" algn="ctr"/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Чернобыль</a:t>
            </a:r>
            <a:r>
              <a:rPr lang="x-none" sz="60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/</a:t>
            </a:r>
            <a:r>
              <a:rPr lang="x-none" sz="60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Припять</a:t>
            </a:r>
            <a: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  <a:t/>
            </a:r>
            <a:b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</a:br>
            <a:r>
              <a:rPr lang="en-US" sz="6000" b="1" dirty="0" err="1" smtClean="0">
                <a:solidFill>
                  <a:schemeClr val="bg1"/>
                </a:solidFill>
                <a:latin typeface="Corbel" pitchFamily="34" charset="0"/>
              </a:rPr>
              <a:t>Cernob</a:t>
            </a:r>
            <a:r>
              <a:rPr lang="ro-RO" sz="6000" b="1" dirty="0" smtClean="0">
                <a:solidFill>
                  <a:schemeClr val="bg1"/>
                </a:solidFill>
                <a:latin typeface="Corbel" pitchFamily="34" charset="0"/>
              </a:rPr>
              <a:t>âl / Prîpeat</a:t>
            </a:r>
            <a:endParaRPr lang="ru-RU" sz="60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1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 smtClean="0">
                <a:solidFill>
                  <a:srgbClr val="002E6D"/>
                </a:solidFill>
              </a:rPr>
              <a:t>RĂSPUNS</a:t>
            </a:r>
            <a:endParaRPr lang="en-US" sz="6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6" descr="Мёртвый город Припять. Джунгли Чернобыля: macos — LiveJournal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5"/>
          <a:stretch/>
        </p:blipFill>
        <p:spPr bwMode="auto">
          <a:xfrm>
            <a:off x="246472" y="2531114"/>
            <a:ext cx="9827167" cy="624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03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3" name="Google Shape;253;p20"/>
          <p:cNvSpPr txBox="1"/>
          <p:nvPr/>
        </p:nvSpPr>
        <p:spPr>
          <a:xfrm>
            <a:off x="212989" y="10511686"/>
            <a:ext cx="10367925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URI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 </a:t>
            </a:r>
            <a:r>
              <a:rPr lang="x-none" sz="6000" dirty="0" smtClean="0">
                <a:solidFill>
                  <a:srgbClr val="FFFFFF"/>
                </a:solidFill>
              </a:rPr>
              <a:t> 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В </a:t>
            </a:r>
            <a:r>
              <a:rPr lang="ru-RU" sz="5200" dirty="0" err="1" smtClean="0">
                <a:latin typeface="Corbel" panose="020B0503020204020204" pitchFamily="34" charset="0"/>
              </a:rPr>
              <a:t>Google</a:t>
            </a:r>
            <a:r>
              <a:rPr lang="ru-RU" sz="5200" dirty="0" smtClean="0">
                <a:latin typeface="Corbel" panose="020B0503020204020204" pitchFamily="34" charset="0"/>
              </a:rPr>
              <a:t> решили, что лучше не шуметь и не загрязнять воздух,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а периодически «нанимать» АЛЬФ, которые не останутся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голодными. </a:t>
            </a:r>
            <a:r>
              <a:rPr lang="ru-RU" sz="5200" b="1" dirty="0" smtClean="0">
                <a:latin typeface="Corbel" panose="020B0503020204020204" pitchFamily="34" charset="0"/>
              </a:rPr>
              <a:t>Назовите АЛЬФ и для чего их «нанимал» </a:t>
            </a:r>
            <a:r>
              <a:rPr lang="ru-RU" sz="5200" b="1" dirty="0" err="1" smtClean="0">
                <a:latin typeface="Corbel" panose="020B0503020204020204" pitchFamily="34" charset="0"/>
              </a:rPr>
              <a:t>Google</a:t>
            </a:r>
            <a:r>
              <a:rPr lang="ru-RU" sz="5200" b="1" dirty="0" smtClean="0">
                <a:latin typeface="Corbel" panose="020B0503020204020204" pitchFamily="34" charset="0"/>
              </a:rPr>
              <a:t>. 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Подскажем, что сказочная АЛЬФА – многодетная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мать-одиночка.</a:t>
            </a:r>
            <a:endParaRPr lang="x-none" sz="5200" dirty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Google a </a:t>
            </a:r>
            <a:r>
              <a:rPr lang="en-US" sz="5200" dirty="0" err="1" smtClean="0">
                <a:latin typeface="Corbel" panose="020B0503020204020204" pitchFamily="34" charset="0"/>
              </a:rPr>
              <a:t>decis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că</a:t>
            </a:r>
            <a:r>
              <a:rPr lang="en-US" sz="5200" dirty="0" smtClean="0">
                <a:latin typeface="Corbel" panose="020B0503020204020204" pitchFamily="34" charset="0"/>
              </a:rPr>
              <a:t> e</a:t>
            </a:r>
            <a:r>
              <a:rPr lang="ro-MD" sz="5200" dirty="0" smtClean="0">
                <a:latin typeface="Corbel" panose="020B0503020204020204" pitchFamily="34" charset="0"/>
              </a:rPr>
              <a:t>ste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mai</a:t>
            </a:r>
            <a:r>
              <a:rPr lang="en-US" sz="5200" dirty="0" smtClean="0">
                <a:latin typeface="Corbel" panose="020B0503020204020204" pitchFamily="34" charset="0"/>
              </a:rPr>
              <a:t> bine </a:t>
            </a:r>
            <a:r>
              <a:rPr lang="en-US" sz="5200" dirty="0" err="1" smtClean="0">
                <a:latin typeface="Corbel" panose="020B0503020204020204" pitchFamily="34" charset="0"/>
              </a:rPr>
              <a:t>să</a:t>
            </a:r>
            <a:r>
              <a:rPr lang="en-US" sz="5200" dirty="0" smtClean="0">
                <a:latin typeface="Corbel" panose="020B0503020204020204" pitchFamily="34" charset="0"/>
              </a:rPr>
              <a:t> nu </a:t>
            </a:r>
            <a:r>
              <a:rPr lang="en-US" sz="5200" dirty="0" err="1" smtClean="0">
                <a:latin typeface="Corbel" panose="020B0503020204020204" pitchFamily="34" charset="0"/>
              </a:rPr>
              <a:t>producă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zgomot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și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să</a:t>
            </a:r>
            <a:r>
              <a:rPr lang="en-US" sz="5200" dirty="0" smtClean="0">
                <a:latin typeface="Corbel" panose="020B0503020204020204" pitchFamily="34" charset="0"/>
              </a:rPr>
              <a:t> nu </a:t>
            </a:r>
            <a:r>
              <a:rPr lang="en-US" sz="5200" dirty="0" err="1" smtClean="0">
                <a:latin typeface="Corbel" panose="020B0503020204020204" pitchFamily="34" charset="0"/>
              </a:rPr>
              <a:t>polueze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aerul</a:t>
            </a:r>
            <a:r>
              <a:rPr lang="en-US" sz="5200" dirty="0" smtClean="0">
                <a:latin typeface="Corbel" panose="020B0503020204020204" pitchFamily="34" charset="0"/>
              </a:rPr>
              <a:t>. De </a:t>
            </a:r>
            <a:r>
              <a:rPr lang="en-US" sz="5200" dirty="0" err="1" smtClean="0">
                <a:latin typeface="Corbel" panose="020B0503020204020204" pitchFamily="34" charset="0"/>
              </a:rPr>
              <a:t>aceea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compania</a:t>
            </a:r>
            <a:r>
              <a:rPr lang="en-US" sz="5200" dirty="0" smtClean="0">
                <a:latin typeface="Corbel" panose="020B0503020204020204" pitchFamily="34" charset="0"/>
              </a:rPr>
              <a:t> a </a:t>
            </a:r>
            <a:r>
              <a:rPr lang="en-US" sz="5200" dirty="0" err="1" smtClean="0">
                <a:latin typeface="Corbel" panose="020B0503020204020204" pitchFamily="34" charset="0"/>
              </a:rPr>
              <a:t>angajat</a:t>
            </a:r>
            <a:r>
              <a:rPr lang="en-US" sz="5200" dirty="0" smtClean="0">
                <a:latin typeface="Corbel" panose="020B0503020204020204" pitchFamily="34" charset="0"/>
              </a:rPr>
              <a:t> ALFE, care la </a:t>
            </a:r>
            <a:r>
              <a:rPr lang="en-US" sz="5200" dirty="0" err="1" smtClean="0">
                <a:latin typeface="Corbel" panose="020B0503020204020204" pitchFamily="34" charset="0"/>
              </a:rPr>
              <a:t>sigur</a:t>
            </a:r>
            <a:r>
              <a:rPr lang="en-US" sz="5200" dirty="0" smtClean="0">
                <a:latin typeface="Corbel" panose="020B0503020204020204" pitchFamily="34" charset="0"/>
              </a:rPr>
              <a:t> nu </a:t>
            </a:r>
            <a:r>
              <a:rPr lang="en-US" sz="5200" dirty="0" err="1" smtClean="0">
                <a:latin typeface="Corbel" panose="020B0503020204020204" pitchFamily="34" charset="0"/>
              </a:rPr>
              <a:t>vor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rămâne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flămânde</a:t>
            </a:r>
            <a:r>
              <a:rPr lang="en-US" sz="5200" dirty="0" smtClean="0">
                <a:latin typeface="Corbel" panose="020B0503020204020204" pitchFamily="34" charset="0"/>
              </a:rPr>
              <a:t>. </a:t>
            </a:r>
            <a:r>
              <a:rPr lang="en-US" sz="5200" b="1" dirty="0" err="1" smtClean="0">
                <a:latin typeface="Corbel" panose="020B0503020204020204" pitchFamily="34" charset="0"/>
              </a:rPr>
              <a:t>Scrieți</a:t>
            </a:r>
            <a:r>
              <a:rPr lang="en-US" sz="5200" b="1" dirty="0" smtClean="0">
                <a:latin typeface="Corbel" panose="020B0503020204020204" pitchFamily="34" charset="0"/>
              </a:rPr>
              <a:t> cine </a:t>
            </a:r>
            <a:r>
              <a:rPr lang="en-US" sz="5200" b="1" dirty="0" err="1" smtClean="0">
                <a:latin typeface="Corbel" panose="020B0503020204020204" pitchFamily="34" charset="0"/>
              </a:rPr>
              <a:t>sunt</a:t>
            </a:r>
            <a:r>
              <a:rPr lang="en-US" sz="5200" b="1" dirty="0" smtClean="0">
                <a:latin typeface="Corbel" panose="020B0503020204020204" pitchFamily="34" charset="0"/>
              </a:rPr>
              <a:t> ALFELE </a:t>
            </a:r>
            <a:r>
              <a:rPr lang="en-US" sz="5200" b="1" dirty="0" err="1" smtClean="0">
                <a:latin typeface="Corbel" panose="020B0503020204020204" pitchFamily="34" charset="0"/>
              </a:rPr>
              <a:t>și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pentru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ce</a:t>
            </a:r>
            <a:r>
              <a:rPr lang="en-US" sz="5200" b="1" dirty="0" smtClean="0">
                <a:latin typeface="Corbel" panose="020B0503020204020204" pitchFamily="34" charset="0"/>
              </a:rPr>
              <a:t> au </a:t>
            </a:r>
            <a:r>
              <a:rPr lang="en-US" sz="5200" b="1" dirty="0" err="1" smtClean="0">
                <a:latin typeface="Corbel" panose="020B0503020204020204" pitchFamily="34" charset="0"/>
              </a:rPr>
              <a:t>fost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angajate</a:t>
            </a:r>
            <a:r>
              <a:rPr lang="ro-MD" sz="5200" b="1" dirty="0">
                <a:latin typeface="Corbel" panose="020B0503020204020204" pitchFamily="34" charset="0"/>
              </a:rPr>
              <a:t>!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Vă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mai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spunem</a:t>
            </a:r>
            <a:r>
              <a:rPr lang="en-US" sz="5200" dirty="0" smtClean="0">
                <a:latin typeface="Corbel" panose="020B0503020204020204" pitchFamily="34" charset="0"/>
              </a:rPr>
              <a:t>, </a:t>
            </a:r>
            <a:r>
              <a:rPr lang="en-US" sz="5200" dirty="0" err="1" smtClean="0">
                <a:latin typeface="Corbel" panose="020B0503020204020204" pitchFamily="34" charset="0"/>
              </a:rPr>
              <a:t>că</a:t>
            </a:r>
            <a:r>
              <a:rPr lang="en-US" sz="5200" dirty="0" smtClean="0">
                <a:latin typeface="Corbel" panose="020B0503020204020204" pitchFamily="34" charset="0"/>
              </a:rPr>
              <a:t> ALFA din </a:t>
            </a:r>
            <a:r>
              <a:rPr lang="en-US" sz="5200" dirty="0" err="1" smtClean="0">
                <a:latin typeface="Corbel" panose="020B0503020204020204" pitchFamily="34" charset="0"/>
              </a:rPr>
              <a:t>poveste</a:t>
            </a:r>
            <a:r>
              <a:rPr lang="en-US" sz="5200" dirty="0" smtClean="0">
                <a:latin typeface="Corbel" panose="020B0503020204020204" pitchFamily="34" charset="0"/>
              </a:rPr>
              <a:t> e</a:t>
            </a:r>
            <a:r>
              <a:rPr lang="ro-MD" sz="5200" dirty="0" smtClean="0">
                <a:latin typeface="Corbel" panose="020B0503020204020204" pitchFamily="34" charset="0"/>
              </a:rPr>
              <a:t>ste</a:t>
            </a:r>
            <a:r>
              <a:rPr lang="en-US" sz="5200" dirty="0" smtClean="0">
                <a:latin typeface="Corbel" panose="020B0503020204020204" pitchFamily="34" charset="0"/>
              </a:rPr>
              <a:t> o </a:t>
            </a:r>
            <a:r>
              <a:rPr lang="en-US" sz="5200" dirty="0" err="1" smtClean="0">
                <a:latin typeface="Corbel" panose="020B0503020204020204" pitchFamily="34" charset="0"/>
              </a:rPr>
              <a:t>mamă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singură</a:t>
            </a:r>
            <a:r>
              <a:rPr lang="en-US" sz="5200" dirty="0" smtClean="0">
                <a:latin typeface="Corbel" panose="020B0503020204020204" pitchFamily="34" charset="0"/>
              </a:rPr>
              <a:t> cu </a:t>
            </a:r>
            <a:r>
              <a:rPr lang="en-US" sz="5200" dirty="0" err="1" smtClean="0">
                <a:latin typeface="Corbel" panose="020B0503020204020204" pitchFamily="34" charset="0"/>
              </a:rPr>
              <a:t>mai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mulți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copii</a:t>
            </a:r>
            <a:r>
              <a:rPr lang="en-US" sz="5200" dirty="0" smtClean="0">
                <a:latin typeface="Corbel" panose="020B0503020204020204" pitchFamily="34" charset="0"/>
              </a:rPr>
              <a:t>. </a:t>
            </a:r>
            <a:endParaRPr lang="ru-RU" sz="5200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91629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i="0" u="none" strike="noStrike" cap="none" dirty="0" smtClean="0">
                <a:solidFill>
                  <a:srgbClr val="FFFFFF"/>
                </a:solidFill>
              </a:rPr>
              <a:t>2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87000" y="3865058"/>
            <a:ext cx="9817099" cy="3861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  <a:latin typeface="Corbel" pitchFamily="34" charset="0"/>
              </a:rPr>
              <a:t>		   Козы</a:t>
            </a:r>
            <a:r>
              <a:rPr lang="ro-RO" sz="4800" b="1" dirty="0" smtClean="0">
                <a:solidFill>
                  <a:schemeClr val="bg1"/>
                </a:solidFill>
                <a:latin typeface="Corbel" pitchFamily="34" charset="0"/>
              </a:rPr>
              <a:t> / Capra – 1 </a:t>
            </a:r>
            <a:r>
              <a:rPr lang="ru-RU" sz="4800" b="1" dirty="0" smtClean="0">
                <a:solidFill>
                  <a:schemeClr val="bg1"/>
                </a:solidFill>
                <a:latin typeface="Corbel" pitchFamily="34" charset="0"/>
              </a:rPr>
              <a:t>балл</a:t>
            </a:r>
            <a:r>
              <a:rPr lang="ro-RO" sz="4800" b="1" dirty="0" smtClean="0">
                <a:solidFill>
                  <a:schemeClr val="bg1"/>
                </a:solidFill>
                <a:latin typeface="Corbel" pitchFamily="34" charset="0"/>
              </a:rPr>
              <a:t>/punct.</a:t>
            </a:r>
            <a: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/>
            </a:r>
            <a:b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</a:br>
            <a: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		Подстригать газон</a:t>
            </a:r>
            <a:r>
              <a:rPr lang="ro-RO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 / </a:t>
            </a:r>
            <a:br>
              <a:rPr lang="ro-RO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</a:br>
            <a: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		</a:t>
            </a:r>
            <a:r>
              <a:rPr lang="ro-RO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Să cosească iarba</a:t>
            </a:r>
            <a: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 </a:t>
            </a:r>
          </a:p>
          <a:p>
            <a:r>
              <a:rPr lang="ru-RU" sz="4800" b="1" dirty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	</a:t>
            </a:r>
            <a:r>
              <a:rPr lang="ru-RU" sz="4800" b="1" dirty="0" smtClean="0">
                <a:solidFill>
                  <a:srgbClr val="FFFFFF"/>
                </a:solidFill>
                <a:latin typeface="Corbel" panose="020B0503020204020204" pitchFamily="34" charset="0"/>
                <a:ea typeface="Verdana"/>
                <a:cs typeface="Verdana"/>
                <a:sym typeface="Verdana"/>
              </a:rPr>
              <a:t>	– </a:t>
            </a:r>
            <a:r>
              <a:rPr lang="ro-RO" sz="4800" b="1" dirty="0" smtClean="0">
                <a:solidFill>
                  <a:schemeClr val="bg1"/>
                </a:solidFill>
                <a:latin typeface="Corbel" pitchFamily="34" charset="0"/>
              </a:rPr>
              <a:t>1 </a:t>
            </a:r>
            <a:r>
              <a:rPr lang="ru-RU" sz="4800" b="1" dirty="0">
                <a:solidFill>
                  <a:schemeClr val="bg1"/>
                </a:solidFill>
                <a:latin typeface="Corbel" pitchFamily="34" charset="0"/>
              </a:rPr>
              <a:t>балл</a:t>
            </a:r>
            <a:r>
              <a:rPr lang="ro-RO" sz="4800" b="1" dirty="0">
                <a:solidFill>
                  <a:schemeClr val="bg1"/>
                </a:solidFill>
                <a:latin typeface="Corbel" pitchFamily="34" charset="0"/>
              </a:rPr>
              <a:t>/punct</a:t>
            </a:r>
            <a:r>
              <a:rPr lang="ro-RO" sz="4800" b="1" dirty="0" smtClean="0">
                <a:solidFill>
                  <a:schemeClr val="bg1"/>
                </a:solidFill>
                <a:latin typeface="Corbel" pitchFamily="34" charset="0"/>
              </a:rPr>
              <a:t>.</a:t>
            </a:r>
            <a:endParaRPr lang="ru-RU" sz="48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10367925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URI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6" descr="Коза на подворье — 5 советов для начинающих. Как выбрать козу, домик и  аптечка для коз — Ботаничка.ru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31" y="2691378"/>
            <a:ext cx="9568565" cy="637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2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18" name="Picture 6" descr="https://lh5.googleusercontent.com/_hf9f_uDTh3fLgn-RE5IWAHZChZNRwL6OcYBTpolrPfflJIN30mrMqRqBw8LrfyvXMZa6Ki6Qw46KnlJjGQ5zHb70kinE1h3F4JO5F4b9Nsu8LZA0KMUWO7h7EnLyyP7kD6jCr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3177" y="1245738"/>
            <a:ext cx="8276928" cy="704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19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03975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В </a:t>
            </a:r>
            <a:r>
              <a:rPr lang="ru-RU" sz="4100" dirty="0">
                <a:latin typeface="Corbel" panose="020B0503020204020204" pitchFamily="34" charset="0"/>
              </a:rPr>
              <a:t>Белизе отмечают чрезмерный вылов рыбы.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Чтобы </a:t>
            </a:r>
            <a:r>
              <a:rPr lang="ru-RU" sz="4100" dirty="0">
                <a:latin typeface="Corbel" panose="020B0503020204020204" pitchFamily="34" charset="0"/>
              </a:rPr>
              <a:t>избежать перенасыщения рынка, высокой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конкуренции </a:t>
            </a:r>
            <a:r>
              <a:rPr lang="ru-RU" sz="4100" dirty="0">
                <a:latin typeface="Corbel" panose="020B0503020204020204" pitchFamily="34" charset="0"/>
              </a:rPr>
              <a:t>и падения цен, предприниматели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переориентировались </a:t>
            </a:r>
            <a:r>
              <a:rPr lang="ru-RU" sz="4100" dirty="0">
                <a:latin typeface="Corbel" panose="020B0503020204020204" pitchFamily="34" charset="0"/>
              </a:rPr>
              <a:t>на выращивание ИХ.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Туристические </a:t>
            </a:r>
            <a:r>
              <a:rPr lang="ru-RU" sz="4100" dirty="0">
                <a:latin typeface="Corbel" panose="020B0503020204020204" pitchFamily="34" charset="0"/>
              </a:rPr>
              <a:t>компании очень рады, ведь в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будущем </a:t>
            </a:r>
            <a:r>
              <a:rPr lang="ru-RU" sz="4100" dirty="0">
                <a:latin typeface="Corbel" panose="020B0503020204020204" pitchFamily="34" charset="0"/>
              </a:rPr>
              <a:t>Белиз сможет конкурировать даже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100" dirty="0" smtClean="0">
                <a:latin typeface="Corbel" panose="020B0503020204020204" pitchFamily="34" charset="0"/>
              </a:rPr>
              <a:t>с </a:t>
            </a:r>
            <a:r>
              <a:rPr lang="ru-RU" sz="4100" dirty="0">
                <a:latin typeface="Corbel" panose="020B0503020204020204" pitchFamily="34" charset="0"/>
              </a:rPr>
              <a:t>Австралией. </a:t>
            </a:r>
            <a:r>
              <a:rPr lang="ru-RU" sz="4100" b="1" dirty="0">
                <a:latin typeface="Corbel" panose="020B0503020204020204" pitchFamily="34" charset="0"/>
              </a:rPr>
              <a:t>Назовите </a:t>
            </a:r>
            <a:r>
              <a:rPr lang="ru-RU" sz="4100" b="1" dirty="0" smtClean="0">
                <a:latin typeface="Corbel" panose="020B0503020204020204" pitchFamily="34" charset="0"/>
              </a:rPr>
              <a:t>ИХ.</a:t>
            </a:r>
            <a:endParaRPr lang="ru-RU" sz="4100" b="1" dirty="0">
              <a:latin typeface="Corbel" panose="020B0503020204020204" pitchFamily="34" charset="0"/>
            </a:endParaRPr>
          </a:p>
          <a:p>
            <a:pPr fontAlgn="base"/>
            <a:r>
              <a:rPr lang="en-US" sz="4100" dirty="0" err="1" smtClean="0">
                <a:latin typeface="Corbel" panose="020B0503020204020204" pitchFamily="34" charset="0"/>
              </a:rPr>
              <a:t>În</a:t>
            </a:r>
            <a:r>
              <a:rPr lang="en-US" sz="4100" dirty="0" smtClean="0">
                <a:latin typeface="Corbel" panose="020B0503020204020204" pitchFamily="34" charset="0"/>
              </a:rPr>
              <a:t> </a:t>
            </a:r>
            <a:r>
              <a:rPr lang="en-US" sz="4100" dirty="0">
                <a:latin typeface="Corbel" panose="020B0503020204020204" pitchFamily="34" charset="0"/>
              </a:rPr>
              <a:t>Belize se </a:t>
            </a:r>
            <a:r>
              <a:rPr lang="en-US" sz="4100" dirty="0" err="1">
                <a:latin typeface="Corbel" panose="020B0503020204020204" pitchFamily="34" charset="0"/>
              </a:rPr>
              <a:t>raportă</a:t>
            </a:r>
            <a:r>
              <a:rPr lang="en-US" sz="4100" dirty="0">
                <a:latin typeface="Corbel" panose="020B0503020204020204" pitchFamily="34" charset="0"/>
              </a:rPr>
              <a:t> un </a:t>
            </a:r>
            <a:r>
              <a:rPr lang="en-US" sz="4100" dirty="0" err="1">
                <a:latin typeface="Corbel" panose="020B0503020204020204" pitchFamily="34" charset="0"/>
              </a:rPr>
              <a:t>pescuit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excesiv</a:t>
            </a:r>
            <a:r>
              <a:rPr lang="en-US" sz="4100" dirty="0">
                <a:latin typeface="Corbel" panose="020B0503020204020204" pitchFamily="34" charset="0"/>
              </a:rPr>
              <a:t>. </a:t>
            </a:r>
            <a:r>
              <a:rPr lang="en-US" sz="4100" dirty="0" err="1">
                <a:latin typeface="Corbel" panose="020B0503020204020204" pitchFamily="34" charset="0"/>
              </a:rPr>
              <a:t>Pentru</a:t>
            </a:r>
            <a:r>
              <a:rPr lang="en-US" sz="4100" dirty="0">
                <a:latin typeface="Corbel" panose="020B0503020204020204" pitchFamily="34" charset="0"/>
              </a:rPr>
              <a:t> a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100" dirty="0" err="1" smtClean="0">
                <a:latin typeface="Corbel" panose="020B0503020204020204" pitchFamily="34" charset="0"/>
              </a:rPr>
              <a:t>evita</a:t>
            </a:r>
            <a:r>
              <a:rPr lang="en-US" sz="4100" dirty="0" smtClean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suprasăturarea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pieței</a:t>
            </a:r>
            <a:r>
              <a:rPr lang="en-US" sz="4100" dirty="0">
                <a:latin typeface="Corbel" panose="020B0503020204020204" pitchFamily="34" charset="0"/>
              </a:rPr>
              <a:t>, </a:t>
            </a:r>
            <a:r>
              <a:rPr lang="en-US" sz="4100" dirty="0" err="1">
                <a:latin typeface="Corbel" panose="020B0503020204020204" pitchFamily="34" charset="0"/>
              </a:rPr>
              <a:t>concurența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ridicată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și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100" dirty="0" err="1" smtClean="0">
                <a:latin typeface="Corbel" panose="020B0503020204020204" pitchFamily="34" charset="0"/>
              </a:rPr>
              <a:t>scăderea</a:t>
            </a:r>
            <a:r>
              <a:rPr lang="en-US" sz="4100" dirty="0" smtClean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prețurilor</a:t>
            </a:r>
            <a:r>
              <a:rPr lang="en-US" sz="4100" dirty="0">
                <a:latin typeface="Corbel" panose="020B0503020204020204" pitchFamily="34" charset="0"/>
              </a:rPr>
              <a:t>, </a:t>
            </a:r>
            <a:r>
              <a:rPr lang="en-US" sz="4100" dirty="0" err="1">
                <a:latin typeface="Corbel" panose="020B0503020204020204" pitchFamily="34" charset="0"/>
              </a:rPr>
              <a:t>antreprenorii</a:t>
            </a:r>
            <a:r>
              <a:rPr lang="en-US" sz="4100" dirty="0">
                <a:latin typeface="Corbel" panose="020B0503020204020204" pitchFamily="34" charset="0"/>
              </a:rPr>
              <a:t> s-au </a:t>
            </a:r>
            <a:r>
              <a:rPr lang="en-US" sz="4100" dirty="0" err="1">
                <a:latin typeface="Corbel" panose="020B0503020204020204" pitchFamily="34" charset="0"/>
              </a:rPr>
              <a:t>reorientat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100" dirty="0" err="1" smtClean="0">
                <a:latin typeface="Corbel" panose="020B0503020204020204" pitchFamily="34" charset="0"/>
              </a:rPr>
              <a:t>spre</a:t>
            </a:r>
            <a:r>
              <a:rPr lang="en-US" sz="4100" dirty="0" smtClean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creșterea</a:t>
            </a:r>
            <a:r>
              <a:rPr lang="en-US" sz="4100" dirty="0">
                <a:latin typeface="Corbel" panose="020B0503020204020204" pitchFamily="34" charset="0"/>
              </a:rPr>
              <a:t> LOR. </a:t>
            </a:r>
            <a:r>
              <a:rPr lang="en-US" sz="4100" dirty="0" err="1">
                <a:latin typeface="Corbel" panose="020B0503020204020204" pitchFamily="34" charset="0"/>
              </a:rPr>
              <a:t>Companiile</a:t>
            </a:r>
            <a:r>
              <a:rPr lang="en-US" sz="4100" dirty="0">
                <a:latin typeface="Corbel" panose="020B0503020204020204" pitchFamily="34" charset="0"/>
              </a:rPr>
              <a:t> de </a:t>
            </a:r>
            <a:r>
              <a:rPr lang="en-US" sz="4100" dirty="0" err="1">
                <a:latin typeface="Corbel" panose="020B0503020204020204" pitchFamily="34" charset="0"/>
              </a:rPr>
              <a:t>turism</a:t>
            </a:r>
            <a:r>
              <a:rPr lang="en-US" sz="4100" dirty="0">
                <a:latin typeface="Corbel" panose="020B0503020204020204" pitchFamily="34" charset="0"/>
              </a:rPr>
              <a:t> se </a:t>
            </a:r>
            <a:r>
              <a:rPr lang="en-US" sz="4100" dirty="0" err="1">
                <a:latin typeface="Corbel" panose="020B0503020204020204" pitchFamily="34" charset="0"/>
              </a:rPr>
              <a:t>bucură</a:t>
            </a:r>
            <a:r>
              <a:rPr lang="en-US" sz="4100" dirty="0">
                <a:latin typeface="Corbel" panose="020B0503020204020204" pitchFamily="34" charset="0"/>
              </a:rPr>
              <a:t>, </a:t>
            </a:r>
            <a:r>
              <a:rPr lang="en-US" sz="4100" dirty="0" err="1">
                <a:latin typeface="Corbel" panose="020B0503020204020204" pitchFamily="34" charset="0"/>
              </a:rPr>
              <a:t>căci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în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viitor</a:t>
            </a:r>
            <a:r>
              <a:rPr lang="en-US" sz="4100" dirty="0">
                <a:latin typeface="Corbel" panose="020B0503020204020204" pitchFamily="34" charset="0"/>
              </a:rPr>
              <a:t> Belize </a:t>
            </a:r>
            <a:r>
              <a:rPr lang="en-US" sz="4100" dirty="0" err="1">
                <a:latin typeface="Corbel" panose="020B0503020204020204" pitchFamily="34" charset="0"/>
              </a:rPr>
              <a:t>va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putea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concura</a:t>
            </a:r>
            <a:r>
              <a:rPr lang="en-US" sz="4100" dirty="0">
                <a:latin typeface="Corbel" panose="020B0503020204020204" pitchFamily="34" charset="0"/>
              </a:rPr>
              <a:t> </a:t>
            </a:r>
            <a:endParaRPr lang="ru-RU" sz="41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100" dirty="0" err="1" smtClean="0">
                <a:latin typeface="Corbel" panose="020B0503020204020204" pitchFamily="34" charset="0"/>
              </a:rPr>
              <a:t>chiar</a:t>
            </a:r>
            <a:r>
              <a:rPr lang="en-US" sz="4100" dirty="0" smtClean="0">
                <a:latin typeface="Corbel" panose="020B0503020204020204" pitchFamily="34" charset="0"/>
              </a:rPr>
              <a:t> </a:t>
            </a:r>
            <a:r>
              <a:rPr lang="en-US" sz="4100" dirty="0" err="1">
                <a:latin typeface="Corbel" panose="020B0503020204020204" pitchFamily="34" charset="0"/>
              </a:rPr>
              <a:t>și</a:t>
            </a:r>
            <a:r>
              <a:rPr lang="en-US" sz="4100" dirty="0">
                <a:latin typeface="Corbel" panose="020B0503020204020204" pitchFamily="34" charset="0"/>
              </a:rPr>
              <a:t> cu Australia. </a:t>
            </a:r>
            <a:r>
              <a:rPr lang="en-US" sz="4100" b="1" dirty="0">
                <a:latin typeface="Corbel" panose="020B0503020204020204" pitchFamily="34" charset="0"/>
              </a:rPr>
              <a:t>Ce </a:t>
            </a:r>
            <a:r>
              <a:rPr lang="en-US" sz="4100" b="1" dirty="0" err="1">
                <a:latin typeface="Corbel" panose="020B0503020204020204" pitchFamily="34" charset="0"/>
              </a:rPr>
              <a:t>sau</a:t>
            </a:r>
            <a:r>
              <a:rPr lang="en-US" sz="4100" b="1" dirty="0">
                <a:latin typeface="Corbel" panose="020B0503020204020204" pitchFamily="34" charset="0"/>
              </a:rPr>
              <a:t> cine </a:t>
            </a:r>
            <a:r>
              <a:rPr lang="en-US" sz="4100" b="1" dirty="0" err="1">
                <a:latin typeface="Corbel" panose="020B0503020204020204" pitchFamily="34" charset="0"/>
              </a:rPr>
              <a:t>sunt</a:t>
            </a:r>
            <a:r>
              <a:rPr lang="en-US" sz="4100" b="1" dirty="0">
                <a:latin typeface="Corbel" panose="020B0503020204020204" pitchFamily="34" charset="0"/>
              </a:rPr>
              <a:t> </a:t>
            </a:r>
            <a:r>
              <a:rPr lang="en-US" sz="4100" b="1" dirty="0" err="1">
                <a:latin typeface="Corbel" panose="020B0503020204020204" pitchFamily="34" charset="0"/>
              </a:rPr>
              <a:t>Ei</a:t>
            </a:r>
            <a:r>
              <a:rPr lang="en-US" sz="4100" b="1" dirty="0">
                <a:latin typeface="Corbel" panose="020B0503020204020204" pitchFamily="34" charset="0"/>
              </a:rPr>
              <a:t>? </a:t>
            </a:r>
            <a:endParaRPr lang="ru-RU" sz="41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6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112546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i="0" u="none" strike="noStrike" cap="none" dirty="0" smtClean="0">
                <a:solidFill>
                  <a:srgbClr val="FFFFFF"/>
                </a:solidFill>
              </a:rPr>
              <a:t>3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66468"/>
            <a:ext cx="9854926" cy="3878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Кораллы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Coralii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6" descr="Беженцы с экватора: как коралловые рифы спасаются от глобального потепления  — РТ на русском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3" y="3085044"/>
            <a:ext cx="9827167" cy="552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6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Одесская </a:t>
            </a:r>
            <a:r>
              <a:rPr lang="ru-RU" sz="7200" dirty="0">
                <a:latin typeface="Corbel" panose="020B0503020204020204" pitchFamily="34" charset="0"/>
              </a:rPr>
              <a:t>компания, которая даёт вторую жизнь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отходам</a:t>
            </a:r>
            <a:r>
              <a:rPr lang="ru-RU" sz="7200" dirty="0">
                <a:latin typeface="Corbel" panose="020B0503020204020204" pitchFamily="34" charset="0"/>
              </a:rPr>
              <a:t>, называется «Эко-... »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Закончите </a:t>
            </a:r>
            <a:r>
              <a:rPr lang="ru-RU" sz="7200" b="1" dirty="0">
                <a:latin typeface="Corbel" panose="020B0503020204020204" pitchFamily="34" charset="0"/>
              </a:rPr>
              <a:t>названием периода в </a:t>
            </a:r>
            <a:r>
              <a:rPr lang="ru-RU" sz="7200" b="1" dirty="0" smtClean="0">
                <a:latin typeface="Corbel" panose="020B0503020204020204" pitchFamily="34" charset="0"/>
              </a:rPr>
              <a:t>культуре.</a:t>
            </a:r>
            <a:endParaRPr lang="ru-RU" sz="7200" b="1" dirty="0">
              <a:latin typeface="Corbel" panose="020B0503020204020204" pitchFamily="34" charset="0"/>
            </a:endParaRPr>
          </a:p>
          <a:p>
            <a:pPr fontAlgn="base"/>
            <a:r>
              <a:rPr lang="en-US" sz="7200" dirty="0" smtClean="0">
                <a:latin typeface="Corbel" panose="020B0503020204020204" pitchFamily="34" charset="0"/>
              </a:rPr>
              <a:t>O </a:t>
            </a:r>
            <a:r>
              <a:rPr lang="en-US" sz="7200" dirty="0" err="1">
                <a:latin typeface="Corbel" panose="020B0503020204020204" pitchFamily="34" charset="0"/>
              </a:rPr>
              <a:t>companie</a:t>
            </a:r>
            <a:r>
              <a:rPr lang="en-US" sz="7200" dirty="0">
                <a:latin typeface="Corbel" panose="020B0503020204020204" pitchFamily="34" charset="0"/>
              </a:rPr>
              <a:t> din Odessa </a:t>
            </a:r>
            <a:r>
              <a:rPr lang="en-US" sz="7200" dirty="0" err="1">
                <a:latin typeface="Corbel" panose="020B0503020204020204" pitchFamily="34" charset="0"/>
              </a:rPr>
              <a:t>oferă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smtClean="0">
                <a:latin typeface="Corbel" panose="020B0503020204020204" pitchFamily="34" charset="0"/>
              </a:rPr>
              <a:t>a </a:t>
            </a:r>
            <a:r>
              <a:rPr lang="en-US" sz="7200" dirty="0" err="1">
                <a:latin typeface="Corbel" panose="020B0503020204020204" pitchFamily="34" charset="0"/>
              </a:rPr>
              <a:t>doua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viață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deșeurilor</a:t>
            </a:r>
            <a:r>
              <a:rPr lang="ro-MD" sz="7200" dirty="0" smtClean="0">
                <a:latin typeface="Corbel" panose="020B0503020204020204" pitchFamily="34" charset="0"/>
              </a:rPr>
              <a:t>. Compania </a:t>
            </a:r>
            <a:r>
              <a:rPr lang="en-US" sz="7200" dirty="0" smtClean="0">
                <a:latin typeface="Corbel" panose="020B0503020204020204" pitchFamily="34" charset="0"/>
              </a:rPr>
              <a:t>se </a:t>
            </a:r>
            <a:r>
              <a:rPr lang="en-US" sz="7200" dirty="0" err="1">
                <a:latin typeface="Corbel" panose="020B0503020204020204" pitchFamily="34" charset="0"/>
              </a:rPr>
              <a:t>numește</a:t>
            </a:r>
            <a:r>
              <a:rPr lang="en-US" sz="7200" dirty="0">
                <a:latin typeface="Corbel" panose="020B0503020204020204" pitchFamily="34" charset="0"/>
              </a:rPr>
              <a:t> ”Eco-... </a:t>
            </a:r>
            <a:r>
              <a:rPr lang="en-US" sz="7200" dirty="0" smtClean="0">
                <a:latin typeface="Corbel" panose="020B0503020204020204" pitchFamily="34" charset="0"/>
              </a:rPr>
              <a:t>”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Finisați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denumirea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printr</a:t>
            </a:r>
            <a:r>
              <a:rPr lang="en-US" sz="7200" b="1" dirty="0">
                <a:latin typeface="Corbel" panose="020B0503020204020204" pitchFamily="34" charset="0"/>
              </a:rPr>
              <a:t>-un </a:t>
            </a:r>
            <a:r>
              <a:rPr lang="en-US" sz="7200" b="1" dirty="0" err="1">
                <a:latin typeface="Corbel" panose="020B0503020204020204" pitchFamily="34" charset="0"/>
              </a:rPr>
              <a:t>cuvânt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ce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semnifică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endParaRPr lang="ru-RU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și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>
                <a:latin typeface="Corbel" panose="020B0503020204020204" pitchFamily="34" charset="0"/>
              </a:rPr>
              <a:t>o </a:t>
            </a:r>
            <a:r>
              <a:rPr lang="en-US" sz="7200" b="1" dirty="0" err="1">
                <a:latin typeface="Corbel" panose="020B0503020204020204" pitchFamily="34" charset="0"/>
              </a:rPr>
              <a:t>perioadă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în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cultura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mondială</a:t>
            </a:r>
            <a:r>
              <a:rPr lang="en-US" sz="7200" b="1" dirty="0">
                <a:latin typeface="Corbel" panose="020B0503020204020204" pitchFamily="34" charset="0"/>
              </a:rPr>
              <a:t>. </a:t>
            </a:r>
            <a:endParaRPr lang="ru-RU" sz="7200" b="1" dirty="0">
              <a:latin typeface="Corbel" panose="020B0503020204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65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86448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dirty="0">
                <a:solidFill>
                  <a:srgbClr val="FFFFFF"/>
                </a:solidFill>
              </a:rPr>
              <a:t>4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706100" y="3862071"/>
            <a:ext cx="9398000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Возрождение</a:t>
            </a:r>
            <a:r>
              <a:rPr lang="ru-RU" sz="83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 </a:t>
            </a:r>
            <a:b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Renaștere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12"/>
          <a:stretch/>
        </p:blipFill>
        <p:spPr>
          <a:xfrm>
            <a:off x="960240" y="2753874"/>
            <a:ext cx="8187617" cy="68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3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19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419193"/>
            <a:ext cx="11104195" cy="7596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Это </a:t>
            </a:r>
            <a:r>
              <a:rPr lang="ru-RU" sz="4600" dirty="0">
                <a:latin typeface="Corbel" panose="020B0503020204020204" pitchFamily="34" charset="0"/>
              </a:rPr>
              <a:t>– плакат ежегодной акции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«</a:t>
            </a:r>
            <a:r>
              <a:rPr lang="ru-RU" sz="4600" dirty="0">
                <a:latin typeface="Corbel" panose="020B0503020204020204" pitchFamily="34" charset="0"/>
              </a:rPr>
              <a:t>Час </a:t>
            </a:r>
            <a:r>
              <a:rPr lang="ru-RU" sz="4600" dirty="0" smtClean="0">
                <a:latin typeface="Corbel" panose="020B0503020204020204" pitchFamily="34" charset="0"/>
              </a:rPr>
              <a:t>Земли</a:t>
            </a:r>
            <a:r>
              <a:rPr lang="ru-RU" sz="4600" dirty="0">
                <a:latin typeface="Corbel" panose="020B0503020204020204" pitchFamily="34" charset="0"/>
              </a:rPr>
              <a:t>» с призывом уменьшить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потребление </a:t>
            </a:r>
            <a:r>
              <a:rPr lang="ru-RU" sz="4600" dirty="0">
                <a:latin typeface="Corbel" panose="020B0503020204020204" pitchFamily="34" charset="0"/>
              </a:rPr>
              <a:t>электричества.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На </a:t>
            </a:r>
            <a:r>
              <a:rPr lang="ru-RU" sz="4600" dirty="0">
                <a:latin typeface="Corbel" panose="020B0503020204020204" pitchFamily="34" charset="0"/>
              </a:rPr>
              <a:t>нём мы скрыли две точки.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b="1" dirty="0" smtClean="0">
                <a:latin typeface="Corbel" panose="020B0503020204020204" pitchFamily="34" charset="0"/>
              </a:rPr>
              <a:t>Взгляд какого </a:t>
            </a:r>
            <a:r>
              <a:rPr lang="ru-RU" sz="4600" b="1" dirty="0">
                <a:latin typeface="Corbel" panose="020B0503020204020204" pitchFamily="34" charset="0"/>
              </a:rPr>
              <a:t>животного изобразили </a:t>
            </a:r>
            <a:endParaRPr lang="ru-RU" sz="46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b="1" dirty="0" smtClean="0">
                <a:latin typeface="Corbel" panose="020B0503020204020204" pitchFamily="34" charset="0"/>
              </a:rPr>
              <a:t>авторы </a:t>
            </a:r>
            <a:r>
              <a:rPr lang="ru-RU" sz="4600" b="1" dirty="0">
                <a:latin typeface="Corbel" panose="020B0503020204020204" pitchFamily="34" charset="0"/>
              </a:rPr>
              <a:t>этого </a:t>
            </a:r>
            <a:r>
              <a:rPr lang="ru-RU" sz="4600" b="1" dirty="0" smtClean="0">
                <a:latin typeface="Corbel" panose="020B0503020204020204" pitchFamily="34" charset="0"/>
              </a:rPr>
              <a:t>постера?</a:t>
            </a:r>
            <a:endParaRPr lang="ru-RU" sz="4600" b="1" dirty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Acesta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 smtClean="0">
                <a:latin typeface="Corbel" panose="020B0503020204020204" pitchFamily="34" charset="0"/>
              </a:rPr>
              <a:t>e</a:t>
            </a:r>
            <a:r>
              <a:rPr lang="ro-MD" sz="4600" dirty="0" smtClean="0">
                <a:latin typeface="Corbel" panose="020B0503020204020204" pitchFamily="34" charset="0"/>
              </a:rPr>
              <a:t>ste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posterul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acțiunii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anuale</a:t>
            </a:r>
            <a:r>
              <a:rPr lang="en-US" sz="4600" dirty="0">
                <a:latin typeface="Corbel" panose="020B0503020204020204" pitchFamily="34" charset="0"/>
              </a:rPr>
              <a:t> ”</a:t>
            </a:r>
            <a:r>
              <a:rPr lang="en-US" sz="4600" dirty="0" err="1">
                <a:latin typeface="Corbel" panose="020B0503020204020204" pitchFamily="34" charset="0"/>
              </a:rPr>
              <a:t>Ora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Pământului</a:t>
            </a:r>
            <a:r>
              <a:rPr lang="en-US" sz="4600" dirty="0">
                <a:latin typeface="Corbel" panose="020B0503020204020204" pitchFamily="34" charset="0"/>
              </a:rPr>
              <a:t>”, care are </a:t>
            </a:r>
            <a:r>
              <a:rPr lang="en-US" sz="4600" dirty="0" err="1">
                <a:latin typeface="Corbel" panose="020B0503020204020204" pitchFamily="34" charset="0"/>
              </a:rPr>
              <a:t>menirea</a:t>
            </a:r>
            <a:r>
              <a:rPr lang="en-US" sz="4600" dirty="0">
                <a:latin typeface="Corbel" panose="020B0503020204020204" pitchFamily="34" charset="0"/>
              </a:rPr>
              <a:t> de a </a:t>
            </a:r>
            <a:r>
              <a:rPr lang="en-US" sz="4600" dirty="0" err="1">
                <a:latin typeface="Corbel" panose="020B0503020204020204" pitchFamily="34" charset="0"/>
              </a:rPr>
              <a:t>micșora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cantitatea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>
                <a:latin typeface="Corbel" panose="020B0503020204020204" pitchFamily="34" charset="0"/>
              </a:rPr>
              <a:t>de </a:t>
            </a:r>
            <a:r>
              <a:rPr lang="en-US" sz="4600" dirty="0" err="1">
                <a:latin typeface="Corbel" panose="020B0503020204020204" pitchFamily="34" charset="0"/>
              </a:rPr>
              <a:t>energie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electrică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utilizată</a:t>
            </a:r>
            <a:r>
              <a:rPr lang="en-US" sz="4600" dirty="0">
                <a:latin typeface="Corbel" panose="020B0503020204020204" pitchFamily="34" charset="0"/>
              </a:rPr>
              <a:t>. </a:t>
            </a:r>
            <a:endParaRPr lang="ru-RU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Noi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>
                <a:latin typeface="Corbel" panose="020B0503020204020204" pitchFamily="34" charset="0"/>
              </a:rPr>
              <a:t>am </a:t>
            </a:r>
            <a:r>
              <a:rPr lang="en-US" sz="4600" dirty="0" err="1">
                <a:latin typeface="Corbel" panose="020B0503020204020204" pitchFamily="34" charset="0"/>
              </a:rPr>
              <a:t>ascuns</a:t>
            </a:r>
            <a:r>
              <a:rPr lang="en-US" sz="4600" dirty="0">
                <a:latin typeface="Corbel" panose="020B0503020204020204" pitchFamily="34" charset="0"/>
              </a:rPr>
              <a:t> 2 </a:t>
            </a:r>
            <a:r>
              <a:rPr lang="en-US" sz="4600" dirty="0" err="1">
                <a:latin typeface="Corbel" panose="020B0503020204020204" pitchFamily="34" charset="0"/>
              </a:rPr>
              <a:t>puncte</a:t>
            </a:r>
            <a:r>
              <a:rPr lang="en-US" sz="4600" dirty="0">
                <a:latin typeface="Corbel" panose="020B0503020204020204" pitchFamily="34" charset="0"/>
              </a:rPr>
              <a:t>. </a:t>
            </a:r>
            <a:r>
              <a:rPr lang="en-US" sz="4600" b="1" dirty="0" err="1">
                <a:latin typeface="Corbel" panose="020B0503020204020204" pitchFamily="34" charset="0"/>
              </a:rPr>
              <a:t>Privirea</a:t>
            </a:r>
            <a:r>
              <a:rPr lang="en-US" sz="4600" b="1" dirty="0">
                <a:latin typeface="Corbel" panose="020B0503020204020204" pitchFamily="34" charset="0"/>
              </a:rPr>
              <a:t> </a:t>
            </a:r>
            <a:r>
              <a:rPr lang="en-US" sz="4600" b="1" dirty="0" err="1">
                <a:latin typeface="Corbel" panose="020B0503020204020204" pitchFamily="34" charset="0"/>
              </a:rPr>
              <a:t>cărui</a:t>
            </a:r>
            <a:r>
              <a:rPr lang="en-US" sz="4600" b="1" dirty="0">
                <a:latin typeface="Corbel" panose="020B0503020204020204" pitchFamily="34" charset="0"/>
              </a:rPr>
              <a:t> </a:t>
            </a:r>
            <a:endParaRPr lang="ru-RU" sz="46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b="1" dirty="0" smtClean="0">
                <a:latin typeface="Corbel" panose="020B0503020204020204" pitchFamily="34" charset="0"/>
              </a:rPr>
              <a:t>animal </a:t>
            </a:r>
            <a:r>
              <a:rPr lang="en-US" sz="4600" b="1" dirty="0">
                <a:latin typeface="Corbel" panose="020B0503020204020204" pitchFamily="34" charset="0"/>
              </a:rPr>
              <a:t>a </a:t>
            </a:r>
            <a:r>
              <a:rPr lang="en-US" sz="4600" b="1" dirty="0" err="1">
                <a:latin typeface="Corbel" panose="020B0503020204020204" pitchFamily="34" charset="0"/>
              </a:rPr>
              <a:t>fost</a:t>
            </a:r>
            <a:r>
              <a:rPr lang="en-US" sz="4600" b="1" dirty="0">
                <a:latin typeface="Corbel" panose="020B0503020204020204" pitchFamily="34" charset="0"/>
              </a:rPr>
              <a:t> </a:t>
            </a:r>
            <a:r>
              <a:rPr lang="en-US" sz="4600" b="1" dirty="0" err="1">
                <a:latin typeface="Corbel" panose="020B0503020204020204" pitchFamily="34" charset="0"/>
              </a:rPr>
              <a:t>redată</a:t>
            </a:r>
            <a:r>
              <a:rPr lang="en-US" sz="4600" b="1" dirty="0">
                <a:latin typeface="Corbel" panose="020B0503020204020204" pitchFamily="34" charset="0"/>
              </a:rPr>
              <a:t> de </a:t>
            </a:r>
            <a:r>
              <a:rPr lang="en-US" sz="4600" b="1" dirty="0" err="1">
                <a:latin typeface="Corbel" panose="020B0503020204020204" pitchFamily="34" charset="0"/>
              </a:rPr>
              <a:t>autori</a:t>
            </a:r>
            <a:r>
              <a:rPr lang="en-US" sz="4600" b="1" dirty="0">
                <a:latin typeface="Corbel" panose="020B0503020204020204" pitchFamily="34" charset="0"/>
              </a:rPr>
              <a:t>? </a:t>
            </a:r>
            <a:endParaRPr lang="ru-RU" sz="4600" b="1" dirty="0"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326" y="1310376"/>
            <a:ext cx="8428204" cy="8748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7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97497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i="0" u="none" strike="noStrike" cap="none" dirty="0" smtClean="0">
                <a:solidFill>
                  <a:srgbClr val="FFFFFF"/>
                </a:solidFill>
              </a:rPr>
              <a:t>5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534651" y="3866468"/>
            <a:ext cx="9569450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Полярный медведь</a:t>
            </a:r>
            <a:r>
              <a:rPr lang="ro-RO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br>
              <a:rPr lang="ro-RO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Ursul polar</a:t>
            </a:r>
            <a:endParaRPr lang="ru-RU" sz="6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6" descr="Социальная реклама WWF: Earth Hou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24" y="3012345"/>
            <a:ext cx="8954147" cy="633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98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8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20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70" cy="7746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200" dirty="0" smtClean="0">
                <a:latin typeface="Corbel" panose="020B0503020204020204" pitchFamily="34" charset="0"/>
              </a:rPr>
              <a:t>В </a:t>
            </a:r>
            <a:r>
              <a:rPr lang="ru-RU" sz="6200" dirty="0">
                <a:latin typeface="Corbel" panose="020B0503020204020204" pitchFamily="34" charset="0"/>
              </a:rPr>
              <a:t>2013 году ОНА принесла не только праздник, но и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200" dirty="0" smtClean="0">
                <a:latin typeface="Corbel" panose="020B0503020204020204" pitchFamily="34" charset="0"/>
              </a:rPr>
              <a:t>пользу</a:t>
            </a:r>
            <a:r>
              <a:rPr lang="ru-RU" sz="6200" dirty="0">
                <a:latin typeface="Corbel" panose="020B0503020204020204" pitchFamily="34" charset="0"/>
              </a:rPr>
              <a:t>. В конце января в центральном парке Кишинёва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200" dirty="0" smtClean="0">
                <a:latin typeface="Corbel" panose="020B0503020204020204" pitchFamily="34" charset="0"/>
              </a:rPr>
              <a:t>обновили </a:t>
            </a:r>
            <a:r>
              <a:rPr lang="ru-RU" sz="6200" dirty="0">
                <a:latin typeface="Corbel" panose="020B0503020204020204" pitchFamily="34" charset="0"/>
              </a:rPr>
              <a:t>скамейки. Это стало возможно благодаря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200" dirty="0" smtClean="0">
                <a:latin typeface="Corbel" panose="020B0503020204020204" pitchFamily="34" charset="0"/>
              </a:rPr>
              <a:t>переработке </a:t>
            </a:r>
            <a:r>
              <a:rPr lang="ru-RU" sz="6200" dirty="0">
                <a:latin typeface="Corbel" panose="020B0503020204020204" pitchFamily="34" charset="0"/>
              </a:rPr>
              <a:t>ЕЁ. </a:t>
            </a:r>
            <a:r>
              <a:rPr lang="ru-RU" sz="6200" b="1" dirty="0">
                <a:latin typeface="Corbel" panose="020B0503020204020204" pitchFamily="34" charset="0"/>
              </a:rPr>
              <a:t>Назовите ЕЁ двумя </a:t>
            </a:r>
            <a:r>
              <a:rPr lang="ru-RU" sz="6200" b="1" dirty="0" smtClean="0">
                <a:latin typeface="Corbel" panose="020B0503020204020204" pitchFamily="34" charset="0"/>
              </a:rPr>
              <a:t>словами.</a:t>
            </a:r>
            <a:endParaRPr lang="ru-RU" sz="6200" b="1" dirty="0">
              <a:latin typeface="Corbel" panose="020B0503020204020204" pitchFamily="34" charset="0"/>
            </a:endParaRPr>
          </a:p>
          <a:p>
            <a:pPr fontAlgn="base"/>
            <a:r>
              <a:rPr lang="en-US" sz="6200" dirty="0" err="1" smtClean="0">
                <a:latin typeface="Corbel" panose="020B0503020204020204" pitchFamily="34" charset="0"/>
              </a:rPr>
              <a:t>În</a:t>
            </a:r>
            <a:r>
              <a:rPr lang="en-US" sz="6200" dirty="0" smtClean="0">
                <a:latin typeface="Corbel" panose="020B0503020204020204" pitchFamily="34" charset="0"/>
              </a:rPr>
              <a:t> </a:t>
            </a:r>
            <a:r>
              <a:rPr lang="en-US" sz="6200" dirty="0">
                <a:latin typeface="Corbel" panose="020B0503020204020204" pitchFamily="34" charset="0"/>
              </a:rPr>
              <a:t>2013 EL ne-a </a:t>
            </a:r>
            <a:r>
              <a:rPr lang="en-US" sz="6200" dirty="0" err="1">
                <a:latin typeface="Corbel" panose="020B0503020204020204" pitchFamily="34" charset="0"/>
              </a:rPr>
              <a:t>adus</a:t>
            </a:r>
            <a:r>
              <a:rPr lang="en-US" sz="6200" dirty="0">
                <a:latin typeface="Corbel" panose="020B0503020204020204" pitchFamily="34" charset="0"/>
              </a:rPr>
              <a:t> nu </a:t>
            </a:r>
            <a:r>
              <a:rPr lang="en-US" sz="6200" dirty="0" err="1">
                <a:latin typeface="Corbel" panose="020B0503020204020204" pitchFamily="34" charset="0"/>
              </a:rPr>
              <a:t>doar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r>
              <a:rPr lang="en-US" sz="6200" dirty="0" err="1">
                <a:latin typeface="Corbel" panose="020B0503020204020204" pitchFamily="34" charset="0"/>
              </a:rPr>
              <a:t>dispoziție</a:t>
            </a:r>
            <a:r>
              <a:rPr lang="en-US" sz="6200" dirty="0">
                <a:latin typeface="Corbel" panose="020B0503020204020204" pitchFamily="34" charset="0"/>
              </a:rPr>
              <a:t> de </a:t>
            </a:r>
            <a:r>
              <a:rPr lang="en-US" sz="6200" dirty="0" err="1">
                <a:latin typeface="Corbel" panose="020B0503020204020204" pitchFamily="34" charset="0"/>
              </a:rPr>
              <a:t>sărbătoare</a:t>
            </a:r>
            <a:r>
              <a:rPr lang="en-US" sz="6200" dirty="0">
                <a:latin typeface="Corbel" panose="020B0503020204020204" pitchFamily="34" charset="0"/>
              </a:rPr>
              <a:t>, ci </a:t>
            </a:r>
            <a:r>
              <a:rPr lang="en-US" sz="6200" dirty="0" err="1">
                <a:latin typeface="Corbel" panose="020B0503020204020204" pitchFamily="34" charset="0"/>
              </a:rPr>
              <a:t>și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200" dirty="0" err="1" smtClean="0">
                <a:latin typeface="Corbel" panose="020B0503020204020204" pitchFamily="34" charset="0"/>
              </a:rPr>
              <a:t>beneficii</a:t>
            </a:r>
            <a:r>
              <a:rPr lang="en-US" sz="6200" dirty="0">
                <a:latin typeface="Corbel" panose="020B0503020204020204" pitchFamily="34" charset="0"/>
              </a:rPr>
              <a:t>. </a:t>
            </a:r>
            <a:r>
              <a:rPr lang="en-US" sz="6200" dirty="0" err="1">
                <a:latin typeface="Corbel" panose="020B0503020204020204" pitchFamily="34" charset="0"/>
              </a:rPr>
              <a:t>Datorită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r>
              <a:rPr lang="en-US" sz="6200" dirty="0" err="1">
                <a:latin typeface="Corbel" panose="020B0503020204020204" pitchFamily="34" charset="0"/>
              </a:rPr>
              <a:t>reutilizării</a:t>
            </a:r>
            <a:r>
              <a:rPr lang="en-US" sz="6200" dirty="0">
                <a:latin typeface="Corbel" panose="020B0503020204020204" pitchFamily="34" charset="0"/>
              </a:rPr>
              <a:t> LUI la </a:t>
            </a:r>
            <a:r>
              <a:rPr lang="en-US" sz="6200" dirty="0" err="1">
                <a:latin typeface="Corbel" panose="020B0503020204020204" pitchFamily="34" charset="0"/>
              </a:rPr>
              <a:t>sfârșit</a:t>
            </a:r>
            <a:r>
              <a:rPr lang="en-US" sz="6200" dirty="0">
                <a:latin typeface="Corbel" panose="020B0503020204020204" pitchFamily="34" charset="0"/>
              </a:rPr>
              <a:t> de </a:t>
            </a:r>
            <a:r>
              <a:rPr lang="en-US" sz="6200" dirty="0" err="1">
                <a:latin typeface="Corbel" panose="020B0503020204020204" pitchFamily="34" charset="0"/>
              </a:rPr>
              <a:t>ianuarie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r>
              <a:rPr lang="en-US" sz="6200" dirty="0" err="1">
                <a:latin typeface="Corbel" panose="020B0503020204020204" pitchFamily="34" charset="0"/>
              </a:rPr>
              <a:t>în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200" dirty="0" err="1" smtClean="0">
                <a:latin typeface="Corbel" panose="020B0503020204020204" pitchFamily="34" charset="0"/>
              </a:rPr>
              <a:t>Parcul</a:t>
            </a:r>
            <a:r>
              <a:rPr lang="en-US" sz="6200" dirty="0" smtClean="0">
                <a:latin typeface="Corbel" panose="020B0503020204020204" pitchFamily="34" charset="0"/>
              </a:rPr>
              <a:t> </a:t>
            </a:r>
            <a:r>
              <a:rPr lang="en-US" sz="6200" dirty="0">
                <a:latin typeface="Corbel" panose="020B0503020204020204" pitchFamily="34" charset="0"/>
              </a:rPr>
              <a:t>Central din </a:t>
            </a:r>
            <a:r>
              <a:rPr lang="en-US" sz="6200" dirty="0" err="1">
                <a:latin typeface="Corbel" panose="020B0503020204020204" pitchFamily="34" charset="0"/>
              </a:rPr>
              <a:t>Chișinău</a:t>
            </a:r>
            <a:r>
              <a:rPr lang="en-US" sz="6200" dirty="0">
                <a:latin typeface="Corbel" panose="020B0503020204020204" pitchFamily="34" charset="0"/>
              </a:rPr>
              <a:t> au </a:t>
            </a:r>
            <a:r>
              <a:rPr lang="en-US" sz="6200" dirty="0" err="1">
                <a:latin typeface="Corbel" panose="020B0503020204020204" pitchFamily="34" charset="0"/>
              </a:rPr>
              <a:t>fost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r>
              <a:rPr lang="en-US" sz="6200" dirty="0" err="1">
                <a:latin typeface="Corbel" panose="020B0503020204020204" pitchFamily="34" charset="0"/>
              </a:rPr>
              <a:t>reînnoite</a:t>
            </a:r>
            <a:r>
              <a:rPr lang="en-US" sz="6200" dirty="0">
                <a:latin typeface="Corbel" panose="020B0503020204020204" pitchFamily="34" charset="0"/>
              </a:rPr>
              <a:t> </a:t>
            </a:r>
            <a:r>
              <a:rPr lang="en-US" sz="6200" dirty="0" err="1">
                <a:latin typeface="Corbel" panose="020B0503020204020204" pitchFamily="34" charset="0"/>
              </a:rPr>
              <a:t>băncile</a:t>
            </a:r>
            <a:r>
              <a:rPr lang="en-US" sz="6200" dirty="0">
                <a:latin typeface="Corbel" panose="020B0503020204020204" pitchFamily="34" charset="0"/>
              </a:rPr>
              <a:t>. </a:t>
            </a:r>
            <a:endParaRPr lang="ru-RU" sz="6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200" b="1" dirty="0" err="1" smtClean="0">
                <a:latin typeface="Corbel" panose="020B0503020204020204" pitchFamily="34" charset="0"/>
              </a:rPr>
              <a:t>Numiți</a:t>
            </a:r>
            <a:r>
              <a:rPr lang="en-US" sz="6200" b="1" dirty="0" smtClean="0">
                <a:latin typeface="Corbel" panose="020B0503020204020204" pitchFamily="34" charset="0"/>
              </a:rPr>
              <a:t>-L </a:t>
            </a:r>
            <a:r>
              <a:rPr lang="en-US" sz="6200" b="1" dirty="0" err="1">
                <a:latin typeface="Corbel" panose="020B0503020204020204" pitchFamily="34" charset="0"/>
              </a:rPr>
              <a:t>prin</a:t>
            </a:r>
            <a:r>
              <a:rPr lang="en-US" sz="6200" b="1" dirty="0">
                <a:latin typeface="Corbel" panose="020B0503020204020204" pitchFamily="34" charset="0"/>
              </a:rPr>
              <a:t> </a:t>
            </a:r>
            <a:r>
              <a:rPr lang="en-US" sz="6200" b="1" dirty="0" err="1">
                <a:latin typeface="Corbel" panose="020B0503020204020204" pitchFamily="34" charset="0"/>
              </a:rPr>
              <a:t>trei</a:t>
            </a:r>
            <a:r>
              <a:rPr lang="en-US" sz="6200" b="1" dirty="0">
                <a:latin typeface="Corbel" panose="020B0503020204020204" pitchFamily="34" charset="0"/>
              </a:rPr>
              <a:t> </a:t>
            </a:r>
            <a:r>
              <a:rPr lang="en-US" sz="6200" b="1" dirty="0" err="1">
                <a:latin typeface="Corbel" panose="020B0503020204020204" pitchFamily="34" charset="0"/>
              </a:rPr>
              <a:t>cuvinte</a:t>
            </a:r>
            <a:r>
              <a:rPr lang="en-US" sz="6200" b="1" dirty="0">
                <a:latin typeface="Corbel" panose="020B0503020204020204" pitchFamily="34" charset="0"/>
              </a:rPr>
              <a:t>. </a:t>
            </a:r>
            <a:endParaRPr lang="ru-RU" sz="6200" b="1" dirty="0">
              <a:latin typeface="Corbel" panose="020B0503020204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4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91629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dirty="0">
                <a:solidFill>
                  <a:srgbClr val="FFFFFF"/>
                </a:solidFill>
              </a:rPr>
              <a:t>6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80208"/>
            <a:ext cx="9854926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68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Новогодняя ёлка</a:t>
            </a:r>
            <a:r>
              <a:rPr lang="ro-RO" sz="68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br>
              <a:rPr lang="ro-RO" sz="68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68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Pomul de crăciun</a:t>
            </a:r>
            <a:endParaRPr lang="ru-RU" sz="68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3" descr="D:\Docs\Desktop\10063920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56" y="2556614"/>
            <a:ext cx="9749304" cy="740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34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" name="Google Shape;155;p12"/>
          <p:cNvSpPr txBox="1">
            <a:spLocks/>
          </p:cNvSpPr>
          <p:nvPr/>
        </p:nvSpPr>
        <p:spPr>
          <a:xfrm>
            <a:off x="963076" y="606807"/>
            <a:ext cx="8042465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  </a:t>
            </a:r>
            <a:r>
              <a:rPr lang="x-none" sz="6000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6000" dirty="0"/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000" dirty="0" smtClean="0">
                <a:latin typeface="Corbel" panose="020B0503020204020204" pitchFamily="34" charset="0"/>
              </a:rPr>
              <a:t>Чтобы </a:t>
            </a:r>
            <a:r>
              <a:rPr lang="ru-RU" sz="6000" dirty="0">
                <a:latin typeface="Corbel" panose="020B0503020204020204" pitchFamily="34" charset="0"/>
              </a:rPr>
              <a:t>научить подрастающее поколение экономить воду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000" dirty="0" smtClean="0">
                <a:latin typeface="Corbel" panose="020B0503020204020204" pitchFamily="34" charset="0"/>
              </a:rPr>
              <a:t>и </a:t>
            </a:r>
            <a:r>
              <a:rPr lang="ru-RU" sz="6000" dirty="0">
                <a:latin typeface="Corbel" panose="020B0503020204020204" pitchFamily="34" charset="0"/>
              </a:rPr>
              <a:t>электроэнергию, выпустили онлайн-игру наподобие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000" dirty="0" smtClean="0">
                <a:latin typeface="Corbel" panose="020B0503020204020204" pitchFamily="34" charset="0"/>
              </a:rPr>
              <a:t>«</a:t>
            </a:r>
            <a:r>
              <a:rPr lang="ru-RU" sz="6000" dirty="0">
                <a:latin typeface="Corbel" panose="020B0503020204020204" pitchFamily="34" charset="0"/>
              </a:rPr>
              <a:t>Тетриса». Пользователи должны максимально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000" dirty="0" smtClean="0">
                <a:latin typeface="Corbel" panose="020B0503020204020204" pitchFamily="34" charset="0"/>
              </a:rPr>
              <a:t>эффективно </a:t>
            </a:r>
            <a:r>
              <a:rPr lang="ru-RU" sz="6000" dirty="0">
                <a:latin typeface="Corbel" panose="020B0503020204020204" pitchFamily="34" charset="0"/>
              </a:rPr>
              <a:t>заполнить бытовой прибор. </a:t>
            </a:r>
            <a:r>
              <a:rPr lang="ru-RU" sz="6000" b="1" dirty="0" smtClean="0">
                <a:latin typeface="Corbel" panose="020B0503020204020204" pitchFamily="34" charset="0"/>
              </a:rPr>
              <a:t>Какой?</a:t>
            </a:r>
            <a:endParaRPr lang="ru-RU" sz="6000" b="1" dirty="0">
              <a:latin typeface="Corbel" panose="020B0503020204020204" pitchFamily="34" charset="0"/>
            </a:endParaRPr>
          </a:p>
          <a:p>
            <a:pPr fontAlgn="base"/>
            <a:r>
              <a:rPr lang="en-US" sz="6000" dirty="0" err="1" smtClean="0">
                <a:latin typeface="Corbel" panose="020B0503020204020204" pitchFamily="34" charset="0"/>
              </a:rPr>
              <a:t>Pentru</a:t>
            </a:r>
            <a:r>
              <a:rPr lang="en-US" sz="6000" dirty="0" smtClean="0">
                <a:latin typeface="Corbel" panose="020B0503020204020204" pitchFamily="34" charset="0"/>
              </a:rPr>
              <a:t> </a:t>
            </a:r>
            <a:r>
              <a:rPr lang="en-US" sz="6000" dirty="0">
                <a:latin typeface="Corbel" panose="020B0503020204020204" pitchFamily="34" charset="0"/>
              </a:rPr>
              <a:t>a </a:t>
            </a:r>
            <a:r>
              <a:rPr lang="en-US" sz="6000" dirty="0" err="1">
                <a:latin typeface="Corbel" panose="020B0503020204020204" pitchFamily="34" charset="0"/>
              </a:rPr>
              <a:t>învăța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tânăra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generație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să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economisească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apă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și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000" dirty="0" err="1" smtClean="0">
                <a:latin typeface="Corbel" panose="020B0503020204020204" pitchFamily="34" charset="0"/>
              </a:rPr>
              <a:t>electricitate</a:t>
            </a:r>
            <a:r>
              <a:rPr lang="en-US" sz="6000" dirty="0">
                <a:latin typeface="Corbel" panose="020B0503020204020204" pitchFamily="34" charset="0"/>
              </a:rPr>
              <a:t>, a </a:t>
            </a:r>
            <a:r>
              <a:rPr lang="en-US" sz="6000" dirty="0" err="1">
                <a:latin typeface="Corbel" panose="020B0503020204020204" pitchFamily="34" charset="0"/>
              </a:rPr>
              <a:t>fost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lansat</a:t>
            </a:r>
            <a:r>
              <a:rPr lang="en-US" sz="6000" dirty="0">
                <a:latin typeface="Corbel" panose="020B0503020204020204" pitchFamily="34" charset="0"/>
              </a:rPr>
              <a:t> un </a:t>
            </a:r>
            <a:r>
              <a:rPr lang="en-US" sz="6000" dirty="0" err="1">
                <a:latin typeface="Corbel" panose="020B0503020204020204" pitchFamily="34" charset="0"/>
              </a:rPr>
              <a:t>joc</a:t>
            </a:r>
            <a:r>
              <a:rPr lang="en-US" sz="6000" dirty="0">
                <a:latin typeface="Corbel" panose="020B0503020204020204" pitchFamily="34" charset="0"/>
              </a:rPr>
              <a:t> online </a:t>
            </a:r>
            <a:r>
              <a:rPr lang="en-US" sz="6000" dirty="0" err="1">
                <a:latin typeface="Corbel" panose="020B0503020204020204" pitchFamily="34" charset="0"/>
              </a:rPr>
              <a:t>ce</a:t>
            </a:r>
            <a:r>
              <a:rPr lang="en-US" sz="6000" dirty="0">
                <a:latin typeface="Corbel" panose="020B0503020204020204" pitchFamily="34" charset="0"/>
              </a:rPr>
              <a:t> se </a:t>
            </a:r>
            <a:r>
              <a:rPr lang="en-US" sz="6000" dirty="0" err="1">
                <a:latin typeface="Corbel" panose="020B0503020204020204" pitchFamily="34" charset="0"/>
              </a:rPr>
              <a:t>aseamănă</a:t>
            </a:r>
            <a:r>
              <a:rPr lang="en-US" sz="6000" dirty="0">
                <a:latin typeface="Corbel" panose="020B0503020204020204" pitchFamily="34" charset="0"/>
              </a:rPr>
              <a:t> cu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000" dirty="0" smtClean="0">
                <a:latin typeface="Corbel" panose="020B0503020204020204" pitchFamily="34" charset="0"/>
              </a:rPr>
              <a:t>Tetris</a:t>
            </a:r>
            <a:r>
              <a:rPr lang="en-US" sz="6000" dirty="0">
                <a:latin typeface="Corbel" panose="020B0503020204020204" pitchFamily="34" charset="0"/>
              </a:rPr>
              <a:t>. </a:t>
            </a:r>
            <a:r>
              <a:rPr lang="en-US" sz="6000" dirty="0" err="1">
                <a:latin typeface="Corbel" panose="020B0503020204020204" pitchFamily="34" charset="0"/>
              </a:rPr>
              <a:t>Jucătorii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trebuie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să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umple</a:t>
            </a:r>
            <a:r>
              <a:rPr lang="en-US" sz="6000" dirty="0">
                <a:latin typeface="Corbel" panose="020B0503020204020204" pitchFamily="34" charset="0"/>
              </a:rPr>
              <a:t> un </a:t>
            </a:r>
            <a:r>
              <a:rPr lang="en-US" sz="6000" dirty="0" err="1">
                <a:latin typeface="Corbel" panose="020B0503020204020204" pitchFamily="34" charset="0"/>
              </a:rPr>
              <a:t>aparat</a:t>
            </a:r>
            <a:r>
              <a:rPr lang="en-US" sz="6000" dirty="0">
                <a:latin typeface="Corbel" panose="020B0503020204020204" pitchFamily="34" charset="0"/>
              </a:rPr>
              <a:t> de </a:t>
            </a:r>
            <a:r>
              <a:rPr lang="en-US" sz="6000" dirty="0" err="1">
                <a:latin typeface="Corbel" panose="020B0503020204020204" pitchFamily="34" charset="0"/>
              </a:rPr>
              <a:t>uz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casnic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cât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endParaRPr lang="ru-RU" sz="6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000" dirty="0" err="1" smtClean="0">
                <a:latin typeface="Corbel" panose="020B0503020204020204" pitchFamily="34" charset="0"/>
              </a:rPr>
              <a:t>mai</a:t>
            </a:r>
            <a:r>
              <a:rPr lang="en-US" sz="6000" dirty="0" smtClean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eficient</a:t>
            </a:r>
            <a:r>
              <a:rPr lang="en-US" sz="6000" dirty="0">
                <a:latin typeface="Corbel" panose="020B0503020204020204" pitchFamily="34" charset="0"/>
              </a:rPr>
              <a:t> </a:t>
            </a:r>
            <a:r>
              <a:rPr lang="en-US" sz="6000" dirty="0" err="1">
                <a:latin typeface="Corbel" panose="020B0503020204020204" pitchFamily="34" charset="0"/>
              </a:rPr>
              <a:t>posibil</a:t>
            </a:r>
            <a:r>
              <a:rPr lang="en-US" sz="6000" dirty="0">
                <a:latin typeface="Corbel" panose="020B0503020204020204" pitchFamily="34" charset="0"/>
              </a:rPr>
              <a:t>. </a:t>
            </a:r>
            <a:r>
              <a:rPr lang="en-US" sz="6000" b="1" dirty="0" err="1">
                <a:latin typeface="Corbel" panose="020B0503020204020204" pitchFamily="34" charset="0"/>
              </a:rPr>
              <a:t>Despre</a:t>
            </a:r>
            <a:r>
              <a:rPr lang="en-US" sz="6000" b="1" dirty="0">
                <a:latin typeface="Corbel" panose="020B0503020204020204" pitchFamily="34" charset="0"/>
              </a:rPr>
              <a:t> </a:t>
            </a:r>
            <a:r>
              <a:rPr lang="en-US" sz="6000" b="1" dirty="0" err="1">
                <a:latin typeface="Corbel" panose="020B0503020204020204" pitchFamily="34" charset="0"/>
              </a:rPr>
              <a:t>ce</a:t>
            </a:r>
            <a:r>
              <a:rPr lang="en-US" sz="6000" b="1" dirty="0">
                <a:latin typeface="Corbel" panose="020B0503020204020204" pitchFamily="34" charset="0"/>
              </a:rPr>
              <a:t> </a:t>
            </a:r>
            <a:r>
              <a:rPr lang="en-US" sz="6000" b="1" dirty="0" err="1">
                <a:latin typeface="Corbel" panose="020B0503020204020204" pitchFamily="34" charset="0"/>
              </a:rPr>
              <a:t>aparat</a:t>
            </a:r>
            <a:r>
              <a:rPr lang="en-US" sz="6000" b="1" dirty="0">
                <a:latin typeface="Corbel" panose="020B0503020204020204" pitchFamily="34" charset="0"/>
              </a:rPr>
              <a:t> e </a:t>
            </a:r>
            <a:r>
              <a:rPr lang="en-US" sz="6000" b="1" dirty="0" err="1">
                <a:latin typeface="Corbel" panose="020B0503020204020204" pitchFamily="34" charset="0"/>
              </a:rPr>
              <a:t>vorba</a:t>
            </a:r>
            <a:r>
              <a:rPr lang="en-US" sz="6000" b="1" dirty="0">
                <a:latin typeface="Corbel" panose="020B0503020204020204" pitchFamily="34" charset="0"/>
              </a:rPr>
              <a:t>?</a:t>
            </a:r>
            <a:endParaRPr lang="ru-RU" sz="6000" b="1" dirty="0">
              <a:latin typeface="Corbel" panose="020B0503020204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42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394034"/>
            <a:ext cx="1583341" cy="1924125"/>
          </a:xfrm>
          <a:prstGeom prst="rect">
            <a:avLst/>
          </a:prstGeom>
        </p:spPr>
      </p:pic>
      <p:sp>
        <p:nvSpPr>
          <p:cNvPr id="155" name="Google Shape;155;p12"/>
          <p:cNvSpPr txBox="1">
            <a:spLocks noGrp="1"/>
          </p:cNvSpPr>
          <p:nvPr>
            <p:ph type="title"/>
          </p:nvPr>
        </p:nvSpPr>
        <p:spPr>
          <a:xfrm>
            <a:off x="956392" y="657776"/>
            <a:ext cx="88353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marL="12700" lvl="0"/>
            <a:r>
              <a:rPr lang="ru-RU" sz="6000" dirty="0">
                <a:solidFill>
                  <a:srgbClr val="FFFFFF"/>
                </a:solidFill>
              </a:rPr>
              <a:t>7</a:t>
            </a:r>
            <a:r>
              <a:rPr lang="en-US" sz="6000" i="0" u="none" strike="noStrike" cap="none" dirty="0">
                <a:solidFill>
                  <a:srgbClr val="FFFFFF"/>
                </a:solidFill>
              </a:rPr>
              <a:t>	 </a:t>
            </a:r>
            <a:r>
              <a:rPr lang="x-none" sz="6000" i="0" u="none" strike="noStrike" cap="none" dirty="0" smtClean="0">
                <a:solidFill>
                  <a:srgbClr val="FFFFFF"/>
                </a:solidFill>
              </a:rPr>
              <a:t> </a:t>
            </a:r>
            <a:r>
              <a:rPr lang="ru-RU" sz="4400" dirty="0" smtClean="0">
                <a:solidFill>
                  <a:srgbClr val="002E6D"/>
                </a:solidFill>
              </a:rPr>
              <a:t>ОТВЕТ/</a:t>
            </a:r>
            <a:r>
              <a:rPr lang="x-none" sz="4400" dirty="0">
                <a:solidFill>
                  <a:srgbClr val="002E6D"/>
                </a:solidFill>
              </a:rPr>
              <a:t>RĂSPUNS</a:t>
            </a:r>
            <a:endParaRPr sz="4400" i="0" u="none" strike="noStrike" cap="none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60" y="3866468"/>
            <a:ext cx="10171611" cy="386021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80208"/>
            <a:ext cx="9677399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Стиральная машина</a:t>
            </a:r>
            <a: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b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Mașina de spălat haine</a:t>
            </a:r>
            <a:endParaRPr lang="ru-RU" sz="60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84" y="1126904"/>
            <a:ext cx="10608415" cy="74951"/>
          </a:xfrm>
          <a:prstGeom prst="rect">
            <a:avLst/>
          </a:prstGeom>
        </p:spPr>
      </p:pic>
      <p:pic>
        <p:nvPicPr>
          <p:cNvPr id="12" name="Picture 6" descr="Жэка научит, как экономить воду при стирке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310" y="2318159"/>
            <a:ext cx="8531050" cy="746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70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79500"/>
            <a:ext cx="20104100" cy="122356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6" y="10194657"/>
            <a:ext cx="20125206" cy="11132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00" y="10199324"/>
            <a:ext cx="2730500" cy="1110025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656" y="10194656"/>
            <a:ext cx="2026943" cy="1113283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5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4109</TotalTime>
  <Words>660</Words>
  <Application>Microsoft Office PowerPoint</Application>
  <PresentationFormat>Произвольный</PresentationFormat>
  <Paragraphs>102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2   ОТВЕТ/RĂSPUNS</vt:lpstr>
      <vt:lpstr>Презентация PowerPoint</vt:lpstr>
      <vt:lpstr>3   ОТВЕТ/RĂSPUNS</vt:lpstr>
      <vt:lpstr>Презентация PowerPoint</vt:lpstr>
      <vt:lpstr>4   ОТВЕТ/RĂSPUNS</vt:lpstr>
      <vt:lpstr>Презентация PowerPoint</vt:lpstr>
      <vt:lpstr>5   ОТВЕТ/RĂSPUNS</vt:lpstr>
      <vt:lpstr>Презентация PowerPoint</vt:lpstr>
      <vt:lpstr>6   ОТВЕТ/RĂSPUNS</vt:lpstr>
      <vt:lpstr>Презентация PowerPoint</vt:lpstr>
      <vt:lpstr>7   ОТВЕТ/RĂSPUNS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418</cp:revision>
  <dcterms:modified xsi:type="dcterms:W3CDTF">2021-01-13T10:25:23Z</dcterms:modified>
</cp:coreProperties>
</file>