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3"/>
    <p:sldId id="257" r:id="rId4"/>
    <p:sldId id="259" r:id="rId5"/>
    <p:sldId id="260" r:id="rId6"/>
    <p:sldId id="331" r:id="rId7"/>
    <p:sldId id="361" r:id="rId8"/>
    <p:sldId id="263" r:id="rId9"/>
    <p:sldId id="363" r:id="rId10"/>
    <p:sldId id="264" r:id="rId11"/>
    <p:sldId id="266" r:id="rId12"/>
    <p:sldId id="268" r:id="rId13"/>
    <p:sldId id="377" r:id="rId14"/>
    <p:sldId id="371" r:id="rId15"/>
    <p:sldId id="336" r:id="rId16"/>
    <p:sldId id="339" r:id="rId17"/>
    <p:sldId id="337" r:id="rId18"/>
    <p:sldId id="275" r:id="rId19"/>
    <p:sldId id="280" r:id="rId20"/>
    <p:sldId id="340" r:id="rId21"/>
    <p:sldId id="379" r:id="rId22"/>
    <p:sldId id="278" r:id="rId23"/>
    <p:sldId id="277" r:id="rId24"/>
    <p:sldId id="347" r:id="rId25"/>
    <p:sldId id="281" r:id="rId26"/>
    <p:sldId id="282" r:id="rId27"/>
    <p:sldId id="384" r:id="rId28"/>
    <p:sldId id="283" r:id="rId29"/>
    <p:sldId id="391" r:id="rId30"/>
    <p:sldId id="393" r:id="rId31"/>
    <p:sldId id="358" r:id="rId32"/>
    <p:sldId id="288" r:id="rId33"/>
    <p:sldId id="293" r:id="rId34"/>
    <p:sldId id="289" r:id="rId35"/>
    <p:sldId id="353" r:id="rId36"/>
    <p:sldId id="390" r:id="rId37"/>
    <p:sldId id="388" r:id="rId38"/>
    <p:sldId id="387" r:id="rId39"/>
    <p:sldId id="258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5EA1"/>
    <a:srgbClr val="B3190D"/>
    <a:srgbClr val="73509A"/>
    <a:srgbClr val="B22C2C"/>
    <a:srgbClr val="A42518"/>
    <a:srgbClr val="7A5E9C"/>
    <a:srgbClr val="995013"/>
    <a:srgbClr val="A33A1D"/>
    <a:srgbClr val="8368A4"/>
    <a:srgbClr val="4476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>
      <p:cViewPr varScale="1">
        <p:scale>
          <a:sx n="105" d="100"/>
          <a:sy n="105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385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handoutMaster" Target="handoutMasters/handoutMaster1.xml"/><Relationship Id="rId41" Type="http://schemas.openxmlformats.org/officeDocument/2006/relationships/notesMaster" Target="notesMasters/notesMaster1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11.vml.rels><?xml version="1.0" encoding="UTF-8" standalone="yes"?>
<Relationships xmlns="http://schemas.openxmlformats.org/package/2006/relationships"><Relationship Id="rId6" Type="http://schemas.openxmlformats.org/officeDocument/2006/relationships/image" Target="../media/image98.wmf"/><Relationship Id="rId5" Type="http://schemas.openxmlformats.org/officeDocument/2006/relationships/image" Target="../media/image97.wmf"/><Relationship Id="rId4" Type="http://schemas.openxmlformats.org/officeDocument/2006/relationships/image" Target="../media/image96.wmf"/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drawings/_rels/vmlDrawing12.vml.rels><?xml version="1.0" encoding="UTF-8" standalone="yes"?>
<Relationships xmlns="http://schemas.openxmlformats.org/package/2006/relationships"><Relationship Id="rId6" Type="http://schemas.openxmlformats.org/officeDocument/2006/relationships/image" Target="../media/image104.wmf"/><Relationship Id="rId5" Type="http://schemas.openxmlformats.org/officeDocument/2006/relationships/image" Target="../media/image103.wmf"/><Relationship Id="rId4" Type="http://schemas.openxmlformats.org/officeDocument/2006/relationships/image" Target="../media/image102.wmf"/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/Relationships>
</file>

<file path=ppt/drawings/_rels/vmlDrawing13.vml.rels><?xml version="1.0" encoding="UTF-8" standalone="yes"?>
<Relationships xmlns="http://schemas.openxmlformats.org/package/2006/relationships"><Relationship Id="rId9" Type="http://schemas.openxmlformats.org/officeDocument/2006/relationships/image" Target="../media/image111.wmf"/><Relationship Id="rId8" Type="http://schemas.openxmlformats.org/officeDocument/2006/relationships/image" Target="../media/image110.wmf"/><Relationship Id="rId7" Type="http://schemas.openxmlformats.org/officeDocument/2006/relationships/image" Target="../media/image109.wmf"/><Relationship Id="rId6" Type="http://schemas.openxmlformats.org/officeDocument/2006/relationships/image" Target="../media/image108.wmf"/><Relationship Id="rId5" Type="http://schemas.openxmlformats.org/officeDocument/2006/relationships/image" Target="../media/image107.wmf"/><Relationship Id="rId4" Type="http://schemas.openxmlformats.org/officeDocument/2006/relationships/image" Target="../media/image106.wmf"/><Relationship Id="rId3" Type="http://schemas.openxmlformats.org/officeDocument/2006/relationships/image" Target="../media/image105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/Relationships>
</file>

<file path=ppt/drawings/_rels/vmlDrawing14.vml.rels><?xml version="1.0" encoding="UTF-8" standalone="yes"?>
<Relationships xmlns="http://schemas.openxmlformats.org/package/2006/relationships"><Relationship Id="rId9" Type="http://schemas.openxmlformats.org/officeDocument/2006/relationships/image" Target="../media/image120.wmf"/><Relationship Id="rId8" Type="http://schemas.openxmlformats.org/officeDocument/2006/relationships/image" Target="../media/image119.wmf"/><Relationship Id="rId7" Type="http://schemas.openxmlformats.org/officeDocument/2006/relationships/image" Target="../media/image118.wmf"/><Relationship Id="rId6" Type="http://schemas.openxmlformats.org/officeDocument/2006/relationships/image" Target="../media/image117.wmf"/><Relationship Id="rId5" Type="http://schemas.openxmlformats.org/officeDocument/2006/relationships/image" Target="../media/image116.wmf"/><Relationship Id="rId4" Type="http://schemas.openxmlformats.org/officeDocument/2006/relationships/image" Target="../media/image115.wmf"/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7.wmf"/></Relationships>
</file>

<file path=ppt/drawings/_rels/vmlDrawing16.vml.rels><?xml version="1.0" encoding="UTF-8" standalone="yes"?>
<Relationships xmlns="http://schemas.openxmlformats.org/package/2006/relationships"><Relationship Id="rId5" Type="http://schemas.openxmlformats.org/officeDocument/2006/relationships/image" Target="../media/image133.wmf"/><Relationship Id="rId4" Type="http://schemas.openxmlformats.org/officeDocument/2006/relationships/image" Target="../media/image132.wmf"/><Relationship Id="rId3" Type="http://schemas.openxmlformats.org/officeDocument/2006/relationships/image" Target="../media/image131.wmf"/><Relationship Id="rId2" Type="http://schemas.openxmlformats.org/officeDocument/2006/relationships/image" Target="../media/image130.wmf"/><Relationship Id="rId1" Type="http://schemas.openxmlformats.org/officeDocument/2006/relationships/image" Target="../media/image129.wmf"/></Relationships>
</file>

<file path=ppt/drawings/_rels/vmlDrawing17.vml.rels><?xml version="1.0" encoding="UTF-8" standalone="yes"?>
<Relationships xmlns="http://schemas.openxmlformats.org/package/2006/relationships"><Relationship Id="rId9" Type="http://schemas.openxmlformats.org/officeDocument/2006/relationships/image" Target="../media/image84.wmf"/><Relationship Id="rId8" Type="http://schemas.openxmlformats.org/officeDocument/2006/relationships/image" Target="../media/image137.wmf"/><Relationship Id="rId7" Type="http://schemas.openxmlformats.org/officeDocument/2006/relationships/image" Target="../media/image136.wmf"/><Relationship Id="rId6" Type="http://schemas.openxmlformats.org/officeDocument/2006/relationships/image" Target="../media/image135.wmf"/><Relationship Id="rId5" Type="http://schemas.openxmlformats.org/officeDocument/2006/relationships/image" Target="../media/image134.wmf"/><Relationship Id="rId4" Type="http://schemas.openxmlformats.org/officeDocument/2006/relationships/image" Target="../media/image81.wmf"/><Relationship Id="rId3" Type="http://schemas.openxmlformats.org/officeDocument/2006/relationships/image" Target="../media/image80.wmf"/><Relationship Id="rId2" Type="http://schemas.openxmlformats.org/officeDocument/2006/relationships/image" Target="../media/image78.wmf"/><Relationship Id="rId10" Type="http://schemas.openxmlformats.org/officeDocument/2006/relationships/image" Target="../media/image138.wmf"/><Relationship Id="rId1" Type="http://schemas.openxmlformats.org/officeDocument/2006/relationships/image" Target="../media/image77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wmf"/><Relationship Id="rId1" Type="http://schemas.openxmlformats.org/officeDocument/2006/relationships/image" Target="../media/image145.wmf"/></Relationships>
</file>

<file path=ppt/drawings/_rels/vmlDrawing19.vml.rels><?xml version="1.0" encoding="UTF-8" standalone="yes"?>
<Relationships xmlns="http://schemas.openxmlformats.org/package/2006/relationships"><Relationship Id="rId4" Type="http://schemas.openxmlformats.org/officeDocument/2006/relationships/image" Target="../media/image145.wmf"/><Relationship Id="rId3" Type="http://schemas.openxmlformats.org/officeDocument/2006/relationships/image" Target="../media/image150.wmf"/><Relationship Id="rId2" Type="http://schemas.openxmlformats.org/officeDocument/2006/relationships/image" Target="../media/image149.wmf"/><Relationship Id="rId1" Type="http://schemas.openxmlformats.org/officeDocument/2006/relationships/image" Target="../media/image148.wmf"/></Relationships>
</file>

<file path=ppt/drawings/_rels/vmlDrawing2.vml.rels><?xml version="1.0" encoding="UTF-8" standalone="yes"?>
<Relationships xmlns="http://schemas.openxmlformats.org/package/2006/relationships"><Relationship Id="rId5" Type="http://schemas.openxmlformats.org/officeDocument/2006/relationships/image" Target="../media/image17.wmf"/><Relationship Id="rId4" Type="http://schemas.openxmlformats.org/officeDocument/2006/relationships/image" Target="../media/image16.wmf"/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0.vml.rels><?xml version="1.0" encoding="UTF-8" standalone="yes"?>
<Relationships xmlns="http://schemas.openxmlformats.org/package/2006/relationships"><Relationship Id="rId9" Type="http://schemas.openxmlformats.org/officeDocument/2006/relationships/image" Target="../media/image70.wmf"/><Relationship Id="rId8" Type="http://schemas.openxmlformats.org/officeDocument/2006/relationships/image" Target="../media/image69.wmf"/><Relationship Id="rId7" Type="http://schemas.openxmlformats.org/officeDocument/2006/relationships/image" Target="../media/image68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5" Type="http://schemas.openxmlformats.org/officeDocument/2006/relationships/image" Target="../media/image155.wmf"/><Relationship Id="rId14" Type="http://schemas.openxmlformats.org/officeDocument/2006/relationships/image" Target="../media/image154.wmf"/><Relationship Id="rId13" Type="http://schemas.openxmlformats.org/officeDocument/2006/relationships/image" Target="../media/image153.wmf"/><Relationship Id="rId12" Type="http://schemas.openxmlformats.org/officeDocument/2006/relationships/image" Target="../media/image152.wmf"/><Relationship Id="rId11" Type="http://schemas.openxmlformats.org/officeDocument/2006/relationships/image" Target="../media/image151.wmf"/><Relationship Id="rId10" Type="http://schemas.openxmlformats.org/officeDocument/2006/relationships/image" Target="../media/image71.wmf"/><Relationship Id="rId1" Type="http://schemas.openxmlformats.org/officeDocument/2006/relationships/image" Target="../media/image62.wmf"/></Relationships>
</file>

<file path=ppt/drawings/_rels/vmlDrawing21.vml.rels><?xml version="1.0" encoding="UTF-8" standalone="yes"?>
<Relationships xmlns="http://schemas.openxmlformats.org/package/2006/relationships"><Relationship Id="rId9" Type="http://schemas.openxmlformats.org/officeDocument/2006/relationships/image" Target="../media/image84.wmf"/><Relationship Id="rId8" Type="http://schemas.openxmlformats.org/officeDocument/2006/relationships/image" Target="../media/image158.wmf"/><Relationship Id="rId7" Type="http://schemas.openxmlformats.org/officeDocument/2006/relationships/image" Target="../media/image157.wmf"/><Relationship Id="rId6" Type="http://schemas.openxmlformats.org/officeDocument/2006/relationships/image" Target="../media/image156.wmf"/><Relationship Id="rId5" Type="http://schemas.openxmlformats.org/officeDocument/2006/relationships/image" Target="../media/image134.wmf"/><Relationship Id="rId4" Type="http://schemas.openxmlformats.org/officeDocument/2006/relationships/image" Target="../media/image81.wmf"/><Relationship Id="rId3" Type="http://schemas.openxmlformats.org/officeDocument/2006/relationships/image" Target="../media/image80.wmf"/><Relationship Id="rId2" Type="http://schemas.openxmlformats.org/officeDocument/2006/relationships/image" Target="../media/image78.wmf"/><Relationship Id="rId10" Type="http://schemas.openxmlformats.org/officeDocument/2006/relationships/image" Target="../media/image159.wmf"/><Relationship Id="rId1" Type="http://schemas.openxmlformats.org/officeDocument/2006/relationships/image" Target="../media/image77.wmf"/></Relationships>
</file>

<file path=ppt/drawings/_rels/vmlDrawing22.vml.rels><?xml version="1.0" encoding="UTF-8" standalone="yes"?>
<Relationships xmlns="http://schemas.openxmlformats.org/package/2006/relationships"><Relationship Id="rId6" Type="http://schemas.openxmlformats.org/officeDocument/2006/relationships/image" Target="../media/image164.wmf"/><Relationship Id="rId5" Type="http://schemas.openxmlformats.org/officeDocument/2006/relationships/image" Target="../media/image163.wmf"/><Relationship Id="rId4" Type="http://schemas.openxmlformats.org/officeDocument/2006/relationships/image" Target="../media/image162.wmf"/><Relationship Id="rId3" Type="http://schemas.openxmlformats.org/officeDocument/2006/relationships/image" Target="../media/image81.wmf"/><Relationship Id="rId2" Type="http://schemas.openxmlformats.org/officeDocument/2006/relationships/image" Target="../media/image161.wmf"/><Relationship Id="rId1" Type="http://schemas.openxmlformats.org/officeDocument/2006/relationships/image" Target="../media/image160.wmf"/></Relationships>
</file>

<file path=ppt/drawings/_rels/vmlDrawing3.vml.rels><?xml version="1.0" encoding="UTF-8" standalone="yes"?>
<Relationships xmlns="http://schemas.openxmlformats.org/package/2006/relationships"><Relationship Id="rId9" Type="http://schemas.openxmlformats.org/officeDocument/2006/relationships/image" Target="../media/image26.wmf"/><Relationship Id="rId8" Type="http://schemas.openxmlformats.org/officeDocument/2006/relationships/image" Target="../media/image25.wmf"/><Relationship Id="rId7" Type="http://schemas.openxmlformats.org/officeDocument/2006/relationships/image" Target="../media/image24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7" Type="http://schemas.openxmlformats.org/officeDocument/2006/relationships/image" Target="../media/image33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7" Type="http://schemas.openxmlformats.org/officeDocument/2006/relationships/image" Target="../media/image41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7.vml.rels><?xml version="1.0" encoding="UTF-8" standalone="yes"?>
<Relationships xmlns="http://schemas.openxmlformats.org/package/2006/relationships"><Relationship Id="rId9" Type="http://schemas.openxmlformats.org/officeDocument/2006/relationships/image" Target="../media/image59.wmf"/><Relationship Id="rId8" Type="http://schemas.openxmlformats.org/officeDocument/2006/relationships/image" Target="../media/image58.wmf"/><Relationship Id="rId7" Type="http://schemas.openxmlformats.org/officeDocument/2006/relationships/image" Target="../media/image57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1" Type="http://schemas.openxmlformats.org/officeDocument/2006/relationships/image" Target="../media/image61.wmf"/><Relationship Id="rId10" Type="http://schemas.openxmlformats.org/officeDocument/2006/relationships/image" Target="../media/image60.wmf"/><Relationship Id="rId1" Type="http://schemas.openxmlformats.org/officeDocument/2006/relationships/image" Target="../media/image51.wmf"/></Relationships>
</file>

<file path=ppt/drawings/_rels/vmlDrawing8.vml.rels><?xml version="1.0" encoding="UTF-8" standalone="yes"?>
<Relationships xmlns="http://schemas.openxmlformats.org/package/2006/relationships"><Relationship Id="rId9" Type="http://schemas.openxmlformats.org/officeDocument/2006/relationships/image" Target="../media/image70.wmf"/><Relationship Id="rId8" Type="http://schemas.openxmlformats.org/officeDocument/2006/relationships/image" Target="../media/image69.wmf"/><Relationship Id="rId7" Type="http://schemas.openxmlformats.org/officeDocument/2006/relationships/image" Target="../media/image68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5" Type="http://schemas.openxmlformats.org/officeDocument/2006/relationships/image" Target="../media/image76.wmf"/><Relationship Id="rId14" Type="http://schemas.openxmlformats.org/officeDocument/2006/relationships/image" Target="../media/image75.wmf"/><Relationship Id="rId13" Type="http://schemas.openxmlformats.org/officeDocument/2006/relationships/image" Target="../media/image74.wmf"/><Relationship Id="rId12" Type="http://schemas.openxmlformats.org/officeDocument/2006/relationships/image" Target="../media/image73.wmf"/><Relationship Id="rId11" Type="http://schemas.openxmlformats.org/officeDocument/2006/relationships/image" Target="../media/image72.wmf"/><Relationship Id="rId10" Type="http://schemas.openxmlformats.org/officeDocument/2006/relationships/image" Target="../media/image71.wmf"/><Relationship Id="rId1" Type="http://schemas.openxmlformats.org/officeDocument/2006/relationships/image" Target="../media/image62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7" Type="http://schemas.openxmlformats.org/officeDocument/2006/relationships/image" Target="../media/image84.wmf"/><Relationship Id="rId6" Type="http://schemas.openxmlformats.org/officeDocument/2006/relationships/image" Target="../media/image83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Relationship Id="rId3" Type="http://schemas.openxmlformats.org/officeDocument/2006/relationships/image" Target="../media/image80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FE0E8-DDCC-4650-89FF-3DA2889AF282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FCDCA-C3AD-4D2D-B47B-20317A2B60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B0395-AD55-4CFF-B988-9AC724C58BFF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CFA13-3504-47DE-A163-E7E2781B3C1F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2" descr="http://shkolakz.ru/nepic/%D0%9D%D0%B0%D1%86%D1%8B%D1%8F%D0%BD%D0%B0%D0%BB%D1%8C%D0%BD%D1%8B+%D0%B1%D0%B0%D0%BD%D0%BA+%D0%BD%D0%B0%D1%86%D0%B8%D0%BE%D0%BD%D0%B0%D0%BB%D1%8C%D0%BD%D1%8B%D0%B9+%D0%B1%D0%B0%D0%BD%D0%BAc/118345_html_m35760710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" y="0"/>
              <a:ext cx="9143999" cy="4983797"/>
            </a:xfrm>
            <a:prstGeom prst="rect">
              <a:avLst/>
            </a:prstGeom>
            <a:noFill/>
          </p:spPr>
        </p:pic>
        <p:pic>
          <p:nvPicPr>
            <p:cNvPr id="9" name="Picture 2" descr="http://shkolakz.ru/nepic/%D0%9D%D0%B0%D1%86%D1%8B%D1%8F%D0%BD%D0%B0%D0%BB%D1%8C%D0%BD%D1%8B+%D0%B1%D0%B0%D0%BD%D0%BA+%D0%BD%D0%B0%D1%86%D0%B8%D0%BE%D0%BD%D0%B0%D0%BB%D1%8C%D0%BD%D1%8B%D0%B9+%D0%B1%D0%B0%D0%BD%D0%BAc/118345_html_m35760710.png"/>
            <p:cNvPicPr>
              <a:picLocks noChangeAspect="1" noChangeArrowheads="1"/>
            </p:cNvPicPr>
            <p:nvPr/>
          </p:nvPicPr>
          <p:blipFill>
            <a:blip r:embed="rId2" cstate="email"/>
            <a:srcRect b="61538"/>
            <a:stretch>
              <a:fillRect/>
            </a:stretch>
          </p:blipFill>
          <p:spPr bwMode="auto">
            <a:xfrm>
              <a:off x="0" y="4941168"/>
              <a:ext cx="9143999" cy="1916832"/>
            </a:xfrm>
            <a:prstGeom prst="rect">
              <a:avLst/>
            </a:prstGeom>
            <a:noFill/>
          </p:spPr>
        </p:pic>
      </p:grpSp>
      <p:pic>
        <p:nvPicPr>
          <p:cNvPr id="10" name="Picture 2" descr="http://900igr.net/up/datai/195222/0006-009-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0"/>
            <a:ext cx="288347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4241096" y="5934670"/>
            <a:ext cx="3578800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400" b="1" spc="5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Каратанова</a:t>
            </a:r>
            <a:r>
              <a:rPr lang="ru-RU" sz="1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Марина   Николаевна</a:t>
            </a:r>
            <a:endParaRPr lang="ru-RU" sz="1400" b="1" spc="50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cap="none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МКОУ СОШ №256 ГО ЗАТО г.Фокино</a:t>
            </a:r>
            <a:endParaRPr lang="ru-RU" sz="1400" b="1" cap="none" spc="50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Приморский край</a:t>
            </a:r>
            <a:endParaRPr lang="ru-RU" sz="1400" b="1" cap="none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2" descr="http://shkolakz.ru/nepic/%D0%9D%D0%B0%D1%86%D1%8B%D1%8F%D0%BD%D0%B0%D0%BB%D1%8C%D0%BD%D1%8B+%D0%B1%D0%B0%D0%BD%D0%BA+%D0%BD%D0%B0%D1%86%D0%B8%D0%BE%D0%BD%D0%B0%D0%BB%D1%8C%D0%BD%D1%8B%D0%B9+%D0%B1%D0%B0%D0%BD%D0%BAc/118345_html_m35760710.png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1" y="0"/>
              <a:ext cx="9143999" cy="4983797"/>
            </a:xfrm>
            <a:prstGeom prst="rect">
              <a:avLst/>
            </a:prstGeom>
            <a:noFill/>
          </p:spPr>
        </p:pic>
        <p:pic>
          <p:nvPicPr>
            <p:cNvPr id="9" name="Picture 2" descr="http://shkolakz.ru/nepic/%D0%9D%D0%B0%D1%86%D1%8B%D1%8F%D0%BD%D0%B0%D0%BB%D1%8C%D0%BD%D1%8B+%D0%B1%D0%B0%D0%BD%D0%BA+%D0%BD%D0%B0%D1%86%D0%B8%D0%BE%D0%BD%D0%B0%D0%BB%D1%8C%D0%BD%D1%8B%D0%B9+%D0%B1%D0%B0%D0%BD%D0%BAc/118345_html_m35760710.png"/>
            <p:cNvPicPr>
              <a:picLocks noChangeAspect="1" noChangeArrowheads="1"/>
            </p:cNvPicPr>
            <p:nvPr/>
          </p:nvPicPr>
          <p:blipFill>
            <a:blip r:embed="rId12" cstate="email"/>
            <a:srcRect b="61538"/>
            <a:stretch>
              <a:fillRect/>
            </a:stretch>
          </p:blipFill>
          <p:spPr bwMode="auto">
            <a:xfrm>
              <a:off x="0" y="4941168"/>
              <a:ext cx="9143999" cy="1916832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slide" Target="slide3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47.png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3" Type="http://schemas.openxmlformats.org/officeDocument/2006/relationships/image" Target="../media/image43.png"/><Relationship Id="rId2" Type="http://schemas.openxmlformats.org/officeDocument/2006/relationships/slide" Target="slide2.xml"/><Relationship Id="rId1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48.png"/><Relationship Id="rId1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6.vml"/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9.wmf"/><Relationship Id="rId3" Type="http://schemas.openxmlformats.org/officeDocument/2006/relationships/oleObject" Target="../embeddings/oleObject32.bin"/><Relationship Id="rId2" Type="http://schemas.openxmlformats.org/officeDocument/2006/relationships/image" Target="../media/image44.png"/><Relationship Id="rId1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4.wmf"/><Relationship Id="rId8" Type="http://schemas.openxmlformats.org/officeDocument/2006/relationships/oleObject" Target="../embeddings/oleObject37.bin"/><Relationship Id="rId7" Type="http://schemas.openxmlformats.org/officeDocument/2006/relationships/image" Target="../media/image53.wmf"/><Relationship Id="rId6" Type="http://schemas.openxmlformats.org/officeDocument/2006/relationships/oleObject" Target="../embeddings/oleObject36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35.bin"/><Relationship Id="rId3" Type="http://schemas.openxmlformats.org/officeDocument/2006/relationships/image" Target="../media/image51.wmf"/><Relationship Id="rId26" Type="http://schemas.openxmlformats.org/officeDocument/2006/relationships/vmlDrawing" Target="../drawings/vmlDrawing7.vml"/><Relationship Id="rId25" Type="http://schemas.openxmlformats.org/officeDocument/2006/relationships/slideLayout" Target="../slideLayouts/slideLayout6.xml"/><Relationship Id="rId24" Type="http://schemas.openxmlformats.org/officeDocument/2006/relationships/image" Target="../media/image48.png"/><Relationship Id="rId23" Type="http://schemas.openxmlformats.org/officeDocument/2006/relationships/image" Target="../media/image61.wmf"/><Relationship Id="rId22" Type="http://schemas.openxmlformats.org/officeDocument/2006/relationships/oleObject" Target="../embeddings/oleObject44.bin"/><Relationship Id="rId21" Type="http://schemas.openxmlformats.org/officeDocument/2006/relationships/image" Target="../media/image60.wmf"/><Relationship Id="rId20" Type="http://schemas.openxmlformats.org/officeDocument/2006/relationships/oleObject" Target="../embeddings/oleObject43.bin"/><Relationship Id="rId2" Type="http://schemas.openxmlformats.org/officeDocument/2006/relationships/oleObject" Target="../embeddings/oleObject34.bin"/><Relationship Id="rId19" Type="http://schemas.openxmlformats.org/officeDocument/2006/relationships/image" Target="../media/image59.wmf"/><Relationship Id="rId18" Type="http://schemas.openxmlformats.org/officeDocument/2006/relationships/oleObject" Target="../embeddings/oleObject42.bin"/><Relationship Id="rId17" Type="http://schemas.openxmlformats.org/officeDocument/2006/relationships/image" Target="../media/image58.wmf"/><Relationship Id="rId16" Type="http://schemas.openxmlformats.org/officeDocument/2006/relationships/oleObject" Target="../embeddings/oleObject41.bin"/><Relationship Id="rId15" Type="http://schemas.openxmlformats.org/officeDocument/2006/relationships/image" Target="../media/image57.wmf"/><Relationship Id="rId14" Type="http://schemas.openxmlformats.org/officeDocument/2006/relationships/oleObject" Target="../embeddings/oleObject40.bin"/><Relationship Id="rId13" Type="http://schemas.openxmlformats.org/officeDocument/2006/relationships/image" Target="../media/image56.wmf"/><Relationship Id="rId12" Type="http://schemas.openxmlformats.org/officeDocument/2006/relationships/oleObject" Target="../embeddings/oleObject39.bin"/><Relationship Id="rId11" Type="http://schemas.openxmlformats.org/officeDocument/2006/relationships/image" Target="../media/image55.wmf"/><Relationship Id="rId10" Type="http://schemas.openxmlformats.org/officeDocument/2006/relationships/oleObject" Target="../embeddings/oleObject38.bin"/><Relationship Id="rId1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65.wmf"/><Relationship Id="rId8" Type="http://schemas.openxmlformats.org/officeDocument/2006/relationships/oleObject" Target="../embeddings/oleObject48.bin"/><Relationship Id="rId7" Type="http://schemas.openxmlformats.org/officeDocument/2006/relationships/image" Target="../media/image64.wmf"/><Relationship Id="rId6" Type="http://schemas.openxmlformats.org/officeDocument/2006/relationships/oleObject" Target="../embeddings/oleObject47.bin"/><Relationship Id="rId5" Type="http://schemas.openxmlformats.org/officeDocument/2006/relationships/image" Target="../media/image63.wmf"/><Relationship Id="rId4" Type="http://schemas.openxmlformats.org/officeDocument/2006/relationships/oleObject" Target="../embeddings/oleObject46.bin"/><Relationship Id="rId34" Type="http://schemas.openxmlformats.org/officeDocument/2006/relationships/vmlDrawing" Target="../drawings/vmlDrawing8.vml"/><Relationship Id="rId33" Type="http://schemas.openxmlformats.org/officeDocument/2006/relationships/slideLayout" Target="../slideLayouts/slideLayout6.xml"/><Relationship Id="rId32" Type="http://schemas.openxmlformats.org/officeDocument/2006/relationships/image" Target="../media/image48.png"/><Relationship Id="rId31" Type="http://schemas.openxmlformats.org/officeDocument/2006/relationships/image" Target="../media/image76.wmf"/><Relationship Id="rId30" Type="http://schemas.openxmlformats.org/officeDocument/2006/relationships/oleObject" Target="../embeddings/oleObject59.bin"/><Relationship Id="rId3" Type="http://schemas.openxmlformats.org/officeDocument/2006/relationships/image" Target="../media/image62.wmf"/><Relationship Id="rId29" Type="http://schemas.openxmlformats.org/officeDocument/2006/relationships/image" Target="../media/image75.wmf"/><Relationship Id="rId28" Type="http://schemas.openxmlformats.org/officeDocument/2006/relationships/oleObject" Target="../embeddings/oleObject58.bin"/><Relationship Id="rId27" Type="http://schemas.openxmlformats.org/officeDocument/2006/relationships/image" Target="../media/image74.wmf"/><Relationship Id="rId26" Type="http://schemas.openxmlformats.org/officeDocument/2006/relationships/oleObject" Target="../embeddings/oleObject57.bin"/><Relationship Id="rId25" Type="http://schemas.openxmlformats.org/officeDocument/2006/relationships/image" Target="../media/image73.wmf"/><Relationship Id="rId24" Type="http://schemas.openxmlformats.org/officeDocument/2006/relationships/oleObject" Target="../embeddings/oleObject56.bin"/><Relationship Id="rId23" Type="http://schemas.openxmlformats.org/officeDocument/2006/relationships/image" Target="../media/image72.wmf"/><Relationship Id="rId22" Type="http://schemas.openxmlformats.org/officeDocument/2006/relationships/oleObject" Target="../embeddings/oleObject55.bin"/><Relationship Id="rId21" Type="http://schemas.openxmlformats.org/officeDocument/2006/relationships/image" Target="../media/image71.wmf"/><Relationship Id="rId20" Type="http://schemas.openxmlformats.org/officeDocument/2006/relationships/oleObject" Target="../embeddings/oleObject54.bin"/><Relationship Id="rId2" Type="http://schemas.openxmlformats.org/officeDocument/2006/relationships/oleObject" Target="../embeddings/oleObject45.bin"/><Relationship Id="rId19" Type="http://schemas.openxmlformats.org/officeDocument/2006/relationships/image" Target="../media/image70.wmf"/><Relationship Id="rId18" Type="http://schemas.openxmlformats.org/officeDocument/2006/relationships/oleObject" Target="../embeddings/oleObject53.bin"/><Relationship Id="rId17" Type="http://schemas.openxmlformats.org/officeDocument/2006/relationships/image" Target="../media/image69.wmf"/><Relationship Id="rId16" Type="http://schemas.openxmlformats.org/officeDocument/2006/relationships/oleObject" Target="../embeddings/oleObject52.bin"/><Relationship Id="rId15" Type="http://schemas.openxmlformats.org/officeDocument/2006/relationships/image" Target="../media/image68.wmf"/><Relationship Id="rId14" Type="http://schemas.openxmlformats.org/officeDocument/2006/relationships/oleObject" Target="../embeddings/oleObject51.bin"/><Relationship Id="rId13" Type="http://schemas.openxmlformats.org/officeDocument/2006/relationships/image" Target="../media/image67.wmf"/><Relationship Id="rId12" Type="http://schemas.openxmlformats.org/officeDocument/2006/relationships/oleObject" Target="../embeddings/oleObject50.bin"/><Relationship Id="rId11" Type="http://schemas.openxmlformats.org/officeDocument/2006/relationships/image" Target="../media/image66.wmf"/><Relationship Id="rId10" Type="http://schemas.openxmlformats.org/officeDocument/2006/relationships/oleObject" Target="../embeddings/oleObject49.bin"/><Relationship Id="rId1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81.wmf"/><Relationship Id="rId8" Type="http://schemas.openxmlformats.org/officeDocument/2006/relationships/oleObject" Target="../embeddings/oleObject63.bin"/><Relationship Id="rId7" Type="http://schemas.openxmlformats.org/officeDocument/2006/relationships/image" Target="../media/image80.wmf"/><Relationship Id="rId6" Type="http://schemas.openxmlformats.org/officeDocument/2006/relationships/oleObject" Target="../embeddings/oleObject62.bin"/><Relationship Id="rId5" Type="http://schemas.openxmlformats.org/officeDocument/2006/relationships/image" Target="../media/image79.jpeg"/><Relationship Id="rId4" Type="http://schemas.openxmlformats.org/officeDocument/2006/relationships/image" Target="../media/image78.wmf"/><Relationship Id="rId3" Type="http://schemas.openxmlformats.org/officeDocument/2006/relationships/oleObject" Target="../embeddings/oleObject61.bin"/><Relationship Id="rId22" Type="http://schemas.openxmlformats.org/officeDocument/2006/relationships/vmlDrawing" Target="../drawings/vmlDrawing9.vml"/><Relationship Id="rId21" Type="http://schemas.openxmlformats.org/officeDocument/2006/relationships/slideLayout" Target="../slideLayouts/slideLayout6.xml"/><Relationship Id="rId20" Type="http://schemas.openxmlformats.org/officeDocument/2006/relationships/image" Target="../media/image47.png"/><Relationship Id="rId2" Type="http://schemas.openxmlformats.org/officeDocument/2006/relationships/image" Target="../media/image77.wmf"/><Relationship Id="rId19" Type="http://schemas.openxmlformats.org/officeDocument/2006/relationships/slide" Target="slide2.xml"/><Relationship Id="rId18" Type="http://schemas.openxmlformats.org/officeDocument/2006/relationships/image" Target="../media/image48.png"/><Relationship Id="rId17" Type="http://schemas.openxmlformats.org/officeDocument/2006/relationships/image" Target="../media/image85.wmf"/><Relationship Id="rId16" Type="http://schemas.openxmlformats.org/officeDocument/2006/relationships/oleObject" Target="../embeddings/oleObject67.bin"/><Relationship Id="rId15" Type="http://schemas.openxmlformats.org/officeDocument/2006/relationships/image" Target="../media/image84.wmf"/><Relationship Id="rId14" Type="http://schemas.openxmlformats.org/officeDocument/2006/relationships/oleObject" Target="../embeddings/oleObject66.bin"/><Relationship Id="rId13" Type="http://schemas.openxmlformats.org/officeDocument/2006/relationships/image" Target="../media/image83.wmf"/><Relationship Id="rId12" Type="http://schemas.openxmlformats.org/officeDocument/2006/relationships/oleObject" Target="../embeddings/oleObject65.bin"/><Relationship Id="rId11" Type="http://schemas.openxmlformats.org/officeDocument/2006/relationships/image" Target="../media/image82.wmf"/><Relationship Id="rId10" Type="http://schemas.openxmlformats.org/officeDocument/2006/relationships/oleObject" Target="../embeddings/oleObject64.bin"/><Relationship Id="rId1" Type="http://schemas.openxmlformats.org/officeDocument/2006/relationships/oleObject" Target="../embeddings/oleObject60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90.png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Relationship Id="rId3" Type="http://schemas.openxmlformats.org/officeDocument/2006/relationships/image" Target="../media/image86.png"/><Relationship Id="rId2" Type="http://schemas.openxmlformats.org/officeDocument/2006/relationships/slide" Target="slide2.xml"/><Relationship Id="rId1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0.v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91.wmf"/><Relationship Id="rId2" Type="http://schemas.openxmlformats.org/officeDocument/2006/relationships/oleObject" Target="../embeddings/oleObject68.bin"/><Relationship Id="rId1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2.bin"/><Relationship Id="rId8" Type="http://schemas.openxmlformats.org/officeDocument/2006/relationships/image" Target="../media/image95.wmf"/><Relationship Id="rId7" Type="http://schemas.openxmlformats.org/officeDocument/2006/relationships/oleObject" Target="../embeddings/oleObject71.bin"/><Relationship Id="rId6" Type="http://schemas.openxmlformats.org/officeDocument/2006/relationships/image" Target="../media/image94.w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93.wmf"/><Relationship Id="rId3" Type="http://schemas.openxmlformats.org/officeDocument/2006/relationships/oleObject" Target="../embeddings/oleObject69.bin"/><Relationship Id="rId2" Type="http://schemas.openxmlformats.org/officeDocument/2006/relationships/image" Target="../media/image86.png"/><Relationship Id="rId16" Type="http://schemas.openxmlformats.org/officeDocument/2006/relationships/vmlDrawing" Target="../drawings/vmlDrawing11.vml"/><Relationship Id="rId15" Type="http://schemas.openxmlformats.org/officeDocument/2006/relationships/slideLayout" Target="../slideLayouts/slideLayout6.xml"/><Relationship Id="rId14" Type="http://schemas.openxmlformats.org/officeDocument/2006/relationships/image" Target="../media/image98.wmf"/><Relationship Id="rId13" Type="http://schemas.openxmlformats.org/officeDocument/2006/relationships/oleObject" Target="../embeddings/oleObject74.bin"/><Relationship Id="rId12" Type="http://schemas.openxmlformats.org/officeDocument/2006/relationships/image" Target="../media/image97.wmf"/><Relationship Id="rId11" Type="http://schemas.openxmlformats.org/officeDocument/2006/relationships/oleObject" Target="../embeddings/oleObject73.bin"/><Relationship Id="rId10" Type="http://schemas.openxmlformats.org/officeDocument/2006/relationships/image" Target="../media/image96.wmf"/><Relationship Id="rId1" Type="http://schemas.openxmlformats.org/officeDocument/2006/relationships/image" Target="../media/image92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slide" Target="slide31.xml"/><Relationship Id="rId4" Type="http://schemas.openxmlformats.org/officeDocument/2006/relationships/slide" Target="slide24.xml"/><Relationship Id="rId3" Type="http://schemas.openxmlformats.org/officeDocument/2006/relationships/slide" Target="slide17.xml"/><Relationship Id="rId2" Type="http://schemas.openxmlformats.org/officeDocument/2006/relationships/slide" Target="slide10.xml"/><Relationship Id="rId1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8.bin"/><Relationship Id="rId8" Type="http://schemas.openxmlformats.org/officeDocument/2006/relationships/image" Target="../media/image101.wmf"/><Relationship Id="rId7" Type="http://schemas.openxmlformats.org/officeDocument/2006/relationships/oleObject" Target="../embeddings/oleObject77.bin"/><Relationship Id="rId6" Type="http://schemas.openxmlformats.org/officeDocument/2006/relationships/image" Target="../media/image100.wmf"/><Relationship Id="rId5" Type="http://schemas.openxmlformats.org/officeDocument/2006/relationships/oleObject" Target="../embeddings/oleObject76.bin"/><Relationship Id="rId4" Type="http://schemas.openxmlformats.org/officeDocument/2006/relationships/image" Target="../media/image87.png"/><Relationship Id="rId3" Type="http://schemas.openxmlformats.org/officeDocument/2006/relationships/image" Target="../media/image99.wmf"/><Relationship Id="rId2" Type="http://schemas.openxmlformats.org/officeDocument/2006/relationships/oleObject" Target="../embeddings/oleObject75.bin"/><Relationship Id="rId16" Type="http://schemas.openxmlformats.org/officeDocument/2006/relationships/vmlDrawing" Target="../drawings/vmlDrawing12.vml"/><Relationship Id="rId15" Type="http://schemas.openxmlformats.org/officeDocument/2006/relationships/slideLayout" Target="../slideLayouts/slideLayout6.xml"/><Relationship Id="rId14" Type="http://schemas.openxmlformats.org/officeDocument/2006/relationships/image" Target="../media/image104.wmf"/><Relationship Id="rId13" Type="http://schemas.openxmlformats.org/officeDocument/2006/relationships/oleObject" Target="../embeddings/oleObject80.bin"/><Relationship Id="rId12" Type="http://schemas.openxmlformats.org/officeDocument/2006/relationships/image" Target="../media/image103.wmf"/><Relationship Id="rId11" Type="http://schemas.openxmlformats.org/officeDocument/2006/relationships/oleObject" Target="../embeddings/oleObject79.bin"/><Relationship Id="rId10" Type="http://schemas.openxmlformats.org/officeDocument/2006/relationships/image" Target="../media/image102.wmf"/><Relationship Id="rId1" Type="http://schemas.openxmlformats.org/officeDocument/2006/relationships/image" Target="../media/image92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5.wmf"/><Relationship Id="rId8" Type="http://schemas.openxmlformats.org/officeDocument/2006/relationships/oleObject" Target="../embeddings/oleObject84.bin"/><Relationship Id="rId7" Type="http://schemas.openxmlformats.org/officeDocument/2006/relationships/image" Target="../media/image88.png"/><Relationship Id="rId6" Type="http://schemas.openxmlformats.org/officeDocument/2006/relationships/image" Target="../media/image92.png"/><Relationship Id="rId5" Type="http://schemas.openxmlformats.org/officeDocument/2006/relationships/oleObject" Target="../embeddings/oleObject83.bin"/><Relationship Id="rId4" Type="http://schemas.openxmlformats.org/officeDocument/2006/relationships/image" Target="../media/image100.wmf"/><Relationship Id="rId3" Type="http://schemas.openxmlformats.org/officeDocument/2006/relationships/oleObject" Target="../embeddings/oleObject82.bin"/><Relationship Id="rId24" Type="http://schemas.openxmlformats.org/officeDocument/2006/relationships/vmlDrawing" Target="../drawings/vmlDrawing13.vml"/><Relationship Id="rId23" Type="http://schemas.openxmlformats.org/officeDocument/2006/relationships/slideLayout" Target="../slideLayouts/slideLayout6.xml"/><Relationship Id="rId22" Type="http://schemas.openxmlformats.org/officeDocument/2006/relationships/image" Target="../media/image111.wmf"/><Relationship Id="rId21" Type="http://schemas.openxmlformats.org/officeDocument/2006/relationships/oleObject" Target="../embeddings/oleObject91.bin"/><Relationship Id="rId20" Type="http://schemas.openxmlformats.org/officeDocument/2006/relationships/image" Target="../media/image110.wmf"/><Relationship Id="rId2" Type="http://schemas.openxmlformats.org/officeDocument/2006/relationships/image" Target="../media/image99.wmf"/><Relationship Id="rId19" Type="http://schemas.openxmlformats.org/officeDocument/2006/relationships/oleObject" Target="../embeddings/oleObject90.bin"/><Relationship Id="rId18" Type="http://schemas.openxmlformats.org/officeDocument/2006/relationships/image" Target="../media/image109.wmf"/><Relationship Id="rId17" Type="http://schemas.openxmlformats.org/officeDocument/2006/relationships/oleObject" Target="../embeddings/oleObject89.bin"/><Relationship Id="rId16" Type="http://schemas.openxmlformats.org/officeDocument/2006/relationships/oleObject" Target="../embeddings/oleObject88.bin"/><Relationship Id="rId15" Type="http://schemas.openxmlformats.org/officeDocument/2006/relationships/image" Target="../media/image108.wmf"/><Relationship Id="rId14" Type="http://schemas.openxmlformats.org/officeDocument/2006/relationships/oleObject" Target="../embeddings/oleObject87.bin"/><Relationship Id="rId13" Type="http://schemas.openxmlformats.org/officeDocument/2006/relationships/image" Target="../media/image107.wmf"/><Relationship Id="rId12" Type="http://schemas.openxmlformats.org/officeDocument/2006/relationships/oleObject" Target="../embeddings/oleObject86.bin"/><Relationship Id="rId11" Type="http://schemas.openxmlformats.org/officeDocument/2006/relationships/image" Target="../media/image106.wmf"/><Relationship Id="rId10" Type="http://schemas.openxmlformats.org/officeDocument/2006/relationships/oleObject" Target="../embeddings/oleObject85.bin"/><Relationship Id="rId1" Type="http://schemas.openxmlformats.org/officeDocument/2006/relationships/oleObject" Target="../embeddings/oleObject8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89.png"/><Relationship Id="rId1" Type="http://schemas.openxmlformats.org/officeDocument/2006/relationships/image" Target="../media/image92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5.bin"/><Relationship Id="rId8" Type="http://schemas.openxmlformats.org/officeDocument/2006/relationships/image" Target="../media/image114.wmf"/><Relationship Id="rId7" Type="http://schemas.openxmlformats.org/officeDocument/2006/relationships/oleObject" Target="../embeddings/oleObject94.bin"/><Relationship Id="rId6" Type="http://schemas.openxmlformats.org/officeDocument/2006/relationships/image" Target="../media/image113.wmf"/><Relationship Id="rId5" Type="http://schemas.openxmlformats.org/officeDocument/2006/relationships/oleObject" Target="../embeddings/oleObject93.bin"/><Relationship Id="rId4" Type="http://schemas.openxmlformats.org/officeDocument/2006/relationships/image" Target="../media/image112.wmf"/><Relationship Id="rId3" Type="http://schemas.openxmlformats.org/officeDocument/2006/relationships/oleObject" Target="../embeddings/oleObject92.bin"/><Relationship Id="rId23" Type="http://schemas.openxmlformats.org/officeDocument/2006/relationships/vmlDrawing" Target="../drawings/vmlDrawing14.vml"/><Relationship Id="rId22" Type="http://schemas.openxmlformats.org/officeDocument/2006/relationships/slideLayout" Target="../slideLayouts/slideLayout6.xml"/><Relationship Id="rId21" Type="http://schemas.openxmlformats.org/officeDocument/2006/relationships/slide" Target="slide2.xml"/><Relationship Id="rId20" Type="http://schemas.openxmlformats.org/officeDocument/2006/relationships/image" Target="../media/image120.wmf"/><Relationship Id="rId2" Type="http://schemas.openxmlformats.org/officeDocument/2006/relationships/image" Target="../media/image90.png"/><Relationship Id="rId19" Type="http://schemas.openxmlformats.org/officeDocument/2006/relationships/oleObject" Target="../embeddings/oleObject100.bin"/><Relationship Id="rId18" Type="http://schemas.openxmlformats.org/officeDocument/2006/relationships/image" Target="../media/image119.wmf"/><Relationship Id="rId17" Type="http://schemas.openxmlformats.org/officeDocument/2006/relationships/oleObject" Target="../embeddings/oleObject99.bin"/><Relationship Id="rId16" Type="http://schemas.openxmlformats.org/officeDocument/2006/relationships/image" Target="../media/image118.wmf"/><Relationship Id="rId15" Type="http://schemas.openxmlformats.org/officeDocument/2006/relationships/oleObject" Target="../embeddings/oleObject98.bin"/><Relationship Id="rId14" Type="http://schemas.openxmlformats.org/officeDocument/2006/relationships/image" Target="../media/image117.wmf"/><Relationship Id="rId13" Type="http://schemas.openxmlformats.org/officeDocument/2006/relationships/oleObject" Target="../embeddings/oleObject97.bin"/><Relationship Id="rId12" Type="http://schemas.openxmlformats.org/officeDocument/2006/relationships/image" Target="../media/image116.wmf"/><Relationship Id="rId11" Type="http://schemas.openxmlformats.org/officeDocument/2006/relationships/oleObject" Target="../embeddings/oleObject96.bin"/><Relationship Id="rId10" Type="http://schemas.openxmlformats.org/officeDocument/2006/relationships/image" Target="../media/image115.wmf"/><Relationship Id="rId1" Type="http://schemas.openxmlformats.org/officeDocument/2006/relationships/image" Target="../media/image92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image" Target="../media/image126.png"/><Relationship Id="rId7" Type="http://schemas.openxmlformats.org/officeDocument/2006/relationships/image" Target="../media/image125.png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Relationship Id="rId3" Type="http://schemas.openxmlformats.org/officeDocument/2006/relationships/image" Target="../media/image121.png"/><Relationship Id="rId2" Type="http://schemas.openxmlformats.org/officeDocument/2006/relationships/slide" Target="slide2.xml"/><Relationship Id="rId1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5.v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27.wmf"/><Relationship Id="rId2" Type="http://schemas.openxmlformats.org/officeDocument/2006/relationships/oleObject" Target="../embeddings/oleObject101.bin"/><Relationship Id="rId1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28.png"/><Relationship Id="rId1" Type="http://schemas.openxmlformats.org/officeDocument/2006/relationships/image" Target="../media/image121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28.png"/><Relationship Id="rId2" Type="http://schemas.openxmlformats.org/officeDocument/2006/relationships/image" Target="../media/image123.png"/><Relationship Id="rId1" Type="http://schemas.openxmlformats.org/officeDocument/2006/relationships/image" Target="../media/image122.pn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2.wmf"/><Relationship Id="rId8" Type="http://schemas.openxmlformats.org/officeDocument/2006/relationships/oleObject" Target="../embeddings/oleObject105.bin"/><Relationship Id="rId7" Type="http://schemas.openxmlformats.org/officeDocument/2006/relationships/image" Target="../media/image131.wmf"/><Relationship Id="rId6" Type="http://schemas.openxmlformats.org/officeDocument/2006/relationships/oleObject" Target="../embeddings/oleObject104.bin"/><Relationship Id="rId5" Type="http://schemas.openxmlformats.org/officeDocument/2006/relationships/image" Target="../media/image130.wmf"/><Relationship Id="rId4" Type="http://schemas.openxmlformats.org/officeDocument/2006/relationships/oleObject" Target="../embeddings/oleObject103.bin"/><Relationship Id="rId3" Type="http://schemas.openxmlformats.org/officeDocument/2006/relationships/image" Target="../media/image129.wmf"/><Relationship Id="rId2" Type="http://schemas.openxmlformats.org/officeDocument/2006/relationships/oleObject" Target="../embeddings/oleObject102.bin"/><Relationship Id="rId14" Type="http://schemas.openxmlformats.org/officeDocument/2006/relationships/vmlDrawing" Target="../drawings/vmlDrawing16.vml"/><Relationship Id="rId13" Type="http://schemas.openxmlformats.org/officeDocument/2006/relationships/slideLayout" Target="../slideLayouts/slideLayout6.xml"/><Relationship Id="rId12" Type="http://schemas.openxmlformats.org/officeDocument/2006/relationships/image" Target="../media/image128.png"/><Relationship Id="rId11" Type="http://schemas.openxmlformats.org/officeDocument/2006/relationships/image" Target="../media/image133.wmf"/><Relationship Id="rId10" Type="http://schemas.openxmlformats.org/officeDocument/2006/relationships/oleObject" Target="../embeddings/oleObject106.bin"/><Relationship Id="rId1" Type="http://schemas.openxmlformats.org/officeDocument/2006/relationships/image" Target="../media/image1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28.png"/><Relationship Id="rId1" Type="http://schemas.openxmlformats.org/officeDocument/2006/relationships/image" Target="../media/image125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0.bin"/><Relationship Id="rId8" Type="http://schemas.openxmlformats.org/officeDocument/2006/relationships/image" Target="../media/image80.wmf"/><Relationship Id="rId7" Type="http://schemas.openxmlformats.org/officeDocument/2006/relationships/oleObject" Target="../embeddings/oleObject109.bin"/><Relationship Id="rId6" Type="http://schemas.openxmlformats.org/officeDocument/2006/relationships/image" Target="../media/image79.jpeg"/><Relationship Id="rId5" Type="http://schemas.openxmlformats.org/officeDocument/2006/relationships/image" Target="../media/image78.wmf"/><Relationship Id="rId4" Type="http://schemas.openxmlformats.org/officeDocument/2006/relationships/oleObject" Target="../embeddings/oleObject108.bin"/><Relationship Id="rId3" Type="http://schemas.openxmlformats.org/officeDocument/2006/relationships/image" Target="../media/image77.wmf"/><Relationship Id="rId26" Type="http://schemas.openxmlformats.org/officeDocument/2006/relationships/vmlDrawing" Target="../drawings/vmlDrawing17.vml"/><Relationship Id="rId25" Type="http://schemas.openxmlformats.org/officeDocument/2006/relationships/slideLayout" Target="../slideLayouts/slideLayout6.xml"/><Relationship Id="rId24" Type="http://schemas.openxmlformats.org/officeDocument/2006/relationships/slide" Target="slide2.xml"/><Relationship Id="rId23" Type="http://schemas.openxmlformats.org/officeDocument/2006/relationships/image" Target="../media/image128.png"/><Relationship Id="rId22" Type="http://schemas.openxmlformats.org/officeDocument/2006/relationships/image" Target="../media/image138.wmf"/><Relationship Id="rId21" Type="http://schemas.openxmlformats.org/officeDocument/2006/relationships/oleObject" Target="../embeddings/oleObject116.bin"/><Relationship Id="rId20" Type="http://schemas.openxmlformats.org/officeDocument/2006/relationships/image" Target="../media/image84.wmf"/><Relationship Id="rId2" Type="http://schemas.openxmlformats.org/officeDocument/2006/relationships/oleObject" Target="../embeddings/oleObject107.bin"/><Relationship Id="rId19" Type="http://schemas.openxmlformats.org/officeDocument/2006/relationships/oleObject" Target="../embeddings/oleObject115.bin"/><Relationship Id="rId18" Type="http://schemas.openxmlformats.org/officeDocument/2006/relationships/image" Target="../media/image137.wmf"/><Relationship Id="rId17" Type="http://schemas.openxmlformats.org/officeDocument/2006/relationships/oleObject" Target="../embeddings/oleObject114.bin"/><Relationship Id="rId16" Type="http://schemas.openxmlformats.org/officeDocument/2006/relationships/image" Target="../media/image136.wmf"/><Relationship Id="rId15" Type="http://schemas.openxmlformats.org/officeDocument/2006/relationships/oleObject" Target="../embeddings/oleObject113.bin"/><Relationship Id="rId14" Type="http://schemas.openxmlformats.org/officeDocument/2006/relationships/image" Target="../media/image135.wmf"/><Relationship Id="rId13" Type="http://schemas.openxmlformats.org/officeDocument/2006/relationships/oleObject" Target="../embeddings/oleObject112.bin"/><Relationship Id="rId12" Type="http://schemas.openxmlformats.org/officeDocument/2006/relationships/image" Target="../media/image134.wmf"/><Relationship Id="rId11" Type="http://schemas.openxmlformats.org/officeDocument/2006/relationships/oleObject" Target="../embeddings/oleObject111.bin"/><Relationship Id="rId10" Type="http://schemas.openxmlformats.org/officeDocument/2006/relationships/image" Target="../media/image81.wmf"/><Relationship Id="rId1" Type="http://schemas.openxmlformats.org/officeDocument/2006/relationships/image" Target="../media/image126.pn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image" Target="../media/image144.png"/><Relationship Id="rId7" Type="http://schemas.openxmlformats.org/officeDocument/2006/relationships/image" Target="../media/image143.png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Relationship Id="rId3" Type="http://schemas.openxmlformats.org/officeDocument/2006/relationships/image" Target="../media/image139.png"/><Relationship Id="rId2" Type="http://schemas.openxmlformats.org/officeDocument/2006/relationships/slide" Target="slide2.xml"/><Relationship Id="rId1" Type="http://schemas.openxmlformats.org/officeDocument/2006/relationships/slide" Target="slide33.xml"/></Relationships>
</file>

<file path=ppt/slides/_rels/slide32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8.vml"/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146.wmf"/><Relationship Id="rId4" Type="http://schemas.openxmlformats.org/officeDocument/2006/relationships/oleObject" Target="../embeddings/oleObject118.bin"/><Relationship Id="rId3" Type="http://schemas.openxmlformats.org/officeDocument/2006/relationships/image" Target="../media/image145.wmf"/><Relationship Id="rId2" Type="http://schemas.openxmlformats.org/officeDocument/2006/relationships/oleObject" Target="../embeddings/oleObject117.bin"/><Relationship Id="rId1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22.bin"/><Relationship Id="rId8" Type="http://schemas.openxmlformats.org/officeDocument/2006/relationships/image" Target="../media/image150.wmf"/><Relationship Id="rId7" Type="http://schemas.openxmlformats.org/officeDocument/2006/relationships/oleObject" Target="../embeddings/oleObject121.bin"/><Relationship Id="rId6" Type="http://schemas.openxmlformats.org/officeDocument/2006/relationships/image" Target="../media/image149.wmf"/><Relationship Id="rId5" Type="http://schemas.openxmlformats.org/officeDocument/2006/relationships/oleObject" Target="../embeddings/oleObject120.bin"/><Relationship Id="rId4" Type="http://schemas.openxmlformats.org/officeDocument/2006/relationships/image" Target="../media/image148.wmf"/><Relationship Id="rId3" Type="http://schemas.openxmlformats.org/officeDocument/2006/relationships/oleObject" Target="../embeddings/oleObject119.bin"/><Relationship Id="rId2" Type="http://schemas.openxmlformats.org/officeDocument/2006/relationships/image" Target="../media/image139.png"/><Relationship Id="rId12" Type="http://schemas.openxmlformats.org/officeDocument/2006/relationships/vmlDrawing" Target="../drawings/vmlDrawing19.vml"/><Relationship Id="rId11" Type="http://schemas.openxmlformats.org/officeDocument/2006/relationships/slideLayout" Target="../slideLayouts/slideLayout6.xml"/><Relationship Id="rId10" Type="http://schemas.openxmlformats.org/officeDocument/2006/relationships/image" Target="../media/image145.wmf"/><Relationship Id="rId1" Type="http://schemas.openxmlformats.org/officeDocument/2006/relationships/image" Target="../media/image147.jpeg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26.bin"/><Relationship Id="rId8" Type="http://schemas.openxmlformats.org/officeDocument/2006/relationships/image" Target="../media/image64.wmf"/><Relationship Id="rId7" Type="http://schemas.openxmlformats.org/officeDocument/2006/relationships/oleObject" Target="../embeddings/oleObject125.bin"/><Relationship Id="rId6" Type="http://schemas.openxmlformats.org/officeDocument/2006/relationships/image" Target="../media/image63.wmf"/><Relationship Id="rId5" Type="http://schemas.openxmlformats.org/officeDocument/2006/relationships/oleObject" Target="../embeddings/oleObject124.bin"/><Relationship Id="rId4" Type="http://schemas.openxmlformats.org/officeDocument/2006/relationships/image" Target="../media/image62.wmf"/><Relationship Id="rId34" Type="http://schemas.openxmlformats.org/officeDocument/2006/relationships/vmlDrawing" Target="../drawings/vmlDrawing20.vml"/><Relationship Id="rId33" Type="http://schemas.openxmlformats.org/officeDocument/2006/relationships/slideLayout" Target="../slideLayouts/slideLayout6.xml"/><Relationship Id="rId32" Type="http://schemas.openxmlformats.org/officeDocument/2006/relationships/image" Target="../media/image155.wmf"/><Relationship Id="rId31" Type="http://schemas.openxmlformats.org/officeDocument/2006/relationships/oleObject" Target="../embeddings/oleObject137.bin"/><Relationship Id="rId30" Type="http://schemas.openxmlformats.org/officeDocument/2006/relationships/image" Target="../media/image154.wmf"/><Relationship Id="rId3" Type="http://schemas.openxmlformats.org/officeDocument/2006/relationships/oleObject" Target="../embeddings/oleObject123.bin"/><Relationship Id="rId29" Type="http://schemas.openxmlformats.org/officeDocument/2006/relationships/oleObject" Target="../embeddings/oleObject136.bin"/><Relationship Id="rId28" Type="http://schemas.openxmlformats.org/officeDocument/2006/relationships/image" Target="../media/image153.wmf"/><Relationship Id="rId27" Type="http://schemas.openxmlformats.org/officeDocument/2006/relationships/oleObject" Target="../embeddings/oleObject135.bin"/><Relationship Id="rId26" Type="http://schemas.openxmlformats.org/officeDocument/2006/relationships/image" Target="../media/image152.wmf"/><Relationship Id="rId25" Type="http://schemas.openxmlformats.org/officeDocument/2006/relationships/oleObject" Target="../embeddings/oleObject134.bin"/><Relationship Id="rId24" Type="http://schemas.openxmlformats.org/officeDocument/2006/relationships/image" Target="../media/image151.wmf"/><Relationship Id="rId23" Type="http://schemas.openxmlformats.org/officeDocument/2006/relationships/oleObject" Target="../embeddings/oleObject133.bin"/><Relationship Id="rId22" Type="http://schemas.openxmlformats.org/officeDocument/2006/relationships/image" Target="../media/image71.wmf"/><Relationship Id="rId21" Type="http://schemas.openxmlformats.org/officeDocument/2006/relationships/oleObject" Target="../embeddings/oleObject132.bin"/><Relationship Id="rId20" Type="http://schemas.openxmlformats.org/officeDocument/2006/relationships/image" Target="../media/image70.wmf"/><Relationship Id="rId2" Type="http://schemas.openxmlformats.org/officeDocument/2006/relationships/image" Target="../media/image140.png"/><Relationship Id="rId19" Type="http://schemas.openxmlformats.org/officeDocument/2006/relationships/oleObject" Target="../embeddings/oleObject131.bin"/><Relationship Id="rId18" Type="http://schemas.openxmlformats.org/officeDocument/2006/relationships/image" Target="../media/image69.wmf"/><Relationship Id="rId17" Type="http://schemas.openxmlformats.org/officeDocument/2006/relationships/oleObject" Target="../embeddings/oleObject130.bin"/><Relationship Id="rId16" Type="http://schemas.openxmlformats.org/officeDocument/2006/relationships/image" Target="../media/image68.wmf"/><Relationship Id="rId15" Type="http://schemas.openxmlformats.org/officeDocument/2006/relationships/oleObject" Target="../embeddings/oleObject129.bin"/><Relationship Id="rId14" Type="http://schemas.openxmlformats.org/officeDocument/2006/relationships/image" Target="../media/image67.wmf"/><Relationship Id="rId13" Type="http://schemas.openxmlformats.org/officeDocument/2006/relationships/oleObject" Target="../embeddings/oleObject128.bin"/><Relationship Id="rId12" Type="http://schemas.openxmlformats.org/officeDocument/2006/relationships/image" Target="../media/image66.wmf"/><Relationship Id="rId11" Type="http://schemas.openxmlformats.org/officeDocument/2006/relationships/oleObject" Target="../embeddings/oleObject127.bin"/><Relationship Id="rId10" Type="http://schemas.openxmlformats.org/officeDocument/2006/relationships/image" Target="../media/image65.wmf"/><Relationship Id="rId1" Type="http://schemas.openxmlformats.org/officeDocument/2006/relationships/image" Target="../media/image147.jpeg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image" Target="../media/image80.wmf"/><Relationship Id="rId8" Type="http://schemas.openxmlformats.org/officeDocument/2006/relationships/oleObject" Target="../embeddings/oleObject140.bin"/><Relationship Id="rId7" Type="http://schemas.openxmlformats.org/officeDocument/2006/relationships/image" Target="../media/image79.jpeg"/><Relationship Id="rId6" Type="http://schemas.openxmlformats.org/officeDocument/2006/relationships/image" Target="../media/image78.wmf"/><Relationship Id="rId5" Type="http://schemas.openxmlformats.org/officeDocument/2006/relationships/oleObject" Target="../embeddings/oleObject139.bin"/><Relationship Id="rId4" Type="http://schemas.openxmlformats.org/officeDocument/2006/relationships/image" Target="../media/image77.wmf"/><Relationship Id="rId3" Type="http://schemas.openxmlformats.org/officeDocument/2006/relationships/oleObject" Target="../embeddings/oleObject138.bin"/><Relationship Id="rId25" Type="http://schemas.openxmlformats.org/officeDocument/2006/relationships/vmlDrawing" Target="../drawings/vmlDrawing21.vml"/><Relationship Id="rId24" Type="http://schemas.openxmlformats.org/officeDocument/2006/relationships/slideLayout" Target="../slideLayouts/slideLayout6.xml"/><Relationship Id="rId23" Type="http://schemas.openxmlformats.org/officeDocument/2006/relationships/image" Target="../media/image159.wmf"/><Relationship Id="rId22" Type="http://schemas.openxmlformats.org/officeDocument/2006/relationships/oleObject" Target="../embeddings/oleObject147.bin"/><Relationship Id="rId21" Type="http://schemas.openxmlformats.org/officeDocument/2006/relationships/image" Target="../media/image84.wmf"/><Relationship Id="rId20" Type="http://schemas.openxmlformats.org/officeDocument/2006/relationships/oleObject" Target="../embeddings/oleObject146.bin"/><Relationship Id="rId2" Type="http://schemas.openxmlformats.org/officeDocument/2006/relationships/image" Target="../media/image147.jpeg"/><Relationship Id="rId19" Type="http://schemas.openxmlformats.org/officeDocument/2006/relationships/image" Target="../media/image158.wmf"/><Relationship Id="rId18" Type="http://schemas.openxmlformats.org/officeDocument/2006/relationships/oleObject" Target="../embeddings/oleObject145.bin"/><Relationship Id="rId17" Type="http://schemas.openxmlformats.org/officeDocument/2006/relationships/image" Target="../media/image157.wmf"/><Relationship Id="rId16" Type="http://schemas.openxmlformats.org/officeDocument/2006/relationships/oleObject" Target="../embeddings/oleObject144.bin"/><Relationship Id="rId15" Type="http://schemas.openxmlformats.org/officeDocument/2006/relationships/image" Target="../media/image156.wmf"/><Relationship Id="rId14" Type="http://schemas.openxmlformats.org/officeDocument/2006/relationships/oleObject" Target="../embeddings/oleObject143.bin"/><Relationship Id="rId13" Type="http://schemas.openxmlformats.org/officeDocument/2006/relationships/image" Target="../media/image134.wmf"/><Relationship Id="rId12" Type="http://schemas.openxmlformats.org/officeDocument/2006/relationships/oleObject" Target="../embeddings/oleObject142.bin"/><Relationship Id="rId11" Type="http://schemas.openxmlformats.org/officeDocument/2006/relationships/image" Target="../media/image81.wmf"/><Relationship Id="rId10" Type="http://schemas.openxmlformats.org/officeDocument/2006/relationships/oleObject" Target="../embeddings/oleObject141.bin"/><Relationship Id="rId1" Type="http://schemas.openxmlformats.org/officeDocument/2006/relationships/image" Target="../media/image141.pn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47.jpeg"/><Relationship Id="rId2" Type="http://schemas.openxmlformats.org/officeDocument/2006/relationships/image" Target="../media/image143.png"/><Relationship Id="rId1" Type="http://schemas.openxmlformats.org/officeDocument/2006/relationships/image" Target="../media/image142.png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2.wmf"/><Relationship Id="rId8" Type="http://schemas.openxmlformats.org/officeDocument/2006/relationships/oleObject" Target="../embeddings/oleObject151.bin"/><Relationship Id="rId7" Type="http://schemas.openxmlformats.org/officeDocument/2006/relationships/image" Target="../media/image81.wmf"/><Relationship Id="rId6" Type="http://schemas.openxmlformats.org/officeDocument/2006/relationships/oleObject" Target="../embeddings/oleObject150.bin"/><Relationship Id="rId5" Type="http://schemas.openxmlformats.org/officeDocument/2006/relationships/image" Target="../media/image144.png"/><Relationship Id="rId4" Type="http://schemas.openxmlformats.org/officeDocument/2006/relationships/image" Target="../media/image161.wmf"/><Relationship Id="rId3" Type="http://schemas.openxmlformats.org/officeDocument/2006/relationships/oleObject" Target="../embeddings/oleObject149.bin"/><Relationship Id="rId2" Type="http://schemas.openxmlformats.org/officeDocument/2006/relationships/image" Target="../media/image160.wmf"/><Relationship Id="rId17" Type="http://schemas.openxmlformats.org/officeDocument/2006/relationships/vmlDrawing" Target="../drawings/vmlDrawing22.vml"/><Relationship Id="rId16" Type="http://schemas.openxmlformats.org/officeDocument/2006/relationships/slideLayout" Target="../slideLayouts/slideLayout6.xml"/><Relationship Id="rId15" Type="http://schemas.openxmlformats.org/officeDocument/2006/relationships/slide" Target="slide2.xml"/><Relationship Id="rId14" Type="http://schemas.openxmlformats.org/officeDocument/2006/relationships/image" Target="../media/image147.jpeg"/><Relationship Id="rId13" Type="http://schemas.openxmlformats.org/officeDocument/2006/relationships/image" Target="../media/image164.wmf"/><Relationship Id="rId12" Type="http://schemas.openxmlformats.org/officeDocument/2006/relationships/oleObject" Target="../embeddings/oleObject153.bin"/><Relationship Id="rId11" Type="http://schemas.openxmlformats.org/officeDocument/2006/relationships/image" Target="../media/image163.wmf"/><Relationship Id="rId10" Type="http://schemas.openxmlformats.org/officeDocument/2006/relationships/oleObject" Target="../embeddings/oleObject152.bin"/><Relationship Id="rId1" Type="http://schemas.openxmlformats.org/officeDocument/2006/relationships/oleObject" Target="../embeddings/oleObject148.bin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slide" Target="slide2.xml"/><Relationship Id="rId8" Type="http://schemas.openxmlformats.org/officeDocument/2006/relationships/image" Target="../media/image165.png"/><Relationship Id="rId7" Type="http://schemas.openxmlformats.org/officeDocument/2006/relationships/hyperlink" Target="https://st2.depositphotos.com/5606164/8697/v/950/depositphotos_86972384-stock-illustration-teacher-on-a-white-background.jpg" TargetMode="External"/><Relationship Id="rId6" Type="http://schemas.openxmlformats.org/officeDocument/2006/relationships/hyperlink" Target="https://avatanplus.com/files/resources/original/5919918154c6815c0be06143.png" TargetMode="External"/><Relationship Id="rId5" Type="http://schemas.openxmlformats.org/officeDocument/2006/relationships/hyperlink" Target="http://gel-school-10.ru/wp-content/uploads/2014/10/ri1.png" TargetMode="External"/><Relationship Id="rId4" Type="http://schemas.openxmlformats.org/officeDocument/2006/relationships/hyperlink" Target="https://ds04.infourok.ru/uploads/ex/12d5/00052f6c-bad08894/hello_html_m4fc74ae6.png" TargetMode="External"/><Relationship Id="rId3" Type="http://schemas.openxmlformats.org/officeDocument/2006/relationships/hyperlink" Target="https://prikolnye-kartinki.ru/img/picture/Dec/22/306d4ba3660463373295028a787fc4d5/1.jpg" TargetMode="External"/><Relationship Id="rId2" Type="http://schemas.openxmlformats.org/officeDocument/2006/relationships/hyperlink" Target="https://fs00.infourok.ru/images/doc/52/65160/hello_html_39f2f9fc.png" TargetMode="External"/><Relationship Id="rId11" Type="http://schemas.openxmlformats.org/officeDocument/2006/relationships/slideLayout" Target="../slideLayouts/slideLayout6.xml"/><Relationship Id="rId10" Type="http://schemas.openxmlformats.org/officeDocument/2006/relationships/hyperlink" Target="http://www.yenifelsefe.com/Content/UserFiles/ListItem/Big/pythagoras-ve-pythagorascilik_622_11-18-07.jpg" TargetMode="External"/><Relationship Id="rId1" Type="http://schemas.openxmlformats.org/officeDocument/2006/relationships/hyperlink" Target="http://900igr.net/up/datai/195222/0006-009-.png" TargetMode="Externa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1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8" Type="http://schemas.openxmlformats.org/officeDocument/2006/relationships/image" Target="../media/image15.wmf"/><Relationship Id="rId7" Type="http://schemas.openxmlformats.org/officeDocument/2006/relationships/oleObject" Target="../embeddings/oleObject4.bin"/><Relationship Id="rId6" Type="http://schemas.openxmlformats.org/officeDocument/2006/relationships/image" Target="../media/image1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3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4.png"/><Relationship Id="rId14" Type="http://schemas.openxmlformats.org/officeDocument/2006/relationships/vmlDrawing" Target="../drawings/vmlDrawing2.vml"/><Relationship Id="rId13" Type="http://schemas.openxmlformats.org/officeDocument/2006/relationships/slideLayout" Target="../slideLayouts/slideLayout6.xml"/><Relationship Id="rId12" Type="http://schemas.openxmlformats.org/officeDocument/2006/relationships/image" Target="../media/image17.wmf"/><Relationship Id="rId11" Type="http://schemas.openxmlformats.org/officeDocument/2006/relationships/oleObject" Target="../embeddings/oleObject6.bin"/><Relationship Id="rId10" Type="http://schemas.openxmlformats.org/officeDocument/2006/relationships/image" Target="../media/image16.wmf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.bin"/><Relationship Id="rId8" Type="http://schemas.openxmlformats.org/officeDocument/2006/relationships/image" Target="../media/image20.wmf"/><Relationship Id="rId7" Type="http://schemas.openxmlformats.org/officeDocument/2006/relationships/oleObject" Target="../embeddings/oleObject9.bin"/><Relationship Id="rId6" Type="http://schemas.openxmlformats.org/officeDocument/2006/relationships/image" Target="../media/image7.png"/><Relationship Id="rId5" Type="http://schemas.openxmlformats.org/officeDocument/2006/relationships/image" Target="../media/image19.wmf"/><Relationship Id="rId4" Type="http://schemas.openxmlformats.org/officeDocument/2006/relationships/oleObject" Target="../embeddings/oleObject8.bin"/><Relationship Id="rId3" Type="http://schemas.openxmlformats.org/officeDocument/2006/relationships/image" Target="../media/image18.wmf"/><Relationship Id="rId22" Type="http://schemas.openxmlformats.org/officeDocument/2006/relationships/vmlDrawing" Target="../drawings/vmlDrawing3.vml"/><Relationship Id="rId21" Type="http://schemas.openxmlformats.org/officeDocument/2006/relationships/slideLayout" Target="../slideLayouts/slideLayout6.xml"/><Relationship Id="rId20" Type="http://schemas.openxmlformats.org/officeDocument/2006/relationships/image" Target="../media/image26.wmf"/><Relationship Id="rId2" Type="http://schemas.openxmlformats.org/officeDocument/2006/relationships/oleObject" Target="../embeddings/oleObject7.bin"/><Relationship Id="rId19" Type="http://schemas.openxmlformats.org/officeDocument/2006/relationships/oleObject" Target="../embeddings/oleObject15.bin"/><Relationship Id="rId18" Type="http://schemas.openxmlformats.org/officeDocument/2006/relationships/image" Target="../media/image25.wmf"/><Relationship Id="rId17" Type="http://schemas.openxmlformats.org/officeDocument/2006/relationships/oleObject" Target="../embeddings/oleObject14.bin"/><Relationship Id="rId16" Type="http://schemas.openxmlformats.org/officeDocument/2006/relationships/image" Target="../media/image24.wmf"/><Relationship Id="rId15" Type="http://schemas.openxmlformats.org/officeDocument/2006/relationships/oleObject" Target="../embeddings/oleObject13.bin"/><Relationship Id="rId14" Type="http://schemas.openxmlformats.org/officeDocument/2006/relationships/image" Target="../media/image23.wmf"/><Relationship Id="rId13" Type="http://schemas.openxmlformats.org/officeDocument/2006/relationships/oleObject" Target="../embeddings/oleObject12.bin"/><Relationship Id="rId12" Type="http://schemas.openxmlformats.org/officeDocument/2006/relationships/image" Target="../media/image22.wmf"/><Relationship Id="rId11" Type="http://schemas.openxmlformats.org/officeDocument/2006/relationships/oleObject" Target="../embeddings/oleObject11.bin"/><Relationship Id="rId10" Type="http://schemas.openxmlformats.org/officeDocument/2006/relationships/image" Target="../media/image21.wmf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9.bin"/><Relationship Id="rId8" Type="http://schemas.openxmlformats.org/officeDocument/2006/relationships/image" Target="../media/image29.wmf"/><Relationship Id="rId7" Type="http://schemas.openxmlformats.org/officeDocument/2006/relationships/oleObject" Target="../embeddings/oleObject18.bin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7.wmf"/><Relationship Id="rId3" Type="http://schemas.openxmlformats.org/officeDocument/2006/relationships/oleObject" Target="../embeddings/oleObject16.bin"/><Relationship Id="rId20" Type="http://schemas.openxmlformats.org/officeDocument/2006/relationships/vmlDrawing" Target="../drawings/vmlDrawing4.vml"/><Relationship Id="rId2" Type="http://schemas.openxmlformats.org/officeDocument/2006/relationships/image" Target="../media/image8.png"/><Relationship Id="rId19" Type="http://schemas.openxmlformats.org/officeDocument/2006/relationships/slideLayout" Target="../slideLayouts/slideLayout6.xml"/><Relationship Id="rId18" Type="http://schemas.openxmlformats.org/officeDocument/2006/relationships/image" Target="../media/image34.wmf"/><Relationship Id="rId17" Type="http://schemas.openxmlformats.org/officeDocument/2006/relationships/oleObject" Target="../embeddings/oleObject23.bin"/><Relationship Id="rId16" Type="http://schemas.openxmlformats.org/officeDocument/2006/relationships/image" Target="../media/image33.wmf"/><Relationship Id="rId15" Type="http://schemas.openxmlformats.org/officeDocument/2006/relationships/oleObject" Target="../embeddings/oleObject22.bin"/><Relationship Id="rId14" Type="http://schemas.openxmlformats.org/officeDocument/2006/relationships/image" Target="../media/image32.wmf"/><Relationship Id="rId13" Type="http://schemas.openxmlformats.org/officeDocument/2006/relationships/oleObject" Target="../embeddings/oleObject21.bin"/><Relationship Id="rId12" Type="http://schemas.openxmlformats.org/officeDocument/2006/relationships/image" Target="../media/image31.wmf"/><Relationship Id="rId11" Type="http://schemas.openxmlformats.org/officeDocument/2006/relationships/oleObject" Target="../embeddings/oleObject20.bin"/><Relationship Id="rId10" Type="http://schemas.openxmlformats.org/officeDocument/2006/relationships/image" Target="../media/image30.wmf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wmf"/><Relationship Id="rId8" Type="http://schemas.openxmlformats.org/officeDocument/2006/relationships/oleObject" Target="../embeddings/oleObject27.bin"/><Relationship Id="rId7" Type="http://schemas.openxmlformats.org/officeDocument/2006/relationships/image" Target="../media/image37.wmf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5.bin"/><Relationship Id="rId3" Type="http://schemas.openxmlformats.org/officeDocument/2006/relationships/image" Target="../media/image35.wmf"/><Relationship Id="rId21" Type="http://schemas.openxmlformats.org/officeDocument/2006/relationships/vmlDrawing" Target="../drawings/vmlDrawing5.vml"/><Relationship Id="rId20" Type="http://schemas.openxmlformats.org/officeDocument/2006/relationships/slideLayout" Target="../slideLayouts/slideLayout6.xml"/><Relationship Id="rId2" Type="http://schemas.openxmlformats.org/officeDocument/2006/relationships/oleObject" Target="../embeddings/oleObject24.bin"/><Relationship Id="rId19" Type="http://schemas.openxmlformats.org/officeDocument/2006/relationships/image" Target="../media/image9.png"/><Relationship Id="rId18" Type="http://schemas.openxmlformats.org/officeDocument/2006/relationships/slide" Target="slide2.xml"/><Relationship Id="rId17" Type="http://schemas.openxmlformats.org/officeDocument/2006/relationships/image" Target="../media/image42.wmf"/><Relationship Id="rId16" Type="http://schemas.openxmlformats.org/officeDocument/2006/relationships/oleObject" Target="../embeddings/oleObject31.bin"/><Relationship Id="rId15" Type="http://schemas.openxmlformats.org/officeDocument/2006/relationships/image" Target="../media/image41.wmf"/><Relationship Id="rId14" Type="http://schemas.openxmlformats.org/officeDocument/2006/relationships/oleObject" Target="../embeddings/oleObject30.bin"/><Relationship Id="rId13" Type="http://schemas.openxmlformats.org/officeDocument/2006/relationships/image" Target="../media/image40.wmf"/><Relationship Id="rId12" Type="http://schemas.openxmlformats.org/officeDocument/2006/relationships/oleObject" Target="../embeddings/oleObject29.bin"/><Relationship Id="rId11" Type="http://schemas.openxmlformats.org/officeDocument/2006/relationships/image" Target="../media/image39.wmf"/><Relationship Id="rId10" Type="http://schemas.openxmlformats.org/officeDocument/2006/relationships/oleObject" Target="../embeddings/oleObject28.bin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03848" y="548680"/>
            <a:ext cx="53657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Математические</a:t>
            </a:r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диктанты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32040" y="2276872"/>
            <a:ext cx="21403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Часть 5</a:t>
            </a:r>
            <a:endParaRPr lang="ru-RU" sz="4800" b="1" cap="none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79912" y="3789040"/>
            <a:ext cx="4656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Геометрия - 8</a:t>
            </a:r>
            <a:endParaRPr lang="ru-RU" sz="5400" b="1" cap="all" spc="0" dirty="0">
              <a:ln w="0"/>
              <a:solidFill>
                <a:schemeClr val="accent4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Управляющая кнопка: сведения 4">
            <a:hlinkClick r:id="rId1" action="ppaction://hlinksldjump" highlightClick="1"/>
          </p:cNvPr>
          <p:cNvSpPr/>
          <p:nvPr/>
        </p:nvSpPr>
        <p:spPr>
          <a:xfrm>
            <a:off x="467544" y="6309320"/>
            <a:ext cx="538360" cy="39434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215" y="5949315"/>
            <a:ext cx="4638675" cy="881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Управляющая кнопка: настраиваемая 12">
            <a:hlinkClick r:id="" action="ppaction://hlinkshowjump?jump=nextslide" highlightClick="1"/>
          </p:cNvPr>
          <p:cNvSpPr/>
          <p:nvPr/>
        </p:nvSpPr>
        <p:spPr>
          <a:xfrm>
            <a:off x="899592" y="6453336"/>
            <a:ext cx="2952328" cy="288032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Самопроверка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Управляющая кнопка: настраиваемая 13">
            <a:hlinkClick r:id="rId1" action="ppaction://hlinksldjump" highlightClick="1"/>
          </p:cNvPr>
          <p:cNvSpPr/>
          <p:nvPr/>
        </p:nvSpPr>
        <p:spPr>
          <a:xfrm>
            <a:off x="5292080" y="6453336"/>
            <a:ext cx="2952328" cy="288032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Подробные ответы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Управляющая кнопка: домой 19">
            <a:hlinkClick r:id="rId2" action="ppaction://hlinksldjump" highlightClick="1"/>
          </p:cNvPr>
          <p:cNvSpPr/>
          <p:nvPr/>
        </p:nvSpPr>
        <p:spPr>
          <a:xfrm>
            <a:off x="4283968" y="6309320"/>
            <a:ext cx="610368" cy="432048"/>
          </a:xfrm>
          <a:prstGeom prst="actionButtonHom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№22.  Параллелограмм. Треугольник. Площадь. Теорема Пифагора.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8712968" cy="111696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564904"/>
            <a:ext cx="8712968" cy="767956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429000"/>
            <a:ext cx="8712968" cy="1006348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581128"/>
            <a:ext cx="8712968" cy="706261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5445224"/>
            <a:ext cx="8712969" cy="769497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fs00.infourok.ru/images/doc/52/65160/hello_html_39f2f9fc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95536" y="3212976"/>
            <a:ext cx="3018724" cy="2160240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395536" y="1340768"/>
            <a:ext cx="5760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3995936" y="3356992"/>
            <a:ext cx="5760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3995936" y="4365104"/>
            <a:ext cx="5760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3995936" y="5373216"/>
            <a:ext cx="5760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59632" y="1052736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</a:rPr>
              <a:t>Если боковые стороны и основания</a:t>
            </a:r>
            <a:endParaRPr lang="ru-RU" sz="2400" b="1" dirty="0" smtClean="0">
              <a:latin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</a:rPr>
              <a:t>равнобедренных треугольников равны, то</a:t>
            </a:r>
            <a:endParaRPr lang="ru-RU" sz="2400" b="1" dirty="0" smtClean="0">
              <a:latin typeface="Times New Roman" panose="02020603050405020304" pitchFamily="18" charset="0"/>
            </a:endParaRPr>
          </a:p>
          <a:p>
            <a:r>
              <a:rPr lang="ru-RU" sz="2400" b="1" i="1" dirty="0" smtClean="0">
                <a:latin typeface="Times New Roman" panose="02020603050405020304" pitchFamily="18" charset="0"/>
              </a:rPr>
              <a:t>эти равнобедренные треугольники равны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7544" y="2420888"/>
            <a:ext cx="32117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Самопроверка</a:t>
            </a:r>
            <a:endParaRPr lang="ru-RU" sz="3600" b="1" cap="none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Управляющая кнопка: возврат 24">
            <a:hlinkClick r:id="" action="ppaction://hlinkshowjump?jump=lastslideviewed" highlightClick="1"/>
          </p:cNvPr>
          <p:cNvSpPr/>
          <p:nvPr/>
        </p:nvSpPr>
        <p:spPr>
          <a:xfrm>
            <a:off x="7740352" y="6093296"/>
            <a:ext cx="970408" cy="360040"/>
          </a:xfrm>
          <a:prstGeom prst="actionButtonRetur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4932040" y="4509120"/>
            <a:ext cx="1159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c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3995936" y="2348880"/>
            <a:ext cx="5760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32040" y="3429000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см,  14 см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88024" y="2204864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сумма не равна 1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32040" y="5517232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является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№22.  Параллелограмм. Треугольник. Площадь. Теорема Пифагора.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1520" y="1124744"/>
            <a:ext cx="8712968" cy="111696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37"/>
          <p:cNvGrpSpPr/>
          <p:nvPr/>
        </p:nvGrpSpPr>
        <p:grpSpPr>
          <a:xfrm>
            <a:off x="1979712" y="2564904"/>
            <a:ext cx="7056784" cy="4176464"/>
            <a:chOff x="1979712" y="2492896"/>
            <a:chExt cx="7056784" cy="4176464"/>
          </a:xfrm>
        </p:grpSpPr>
        <p:grpSp>
          <p:nvGrpSpPr>
            <p:cNvPr id="7" name="Группа 2"/>
            <p:cNvGrpSpPr/>
            <p:nvPr/>
          </p:nvGrpSpPr>
          <p:grpSpPr>
            <a:xfrm>
              <a:off x="1979712" y="2492896"/>
              <a:ext cx="7056784" cy="4176464"/>
              <a:chOff x="1979712" y="2492896"/>
              <a:chExt cx="7056784" cy="4176464"/>
            </a:xfrm>
          </p:grpSpPr>
          <p:sp>
            <p:nvSpPr>
              <p:cNvPr id="16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Группа 102"/>
            <p:cNvGrpSpPr/>
            <p:nvPr/>
          </p:nvGrpSpPr>
          <p:grpSpPr>
            <a:xfrm>
              <a:off x="3563888" y="2564904"/>
              <a:ext cx="3924250" cy="2764457"/>
              <a:chOff x="2159918" y="1442395"/>
              <a:chExt cx="5064125" cy="4134493"/>
            </a:xfrm>
          </p:grpSpPr>
          <p:sp>
            <p:nvSpPr>
              <p:cNvPr id="10" name="AutoShape 4"/>
              <p:cNvSpPr>
                <a:spLocks noChangeArrowheads="1"/>
              </p:cNvSpPr>
              <p:nvPr/>
            </p:nvSpPr>
            <p:spPr bwMode="auto">
              <a:xfrm>
                <a:off x="2483768" y="2176463"/>
                <a:ext cx="4464050" cy="2952750"/>
              </a:xfrm>
              <a:prstGeom prst="triangle">
                <a:avLst>
                  <a:gd name="adj" fmla="val 48741"/>
                </a:avLst>
              </a:prstGeom>
              <a:noFill/>
              <a:ln w="50800">
                <a:solidFill>
                  <a:schemeClr val="accent3">
                    <a:lumMod val="50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" name="Text Box 5"/>
              <p:cNvSpPr txBox="1">
                <a:spLocks noChangeArrowheads="1"/>
              </p:cNvSpPr>
              <p:nvPr/>
            </p:nvSpPr>
            <p:spPr bwMode="auto">
              <a:xfrm>
                <a:off x="4483021" y="1442395"/>
                <a:ext cx="420689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А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Text Box 6"/>
              <p:cNvSpPr txBox="1">
                <a:spLocks noChangeArrowheads="1"/>
              </p:cNvSpPr>
              <p:nvPr/>
            </p:nvSpPr>
            <p:spPr bwMode="auto">
              <a:xfrm>
                <a:off x="2159918" y="5056188"/>
                <a:ext cx="420688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В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Text Box 7"/>
              <p:cNvSpPr txBox="1">
                <a:spLocks noChangeArrowheads="1"/>
              </p:cNvSpPr>
              <p:nvPr/>
            </p:nvSpPr>
            <p:spPr bwMode="auto">
              <a:xfrm>
                <a:off x="6803356" y="5057775"/>
                <a:ext cx="420687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С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Freeform 8"/>
              <p:cNvSpPr/>
              <p:nvPr/>
            </p:nvSpPr>
            <p:spPr bwMode="auto">
              <a:xfrm>
                <a:off x="3347368" y="3689350"/>
                <a:ext cx="241300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2" y="104"/>
                  </a:cxn>
                </a:cxnLst>
                <a:rect l="0" t="0" r="r" b="b"/>
                <a:pathLst>
                  <a:path w="152" h="104">
                    <a:moveTo>
                      <a:pt x="0" y="0"/>
                    </a:moveTo>
                    <a:lnTo>
                      <a:pt x="152" y="104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0"/>
              <p:cNvSpPr/>
              <p:nvPr/>
            </p:nvSpPr>
            <p:spPr bwMode="auto">
              <a:xfrm>
                <a:off x="5795293" y="3760788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2483768" y="5661248"/>
              <a:ext cx="6336705" cy="8651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Треугольник называется равнобедренном</a:t>
              </a:r>
              <a:endParaRPr lang="ru-RU" sz="2400" b="1" dirty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если две его стороны равны. </a:t>
              </a:r>
              <a:r>
                <a:rPr lang="ru-RU" sz="2400" b="1" i="1" dirty="0">
                  <a:latin typeface="Times New Roman" panose="02020603050405020304" pitchFamily="18" charset="0"/>
                </a:rPr>
                <a:t>АВ = АС</a:t>
              </a:r>
              <a:endParaRPr lang="ru-RU" sz="2400" b="1" i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8" name="Группа 72"/>
          <p:cNvGrpSpPr/>
          <p:nvPr/>
        </p:nvGrpSpPr>
        <p:grpSpPr>
          <a:xfrm>
            <a:off x="1979712" y="2564904"/>
            <a:ext cx="7056784" cy="4176464"/>
            <a:chOff x="1979712" y="2492896"/>
            <a:chExt cx="7056784" cy="4176464"/>
          </a:xfrm>
        </p:grpSpPr>
        <p:grpSp>
          <p:nvGrpSpPr>
            <p:cNvPr id="19" name="Группа 42"/>
            <p:cNvGrpSpPr/>
            <p:nvPr/>
          </p:nvGrpSpPr>
          <p:grpSpPr>
            <a:xfrm>
              <a:off x="1979712" y="2492896"/>
              <a:ext cx="7056784" cy="4176464"/>
              <a:chOff x="1979712" y="2492896"/>
              <a:chExt cx="7056784" cy="4176464"/>
            </a:xfrm>
          </p:grpSpPr>
          <p:sp>
            <p:nvSpPr>
              <p:cNvPr id="62" name="Прямоугольник 61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5580112" y="2852936"/>
                <a:ext cx="287809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двум сторонам </a:t>
                </a:r>
                <a:endParaRPr lang="ru-RU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углу между ними</a:t>
                </a:r>
                <a:r>
                  <a:rPr lang="ru-RU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.</a:t>
                </a:r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20" name="Группа 33"/>
            <p:cNvGrpSpPr/>
            <p:nvPr/>
          </p:nvGrpSpPr>
          <p:grpSpPr>
            <a:xfrm>
              <a:off x="2762215" y="2675062"/>
              <a:ext cx="2241833" cy="1284778"/>
              <a:chOff x="3636813" y="2852936"/>
              <a:chExt cx="5400675" cy="3744912"/>
            </a:xfrm>
          </p:grpSpPr>
          <p:sp>
            <p:nvSpPr>
              <p:cNvPr id="51" name="AutoShape 7"/>
              <p:cNvSpPr>
                <a:spLocks noChangeArrowheads="1"/>
              </p:cNvSpPr>
              <p:nvPr/>
            </p:nvSpPr>
            <p:spPr bwMode="auto">
              <a:xfrm>
                <a:off x="3636813" y="2852936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chemeClr val="accent3">
                    <a:lumMod val="50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" name="AutoShape 8"/>
              <p:cNvSpPr>
                <a:spLocks noChangeArrowheads="1"/>
              </p:cNvSpPr>
              <p:nvPr/>
            </p:nvSpPr>
            <p:spPr bwMode="auto">
              <a:xfrm>
                <a:off x="6156176" y="2852936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rgbClr val="00008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3" name="Line 15"/>
              <p:cNvSpPr>
                <a:spLocks noChangeShapeType="1"/>
              </p:cNvSpPr>
              <p:nvPr/>
            </p:nvSpPr>
            <p:spPr bwMode="auto">
              <a:xfrm>
                <a:off x="3781276" y="4508698"/>
                <a:ext cx="215900" cy="714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" name="Line 16"/>
              <p:cNvSpPr>
                <a:spLocks noChangeShapeType="1"/>
              </p:cNvSpPr>
              <p:nvPr/>
            </p:nvSpPr>
            <p:spPr bwMode="auto">
              <a:xfrm>
                <a:off x="6300638" y="4508698"/>
                <a:ext cx="215900" cy="714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" name="Line 17"/>
              <p:cNvSpPr>
                <a:spLocks noChangeShapeType="1"/>
              </p:cNvSpPr>
              <p:nvPr/>
            </p:nvSpPr>
            <p:spPr bwMode="auto">
              <a:xfrm>
                <a:off x="9037488" y="659784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" name="Freeform 18"/>
              <p:cNvSpPr/>
              <p:nvPr/>
            </p:nvSpPr>
            <p:spPr bwMode="auto">
              <a:xfrm>
                <a:off x="7308701" y="4221361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" name="Freeform 19"/>
              <p:cNvSpPr/>
              <p:nvPr/>
            </p:nvSpPr>
            <p:spPr bwMode="auto">
              <a:xfrm>
                <a:off x="7380138" y="4365823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" name="Freeform 20"/>
              <p:cNvSpPr/>
              <p:nvPr/>
            </p:nvSpPr>
            <p:spPr bwMode="auto">
              <a:xfrm>
                <a:off x="4789338" y="4221361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" name="Freeform 21"/>
              <p:cNvSpPr/>
              <p:nvPr/>
            </p:nvSpPr>
            <p:spPr bwMode="auto">
              <a:xfrm>
                <a:off x="4860776" y="4365823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" name="AutoShape 22"/>
              <p:cNvSpPr>
                <a:spLocks noChangeArrowheads="1"/>
              </p:cNvSpPr>
              <p:nvPr/>
            </p:nvSpPr>
            <p:spPr bwMode="auto">
              <a:xfrm rot="15660150">
                <a:off x="6765776" y="3395861"/>
                <a:ext cx="222250" cy="431800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" name="AutoShape 23"/>
              <p:cNvSpPr>
                <a:spLocks noChangeArrowheads="1"/>
              </p:cNvSpPr>
              <p:nvPr/>
            </p:nvSpPr>
            <p:spPr bwMode="auto">
              <a:xfrm rot="15660150">
                <a:off x="4244826" y="3395861"/>
                <a:ext cx="222250" cy="431800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1" name="Группа 51"/>
            <p:cNvGrpSpPr/>
            <p:nvPr/>
          </p:nvGrpSpPr>
          <p:grpSpPr>
            <a:xfrm>
              <a:off x="2777597" y="4077072"/>
              <a:ext cx="2098126" cy="994710"/>
              <a:chOff x="3060749" y="3140968"/>
              <a:chExt cx="4535488" cy="3074987"/>
            </a:xfrm>
          </p:grpSpPr>
          <p:sp>
            <p:nvSpPr>
              <p:cNvPr id="39" name="AutoShape 4"/>
              <p:cNvSpPr>
                <a:spLocks noChangeArrowheads="1"/>
              </p:cNvSpPr>
              <p:nvPr/>
            </p:nvSpPr>
            <p:spPr bwMode="auto">
              <a:xfrm>
                <a:off x="3060749" y="3140968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chemeClr val="accent3">
                    <a:lumMod val="50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0" name="AutoShape 5"/>
              <p:cNvSpPr>
                <a:spLocks noChangeArrowheads="1"/>
              </p:cNvSpPr>
              <p:nvPr/>
            </p:nvSpPr>
            <p:spPr bwMode="auto">
              <a:xfrm>
                <a:off x="5580112" y="3140968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rgbClr val="00008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" name="Freeform 12"/>
              <p:cNvSpPr/>
              <p:nvPr/>
            </p:nvSpPr>
            <p:spPr bwMode="auto">
              <a:xfrm>
                <a:off x="3854499" y="5939730"/>
                <a:ext cx="11430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68"/>
                  </a:cxn>
                </a:cxnLst>
                <a:rect l="0" t="0" r="r" b="b"/>
                <a:pathLst>
                  <a:path w="72" h="168">
                    <a:moveTo>
                      <a:pt x="0" y="0"/>
                    </a:moveTo>
                    <a:lnTo>
                      <a:pt x="72" y="168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AutoShape 19"/>
              <p:cNvSpPr>
                <a:spLocks noChangeArrowheads="1"/>
              </p:cNvSpPr>
              <p:nvPr/>
            </p:nvSpPr>
            <p:spPr bwMode="auto">
              <a:xfrm rot="2037180">
                <a:off x="6948537" y="5444430"/>
                <a:ext cx="242887" cy="614363"/>
              </a:xfrm>
              <a:prstGeom prst="moon">
                <a:avLst>
                  <a:gd name="adj" fmla="val 2444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" name="AutoShape 20"/>
              <p:cNvSpPr>
                <a:spLocks noChangeArrowheads="1"/>
              </p:cNvSpPr>
              <p:nvPr/>
            </p:nvSpPr>
            <p:spPr bwMode="auto">
              <a:xfrm rot="8923786">
                <a:off x="3276649" y="5588893"/>
                <a:ext cx="192088" cy="454025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" name="AutoShape 23"/>
              <p:cNvSpPr>
                <a:spLocks noChangeArrowheads="1"/>
              </p:cNvSpPr>
              <p:nvPr/>
            </p:nvSpPr>
            <p:spPr bwMode="auto">
              <a:xfrm rot="8923786">
                <a:off x="5796012" y="5588893"/>
                <a:ext cx="192087" cy="454025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5" name="AutoShape 24"/>
              <p:cNvSpPr>
                <a:spLocks noChangeArrowheads="1"/>
              </p:cNvSpPr>
              <p:nvPr/>
            </p:nvSpPr>
            <p:spPr bwMode="auto">
              <a:xfrm rot="2037180">
                <a:off x="4429174" y="5444430"/>
                <a:ext cx="242888" cy="614363"/>
              </a:xfrm>
              <a:prstGeom prst="moon">
                <a:avLst>
                  <a:gd name="adj" fmla="val 2444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6" name="AutoShape 25"/>
              <p:cNvSpPr>
                <a:spLocks noChangeArrowheads="1"/>
              </p:cNvSpPr>
              <p:nvPr/>
            </p:nvSpPr>
            <p:spPr bwMode="auto">
              <a:xfrm rot="2037180">
                <a:off x="7164437" y="5660330"/>
                <a:ext cx="173037" cy="406400"/>
              </a:xfrm>
              <a:prstGeom prst="moon">
                <a:avLst>
                  <a:gd name="adj" fmla="val 2444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" name="AutoShape 26"/>
              <p:cNvSpPr>
                <a:spLocks noChangeArrowheads="1"/>
              </p:cNvSpPr>
              <p:nvPr/>
            </p:nvSpPr>
            <p:spPr bwMode="auto">
              <a:xfrm rot="2037180">
                <a:off x="4645074" y="5660330"/>
                <a:ext cx="173038" cy="406400"/>
              </a:xfrm>
              <a:prstGeom prst="moon">
                <a:avLst>
                  <a:gd name="adj" fmla="val 2444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" name="Freeform 27"/>
              <p:cNvSpPr/>
              <p:nvPr/>
            </p:nvSpPr>
            <p:spPr bwMode="auto">
              <a:xfrm>
                <a:off x="3924349" y="5949255"/>
                <a:ext cx="11430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68"/>
                  </a:cxn>
                </a:cxnLst>
                <a:rect l="0" t="0" r="r" b="b"/>
                <a:pathLst>
                  <a:path w="72" h="168">
                    <a:moveTo>
                      <a:pt x="0" y="0"/>
                    </a:moveTo>
                    <a:lnTo>
                      <a:pt x="72" y="168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" name="Freeform 28"/>
              <p:cNvSpPr/>
              <p:nvPr/>
            </p:nvSpPr>
            <p:spPr bwMode="auto">
              <a:xfrm>
                <a:off x="6375449" y="5939730"/>
                <a:ext cx="11430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68"/>
                  </a:cxn>
                </a:cxnLst>
                <a:rect l="0" t="0" r="r" b="b"/>
                <a:pathLst>
                  <a:path w="72" h="168">
                    <a:moveTo>
                      <a:pt x="0" y="0"/>
                    </a:moveTo>
                    <a:lnTo>
                      <a:pt x="72" y="168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" name="Freeform 29"/>
              <p:cNvSpPr/>
              <p:nvPr/>
            </p:nvSpPr>
            <p:spPr bwMode="auto">
              <a:xfrm>
                <a:off x="6445299" y="5949255"/>
                <a:ext cx="11430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68"/>
                  </a:cxn>
                </a:cxnLst>
                <a:rect l="0" t="0" r="r" b="b"/>
                <a:pathLst>
                  <a:path w="72" h="168">
                    <a:moveTo>
                      <a:pt x="0" y="0"/>
                    </a:moveTo>
                    <a:lnTo>
                      <a:pt x="72" y="168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5580112" y="4293096"/>
              <a:ext cx="299511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стороне и</a:t>
              </a:r>
              <a:endPara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прилежащим углам</a:t>
              </a:r>
              <a:r>
                <a:rPr lang="ru-RU" dirty="0" smtClean="0">
                  <a:solidFill>
                    <a:schemeClr val="accent1">
                      <a:lumMod val="50000"/>
                    </a:schemeClr>
                  </a:solidFill>
                </a:rPr>
                <a:t>.</a:t>
              </a:r>
              <a:endParaRPr lang="ru-RU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23" name="Группа 71"/>
            <p:cNvGrpSpPr/>
            <p:nvPr/>
          </p:nvGrpSpPr>
          <p:grpSpPr>
            <a:xfrm>
              <a:off x="2611261" y="5473882"/>
              <a:ext cx="2793985" cy="916923"/>
              <a:chOff x="3564805" y="3068960"/>
              <a:chExt cx="4535488" cy="3052762"/>
            </a:xfrm>
          </p:grpSpPr>
          <p:sp>
            <p:nvSpPr>
              <p:cNvPr id="25" name="AutoShape 4"/>
              <p:cNvSpPr>
                <a:spLocks noChangeArrowheads="1"/>
              </p:cNvSpPr>
              <p:nvPr/>
            </p:nvSpPr>
            <p:spPr bwMode="auto">
              <a:xfrm>
                <a:off x="3564805" y="3068960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chemeClr val="accent3">
                    <a:lumMod val="50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" name="AutoShape 5"/>
              <p:cNvSpPr>
                <a:spLocks noChangeArrowheads="1"/>
              </p:cNvSpPr>
              <p:nvPr/>
            </p:nvSpPr>
            <p:spPr bwMode="auto">
              <a:xfrm>
                <a:off x="6084168" y="3068960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rgbClr val="00008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" name="Line 12"/>
              <p:cNvSpPr>
                <a:spLocks noChangeShapeType="1"/>
              </p:cNvSpPr>
              <p:nvPr/>
            </p:nvSpPr>
            <p:spPr bwMode="auto">
              <a:xfrm>
                <a:off x="3709268" y="4724722"/>
                <a:ext cx="215900" cy="714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Line 13"/>
              <p:cNvSpPr>
                <a:spLocks noChangeShapeType="1"/>
              </p:cNvSpPr>
              <p:nvPr/>
            </p:nvSpPr>
            <p:spPr bwMode="auto">
              <a:xfrm>
                <a:off x="6228630" y="4724722"/>
                <a:ext cx="215900" cy="714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15"/>
              <p:cNvSpPr/>
              <p:nvPr/>
            </p:nvSpPr>
            <p:spPr bwMode="auto">
              <a:xfrm>
                <a:off x="7236693" y="4437385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16"/>
              <p:cNvSpPr/>
              <p:nvPr/>
            </p:nvSpPr>
            <p:spPr bwMode="auto">
              <a:xfrm>
                <a:off x="7308130" y="4581847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Freeform 17"/>
              <p:cNvSpPr/>
              <p:nvPr/>
            </p:nvSpPr>
            <p:spPr bwMode="auto">
              <a:xfrm>
                <a:off x="4717330" y="4437385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Freeform 18"/>
              <p:cNvSpPr/>
              <p:nvPr/>
            </p:nvSpPr>
            <p:spPr bwMode="auto">
              <a:xfrm>
                <a:off x="4788768" y="4581847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Freeform 23"/>
              <p:cNvSpPr/>
              <p:nvPr/>
            </p:nvSpPr>
            <p:spPr bwMode="auto">
              <a:xfrm>
                <a:off x="4428405" y="5804222"/>
                <a:ext cx="1588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24"/>
              <p:cNvSpPr/>
              <p:nvPr/>
            </p:nvSpPr>
            <p:spPr bwMode="auto">
              <a:xfrm>
                <a:off x="4499843" y="5804222"/>
                <a:ext cx="1587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25"/>
              <p:cNvSpPr/>
              <p:nvPr/>
            </p:nvSpPr>
            <p:spPr bwMode="auto">
              <a:xfrm>
                <a:off x="4572868" y="5804222"/>
                <a:ext cx="1587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Freeform 26"/>
              <p:cNvSpPr/>
              <p:nvPr/>
            </p:nvSpPr>
            <p:spPr bwMode="auto">
              <a:xfrm>
                <a:off x="7020793" y="5804222"/>
                <a:ext cx="1587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27"/>
              <p:cNvSpPr/>
              <p:nvPr/>
            </p:nvSpPr>
            <p:spPr bwMode="auto">
              <a:xfrm>
                <a:off x="7092230" y="5804222"/>
                <a:ext cx="1588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28"/>
              <p:cNvSpPr/>
              <p:nvPr/>
            </p:nvSpPr>
            <p:spPr bwMode="auto">
              <a:xfrm>
                <a:off x="7165255" y="5804222"/>
                <a:ext cx="1588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5652120" y="5589240"/>
              <a:ext cx="27652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трём сторонам</a:t>
              </a:r>
              <a:r>
                <a:rPr lang="ru-RU" dirty="0" smtClean="0">
                  <a:solidFill>
                    <a:schemeClr val="accent3">
                      <a:lumMod val="50000"/>
                    </a:schemeClr>
                  </a:solidFill>
                </a:rPr>
                <a:t>.</a:t>
              </a:r>
              <a:endParaRPr lang="ru-RU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89" name="Управляющая кнопка: настраиваемая 88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0" name="Группа 89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91" name="Группа 2"/>
            <p:cNvGrpSpPr/>
            <p:nvPr/>
          </p:nvGrpSpPr>
          <p:grpSpPr>
            <a:xfrm>
              <a:off x="1979712" y="2564904"/>
              <a:ext cx="7056784" cy="4176464"/>
              <a:chOff x="1979712" y="2492896"/>
              <a:chExt cx="7056784" cy="4176464"/>
            </a:xfrm>
          </p:grpSpPr>
          <p:sp>
            <p:nvSpPr>
              <p:cNvPr id="111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2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2" name="Группа 102"/>
            <p:cNvGrpSpPr/>
            <p:nvPr/>
          </p:nvGrpSpPr>
          <p:grpSpPr>
            <a:xfrm>
              <a:off x="5868144" y="2564904"/>
              <a:ext cx="2355396" cy="2549897"/>
              <a:chOff x="1586565" y="1310685"/>
              <a:chExt cx="6251498" cy="4664010"/>
            </a:xfrm>
          </p:grpSpPr>
          <p:sp>
            <p:nvSpPr>
              <p:cNvPr id="105" name="AutoShape 4"/>
              <p:cNvSpPr>
                <a:spLocks noChangeArrowheads="1"/>
              </p:cNvSpPr>
              <p:nvPr/>
            </p:nvSpPr>
            <p:spPr bwMode="auto">
              <a:xfrm>
                <a:off x="2483768" y="2176463"/>
                <a:ext cx="4464050" cy="2952750"/>
              </a:xfrm>
              <a:prstGeom prst="triangle">
                <a:avLst>
                  <a:gd name="adj" fmla="val 48741"/>
                </a:avLst>
              </a:prstGeom>
              <a:noFill/>
              <a:ln w="50800">
                <a:solidFill>
                  <a:schemeClr val="accent3">
                    <a:lumMod val="50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" name="Text Box 5"/>
              <p:cNvSpPr txBox="1">
                <a:spLocks noChangeArrowheads="1"/>
              </p:cNvSpPr>
              <p:nvPr/>
            </p:nvSpPr>
            <p:spPr bwMode="auto">
              <a:xfrm>
                <a:off x="4071095" y="1310685"/>
                <a:ext cx="1081510" cy="8444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b="1" i="1" dirty="0" smtClean="0">
                    <a:latin typeface="Times New Roman" panose="02020603050405020304" pitchFamily="18" charset="0"/>
                  </a:rPr>
                  <a:t>N</a:t>
                </a:r>
                <a:endParaRPr lang="ru-RU" sz="24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7" name="Text Box 6"/>
              <p:cNvSpPr txBox="1">
                <a:spLocks noChangeArrowheads="1"/>
              </p:cNvSpPr>
              <p:nvPr/>
            </p:nvSpPr>
            <p:spPr bwMode="auto">
              <a:xfrm>
                <a:off x="1586565" y="5130265"/>
                <a:ext cx="1217656" cy="8444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b="1" i="1" dirty="0" smtClean="0">
                    <a:latin typeface="Times New Roman" panose="02020603050405020304" pitchFamily="18" charset="0"/>
                  </a:rPr>
                  <a:t>M</a:t>
                </a:r>
                <a:endParaRPr lang="ru-RU" sz="24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8" name="Text Box 7"/>
              <p:cNvSpPr txBox="1">
                <a:spLocks noChangeArrowheads="1"/>
              </p:cNvSpPr>
              <p:nvPr/>
            </p:nvSpPr>
            <p:spPr bwMode="auto">
              <a:xfrm>
                <a:off x="6803355" y="5057776"/>
                <a:ext cx="1034708" cy="8444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b="1" i="1" dirty="0" smtClean="0">
                    <a:latin typeface="Times New Roman" panose="02020603050405020304" pitchFamily="18" charset="0"/>
                  </a:rPr>
                  <a:t>K</a:t>
                </a:r>
                <a:endParaRPr lang="ru-RU" sz="24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9" name="Freeform 8"/>
              <p:cNvSpPr/>
              <p:nvPr/>
            </p:nvSpPr>
            <p:spPr bwMode="auto">
              <a:xfrm>
                <a:off x="3347368" y="3689350"/>
                <a:ext cx="241300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2" y="104"/>
                  </a:cxn>
                </a:cxnLst>
                <a:rect l="0" t="0" r="r" b="b"/>
                <a:pathLst>
                  <a:path w="152" h="104">
                    <a:moveTo>
                      <a:pt x="0" y="0"/>
                    </a:moveTo>
                    <a:lnTo>
                      <a:pt x="152" y="104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" name="Freeform 10"/>
              <p:cNvSpPr/>
              <p:nvPr/>
            </p:nvSpPr>
            <p:spPr bwMode="auto">
              <a:xfrm>
                <a:off x="5795293" y="3760788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3" name="Группа 102"/>
            <p:cNvGrpSpPr/>
            <p:nvPr/>
          </p:nvGrpSpPr>
          <p:grpSpPr>
            <a:xfrm>
              <a:off x="3275856" y="2564904"/>
              <a:ext cx="2355396" cy="2549897"/>
              <a:chOff x="1586565" y="1310685"/>
              <a:chExt cx="6251498" cy="4664010"/>
            </a:xfrm>
          </p:grpSpPr>
          <p:sp>
            <p:nvSpPr>
              <p:cNvPr id="99" name="AutoShape 4"/>
              <p:cNvSpPr>
                <a:spLocks noChangeArrowheads="1"/>
              </p:cNvSpPr>
              <p:nvPr/>
            </p:nvSpPr>
            <p:spPr bwMode="auto">
              <a:xfrm>
                <a:off x="2483768" y="2176463"/>
                <a:ext cx="4464050" cy="2952750"/>
              </a:xfrm>
              <a:prstGeom prst="triangle">
                <a:avLst>
                  <a:gd name="adj" fmla="val 48741"/>
                </a:avLst>
              </a:prstGeom>
              <a:noFill/>
              <a:ln w="50800">
                <a:solidFill>
                  <a:schemeClr val="accent3">
                    <a:lumMod val="50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0" name="Text Box 5"/>
              <p:cNvSpPr txBox="1">
                <a:spLocks noChangeArrowheads="1"/>
              </p:cNvSpPr>
              <p:nvPr/>
            </p:nvSpPr>
            <p:spPr bwMode="auto">
              <a:xfrm>
                <a:off x="4071095" y="1310685"/>
                <a:ext cx="1034708" cy="8444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i="1" dirty="0">
                    <a:latin typeface="Times New Roman" panose="02020603050405020304" pitchFamily="18" charset="0"/>
                  </a:rPr>
                  <a:t>А</a:t>
                </a:r>
                <a:endParaRPr lang="ru-RU" sz="24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1" name="Text Box 6"/>
              <p:cNvSpPr txBox="1">
                <a:spLocks noChangeArrowheads="1"/>
              </p:cNvSpPr>
              <p:nvPr/>
            </p:nvSpPr>
            <p:spPr bwMode="auto">
              <a:xfrm>
                <a:off x="1586565" y="5130265"/>
                <a:ext cx="1034708" cy="8444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i="1" dirty="0">
                    <a:latin typeface="Times New Roman" panose="02020603050405020304" pitchFamily="18" charset="0"/>
                  </a:rPr>
                  <a:t>В</a:t>
                </a:r>
                <a:endParaRPr lang="ru-RU" sz="24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2" name="Text Box 7"/>
              <p:cNvSpPr txBox="1">
                <a:spLocks noChangeArrowheads="1"/>
              </p:cNvSpPr>
              <p:nvPr/>
            </p:nvSpPr>
            <p:spPr bwMode="auto">
              <a:xfrm>
                <a:off x="6803355" y="5057776"/>
                <a:ext cx="1034708" cy="8444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i="1" dirty="0">
                    <a:latin typeface="Times New Roman" panose="02020603050405020304" pitchFamily="18" charset="0"/>
                  </a:rPr>
                  <a:t>С</a:t>
                </a:r>
                <a:endParaRPr lang="ru-RU" sz="24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" name="Freeform 8"/>
              <p:cNvSpPr/>
              <p:nvPr/>
            </p:nvSpPr>
            <p:spPr bwMode="auto">
              <a:xfrm>
                <a:off x="3347368" y="3689350"/>
                <a:ext cx="241300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2" y="104"/>
                  </a:cxn>
                </a:cxnLst>
                <a:rect l="0" t="0" r="r" b="b"/>
                <a:pathLst>
                  <a:path w="152" h="104">
                    <a:moveTo>
                      <a:pt x="0" y="0"/>
                    </a:moveTo>
                    <a:lnTo>
                      <a:pt x="152" y="104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" name="Freeform 10"/>
              <p:cNvSpPr/>
              <p:nvPr/>
            </p:nvSpPr>
            <p:spPr bwMode="auto">
              <a:xfrm>
                <a:off x="5795293" y="3760788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cxnSp>
          <p:nvCxnSpPr>
            <p:cNvPr id="94" name="Прямая соединительная линия 93"/>
            <p:cNvCxnSpPr/>
            <p:nvPr/>
          </p:nvCxnSpPr>
          <p:spPr>
            <a:xfrm>
              <a:off x="4355976" y="4581128"/>
              <a:ext cx="0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/>
            <p:cNvCxnSpPr/>
            <p:nvPr/>
          </p:nvCxnSpPr>
          <p:spPr>
            <a:xfrm>
              <a:off x="4572000" y="4581128"/>
              <a:ext cx="0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/>
            <p:nvPr/>
          </p:nvCxnSpPr>
          <p:spPr>
            <a:xfrm>
              <a:off x="7164288" y="4581128"/>
              <a:ext cx="0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/>
          </p:nvCxnSpPr>
          <p:spPr>
            <a:xfrm>
              <a:off x="6948264" y="4581128"/>
              <a:ext cx="0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ectangle 12"/>
            <p:cNvSpPr>
              <a:spLocks noChangeArrowheads="1"/>
            </p:cNvSpPr>
            <p:nvPr/>
          </p:nvSpPr>
          <p:spPr bwMode="auto">
            <a:xfrm>
              <a:off x="2411760" y="5445224"/>
              <a:ext cx="6336705" cy="8651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Если боковые стороны и основания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равнобедренных треугольников равны, то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i="1" dirty="0" smtClean="0">
                  <a:latin typeface="Times New Roman" panose="02020603050405020304" pitchFamily="18" charset="0"/>
                </a:rPr>
                <a:t>эти равнобедренные треугольники равны.</a:t>
              </a:r>
              <a:endParaRPr lang="ru-RU" sz="2400" b="1" i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13" name="Управляющая кнопка: настраиваемая 112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№22.  Параллелограмм. Треугольник. Площадь. Теорема Пифагора.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s://prikolnye-kartinki.ru/img/picture/Dec/22/306d4ba3660463373295028a787fc4d5/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3501008"/>
            <a:ext cx="2026651" cy="3356992"/>
          </a:xfrm>
          <a:prstGeom prst="rect">
            <a:avLst/>
          </a:prstGeom>
          <a:noFill/>
        </p:spPr>
      </p:pic>
      <p:sp>
        <p:nvSpPr>
          <p:cNvPr id="114" name="Управляющая кнопка: далее 113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rikolnye-kartinki.ru/img/picture/Dec/22/306d4ba3660463373295028a787fc4d5/1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79512" y="3501008"/>
            <a:ext cx="2026651" cy="3356992"/>
          </a:xfrm>
          <a:prstGeom prst="rect">
            <a:avLst/>
          </a:prstGeom>
          <a:noFill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712968" cy="767956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grpSp>
        <p:nvGrpSpPr>
          <p:cNvPr id="29" name="Группа 186"/>
          <p:cNvGrpSpPr/>
          <p:nvPr/>
        </p:nvGrpSpPr>
        <p:grpSpPr>
          <a:xfrm>
            <a:off x="1979712" y="2564904"/>
            <a:ext cx="7056784" cy="4176464"/>
            <a:chOff x="1979712" y="2492896"/>
            <a:chExt cx="7056784" cy="4176464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1979712" y="2492896"/>
              <a:ext cx="7056784" cy="41764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Пары </a:t>
              </a:r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углов, образованные при пересечении</a:t>
              </a:r>
              <a:endPara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прямых  секущей</a:t>
              </a:r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Line 4"/>
            <p:cNvSpPr>
              <a:spLocks noChangeShapeType="1"/>
            </p:cNvSpPr>
            <p:nvPr/>
          </p:nvSpPr>
          <p:spPr bwMode="auto">
            <a:xfrm>
              <a:off x="5652517" y="645413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3130725" y="3356471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latin typeface="Times New Roman" panose="02020603050405020304" pitchFamily="18" charset="0"/>
              </a:rPr>
              <a:t>2</a:t>
            </a:r>
            <a:endParaRPr lang="ru-RU" sz="2800" b="1" dirty="0">
              <a:latin typeface="Times New Roman" panose="02020603050405020304" pitchFamily="18" charset="0"/>
            </a:endParaRP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2698925" y="3572371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latin typeface="Times New Roman" panose="02020603050405020304" pitchFamily="18" charset="0"/>
              </a:rPr>
              <a:t>1</a:t>
            </a:r>
            <a:endParaRPr lang="ru-RU" sz="2800" b="1" dirty="0">
              <a:latin typeface="Times New Roman" panose="02020603050405020304" pitchFamily="18" charset="0"/>
            </a:endParaRP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2987850" y="3932734"/>
            <a:ext cx="36195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latin typeface="Times New Roman" panose="02020603050405020304" pitchFamily="18" charset="0"/>
              </a:rPr>
              <a:t>4</a:t>
            </a:r>
            <a:endParaRPr lang="ru-RU" sz="2800" b="1" dirty="0">
              <a:latin typeface="Times New Roman" panose="02020603050405020304" pitchFamily="18" charset="0"/>
            </a:endParaRPr>
          </a:p>
        </p:txBody>
      </p:sp>
      <p:sp>
        <p:nvSpPr>
          <p:cNvPr id="39" name="Line 13"/>
          <p:cNvSpPr>
            <a:spLocks noChangeShapeType="1"/>
          </p:cNvSpPr>
          <p:nvPr/>
        </p:nvSpPr>
        <p:spPr bwMode="auto">
          <a:xfrm>
            <a:off x="3994796" y="6094661"/>
            <a:ext cx="31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0" name="Text Box 21"/>
          <p:cNvSpPr txBox="1">
            <a:spLocks noChangeArrowheads="1"/>
          </p:cNvSpPr>
          <p:nvPr/>
        </p:nvSpPr>
        <p:spPr bwMode="auto">
          <a:xfrm>
            <a:off x="4354687" y="4724896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latin typeface="Times New Roman" panose="02020603050405020304" pitchFamily="18" charset="0"/>
              </a:rPr>
              <a:t>7</a:t>
            </a:r>
            <a:endParaRPr lang="ru-RU" sz="2800" b="1" dirty="0">
              <a:latin typeface="Times New Roman" panose="02020603050405020304" pitchFamily="18" charset="0"/>
            </a:endParaRPr>
          </a:p>
        </p:txBody>
      </p:sp>
      <p:sp>
        <p:nvSpPr>
          <p:cNvPr id="41" name="Text Box 24"/>
          <p:cNvSpPr txBox="1">
            <a:spLocks noChangeArrowheads="1"/>
          </p:cNvSpPr>
          <p:nvPr/>
        </p:nvSpPr>
        <p:spPr bwMode="auto">
          <a:xfrm>
            <a:off x="3491087" y="3716834"/>
            <a:ext cx="36195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latin typeface="Times New Roman" panose="02020603050405020304" pitchFamily="18" charset="0"/>
              </a:rPr>
              <a:t>3</a:t>
            </a:r>
            <a:endParaRPr lang="ru-RU" sz="2800" b="1" dirty="0">
              <a:latin typeface="Times New Roman" panose="02020603050405020304" pitchFamily="18" charset="0"/>
            </a:endParaRPr>
          </a:p>
        </p:txBody>
      </p:sp>
      <p:sp>
        <p:nvSpPr>
          <p:cNvPr id="42" name="Text Box 25"/>
          <p:cNvSpPr txBox="1">
            <a:spLocks noChangeArrowheads="1"/>
          </p:cNvSpPr>
          <p:nvPr/>
        </p:nvSpPr>
        <p:spPr bwMode="auto">
          <a:xfrm>
            <a:off x="3922887" y="4940796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latin typeface="Times New Roman" panose="02020603050405020304" pitchFamily="18" charset="0"/>
              </a:rPr>
              <a:t>8</a:t>
            </a:r>
            <a:endParaRPr lang="ru-RU" sz="2800" b="1" dirty="0">
              <a:latin typeface="Times New Roman" panose="02020603050405020304" pitchFamily="18" charset="0"/>
            </a:endParaRPr>
          </a:p>
        </p:txBody>
      </p:sp>
      <p:sp>
        <p:nvSpPr>
          <p:cNvPr id="43" name="Text Box 26"/>
          <p:cNvSpPr txBox="1">
            <a:spLocks noChangeArrowheads="1"/>
          </p:cNvSpPr>
          <p:nvPr/>
        </p:nvSpPr>
        <p:spPr bwMode="auto">
          <a:xfrm>
            <a:off x="4067350" y="4364534"/>
            <a:ext cx="36195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latin typeface="Times New Roman" panose="02020603050405020304" pitchFamily="18" charset="0"/>
              </a:rPr>
              <a:t>6</a:t>
            </a:r>
            <a:endParaRPr lang="ru-RU" sz="2800" b="1" dirty="0">
              <a:latin typeface="Times New Roman" panose="02020603050405020304" pitchFamily="18" charset="0"/>
            </a:endParaRPr>
          </a:p>
        </p:txBody>
      </p:sp>
      <p:sp>
        <p:nvSpPr>
          <p:cNvPr id="44" name="Text Box 27"/>
          <p:cNvSpPr txBox="1">
            <a:spLocks noChangeArrowheads="1"/>
          </p:cNvSpPr>
          <p:nvPr/>
        </p:nvSpPr>
        <p:spPr bwMode="auto">
          <a:xfrm>
            <a:off x="3635550" y="4508996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latin typeface="Times New Roman" panose="02020603050405020304" pitchFamily="18" charset="0"/>
              </a:rPr>
              <a:t>5</a:t>
            </a:r>
            <a:endParaRPr lang="ru-RU" sz="2800" b="1" dirty="0">
              <a:latin typeface="Times New Roman" panose="02020603050405020304" pitchFamily="18" charset="0"/>
            </a:endParaRPr>
          </a:p>
        </p:txBody>
      </p:sp>
      <p:sp>
        <p:nvSpPr>
          <p:cNvPr id="45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87131" y="5157217"/>
            <a:ext cx="4176713" cy="431800"/>
          </a:xfrm>
          <a:prstGeom prst="actionButtonBlank">
            <a:avLst/>
          </a:prstGeom>
          <a:gradFill rotWithShape="1">
            <a:gsLst>
              <a:gs pos="0">
                <a:srgbClr val="C0C0C0">
                  <a:gamma/>
                  <a:tint val="0"/>
                  <a:invGamma/>
                </a:srgbClr>
              </a:gs>
              <a:gs pos="100000">
                <a:srgbClr val="C0C0C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>
                <a:latin typeface="Times New Roman" panose="02020603050405020304" pitchFamily="18" charset="0"/>
              </a:rPr>
              <a:t>Накрест лежащие углы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46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87131" y="5662042"/>
            <a:ext cx="4176713" cy="431800"/>
          </a:xfrm>
          <a:prstGeom prst="actionButtonBlank">
            <a:avLst/>
          </a:prstGeom>
          <a:gradFill rotWithShape="1">
            <a:gsLst>
              <a:gs pos="0">
                <a:srgbClr val="C0C0C0">
                  <a:gamma/>
                  <a:tint val="0"/>
                  <a:invGamma/>
                </a:srgbClr>
              </a:gs>
              <a:gs pos="100000">
                <a:srgbClr val="C0C0C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>
                <a:latin typeface="Times New Roman" panose="02020603050405020304" pitchFamily="18" charset="0"/>
              </a:rPr>
              <a:t>Односторонние углы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47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87131" y="6165280"/>
            <a:ext cx="4176713" cy="431800"/>
          </a:xfrm>
          <a:prstGeom prst="actionButtonBlank">
            <a:avLst/>
          </a:prstGeom>
          <a:gradFill rotWithShape="1">
            <a:gsLst>
              <a:gs pos="0">
                <a:srgbClr val="C0C0C0">
                  <a:gamma/>
                  <a:tint val="0"/>
                  <a:invGamma/>
                </a:srgbClr>
              </a:gs>
              <a:gs pos="100000">
                <a:srgbClr val="C0C0C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>
                <a:latin typeface="Times New Roman" panose="02020603050405020304" pitchFamily="18" charset="0"/>
              </a:rPr>
              <a:t>Соответственные углы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48" name="Freeform 33"/>
          <p:cNvSpPr/>
          <p:nvPr/>
        </p:nvSpPr>
        <p:spPr bwMode="auto">
          <a:xfrm>
            <a:off x="2195736" y="3429000"/>
            <a:ext cx="2520281" cy="864096"/>
          </a:xfrm>
          <a:custGeom>
            <a:avLst/>
            <a:gdLst/>
            <a:ahLst/>
            <a:cxnLst>
              <a:cxn ang="0">
                <a:pos x="0" y="1268"/>
              </a:cxn>
              <a:cxn ang="0">
                <a:pos x="3531" y="0"/>
              </a:cxn>
            </a:cxnLst>
            <a:rect l="0" t="0" r="r" b="b"/>
            <a:pathLst>
              <a:path w="3531" h="1268">
                <a:moveTo>
                  <a:pt x="0" y="1268"/>
                </a:moveTo>
                <a:lnTo>
                  <a:pt x="3531" y="0"/>
                </a:lnTo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round/>
          </a:ln>
          <a:effectLst/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9" name="Text Box 34"/>
          <p:cNvSpPr txBox="1">
            <a:spLocks noChangeArrowheads="1"/>
          </p:cNvSpPr>
          <p:nvPr/>
        </p:nvSpPr>
        <p:spPr bwMode="auto">
          <a:xfrm>
            <a:off x="2051721" y="3789040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i="1" dirty="0">
                <a:latin typeface="Times New Roman" panose="02020603050405020304" pitchFamily="18" charset="0"/>
              </a:rPr>
              <a:t>а</a:t>
            </a:r>
            <a:endParaRPr lang="ru-RU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50" name="Text Box 35"/>
          <p:cNvSpPr txBox="1">
            <a:spLocks noChangeArrowheads="1"/>
          </p:cNvSpPr>
          <p:nvPr/>
        </p:nvSpPr>
        <p:spPr bwMode="auto">
          <a:xfrm>
            <a:off x="2627785" y="4869160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i="1" dirty="0">
                <a:latin typeface="Times New Roman" panose="02020603050405020304" pitchFamily="18" charset="0"/>
              </a:rPr>
              <a:t>b</a:t>
            </a:r>
            <a:endParaRPr lang="ru-RU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51" name="Freeform 36"/>
          <p:cNvSpPr/>
          <p:nvPr/>
        </p:nvSpPr>
        <p:spPr bwMode="auto">
          <a:xfrm>
            <a:off x="2843809" y="4509120"/>
            <a:ext cx="2520280" cy="864096"/>
          </a:xfrm>
          <a:custGeom>
            <a:avLst/>
            <a:gdLst/>
            <a:ahLst/>
            <a:cxnLst>
              <a:cxn ang="0">
                <a:pos x="0" y="1268"/>
              </a:cxn>
              <a:cxn ang="0">
                <a:pos x="3531" y="0"/>
              </a:cxn>
            </a:cxnLst>
            <a:rect l="0" t="0" r="r" b="b"/>
            <a:pathLst>
              <a:path w="3531" h="1268">
                <a:moveTo>
                  <a:pt x="0" y="1268"/>
                </a:moveTo>
                <a:lnTo>
                  <a:pt x="3531" y="0"/>
                </a:lnTo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round/>
          </a:ln>
          <a:effectLst/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52" name="Freeform 37"/>
          <p:cNvSpPr/>
          <p:nvPr/>
        </p:nvSpPr>
        <p:spPr bwMode="auto">
          <a:xfrm>
            <a:off x="2699792" y="3356992"/>
            <a:ext cx="2016225" cy="208823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80" y="1744"/>
              </a:cxn>
            </a:cxnLst>
            <a:rect l="0" t="0" r="r" b="b"/>
            <a:pathLst>
              <a:path w="1680" h="1744">
                <a:moveTo>
                  <a:pt x="0" y="0"/>
                </a:moveTo>
                <a:lnTo>
                  <a:pt x="1680" y="1744"/>
                </a:lnTo>
              </a:path>
            </a:pathLst>
          </a:custGeom>
          <a:noFill/>
          <a:ln w="57150">
            <a:solidFill>
              <a:srgbClr val="800000"/>
            </a:solidFill>
            <a:round/>
          </a:ln>
          <a:effectLst/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53" name="Line 9"/>
          <p:cNvSpPr>
            <a:spLocks noChangeShapeType="1"/>
          </p:cNvSpPr>
          <p:nvPr/>
        </p:nvSpPr>
        <p:spPr bwMode="auto">
          <a:xfrm>
            <a:off x="8099251" y="6670725"/>
            <a:ext cx="31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grpSp>
        <p:nvGrpSpPr>
          <p:cNvPr id="54" name="Группа 22"/>
          <p:cNvGrpSpPr/>
          <p:nvPr/>
        </p:nvGrpSpPr>
        <p:grpSpPr>
          <a:xfrm>
            <a:off x="1979712" y="2564904"/>
            <a:ext cx="7056784" cy="4176464"/>
            <a:chOff x="1763688" y="4797152"/>
            <a:chExt cx="7056784" cy="4176464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1763688" y="4797152"/>
              <a:ext cx="7056784" cy="41764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Line 4"/>
            <p:cNvSpPr>
              <a:spLocks noChangeShapeType="1"/>
            </p:cNvSpPr>
            <p:nvPr/>
          </p:nvSpPr>
          <p:spPr bwMode="auto">
            <a:xfrm>
              <a:off x="5652517" y="645413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 (2)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8" name="Группа 232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59" name="Группа 67"/>
            <p:cNvGrpSpPr/>
            <p:nvPr/>
          </p:nvGrpSpPr>
          <p:grpSpPr>
            <a:xfrm>
              <a:off x="1979712" y="2564904"/>
              <a:ext cx="7056784" cy="4176464"/>
              <a:chOff x="1763688" y="4797152"/>
              <a:chExt cx="7056784" cy="4176464"/>
            </a:xfrm>
          </p:grpSpPr>
          <p:sp>
            <p:nvSpPr>
              <p:cNvPr id="73" name="Прямоугольник 72"/>
              <p:cNvSpPr/>
              <p:nvPr/>
            </p:nvSpPr>
            <p:spPr>
              <a:xfrm>
                <a:off x="1763688" y="4797152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2195736" y="2708920"/>
              <a:ext cx="65004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Признаки параллельности прямых  </a:t>
              </a:r>
              <a:r>
                <a:rPr lang="en-US" sz="28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</a:t>
              </a:r>
              <a:endPara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2195736" y="5373216"/>
              <a:ext cx="658822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Если при пересечении двух прямых секущей</a:t>
              </a:r>
              <a:endParaRPr lang="en-US" sz="2400" b="1" dirty="0" smtClean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сумма </a:t>
              </a:r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</a:rPr>
                <a:t>ОДНОСТОРОННИХ </a:t>
              </a:r>
              <a:r>
                <a:rPr lang="ru-RU" sz="2400" b="1" dirty="0" smtClean="0">
                  <a:latin typeface="Times New Roman" panose="02020603050405020304" pitchFamily="18" charset="0"/>
                </a:rPr>
                <a:t>углов равна </a:t>
              </a:r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</a:rPr>
                <a:t>180</a:t>
              </a:r>
              <a:r>
                <a:rPr lang="en-US" sz="24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</a:rPr>
                <a:t>º</a:t>
              </a:r>
              <a:endPara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то прямые параллельны</a:t>
              </a:r>
              <a:endParaRPr lang="ru-RU" sz="2400" b="1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62" name="Группа 20"/>
            <p:cNvGrpSpPr/>
            <p:nvPr/>
          </p:nvGrpSpPr>
          <p:grpSpPr>
            <a:xfrm>
              <a:off x="3635896" y="3068960"/>
              <a:ext cx="4464496" cy="2061909"/>
              <a:chOff x="323529" y="2132856"/>
              <a:chExt cx="3960439" cy="1815257"/>
            </a:xfrm>
          </p:grpSpPr>
          <p:sp>
            <p:nvSpPr>
              <p:cNvPr id="63" name="Text Box 3"/>
              <p:cNvSpPr txBox="1">
                <a:spLocks noChangeArrowheads="1"/>
              </p:cNvSpPr>
              <p:nvPr/>
            </p:nvSpPr>
            <p:spPr bwMode="auto">
              <a:xfrm>
                <a:off x="2878651" y="3020374"/>
                <a:ext cx="300330" cy="40643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dirty="0">
                    <a:latin typeface="Times New Roman" panose="02020603050405020304" pitchFamily="18" charset="0"/>
                  </a:rPr>
                  <a:t>2</a:t>
                </a:r>
                <a:endParaRPr lang="ru-RU" sz="24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" name="Text Box 4"/>
              <p:cNvSpPr txBox="1">
                <a:spLocks noChangeArrowheads="1"/>
              </p:cNvSpPr>
              <p:nvPr/>
            </p:nvSpPr>
            <p:spPr bwMode="auto">
              <a:xfrm>
                <a:off x="2303749" y="3020374"/>
                <a:ext cx="338554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dirty="0">
                    <a:latin typeface="Times New Roman" panose="02020603050405020304" pitchFamily="18" charset="0"/>
                  </a:rPr>
                  <a:t>1</a:t>
                </a:r>
                <a:endParaRPr lang="ru-RU" sz="24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5" name="Text Box 6"/>
              <p:cNvSpPr txBox="1">
                <a:spLocks noChangeArrowheads="1"/>
              </p:cNvSpPr>
              <p:nvPr/>
            </p:nvSpPr>
            <p:spPr bwMode="auto">
              <a:xfrm>
                <a:off x="2051720" y="2132856"/>
                <a:ext cx="341313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с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6" name="Text Box 10"/>
              <p:cNvSpPr txBox="1">
                <a:spLocks noChangeArrowheads="1"/>
              </p:cNvSpPr>
              <p:nvPr/>
            </p:nvSpPr>
            <p:spPr bwMode="auto">
              <a:xfrm>
                <a:off x="2699792" y="2852936"/>
                <a:ext cx="300330" cy="40643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dirty="0">
                    <a:latin typeface="Times New Roman" panose="02020603050405020304" pitchFamily="18" charset="0"/>
                  </a:rPr>
                  <a:t>3</a:t>
                </a:r>
                <a:endParaRPr lang="ru-RU" sz="24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7" name="Text Box 13"/>
              <p:cNvSpPr txBox="1">
                <a:spLocks noChangeArrowheads="1"/>
              </p:cNvSpPr>
              <p:nvPr/>
            </p:nvSpPr>
            <p:spPr bwMode="auto">
              <a:xfrm>
                <a:off x="2483768" y="3212976"/>
                <a:ext cx="300330" cy="40643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dirty="0" smtClean="0">
                    <a:latin typeface="Times New Roman" panose="02020603050405020304" pitchFamily="18" charset="0"/>
                  </a:rPr>
                  <a:t>4</a:t>
                </a:r>
                <a:endParaRPr lang="ru-RU" sz="24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8" name="Freeform 19"/>
              <p:cNvSpPr/>
              <p:nvPr/>
            </p:nvSpPr>
            <p:spPr bwMode="auto">
              <a:xfrm>
                <a:off x="323529" y="2636912"/>
                <a:ext cx="3312368" cy="1148532"/>
              </a:xfrm>
              <a:custGeom>
                <a:avLst/>
                <a:gdLst/>
                <a:ahLst/>
                <a:cxnLst>
                  <a:cxn ang="0">
                    <a:pos x="0" y="1268"/>
                  </a:cxn>
                  <a:cxn ang="0">
                    <a:pos x="3531" y="0"/>
                  </a:cxn>
                </a:cxnLst>
                <a:rect l="0" t="0" r="r" b="b"/>
                <a:pathLst>
                  <a:path w="3531" h="1268">
                    <a:moveTo>
                      <a:pt x="0" y="1268"/>
                    </a:moveTo>
                    <a:lnTo>
                      <a:pt x="3531" y="0"/>
                    </a:lnTo>
                  </a:path>
                </a:pathLst>
              </a:custGeom>
              <a:noFill/>
              <a:ln w="57150">
                <a:solidFill>
                  <a:schemeClr val="accent3">
                    <a:lumMod val="50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" name="Text Box 20"/>
              <p:cNvSpPr txBox="1">
                <a:spLocks noChangeArrowheads="1"/>
              </p:cNvSpPr>
              <p:nvPr/>
            </p:nvSpPr>
            <p:spPr bwMode="auto">
              <a:xfrm>
                <a:off x="395288" y="3213100"/>
                <a:ext cx="361950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а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0" name="Text Box 21"/>
              <p:cNvSpPr txBox="1">
                <a:spLocks noChangeArrowheads="1"/>
              </p:cNvSpPr>
              <p:nvPr/>
            </p:nvSpPr>
            <p:spPr bwMode="auto">
              <a:xfrm>
                <a:off x="1475656" y="3429000"/>
                <a:ext cx="361950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i="1" dirty="0">
                    <a:latin typeface="Times New Roman" panose="02020603050405020304" pitchFamily="18" charset="0"/>
                  </a:rPr>
                  <a:t>b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" name="Freeform 22"/>
              <p:cNvSpPr/>
              <p:nvPr/>
            </p:nvSpPr>
            <p:spPr bwMode="auto">
              <a:xfrm>
                <a:off x="1763689" y="2996952"/>
                <a:ext cx="2520279" cy="932508"/>
              </a:xfrm>
              <a:custGeom>
                <a:avLst/>
                <a:gdLst/>
                <a:ahLst/>
                <a:cxnLst>
                  <a:cxn ang="0">
                    <a:pos x="0" y="1268"/>
                  </a:cxn>
                  <a:cxn ang="0">
                    <a:pos x="3531" y="0"/>
                  </a:cxn>
                </a:cxnLst>
                <a:rect l="0" t="0" r="r" b="b"/>
                <a:pathLst>
                  <a:path w="3531" h="1268">
                    <a:moveTo>
                      <a:pt x="0" y="1268"/>
                    </a:moveTo>
                    <a:lnTo>
                      <a:pt x="3531" y="0"/>
                    </a:lnTo>
                  </a:path>
                </a:pathLst>
              </a:custGeom>
              <a:noFill/>
              <a:ln w="57150">
                <a:solidFill>
                  <a:schemeClr val="accent3">
                    <a:lumMod val="50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" name="Freeform 23"/>
              <p:cNvSpPr/>
              <p:nvPr/>
            </p:nvSpPr>
            <p:spPr bwMode="auto">
              <a:xfrm>
                <a:off x="1979712" y="2492896"/>
                <a:ext cx="1296144" cy="1296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80" y="1744"/>
                  </a:cxn>
                </a:cxnLst>
                <a:rect l="0" t="0" r="r" b="b"/>
                <a:pathLst>
                  <a:path w="1680" h="1744">
                    <a:moveTo>
                      <a:pt x="0" y="0"/>
                    </a:moveTo>
                    <a:lnTo>
                      <a:pt x="1680" y="1744"/>
                    </a:lnTo>
                  </a:path>
                </a:pathLst>
              </a:custGeom>
              <a:noFill/>
              <a:ln w="57150">
                <a:solidFill>
                  <a:srgbClr val="800000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6" name="Управляющая кнопка: настраиваемая 85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 (3)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9" name="Группа 88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91" name="Группа 67"/>
            <p:cNvGrpSpPr/>
            <p:nvPr/>
          </p:nvGrpSpPr>
          <p:grpSpPr>
            <a:xfrm>
              <a:off x="1979712" y="2564904"/>
              <a:ext cx="7056784" cy="4176464"/>
              <a:chOff x="1763688" y="4797152"/>
              <a:chExt cx="7056784" cy="4176464"/>
            </a:xfrm>
          </p:grpSpPr>
          <p:sp>
            <p:nvSpPr>
              <p:cNvPr id="107" name="Прямоугольник 106"/>
              <p:cNvSpPr/>
              <p:nvPr/>
            </p:nvSpPr>
            <p:spPr>
              <a:xfrm>
                <a:off x="1763688" y="4797152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8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2" name="Группа 20"/>
            <p:cNvGrpSpPr/>
            <p:nvPr/>
          </p:nvGrpSpPr>
          <p:grpSpPr>
            <a:xfrm>
              <a:off x="3635897" y="3068960"/>
              <a:ext cx="4608511" cy="2061909"/>
              <a:chOff x="323530" y="2132856"/>
              <a:chExt cx="4088194" cy="1815257"/>
            </a:xfrm>
          </p:grpSpPr>
          <p:sp>
            <p:nvSpPr>
              <p:cNvPr id="95" name="Text Box 3"/>
              <p:cNvSpPr txBox="1">
                <a:spLocks noChangeArrowheads="1"/>
              </p:cNvSpPr>
              <p:nvPr/>
            </p:nvSpPr>
            <p:spPr bwMode="auto">
              <a:xfrm>
                <a:off x="2942529" y="3083769"/>
                <a:ext cx="300330" cy="40643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dirty="0">
                    <a:latin typeface="Times New Roman" panose="02020603050405020304" pitchFamily="18" charset="0"/>
                  </a:rPr>
                  <a:t>2</a:t>
                </a:r>
                <a:endParaRPr lang="ru-RU" sz="24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" name="Text Box 4"/>
              <p:cNvSpPr txBox="1">
                <a:spLocks noChangeArrowheads="1"/>
              </p:cNvSpPr>
              <p:nvPr/>
            </p:nvSpPr>
            <p:spPr bwMode="auto">
              <a:xfrm>
                <a:off x="2112114" y="2893586"/>
                <a:ext cx="338554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dirty="0">
                    <a:latin typeface="Times New Roman" panose="02020603050405020304" pitchFamily="18" charset="0"/>
                  </a:rPr>
                  <a:t>1</a:t>
                </a:r>
                <a:endParaRPr lang="ru-RU" sz="24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9" name="Text Box 6"/>
              <p:cNvSpPr txBox="1">
                <a:spLocks noChangeArrowheads="1"/>
              </p:cNvSpPr>
              <p:nvPr/>
            </p:nvSpPr>
            <p:spPr bwMode="auto">
              <a:xfrm>
                <a:off x="2051720" y="2132856"/>
                <a:ext cx="341313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с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" name="Text Box 10"/>
              <p:cNvSpPr txBox="1">
                <a:spLocks noChangeArrowheads="1"/>
              </p:cNvSpPr>
              <p:nvPr/>
            </p:nvSpPr>
            <p:spPr bwMode="auto">
              <a:xfrm>
                <a:off x="2495383" y="2703404"/>
                <a:ext cx="300330" cy="40643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dirty="0">
                    <a:latin typeface="Times New Roman" panose="02020603050405020304" pitchFamily="18" charset="0"/>
                  </a:rPr>
                  <a:t>3</a:t>
                </a:r>
                <a:endParaRPr lang="ru-RU" sz="24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1" name="Text Box 13"/>
              <p:cNvSpPr txBox="1">
                <a:spLocks noChangeArrowheads="1"/>
              </p:cNvSpPr>
              <p:nvPr/>
            </p:nvSpPr>
            <p:spPr bwMode="auto">
              <a:xfrm>
                <a:off x="2483768" y="3212976"/>
                <a:ext cx="300330" cy="40643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dirty="0" smtClean="0">
                    <a:latin typeface="Times New Roman" panose="02020603050405020304" pitchFamily="18" charset="0"/>
                  </a:rPr>
                  <a:t>4</a:t>
                </a:r>
                <a:endParaRPr lang="ru-RU" sz="24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2" name="Freeform 19"/>
              <p:cNvSpPr/>
              <p:nvPr/>
            </p:nvSpPr>
            <p:spPr bwMode="auto">
              <a:xfrm>
                <a:off x="323530" y="2196250"/>
                <a:ext cx="3257780" cy="1589194"/>
              </a:xfrm>
              <a:custGeom>
                <a:avLst/>
                <a:gdLst/>
                <a:ahLst/>
                <a:cxnLst>
                  <a:cxn ang="0">
                    <a:pos x="0" y="1268"/>
                  </a:cxn>
                  <a:cxn ang="0">
                    <a:pos x="3531" y="0"/>
                  </a:cxn>
                </a:cxnLst>
                <a:rect l="0" t="0" r="r" b="b"/>
                <a:pathLst>
                  <a:path w="3531" h="1268">
                    <a:moveTo>
                      <a:pt x="0" y="1268"/>
                    </a:moveTo>
                    <a:lnTo>
                      <a:pt x="3531" y="0"/>
                    </a:lnTo>
                  </a:path>
                </a:pathLst>
              </a:custGeom>
              <a:noFill/>
              <a:ln w="57150">
                <a:solidFill>
                  <a:schemeClr val="accent3">
                    <a:lumMod val="50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" name="Text Box 20"/>
              <p:cNvSpPr txBox="1">
                <a:spLocks noChangeArrowheads="1"/>
              </p:cNvSpPr>
              <p:nvPr/>
            </p:nvSpPr>
            <p:spPr bwMode="auto">
              <a:xfrm>
                <a:off x="395288" y="3213100"/>
                <a:ext cx="361950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а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" name="Text Box 21"/>
              <p:cNvSpPr txBox="1">
                <a:spLocks noChangeArrowheads="1"/>
              </p:cNvSpPr>
              <p:nvPr/>
            </p:nvSpPr>
            <p:spPr bwMode="auto">
              <a:xfrm>
                <a:off x="1475656" y="3429000"/>
                <a:ext cx="361950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i="1" dirty="0">
                    <a:latin typeface="Times New Roman" panose="02020603050405020304" pitchFamily="18" charset="0"/>
                  </a:rPr>
                  <a:t>b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5" name="Freeform 22"/>
              <p:cNvSpPr/>
              <p:nvPr/>
            </p:nvSpPr>
            <p:spPr bwMode="auto">
              <a:xfrm>
                <a:off x="1537212" y="3147163"/>
                <a:ext cx="2874512" cy="760730"/>
              </a:xfrm>
              <a:custGeom>
                <a:avLst/>
                <a:gdLst/>
                <a:ahLst/>
                <a:cxnLst>
                  <a:cxn ang="0">
                    <a:pos x="0" y="1268"/>
                  </a:cxn>
                  <a:cxn ang="0">
                    <a:pos x="3531" y="0"/>
                  </a:cxn>
                </a:cxnLst>
                <a:rect l="0" t="0" r="r" b="b"/>
                <a:pathLst>
                  <a:path w="3531" h="1268">
                    <a:moveTo>
                      <a:pt x="0" y="1268"/>
                    </a:moveTo>
                    <a:lnTo>
                      <a:pt x="3531" y="0"/>
                    </a:lnTo>
                  </a:path>
                </a:pathLst>
              </a:custGeom>
              <a:noFill/>
              <a:ln w="57150">
                <a:solidFill>
                  <a:schemeClr val="accent3">
                    <a:lumMod val="50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" name="Freeform 23"/>
              <p:cNvSpPr/>
              <p:nvPr/>
            </p:nvSpPr>
            <p:spPr bwMode="auto">
              <a:xfrm>
                <a:off x="1979712" y="2492896"/>
                <a:ext cx="1296144" cy="1296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80" y="1744"/>
                  </a:cxn>
                </a:cxnLst>
                <a:rect l="0" t="0" r="r" b="b"/>
                <a:pathLst>
                  <a:path w="1680" h="1744">
                    <a:moveTo>
                      <a:pt x="0" y="0"/>
                    </a:moveTo>
                    <a:lnTo>
                      <a:pt x="1680" y="1744"/>
                    </a:lnTo>
                  </a:path>
                </a:pathLst>
              </a:custGeom>
              <a:noFill/>
              <a:ln w="57150">
                <a:solidFill>
                  <a:srgbClr val="800000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graphicFrame>
        <p:nvGraphicFramePr>
          <p:cNvPr id="109" name="Object 10"/>
          <p:cNvGraphicFramePr>
            <a:graphicFrameLocks noChangeAspect="1"/>
          </p:cNvGraphicFramePr>
          <p:nvPr/>
        </p:nvGraphicFramePr>
        <p:xfrm>
          <a:off x="4283968" y="5373216"/>
          <a:ext cx="22701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Формула" r:id="rId3" imgW="22860000" imgH="4876800" progId="Equation.3">
                  <p:embed/>
                </p:oleObj>
              </mc:Choice>
              <mc:Fallback>
                <p:oleObj name="Формула" r:id="rId3" imgW="22860000" imgH="4876800" progId="Equation.3">
                  <p:embed/>
                  <p:pic>
                    <p:nvPicPr>
                      <p:cNvPr id="0" name="Изображение 6144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83968" y="5373216"/>
                        <a:ext cx="2270125" cy="4572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" name="Object 11"/>
          <p:cNvGraphicFramePr>
            <a:graphicFrameLocks noChangeAspect="1"/>
          </p:cNvGraphicFramePr>
          <p:nvPr/>
        </p:nvGraphicFramePr>
        <p:xfrm>
          <a:off x="4254500" y="5949950"/>
          <a:ext cx="23304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Формула" r:id="rId5" imgW="23469600" imgH="4876800" progId="Equation.3">
                  <p:embed/>
                </p:oleObj>
              </mc:Choice>
              <mc:Fallback>
                <p:oleObj name="Формула" r:id="rId5" imgW="23469600" imgH="4876800" progId="Equation.3">
                  <p:embed/>
                  <p:pic>
                    <p:nvPicPr>
                      <p:cNvPr id="0" name="Изображение 6145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54500" y="5949950"/>
                        <a:ext cx="2330450" cy="4572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7" name="Picture 2" descr="https://prikolnye-kartinki.ru/img/picture/Dec/22/306d4ba3660463373295028a787fc4d5/1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79512" y="3501008"/>
            <a:ext cx="2026651" cy="3356992"/>
          </a:xfrm>
          <a:prstGeom prst="rect">
            <a:avLst/>
          </a:prstGeom>
          <a:noFill/>
        </p:spPr>
      </p:pic>
      <p:sp>
        <p:nvSpPr>
          <p:cNvPr id="111" name="Управляющая кнопка: далее 110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Управляющая кнопка: настраиваемая 112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№22.  Параллелограмм. Треугольник. Площадь. Теорема Пифагора.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2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5" dur="2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7" dur="2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9" dur="2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8" dur="2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0" dur="2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9" dur="2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1" dur="2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2" dur="2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37" grpId="0"/>
      <p:bldP spid="38" grpId="0" build="allAtOnce"/>
      <p:bldP spid="40" grpId="0" build="allAtOnce"/>
      <p:bldP spid="41" grpId="0" build="allAtOnce"/>
      <p:bldP spid="42" grpId="0"/>
      <p:bldP spid="42" grpId="1"/>
      <p:bldP spid="43" grpId="0" build="allAtOnce"/>
      <p:bldP spid="44" grpId="0" build="allAtOnce"/>
      <p:bldP spid="44" grpI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1520" y="1196752"/>
            <a:ext cx="8712968" cy="1006348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2" name="Управляющая кнопка: настраиваемая 71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 (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3" name="Группа 49"/>
          <p:cNvGrpSpPr/>
          <p:nvPr/>
        </p:nvGrpSpPr>
        <p:grpSpPr>
          <a:xfrm>
            <a:off x="1979712" y="2564904"/>
            <a:ext cx="7056784" cy="4176464"/>
            <a:chOff x="107504" y="2564904"/>
            <a:chExt cx="7056784" cy="4176464"/>
          </a:xfrm>
        </p:grpSpPr>
        <p:grpSp>
          <p:nvGrpSpPr>
            <p:cNvPr id="74" name="Группа 18"/>
            <p:cNvGrpSpPr/>
            <p:nvPr/>
          </p:nvGrpSpPr>
          <p:grpSpPr>
            <a:xfrm>
              <a:off x="107504" y="2564904"/>
              <a:ext cx="7056784" cy="4176464"/>
              <a:chOff x="1979712" y="2492896"/>
              <a:chExt cx="7056784" cy="4176464"/>
            </a:xfrm>
          </p:grpSpPr>
          <p:sp>
            <p:nvSpPr>
              <p:cNvPr id="81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Параллелограммом называется четырёхугольник, у которого противоположные стороны попарно параллельны.</a:t>
                </a:r>
                <a:endParaRPr lang="ru-RU" sz="24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5" name="Line 13"/>
            <p:cNvSpPr>
              <a:spLocks noChangeShapeType="1"/>
            </p:cNvSpPr>
            <p:nvPr/>
          </p:nvSpPr>
          <p:spPr bwMode="auto">
            <a:xfrm>
              <a:off x="2122588" y="6094661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Text Box 29"/>
            <p:cNvSpPr txBox="1">
              <a:spLocks noChangeArrowheads="1"/>
            </p:cNvSpPr>
            <p:nvPr/>
          </p:nvSpPr>
          <p:spPr bwMode="auto">
            <a:xfrm>
              <a:off x="2195736" y="5949280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Q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77" name="Text Box 31"/>
            <p:cNvSpPr txBox="1">
              <a:spLocks noChangeArrowheads="1"/>
            </p:cNvSpPr>
            <p:nvPr/>
          </p:nvSpPr>
          <p:spPr bwMode="auto">
            <a:xfrm>
              <a:off x="2627784" y="4509120"/>
              <a:ext cx="412292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 smtClean="0">
                  <a:latin typeface="Times New Roman" panose="02020603050405020304" pitchFamily="18" charset="0"/>
                </a:rPr>
                <a:t>М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78" name="Text Box 40"/>
            <p:cNvSpPr txBox="1">
              <a:spLocks noChangeArrowheads="1"/>
            </p:cNvSpPr>
            <p:nvPr/>
          </p:nvSpPr>
          <p:spPr bwMode="auto">
            <a:xfrm>
              <a:off x="5220072" y="4509120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N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79" name="Параллелограмм 78"/>
            <p:cNvSpPr/>
            <p:nvPr/>
          </p:nvSpPr>
          <p:spPr>
            <a:xfrm>
              <a:off x="2555776" y="4869160"/>
              <a:ext cx="2664296" cy="1224136"/>
            </a:xfrm>
            <a:prstGeom prst="parallelogram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Text Box 29"/>
            <p:cNvSpPr txBox="1">
              <a:spLocks noChangeArrowheads="1"/>
            </p:cNvSpPr>
            <p:nvPr/>
          </p:nvSpPr>
          <p:spPr bwMode="auto">
            <a:xfrm>
              <a:off x="4860032" y="5949280"/>
              <a:ext cx="341760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P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3" name="Группа 56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84" name="Группа 50"/>
            <p:cNvGrpSpPr/>
            <p:nvPr/>
          </p:nvGrpSpPr>
          <p:grpSpPr>
            <a:xfrm>
              <a:off x="1979712" y="2564904"/>
              <a:ext cx="7056784" cy="4176464"/>
              <a:chOff x="-900608" y="3140968"/>
              <a:chExt cx="7056784" cy="4176464"/>
            </a:xfrm>
          </p:grpSpPr>
          <p:grpSp>
            <p:nvGrpSpPr>
              <p:cNvPr id="93" name="Группа 18"/>
              <p:cNvGrpSpPr/>
              <p:nvPr/>
            </p:nvGrpSpPr>
            <p:grpSpPr>
              <a:xfrm>
                <a:off x="-900608" y="3140968"/>
                <a:ext cx="7056784" cy="4176464"/>
                <a:chOff x="971600" y="3068960"/>
                <a:chExt cx="7056784" cy="4176464"/>
              </a:xfrm>
            </p:grpSpPr>
            <p:sp>
              <p:nvSpPr>
                <p:cNvPr id="99" name="Прямоугольник 3"/>
                <p:cNvSpPr/>
                <p:nvPr/>
              </p:nvSpPr>
              <p:spPr>
                <a:xfrm>
                  <a:off x="971600" y="3068960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457200" indent="-457200" algn="ctr"/>
                  <a:r>
                    <a:rPr lang="ru-RU" sz="2400" b="1" dirty="0" smtClean="0">
                      <a:solidFill>
                        <a:schemeClr val="accent3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Диагонали параллелограмма </a:t>
                  </a:r>
                  <a:endParaRPr lang="ru-RU" sz="2400" b="1" dirty="0" smtClean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457200" indent="-457200" algn="ctr"/>
                  <a:r>
                    <a:rPr lang="ru-RU" sz="2400" b="1" dirty="0" smtClean="0">
                      <a:solidFill>
                        <a:schemeClr val="accent3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точкой пересечения делятся пополам.</a:t>
                  </a:r>
                  <a:endParaRPr lang="ru-RU" sz="2400" b="1" dirty="0" smtClean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0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accent6">
                      <a:lumMod val="50000"/>
                    </a:schemeClr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4" name="Line 13"/>
              <p:cNvSpPr>
                <a:spLocks noChangeShapeType="1"/>
              </p:cNvSpPr>
              <p:nvPr/>
            </p:nvSpPr>
            <p:spPr bwMode="auto">
              <a:xfrm>
                <a:off x="2122588" y="6094661"/>
                <a:ext cx="3175" cy="1587"/>
              </a:xfrm>
              <a:prstGeom prst="line">
                <a:avLst/>
              </a:prstGeom>
              <a:noFill/>
              <a:ln w="9525">
                <a:solidFill>
                  <a:schemeClr val="accent6">
                    <a:lumMod val="50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" name="Text Box 29"/>
              <p:cNvSpPr txBox="1">
                <a:spLocks noChangeArrowheads="1"/>
              </p:cNvSpPr>
              <p:nvPr/>
            </p:nvSpPr>
            <p:spPr bwMode="auto">
              <a:xfrm>
                <a:off x="683568" y="5949280"/>
                <a:ext cx="370614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anose="02020603050405020304" pitchFamily="18" charset="0"/>
                  </a:rPr>
                  <a:t>Q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" name="Text Box 31"/>
              <p:cNvSpPr txBox="1">
                <a:spLocks noChangeArrowheads="1"/>
              </p:cNvSpPr>
              <p:nvPr/>
            </p:nvSpPr>
            <p:spPr bwMode="auto">
              <a:xfrm>
                <a:off x="1259632" y="4437112"/>
                <a:ext cx="412292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anose="02020603050405020304" pitchFamily="18" charset="0"/>
                  </a:rPr>
                  <a:t>M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" name="Text Box 40"/>
              <p:cNvSpPr txBox="1">
                <a:spLocks noChangeArrowheads="1"/>
              </p:cNvSpPr>
              <p:nvPr/>
            </p:nvSpPr>
            <p:spPr bwMode="auto">
              <a:xfrm>
                <a:off x="4499992" y="4437112"/>
                <a:ext cx="370614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anose="02020603050405020304" pitchFamily="18" charset="0"/>
                  </a:rPr>
                  <a:t>N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" name="Text Box 29"/>
              <p:cNvSpPr txBox="1">
                <a:spLocks noChangeArrowheads="1"/>
              </p:cNvSpPr>
              <p:nvPr/>
            </p:nvSpPr>
            <p:spPr bwMode="auto">
              <a:xfrm>
                <a:off x="3995936" y="5949280"/>
                <a:ext cx="341760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anose="02020603050405020304" pitchFamily="18" charset="0"/>
                  </a:rPr>
                  <a:t>P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</p:grpSp>
        <p:cxnSp>
          <p:nvCxnSpPr>
            <p:cNvPr id="85" name="Прямая соединительная линия 84"/>
            <p:cNvCxnSpPr/>
            <p:nvPr/>
          </p:nvCxnSpPr>
          <p:spPr>
            <a:xfrm>
              <a:off x="4499992" y="4221088"/>
              <a:ext cx="2304256" cy="14401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/>
            <p:nvPr/>
          </p:nvCxnSpPr>
          <p:spPr>
            <a:xfrm flipV="1">
              <a:off x="3923928" y="4221088"/>
              <a:ext cx="3456384" cy="14401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Параллелограмм 88"/>
            <p:cNvSpPr/>
            <p:nvPr/>
          </p:nvSpPr>
          <p:spPr>
            <a:xfrm>
              <a:off x="3923928" y="4221088"/>
              <a:ext cx="3456384" cy="1440160"/>
            </a:xfrm>
            <a:prstGeom prst="parallelogram">
              <a:avLst>
                <a:gd name="adj" fmla="val 39513"/>
              </a:avLst>
            </a:prstGeom>
            <a:noFill/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Text Box 29"/>
            <p:cNvSpPr txBox="1">
              <a:spLocks noChangeArrowheads="1"/>
            </p:cNvSpPr>
            <p:nvPr/>
          </p:nvSpPr>
          <p:spPr bwMode="auto">
            <a:xfrm>
              <a:off x="5508104" y="4581128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 smtClean="0">
                  <a:latin typeface="Times New Roman" panose="02020603050405020304" pitchFamily="18" charset="0"/>
                </a:rPr>
                <a:t>О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91" name="Object 2"/>
            <p:cNvGraphicFramePr>
              <a:graphicFrameLocks noChangeAspect="1"/>
            </p:cNvGraphicFramePr>
            <p:nvPr/>
          </p:nvGraphicFramePr>
          <p:xfrm>
            <a:off x="3246438" y="6021388"/>
            <a:ext cx="1541462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69" name="Формула" r:id="rId2" imgW="15544800" imgH="4876800" progId="Equation.3">
                    <p:embed/>
                  </p:oleObj>
                </mc:Choice>
                <mc:Fallback>
                  <p:oleObj name="Формула" r:id="rId2" imgW="15544800" imgH="4876800" progId="Equation.3">
                    <p:embed/>
                    <p:pic>
                      <p:nvPicPr>
                        <p:cNvPr id="0" name="Изображение 716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246438" y="6021388"/>
                          <a:ext cx="1541462" cy="4572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" name="Object 3"/>
            <p:cNvGraphicFramePr>
              <a:graphicFrameLocks noChangeAspect="1"/>
            </p:cNvGraphicFramePr>
            <p:nvPr/>
          </p:nvGraphicFramePr>
          <p:xfrm>
            <a:off x="6054725" y="6021388"/>
            <a:ext cx="154305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0" name="Формула" r:id="rId4" imgW="15544800" imgH="4876800" progId="Equation.3">
                    <p:embed/>
                  </p:oleObj>
                </mc:Choice>
                <mc:Fallback>
                  <p:oleObj name="Формула" r:id="rId4" imgW="15544800" imgH="4876800" progId="Equation.3">
                    <p:embed/>
                    <p:pic>
                      <p:nvPicPr>
                        <p:cNvPr id="0" name="Изображение 716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054725" y="6021388"/>
                          <a:ext cx="1543050" cy="4572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1" name="Управляющая кнопка: настраиваемая 100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№22.  Параллелограмм. Треугольник. Площадь. Теорема Пифагора.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2" name="Группа 101"/>
          <p:cNvGrpSpPr/>
          <p:nvPr/>
        </p:nvGrpSpPr>
        <p:grpSpPr>
          <a:xfrm>
            <a:off x="1979712" y="2564904"/>
            <a:ext cx="7067358" cy="4176464"/>
            <a:chOff x="1979712" y="2564904"/>
            <a:chExt cx="7067358" cy="4176464"/>
          </a:xfrm>
        </p:grpSpPr>
        <p:grpSp>
          <p:nvGrpSpPr>
            <p:cNvPr id="103" name="Группа 50"/>
            <p:cNvGrpSpPr/>
            <p:nvPr/>
          </p:nvGrpSpPr>
          <p:grpSpPr>
            <a:xfrm>
              <a:off x="1979712" y="2564904"/>
              <a:ext cx="7067358" cy="4176464"/>
              <a:chOff x="-900608" y="3140968"/>
              <a:chExt cx="7067358" cy="4176464"/>
            </a:xfrm>
          </p:grpSpPr>
          <p:grpSp>
            <p:nvGrpSpPr>
              <p:cNvPr id="114" name="Группа 18"/>
              <p:cNvGrpSpPr/>
              <p:nvPr/>
            </p:nvGrpSpPr>
            <p:grpSpPr>
              <a:xfrm>
                <a:off x="-900608" y="3140968"/>
                <a:ext cx="7056784" cy="4176464"/>
                <a:chOff x="971600" y="3068960"/>
                <a:chExt cx="7056784" cy="4176464"/>
              </a:xfrm>
            </p:grpSpPr>
            <p:sp>
              <p:nvSpPr>
                <p:cNvPr id="120" name="Прямоугольник 3"/>
                <p:cNvSpPr/>
                <p:nvPr/>
              </p:nvSpPr>
              <p:spPr>
                <a:xfrm>
                  <a:off x="971600" y="3068960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1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accent6">
                      <a:lumMod val="50000"/>
                    </a:schemeClr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5" name="Line 13"/>
              <p:cNvSpPr>
                <a:spLocks noChangeShapeType="1"/>
              </p:cNvSpPr>
              <p:nvPr/>
            </p:nvSpPr>
            <p:spPr bwMode="auto">
              <a:xfrm>
                <a:off x="2122588" y="6094661"/>
                <a:ext cx="3175" cy="1587"/>
              </a:xfrm>
              <a:prstGeom prst="line">
                <a:avLst/>
              </a:prstGeom>
              <a:noFill/>
              <a:ln w="9525">
                <a:solidFill>
                  <a:schemeClr val="accent6">
                    <a:lumMod val="50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" name="Text Box 29"/>
              <p:cNvSpPr txBox="1">
                <a:spLocks noChangeArrowheads="1"/>
              </p:cNvSpPr>
              <p:nvPr/>
            </p:nvSpPr>
            <p:spPr bwMode="auto">
              <a:xfrm>
                <a:off x="2483768" y="5013176"/>
                <a:ext cx="370614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anose="02020603050405020304" pitchFamily="18" charset="0"/>
                  </a:rPr>
                  <a:t>Q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7" name="Text Box 31"/>
              <p:cNvSpPr txBox="1">
                <a:spLocks noChangeArrowheads="1"/>
              </p:cNvSpPr>
              <p:nvPr/>
            </p:nvSpPr>
            <p:spPr bwMode="auto">
              <a:xfrm>
                <a:off x="3059832" y="3573016"/>
                <a:ext cx="412292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anose="02020603050405020304" pitchFamily="18" charset="0"/>
                  </a:rPr>
                  <a:t>M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8" name="Text Box 40"/>
              <p:cNvSpPr txBox="1">
                <a:spLocks noChangeArrowheads="1"/>
              </p:cNvSpPr>
              <p:nvPr/>
            </p:nvSpPr>
            <p:spPr bwMode="auto">
              <a:xfrm>
                <a:off x="5796136" y="3501008"/>
                <a:ext cx="370614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anose="02020603050405020304" pitchFamily="18" charset="0"/>
                  </a:rPr>
                  <a:t>N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9" name="Text Box 29"/>
              <p:cNvSpPr txBox="1">
                <a:spLocks noChangeArrowheads="1"/>
              </p:cNvSpPr>
              <p:nvPr/>
            </p:nvSpPr>
            <p:spPr bwMode="auto">
              <a:xfrm>
                <a:off x="5436096" y="5013176"/>
                <a:ext cx="341760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anose="02020603050405020304" pitchFamily="18" charset="0"/>
                  </a:rPr>
                  <a:t>P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</p:grp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6300192" y="3356992"/>
              <a:ext cx="1944216" cy="14401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я соединительная линия 104"/>
            <p:cNvCxnSpPr/>
            <p:nvPr/>
          </p:nvCxnSpPr>
          <p:spPr>
            <a:xfrm flipV="1">
              <a:off x="5724128" y="3356992"/>
              <a:ext cx="3096344" cy="14401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Параллелограмм 105"/>
            <p:cNvSpPr/>
            <p:nvPr/>
          </p:nvSpPr>
          <p:spPr>
            <a:xfrm>
              <a:off x="5724128" y="3356992"/>
              <a:ext cx="3096344" cy="1440160"/>
            </a:xfrm>
            <a:prstGeom prst="parallelogram">
              <a:avLst>
                <a:gd name="adj" fmla="val 39513"/>
              </a:avLst>
            </a:prstGeom>
            <a:noFill/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Text Box 29"/>
            <p:cNvSpPr txBox="1">
              <a:spLocks noChangeArrowheads="1"/>
            </p:cNvSpPr>
            <p:nvPr/>
          </p:nvSpPr>
          <p:spPr bwMode="auto">
            <a:xfrm>
              <a:off x="7092280" y="3717032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 smtClean="0">
                  <a:latin typeface="Times New Roman" panose="02020603050405020304" pitchFamily="18" charset="0"/>
                </a:rPr>
                <a:t>О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08" name="Object 4"/>
            <p:cNvGraphicFramePr>
              <a:graphicFrameLocks noChangeAspect="1"/>
            </p:cNvGraphicFramePr>
            <p:nvPr/>
          </p:nvGraphicFramePr>
          <p:xfrm>
            <a:off x="2020888" y="2708275"/>
            <a:ext cx="3876675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1" name="Формула" r:id="rId6" imgW="40233600" imgH="4876800" progId="Equation.3">
                    <p:embed/>
                  </p:oleObj>
                </mc:Choice>
                <mc:Fallback>
                  <p:oleObj name="Формула" r:id="rId6" imgW="40233600" imgH="4876800" progId="Equation.3">
                    <p:embed/>
                    <p:pic>
                      <p:nvPicPr>
                        <p:cNvPr id="0" name="Изображение 717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020888" y="2708275"/>
                          <a:ext cx="3876675" cy="4572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9" name="Object 5"/>
            <p:cNvGraphicFramePr>
              <a:graphicFrameLocks noChangeAspect="1"/>
            </p:cNvGraphicFramePr>
            <p:nvPr/>
          </p:nvGraphicFramePr>
          <p:xfrm>
            <a:off x="2123728" y="3140968"/>
            <a:ext cx="2236787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2" name="Формула" r:id="rId8" imgW="22555200" imgH="4876800" progId="Equation.3">
                    <p:embed/>
                  </p:oleObj>
                </mc:Choice>
                <mc:Fallback>
                  <p:oleObj name="Формула" r:id="rId8" imgW="22555200" imgH="4876800" progId="Equation.3">
                    <p:embed/>
                    <p:pic>
                      <p:nvPicPr>
                        <p:cNvPr id="0" name="Изображение 717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123728" y="3140968"/>
                          <a:ext cx="2236787" cy="4572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0" name="Object 6"/>
            <p:cNvGraphicFramePr>
              <a:graphicFrameLocks noChangeAspect="1"/>
            </p:cNvGraphicFramePr>
            <p:nvPr/>
          </p:nvGraphicFramePr>
          <p:xfrm>
            <a:off x="2185988" y="3573463"/>
            <a:ext cx="1601787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3" name="Формула" r:id="rId10" imgW="16154400" imgH="4267200" progId="Equation.3">
                    <p:embed/>
                  </p:oleObj>
                </mc:Choice>
                <mc:Fallback>
                  <p:oleObj name="Формула" r:id="rId10" imgW="16154400" imgH="4267200" progId="Equation.3">
                    <p:embed/>
                    <p:pic>
                      <p:nvPicPr>
                        <p:cNvPr id="0" name="Изображение 717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185988" y="3573463"/>
                          <a:ext cx="1601787" cy="40005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1" name="Object 7"/>
            <p:cNvGraphicFramePr>
              <a:graphicFrameLocks noChangeAspect="1"/>
            </p:cNvGraphicFramePr>
            <p:nvPr/>
          </p:nvGraphicFramePr>
          <p:xfrm>
            <a:off x="2123728" y="4077072"/>
            <a:ext cx="1573213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4" name="Формула" r:id="rId12" imgW="15849600" imgH="4267200" progId="Equation.3">
                    <p:embed/>
                  </p:oleObj>
                </mc:Choice>
                <mc:Fallback>
                  <p:oleObj name="Формула" r:id="rId12" imgW="15849600" imgH="4267200" progId="Equation.3">
                    <p:embed/>
                    <p:pic>
                      <p:nvPicPr>
                        <p:cNvPr id="0" name="Изображение 717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123728" y="4077072"/>
                          <a:ext cx="1573213" cy="40005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2" name="Прямая соединительная линия 111"/>
            <p:cNvCxnSpPr/>
            <p:nvPr/>
          </p:nvCxnSpPr>
          <p:spPr>
            <a:xfrm>
              <a:off x="2123728" y="4509120"/>
              <a:ext cx="28083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13" name="Object 8"/>
            <p:cNvGraphicFramePr>
              <a:graphicFrameLocks noChangeAspect="1"/>
            </p:cNvGraphicFramePr>
            <p:nvPr/>
          </p:nvGraphicFramePr>
          <p:xfrm>
            <a:off x="2195736" y="4509120"/>
            <a:ext cx="2327275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5" name="Формула" r:id="rId14" imgW="23469600" imgH="4876800" progId="Equation.3">
                    <p:embed/>
                  </p:oleObj>
                </mc:Choice>
                <mc:Fallback>
                  <p:oleObj name="Формула" r:id="rId14" imgW="23469600" imgH="4876800" progId="Equation.3">
                    <p:embed/>
                    <p:pic>
                      <p:nvPicPr>
                        <p:cNvPr id="0" name="Изображение 717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2195736" y="4509120"/>
                          <a:ext cx="2327275" cy="4572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2" name="Управляющая кнопка: настраиваемая 121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6" name="Object 2"/>
          <p:cNvGraphicFramePr>
            <a:graphicFrameLocks noChangeAspect="1"/>
          </p:cNvGraphicFramePr>
          <p:nvPr/>
        </p:nvGraphicFramePr>
        <p:xfrm>
          <a:off x="2699792" y="5445224"/>
          <a:ext cx="15414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Формула" r:id="rId16" imgW="15544800" imgH="4876800" progId="Equation.3">
                  <p:embed/>
                </p:oleObj>
              </mc:Choice>
              <mc:Fallback>
                <p:oleObj name="Формула" r:id="rId16" imgW="15544800" imgH="4876800" progId="Equation.3">
                  <p:embed/>
                  <p:pic>
                    <p:nvPicPr>
                      <p:cNvPr id="0" name="Изображение 7175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699792" y="5445224"/>
                        <a:ext cx="1541462" cy="4572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" name="Object 3"/>
          <p:cNvGraphicFramePr>
            <a:graphicFrameLocks noChangeAspect="1"/>
          </p:cNvGraphicFramePr>
          <p:nvPr/>
        </p:nvGraphicFramePr>
        <p:xfrm>
          <a:off x="2699792" y="5877272"/>
          <a:ext cx="15430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Формула" r:id="rId18" imgW="15544800" imgH="4876800" progId="Equation.3">
                  <p:embed/>
                </p:oleObj>
              </mc:Choice>
              <mc:Fallback>
                <p:oleObj name="Формула" r:id="rId18" imgW="15544800" imgH="4876800" progId="Equation.3">
                  <p:embed/>
                  <p:pic>
                    <p:nvPicPr>
                      <p:cNvPr id="0" name="Изображение 7176"/>
                      <p:cNvPicPr>
                        <a:picLocks noChangeAspect="1"/>
                      </p:cNvPicPr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699792" y="5877272"/>
                        <a:ext cx="1543050" cy="4572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" name="Стрелка вправо с вырезом 167"/>
          <p:cNvSpPr/>
          <p:nvPr/>
        </p:nvSpPr>
        <p:spPr>
          <a:xfrm>
            <a:off x="4427984" y="5517232"/>
            <a:ext cx="978408" cy="288032"/>
          </a:xfrm>
          <a:prstGeom prst="notchedRightArrow">
            <a:avLst>
              <a:gd name="adj1" fmla="val 50000"/>
              <a:gd name="adj2" fmla="val 131724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Стрелка вправо с вырезом 168"/>
          <p:cNvSpPr/>
          <p:nvPr/>
        </p:nvSpPr>
        <p:spPr>
          <a:xfrm>
            <a:off x="4427984" y="5949280"/>
            <a:ext cx="978408" cy="288032"/>
          </a:xfrm>
          <a:prstGeom prst="notchedRightArrow">
            <a:avLst>
              <a:gd name="adj1" fmla="val 50000"/>
              <a:gd name="adj2" fmla="val 131724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70" name="Object 9"/>
          <p:cNvGraphicFramePr>
            <a:graphicFrameLocks noChangeAspect="1"/>
          </p:cNvGraphicFramePr>
          <p:nvPr/>
        </p:nvGraphicFramePr>
        <p:xfrm>
          <a:off x="5724128" y="5445224"/>
          <a:ext cx="17843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Формула" r:id="rId20" imgW="17983200" imgH="4876800" progId="Equation.3">
                  <p:embed/>
                </p:oleObj>
              </mc:Choice>
              <mc:Fallback>
                <p:oleObj name="Формула" r:id="rId20" imgW="17983200" imgH="4876800" progId="Equation.3">
                  <p:embed/>
                  <p:pic>
                    <p:nvPicPr>
                      <p:cNvPr id="0" name="Изображение 7177"/>
                      <p:cNvPicPr>
                        <a:picLocks noChangeAspect="1"/>
                      </p:cNvPicPr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724128" y="5445224"/>
                        <a:ext cx="1784350" cy="4572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" name="Object 10"/>
          <p:cNvGraphicFramePr>
            <a:graphicFrameLocks noChangeAspect="1"/>
          </p:cNvGraphicFramePr>
          <p:nvPr/>
        </p:nvGraphicFramePr>
        <p:xfrm>
          <a:off x="5754688" y="5876925"/>
          <a:ext cx="17240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Формула" r:id="rId22" imgW="17373600" imgH="4876800" progId="Equation.3">
                  <p:embed/>
                </p:oleObj>
              </mc:Choice>
              <mc:Fallback>
                <p:oleObj name="Формула" r:id="rId22" imgW="17373600" imgH="4876800" progId="Equation.3">
                  <p:embed/>
                  <p:pic>
                    <p:nvPicPr>
                      <p:cNvPr id="0" name="Изображение 7178"/>
                      <p:cNvPicPr>
                        <a:picLocks noChangeAspect="1"/>
                      </p:cNvPicPr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754688" y="5876925"/>
                        <a:ext cx="1724025" cy="4572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2" name="Прямоугольник 171"/>
          <p:cNvSpPr/>
          <p:nvPr/>
        </p:nvSpPr>
        <p:spPr>
          <a:xfrm>
            <a:off x="6444208" y="5301208"/>
            <a:ext cx="1080120" cy="5760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3" name="Прямоугольник 172"/>
          <p:cNvSpPr/>
          <p:nvPr/>
        </p:nvSpPr>
        <p:spPr>
          <a:xfrm>
            <a:off x="6444208" y="5877272"/>
            <a:ext cx="1080120" cy="5760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6" name="Picture 2" descr="https://prikolnye-kartinki.ru/img/picture/Dec/22/306d4ba3660463373295028a787fc4d5/1.jpg"/>
          <p:cNvPicPr>
            <a:picLocks noChangeAspect="1" noChangeArrowheads="1"/>
          </p:cNvPicPr>
          <p:nvPr/>
        </p:nvPicPr>
        <p:blipFill>
          <a:blip r:embed="rId24" cstate="email"/>
          <a:srcRect/>
          <a:stretch>
            <a:fillRect/>
          </a:stretch>
        </p:blipFill>
        <p:spPr bwMode="auto">
          <a:xfrm>
            <a:off x="179512" y="3501008"/>
            <a:ext cx="2026651" cy="3356992"/>
          </a:xfrm>
          <a:prstGeom prst="rect">
            <a:avLst/>
          </a:prstGeom>
          <a:noFill/>
        </p:spPr>
      </p:pic>
      <p:sp>
        <p:nvSpPr>
          <p:cNvPr id="175" name="Управляющая кнопка: далее 174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</p:childTnLst>
        </p:cTn>
      </p:par>
    </p:tnLst>
    <p:bldLst>
      <p:bldP spid="168" grpId="0" animBg="1"/>
      <p:bldP spid="169" grpId="0" animBg="1"/>
      <p:bldP spid="172" grpId="0" animBg="1"/>
      <p:bldP spid="17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1520" y="1484784"/>
            <a:ext cx="8712968" cy="706261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94" name="Управляющая кнопка: настраиваемая 93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5" name="Группа 44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96" name="Группа 56"/>
            <p:cNvGrpSpPr/>
            <p:nvPr/>
          </p:nvGrpSpPr>
          <p:grpSpPr>
            <a:xfrm>
              <a:off x="1979712" y="2564904"/>
              <a:ext cx="7056784" cy="4176464"/>
              <a:chOff x="1827312" y="2340496"/>
              <a:chExt cx="7056784" cy="4176464"/>
            </a:xfrm>
          </p:grpSpPr>
          <p:sp>
            <p:nvSpPr>
              <p:cNvPr id="106" name="Прямоугольник 105"/>
              <p:cNvSpPr/>
              <p:nvPr/>
            </p:nvSpPr>
            <p:spPr>
              <a:xfrm>
                <a:off x="1827312" y="23404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7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7" name="TextBox 96"/>
            <p:cNvSpPr txBox="1"/>
            <p:nvPr/>
          </p:nvSpPr>
          <p:spPr>
            <a:xfrm>
              <a:off x="3851920" y="2852936"/>
              <a:ext cx="35466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Площадь треугольника.</a:t>
              </a:r>
              <a:endPara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8" name="Object 3"/>
            <p:cNvGraphicFramePr>
              <a:graphicFrameLocks noChangeAspect="1"/>
            </p:cNvGraphicFramePr>
            <p:nvPr/>
          </p:nvGraphicFramePr>
          <p:xfrm>
            <a:off x="3635896" y="5661248"/>
            <a:ext cx="388937" cy="379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3" name="Формула" r:id="rId2" imgW="3048000" imgH="3352800" progId="Equation.3">
                    <p:embed/>
                  </p:oleObj>
                </mc:Choice>
                <mc:Fallback>
                  <p:oleObj name="Формула" r:id="rId2" imgW="3048000" imgH="3352800" progId="Equation.3">
                    <p:embed/>
                    <p:pic>
                      <p:nvPicPr>
                        <p:cNvPr id="0" name="Изображение 819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635896" y="5661248"/>
                          <a:ext cx="388937" cy="3794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9" name="Object 15"/>
            <p:cNvGraphicFramePr>
              <a:graphicFrameLocks noChangeAspect="1"/>
            </p:cNvGraphicFramePr>
            <p:nvPr/>
          </p:nvGraphicFramePr>
          <p:xfrm>
            <a:off x="4355976" y="4149080"/>
            <a:ext cx="388938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4" name="Формула" r:id="rId4" imgW="3048000" imgH="4267200" progId="Equation.3">
                    <p:embed/>
                  </p:oleObj>
                </mc:Choice>
                <mc:Fallback>
                  <p:oleObj name="Формула" r:id="rId4" imgW="3048000" imgH="4267200" progId="Equation.3">
                    <p:embed/>
                    <p:pic>
                      <p:nvPicPr>
                        <p:cNvPr id="0" name="Изображение 819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355976" y="4149080"/>
                          <a:ext cx="388938" cy="4826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0" name="Object 16"/>
            <p:cNvGraphicFramePr>
              <a:graphicFrameLocks noChangeAspect="1"/>
            </p:cNvGraphicFramePr>
            <p:nvPr/>
          </p:nvGraphicFramePr>
          <p:xfrm>
            <a:off x="2627784" y="4581128"/>
            <a:ext cx="350838" cy="379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5" name="Формула" r:id="rId6" imgW="2743200" imgH="3352800" progId="Equation.3">
                    <p:embed/>
                  </p:oleObj>
                </mc:Choice>
                <mc:Fallback>
                  <p:oleObj name="Формула" r:id="rId6" imgW="2743200" imgH="3352800" progId="Equation.3">
                    <p:embed/>
                    <p:pic>
                      <p:nvPicPr>
                        <p:cNvPr id="0" name="Изображение 819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627784" y="4581128"/>
                          <a:ext cx="350838" cy="3794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1" name="Object 17"/>
            <p:cNvGraphicFramePr>
              <a:graphicFrameLocks noChangeAspect="1"/>
            </p:cNvGraphicFramePr>
            <p:nvPr/>
          </p:nvGraphicFramePr>
          <p:xfrm>
            <a:off x="3563888" y="4725144"/>
            <a:ext cx="388938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6" name="Формула" r:id="rId8" imgW="3048000" imgH="4267200" progId="Equation.3">
                    <p:embed/>
                  </p:oleObj>
                </mc:Choice>
                <mc:Fallback>
                  <p:oleObj name="Формула" r:id="rId8" imgW="3048000" imgH="4267200" progId="Equation.3">
                    <p:embed/>
                    <p:pic>
                      <p:nvPicPr>
                        <p:cNvPr id="0" name="Изображение 819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563888" y="4725144"/>
                          <a:ext cx="388938" cy="4826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" name="Прямоугольник 101"/>
            <p:cNvSpPr/>
            <p:nvPr/>
          </p:nvSpPr>
          <p:spPr>
            <a:xfrm>
              <a:off x="3491880" y="5301208"/>
              <a:ext cx="216024" cy="2880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3" name="Прямая соединительная линия 102"/>
            <p:cNvCxnSpPr>
              <a:stCxn id="104" idx="0"/>
              <a:endCxn id="104" idx="3"/>
            </p:cNvCxnSpPr>
            <p:nvPr/>
          </p:nvCxnSpPr>
          <p:spPr>
            <a:xfrm>
              <a:off x="3499553" y="3573016"/>
              <a:ext cx="0" cy="201622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Равнобедренный треугольник 103"/>
            <p:cNvSpPr/>
            <p:nvPr/>
          </p:nvSpPr>
          <p:spPr>
            <a:xfrm>
              <a:off x="2843808" y="3573016"/>
              <a:ext cx="2304256" cy="2016224"/>
            </a:xfrm>
            <a:prstGeom prst="triangle">
              <a:avLst>
                <a:gd name="adj" fmla="val 28458"/>
              </a:avLst>
            </a:prstGeom>
            <a:solidFill>
              <a:schemeClr val="bg1">
                <a:alpha val="0"/>
              </a:schemeClr>
            </a:solidFill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05" name="Object 3"/>
            <p:cNvGraphicFramePr>
              <a:graphicFrameLocks noChangeAspect="1"/>
            </p:cNvGraphicFramePr>
            <p:nvPr/>
          </p:nvGraphicFramePr>
          <p:xfrm>
            <a:off x="5868144" y="4437112"/>
            <a:ext cx="1976437" cy="1068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7" name="Формула" r:id="rId10" imgW="15544800" imgH="9448800" progId="Equation.3">
                    <p:embed/>
                  </p:oleObj>
                </mc:Choice>
                <mc:Fallback>
                  <p:oleObj name="Формула" r:id="rId10" imgW="15544800" imgH="9448800" progId="Equation.3">
                    <p:embed/>
                    <p:pic>
                      <p:nvPicPr>
                        <p:cNvPr id="0" name="Изображение 819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5868144" y="4437112"/>
                          <a:ext cx="1976437" cy="106838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8" name="Управляющая кнопка: настраиваемая 107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(3)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9" name="Группа 138"/>
          <p:cNvGrpSpPr/>
          <p:nvPr/>
        </p:nvGrpSpPr>
        <p:grpSpPr>
          <a:xfrm>
            <a:off x="1979712" y="2564904"/>
            <a:ext cx="7056784" cy="4209305"/>
            <a:chOff x="107504" y="2532063"/>
            <a:chExt cx="7056784" cy="4209305"/>
          </a:xfrm>
        </p:grpSpPr>
        <p:grpSp>
          <p:nvGrpSpPr>
            <p:cNvPr id="110" name="Группа 56"/>
            <p:cNvGrpSpPr/>
            <p:nvPr/>
          </p:nvGrpSpPr>
          <p:grpSpPr>
            <a:xfrm>
              <a:off x="107504" y="2564904"/>
              <a:ext cx="7056784" cy="4176464"/>
              <a:chOff x="1827312" y="2340496"/>
              <a:chExt cx="7056784" cy="4176464"/>
            </a:xfrm>
          </p:grpSpPr>
          <p:sp>
            <p:nvSpPr>
              <p:cNvPr id="123" name="Прямоугольник 122"/>
              <p:cNvSpPr/>
              <p:nvPr/>
            </p:nvSpPr>
            <p:spPr>
              <a:xfrm>
                <a:off x="1827312" y="23404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4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aphicFrame>
          <p:nvGraphicFramePr>
            <p:cNvPr id="111" name="Object 3"/>
            <p:cNvGraphicFramePr>
              <a:graphicFrameLocks noChangeAspect="1"/>
            </p:cNvGraphicFramePr>
            <p:nvPr/>
          </p:nvGraphicFramePr>
          <p:xfrm>
            <a:off x="4283968" y="4908327"/>
            <a:ext cx="466725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8" name="Формула" r:id="rId12" imgW="3657600" imgH="3962400" progId="Equation.3">
                    <p:embed/>
                  </p:oleObj>
                </mc:Choice>
                <mc:Fallback>
                  <p:oleObj name="Формула" r:id="rId12" imgW="3657600" imgH="3962400" progId="Equation.3">
                    <p:embed/>
                    <p:pic>
                      <p:nvPicPr>
                        <p:cNvPr id="0" name="Изображение 819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4283968" y="4908327"/>
                          <a:ext cx="466725" cy="4476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" name="Object 15"/>
            <p:cNvGraphicFramePr>
              <a:graphicFrameLocks noChangeAspect="1"/>
            </p:cNvGraphicFramePr>
            <p:nvPr/>
          </p:nvGraphicFramePr>
          <p:xfrm>
            <a:off x="6694488" y="4886325"/>
            <a:ext cx="466725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9" name="Формула" r:id="rId14" imgW="3657600" imgH="3962400" progId="Equation.3">
                    <p:embed/>
                  </p:oleObj>
                </mc:Choice>
                <mc:Fallback>
                  <p:oleObj name="Формула" r:id="rId14" imgW="3657600" imgH="3962400" progId="Equation.3">
                    <p:embed/>
                    <p:pic>
                      <p:nvPicPr>
                        <p:cNvPr id="0" name="Изображение 819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6694488" y="4886325"/>
                          <a:ext cx="466725" cy="4476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3" name="Object 16"/>
            <p:cNvGraphicFramePr>
              <a:graphicFrameLocks noChangeAspect="1"/>
            </p:cNvGraphicFramePr>
            <p:nvPr/>
          </p:nvGraphicFramePr>
          <p:xfrm>
            <a:off x="4860032" y="2532063"/>
            <a:ext cx="468313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0" name="Формула" r:id="rId16" imgW="3657600" imgH="4267200" progId="Equation.3">
                    <p:embed/>
                  </p:oleObj>
                </mc:Choice>
                <mc:Fallback>
                  <p:oleObj name="Формула" r:id="rId16" imgW="3657600" imgH="4267200" progId="Equation.3">
                    <p:embed/>
                    <p:pic>
                      <p:nvPicPr>
                        <p:cNvPr id="0" name="Изображение 819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4860032" y="2532063"/>
                          <a:ext cx="468313" cy="4826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4" name="Object 17"/>
            <p:cNvGraphicFramePr>
              <a:graphicFrameLocks noChangeAspect="1"/>
            </p:cNvGraphicFramePr>
            <p:nvPr/>
          </p:nvGraphicFramePr>
          <p:xfrm>
            <a:off x="5076056" y="4869160"/>
            <a:ext cx="544512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1" name="Формула" r:id="rId18" imgW="4267200" imgH="3962400" progId="Equation.3">
                    <p:embed/>
                  </p:oleObj>
                </mc:Choice>
                <mc:Fallback>
                  <p:oleObj name="Формула" r:id="rId18" imgW="4267200" imgH="3962400" progId="Equation.3">
                    <p:embed/>
                    <p:pic>
                      <p:nvPicPr>
                        <p:cNvPr id="0" name="Изображение 820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5076056" y="4869160"/>
                          <a:ext cx="544512" cy="4476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5" name="Прямоугольник 114"/>
            <p:cNvSpPr/>
            <p:nvPr/>
          </p:nvSpPr>
          <p:spPr>
            <a:xfrm>
              <a:off x="5292080" y="4581128"/>
              <a:ext cx="216024" cy="2880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6" name="Прямая соединительная линия 115"/>
            <p:cNvCxnSpPr>
              <a:stCxn id="117" idx="0"/>
              <a:endCxn id="117" idx="3"/>
            </p:cNvCxnSpPr>
            <p:nvPr/>
          </p:nvCxnSpPr>
          <p:spPr>
            <a:xfrm>
              <a:off x="5299753" y="2852936"/>
              <a:ext cx="0" cy="201622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Равнобедренный треугольник 116"/>
            <p:cNvSpPr/>
            <p:nvPr/>
          </p:nvSpPr>
          <p:spPr>
            <a:xfrm>
              <a:off x="4644008" y="2852936"/>
              <a:ext cx="2304256" cy="2016224"/>
            </a:xfrm>
            <a:prstGeom prst="triangle">
              <a:avLst>
                <a:gd name="adj" fmla="val 28458"/>
              </a:avLst>
            </a:prstGeom>
            <a:solidFill>
              <a:schemeClr val="bg1">
                <a:alpha val="0"/>
              </a:schemeClr>
            </a:solidFill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18" name="Object 7"/>
            <p:cNvGraphicFramePr>
              <a:graphicFrameLocks noChangeAspect="1"/>
            </p:cNvGraphicFramePr>
            <p:nvPr/>
          </p:nvGraphicFramePr>
          <p:xfrm>
            <a:off x="251520" y="2708920"/>
            <a:ext cx="1317625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2" name="Формула" r:id="rId20" imgW="10363200" imgH="4267200" progId="Equation.3">
                    <p:embed/>
                  </p:oleObj>
                </mc:Choice>
                <mc:Fallback>
                  <p:oleObj name="Формула" r:id="rId20" imgW="10363200" imgH="4267200" progId="Equation.3">
                    <p:embed/>
                    <p:pic>
                      <p:nvPicPr>
                        <p:cNvPr id="0" name="Изображение 820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251520" y="2708920"/>
                          <a:ext cx="1317625" cy="4826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9" name="Object 8"/>
            <p:cNvGraphicFramePr>
              <a:graphicFrameLocks noChangeAspect="1"/>
            </p:cNvGraphicFramePr>
            <p:nvPr/>
          </p:nvGraphicFramePr>
          <p:xfrm>
            <a:off x="304800" y="3140572"/>
            <a:ext cx="1978025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3" name="Формула" r:id="rId22" imgW="15544800" imgH="4267200" progId="Equation.3">
                    <p:embed/>
                  </p:oleObj>
                </mc:Choice>
                <mc:Fallback>
                  <p:oleObj name="Формула" r:id="rId22" imgW="15544800" imgH="4267200" progId="Equation.3">
                    <p:embed/>
                    <p:pic>
                      <p:nvPicPr>
                        <p:cNvPr id="0" name="Изображение 820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304800" y="3140572"/>
                          <a:ext cx="1978025" cy="4826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0" name="Object 9"/>
            <p:cNvGraphicFramePr>
              <a:graphicFrameLocks noChangeAspect="1"/>
            </p:cNvGraphicFramePr>
            <p:nvPr/>
          </p:nvGraphicFramePr>
          <p:xfrm>
            <a:off x="395536" y="3540175"/>
            <a:ext cx="2598738" cy="654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4" name="Формула" r:id="rId24" imgW="20421600" imgH="5791200" progId="Equation.3">
                    <p:embed/>
                  </p:oleObj>
                </mc:Choice>
                <mc:Fallback>
                  <p:oleObj name="Формула" r:id="rId24" imgW="20421600" imgH="5791200" progId="Equation.3">
                    <p:embed/>
                    <p:pic>
                      <p:nvPicPr>
                        <p:cNvPr id="0" name="Изображение 820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395536" y="3540175"/>
                          <a:ext cx="2598738" cy="65405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1" name="Object 11"/>
            <p:cNvGraphicFramePr>
              <a:graphicFrameLocks noChangeAspect="1"/>
            </p:cNvGraphicFramePr>
            <p:nvPr/>
          </p:nvGraphicFramePr>
          <p:xfrm>
            <a:off x="614363" y="4332784"/>
            <a:ext cx="14351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5" name="Формула" r:id="rId26" imgW="11277600" imgH="4267200" progId="Equation.3">
                    <p:embed/>
                  </p:oleObj>
                </mc:Choice>
                <mc:Fallback>
                  <p:oleObj name="Формула" r:id="rId26" imgW="11277600" imgH="4267200" progId="Equation.3">
                    <p:embed/>
                    <p:pic>
                      <p:nvPicPr>
                        <p:cNvPr id="0" name="Изображение 820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614363" y="4332784"/>
                          <a:ext cx="1435100" cy="4826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22" name="Прямая соединительная линия 121"/>
            <p:cNvCxnSpPr/>
            <p:nvPr/>
          </p:nvCxnSpPr>
          <p:spPr>
            <a:xfrm>
              <a:off x="251520" y="4188247"/>
              <a:ext cx="237626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25" name="Object 3"/>
          <p:cNvGraphicFramePr>
            <a:graphicFrameLocks noChangeAspect="1"/>
          </p:cNvGraphicFramePr>
          <p:nvPr/>
        </p:nvGraphicFramePr>
        <p:xfrm>
          <a:off x="3779912" y="5517232"/>
          <a:ext cx="3798887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Формула" r:id="rId28" imgW="29870400" imgH="9448800" progId="Equation.3">
                  <p:embed/>
                </p:oleObj>
              </mc:Choice>
              <mc:Fallback>
                <p:oleObj name="Формула" r:id="rId28" imgW="29870400" imgH="9448800" progId="Equation.3">
                  <p:embed/>
                  <p:pic>
                    <p:nvPicPr>
                      <p:cNvPr id="0" name="Изображение 8205"/>
                      <p:cNvPicPr>
                        <a:picLocks noChangeAspect="1"/>
                      </p:cNvPicPr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3779912" y="5517232"/>
                        <a:ext cx="3798887" cy="10683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" name="Object 13"/>
          <p:cNvGraphicFramePr>
            <a:graphicFrameLocks noChangeAspect="1"/>
          </p:cNvGraphicFramePr>
          <p:nvPr/>
        </p:nvGraphicFramePr>
        <p:xfrm>
          <a:off x="2483768" y="4653136"/>
          <a:ext cx="2790825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Формула" r:id="rId30" imgW="21945600" imgH="9448800" progId="Equation.3">
                  <p:embed/>
                </p:oleObj>
              </mc:Choice>
              <mc:Fallback>
                <p:oleObj name="Формула" r:id="rId30" imgW="21945600" imgH="9448800" progId="Equation.3">
                  <p:embed/>
                  <p:pic>
                    <p:nvPicPr>
                      <p:cNvPr id="0" name="Изображение 8206"/>
                      <p:cNvPicPr>
                        <a:picLocks noChangeAspect="1"/>
                      </p:cNvPicPr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2483768" y="4653136"/>
                        <a:ext cx="2790825" cy="10683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" name="Прямоугольник 126"/>
          <p:cNvSpPr/>
          <p:nvPr/>
        </p:nvSpPr>
        <p:spPr>
          <a:xfrm>
            <a:off x="6012160" y="5733256"/>
            <a:ext cx="1584176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0" name="Picture 2" descr="https://prikolnye-kartinki.ru/img/picture/Dec/22/306d4ba3660463373295028a787fc4d5/1.jpg"/>
          <p:cNvPicPr>
            <a:picLocks noChangeAspect="1" noChangeArrowheads="1"/>
          </p:cNvPicPr>
          <p:nvPr/>
        </p:nvPicPr>
        <p:blipFill>
          <a:blip r:embed="rId32" cstate="email"/>
          <a:srcRect/>
          <a:stretch>
            <a:fillRect/>
          </a:stretch>
        </p:blipFill>
        <p:spPr bwMode="auto">
          <a:xfrm>
            <a:off x="179512" y="3501008"/>
            <a:ext cx="2026651" cy="3356992"/>
          </a:xfrm>
          <a:prstGeom prst="rect">
            <a:avLst/>
          </a:prstGeom>
          <a:noFill/>
        </p:spPr>
      </p:pic>
      <p:sp>
        <p:nvSpPr>
          <p:cNvPr id="128" name="Управляющая кнопка: далее 127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Управляющая кнопка: настраиваемая 128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№22.  Параллелограмм. Треугольник. Площадь. Теорема Пифагора.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Управляющая кнопка: настраиваемая 148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3" name="Группа 160"/>
            <p:cNvGrpSpPr/>
            <p:nvPr/>
          </p:nvGrpSpPr>
          <p:grpSpPr>
            <a:xfrm>
              <a:off x="1979712" y="2564904"/>
              <a:ext cx="7056784" cy="4176464"/>
              <a:chOff x="1979712" y="2564904"/>
              <a:chExt cx="7056784" cy="4176464"/>
            </a:xfrm>
          </p:grpSpPr>
          <p:sp>
            <p:nvSpPr>
              <p:cNvPr id="75" name="Прямоугольник 74"/>
              <p:cNvSpPr/>
              <p:nvPr/>
            </p:nvSpPr>
            <p:spPr>
              <a:xfrm>
                <a:off x="1979712" y="2564904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6" name="Text Box 5"/>
              <p:cNvSpPr txBox="1">
                <a:spLocks noChangeArrowheads="1"/>
              </p:cNvSpPr>
              <p:nvPr/>
            </p:nvSpPr>
            <p:spPr bwMode="auto">
              <a:xfrm>
                <a:off x="2195736" y="2636912"/>
                <a:ext cx="389850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i="1" dirty="0">
                    <a:latin typeface="Times New Roman" panose="02020603050405020304" pitchFamily="18" charset="0"/>
                  </a:rPr>
                  <a:t>А</a:t>
                </a:r>
                <a:endParaRPr lang="ru-RU" sz="24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7" name="Text Box 6"/>
              <p:cNvSpPr txBox="1">
                <a:spLocks noChangeArrowheads="1"/>
              </p:cNvSpPr>
              <p:nvPr/>
            </p:nvSpPr>
            <p:spPr bwMode="auto">
              <a:xfrm>
                <a:off x="4283968" y="4581128"/>
                <a:ext cx="389850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i="1" dirty="0">
                    <a:latin typeface="Times New Roman" panose="02020603050405020304" pitchFamily="18" charset="0"/>
                  </a:rPr>
                  <a:t>В</a:t>
                </a:r>
                <a:endParaRPr lang="ru-RU" sz="24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8" name="Text Box 7"/>
              <p:cNvSpPr txBox="1">
                <a:spLocks noChangeArrowheads="1"/>
              </p:cNvSpPr>
              <p:nvPr/>
            </p:nvSpPr>
            <p:spPr bwMode="auto">
              <a:xfrm>
                <a:off x="2195736" y="4581128"/>
                <a:ext cx="389850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i="1" dirty="0">
                    <a:latin typeface="Times New Roman" panose="02020603050405020304" pitchFamily="18" charset="0"/>
                  </a:rPr>
                  <a:t>С</a:t>
                </a:r>
                <a:endParaRPr lang="ru-RU" sz="2400" b="1" i="1" dirty="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" name="Группа 152"/>
              <p:cNvGrpSpPr/>
              <p:nvPr/>
            </p:nvGrpSpPr>
            <p:grpSpPr>
              <a:xfrm>
                <a:off x="2555776" y="2852936"/>
                <a:ext cx="1697684" cy="1993968"/>
                <a:chOff x="6108655" y="2875192"/>
                <a:chExt cx="1097133" cy="1297273"/>
              </a:xfrm>
            </p:grpSpPr>
            <p:sp>
              <p:nvSpPr>
                <p:cNvPr id="129" name="Rectangle 8"/>
                <p:cNvSpPr>
                  <a:spLocks noChangeArrowheads="1"/>
                </p:cNvSpPr>
                <p:nvPr/>
              </p:nvSpPr>
              <p:spPr bwMode="auto">
                <a:xfrm>
                  <a:off x="6108656" y="4039995"/>
                  <a:ext cx="144544" cy="131886"/>
                </a:xfrm>
                <a:prstGeom prst="rect">
                  <a:avLst/>
                </a:prstGeom>
                <a:noFill/>
                <a:ln w="31750">
                  <a:solidFill>
                    <a:schemeClr val="accent3">
                      <a:lumMod val="50000"/>
                    </a:schemeClr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0" name="AutoShape 9"/>
                <p:cNvSpPr>
                  <a:spLocks noChangeArrowheads="1"/>
                </p:cNvSpPr>
                <p:nvPr/>
              </p:nvSpPr>
              <p:spPr bwMode="auto">
                <a:xfrm>
                  <a:off x="6108656" y="2875192"/>
                  <a:ext cx="1097132" cy="1297273"/>
                </a:xfrm>
                <a:prstGeom prst="rtTriangle">
                  <a:avLst/>
                </a:prstGeom>
                <a:noFill/>
                <a:ln w="57150">
                  <a:solidFill>
                    <a:schemeClr val="accent3">
                      <a:lumMod val="50000"/>
                    </a:schemeClr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6" name="AutoShape 24"/>
                <p:cNvSpPr>
                  <a:spLocks noChangeArrowheads="1"/>
                </p:cNvSpPr>
                <p:nvPr/>
              </p:nvSpPr>
              <p:spPr bwMode="auto">
                <a:xfrm rot="14989937">
                  <a:off x="6160055" y="3035628"/>
                  <a:ext cx="72946" cy="175745"/>
                </a:xfrm>
                <a:prstGeom prst="moon">
                  <a:avLst>
                    <a:gd name="adj" fmla="val 31736"/>
                  </a:avLst>
                </a:prstGeom>
                <a:solidFill>
                  <a:schemeClr val="tx1"/>
                </a:solidFill>
                <a:ln w="9525">
                  <a:solidFill>
                    <a:schemeClr val="accent3">
                      <a:lumMod val="50000"/>
                    </a:schemeClr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88" name="TextBox 87"/>
              <p:cNvSpPr txBox="1"/>
              <p:nvPr/>
            </p:nvSpPr>
            <p:spPr>
              <a:xfrm>
                <a:off x="3857365" y="2636912"/>
                <a:ext cx="5099601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ru-RU" sz="2800" b="1" dirty="0" smtClean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Прямоугольный треугольник</a:t>
                </a:r>
                <a:endParaRPr lang="ru-RU" sz="2800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ru-RU" sz="2800" b="1" dirty="0" smtClean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— это треугольник</a:t>
                </a:r>
                <a:r>
                  <a:rPr lang="ru-RU" sz="2800" dirty="0" smtClean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endParaRPr lang="ru-RU" sz="2800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ru-RU" sz="2800" b="1" dirty="0" smtClean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котором один угол прямой </a:t>
                </a:r>
                <a:endParaRPr lang="ru-RU" sz="28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ru-RU" sz="2800" b="1" dirty="0" smtClean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(т.е. составляет 90 градусов).</a:t>
                </a:r>
                <a:endParaRPr lang="ru-RU" sz="2800" b="1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aphicFrame>
          <p:nvGraphicFramePr>
            <p:cNvPr id="43" name="Object 3"/>
            <p:cNvGraphicFramePr>
              <a:graphicFrameLocks noChangeAspect="1"/>
            </p:cNvGraphicFramePr>
            <p:nvPr/>
          </p:nvGraphicFramePr>
          <p:xfrm>
            <a:off x="4499992" y="5229200"/>
            <a:ext cx="3702050" cy="484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7" name="Формула" r:id="rId1" imgW="32308800" imgH="4267200" progId="Equation.3">
                    <p:embed/>
                  </p:oleObj>
                </mc:Choice>
                <mc:Fallback>
                  <p:oleObj name="Формула" r:id="rId1" imgW="32308800" imgH="4267200" progId="Equation.3">
                    <p:embed/>
                    <p:pic>
                      <p:nvPicPr>
                        <p:cNvPr id="0" name="Изображение 921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4499992" y="5229200"/>
                          <a:ext cx="3702050" cy="48418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6378" name="Object 10"/>
            <p:cNvGraphicFramePr>
              <a:graphicFrameLocks noChangeAspect="1"/>
            </p:cNvGraphicFramePr>
            <p:nvPr/>
          </p:nvGraphicFramePr>
          <p:xfrm>
            <a:off x="4868863" y="5770563"/>
            <a:ext cx="3108325" cy="554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8" name="Формула" r:id="rId3" imgW="27127200" imgH="4876800" progId="Equation.3">
                    <p:embed/>
                  </p:oleObj>
                </mc:Choice>
                <mc:Fallback>
                  <p:oleObj name="Формула" r:id="rId3" imgW="27127200" imgH="4876800" progId="Equation.3">
                    <p:embed/>
                    <p:pic>
                      <p:nvPicPr>
                        <p:cNvPr id="0" name="Изображение 921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868863" y="5770563"/>
                          <a:ext cx="3108325" cy="55403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6" name="Группа 45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47" name="Группа 193"/>
            <p:cNvGrpSpPr/>
            <p:nvPr/>
          </p:nvGrpSpPr>
          <p:grpSpPr>
            <a:xfrm>
              <a:off x="1979712" y="2564904"/>
              <a:ext cx="7056784" cy="4176464"/>
              <a:chOff x="1979712" y="2564904"/>
              <a:chExt cx="7056784" cy="4176464"/>
            </a:xfrm>
          </p:grpSpPr>
          <p:grpSp>
            <p:nvGrpSpPr>
              <p:cNvPr id="53" name="Группа 160"/>
              <p:cNvGrpSpPr/>
              <p:nvPr/>
            </p:nvGrpSpPr>
            <p:grpSpPr>
              <a:xfrm>
                <a:off x="1979712" y="2564904"/>
                <a:ext cx="7056784" cy="4176464"/>
                <a:chOff x="1979712" y="2564904"/>
                <a:chExt cx="7056784" cy="4176464"/>
              </a:xfrm>
            </p:grpSpPr>
            <p:sp>
              <p:nvSpPr>
                <p:cNvPr id="55" name="Прямоугольник 54"/>
                <p:cNvSpPr/>
                <p:nvPr/>
              </p:nvSpPr>
              <p:spPr>
                <a:xfrm>
                  <a:off x="1979712" y="2564904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6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2195736" y="2636912"/>
                  <a:ext cx="38985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400" b="1" i="1" dirty="0">
                      <a:latin typeface="Times New Roman" panose="02020603050405020304" pitchFamily="18" charset="0"/>
                    </a:rPr>
                    <a:t>А</a:t>
                  </a:r>
                  <a:endParaRPr lang="ru-RU" sz="24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7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4283968" y="4581128"/>
                  <a:ext cx="38985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400" b="1" i="1" dirty="0">
                      <a:latin typeface="Times New Roman" panose="02020603050405020304" pitchFamily="18" charset="0"/>
                    </a:rPr>
                    <a:t>В</a:t>
                  </a:r>
                  <a:endParaRPr lang="ru-RU" sz="24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195736" y="4581128"/>
                  <a:ext cx="38985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400" b="1" i="1" dirty="0">
                      <a:latin typeface="Times New Roman" panose="02020603050405020304" pitchFamily="18" charset="0"/>
                    </a:rPr>
                    <a:t>С</a:t>
                  </a:r>
                  <a:endParaRPr lang="ru-RU" sz="2400" b="1" i="1" dirty="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59" name="Группа 152"/>
                <p:cNvGrpSpPr/>
                <p:nvPr/>
              </p:nvGrpSpPr>
              <p:grpSpPr>
                <a:xfrm>
                  <a:off x="2555776" y="2852936"/>
                  <a:ext cx="1697684" cy="1993968"/>
                  <a:chOff x="6108655" y="2875192"/>
                  <a:chExt cx="1097133" cy="1297273"/>
                </a:xfrm>
              </p:grpSpPr>
              <p:sp>
                <p:nvSpPr>
                  <p:cNvPr id="61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6108656" y="4039995"/>
                    <a:ext cx="144544" cy="131886"/>
                  </a:xfrm>
                  <a:prstGeom prst="rect">
                    <a:avLst/>
                  </a:prstGeom>
                  <a:noFill/>
                  <a:ln w="31750">
                    <a:solidFill>
                      <a:schemeClr val="accent3">
                        <a:lumMod val="50000"/>
                      </a:schemeClr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6108656" y="2875192"/>
                    <a:ext cx="1097132" cy="1297273"/>
                  </a:xfrm>
                  <a:prstGeom prst="rtTriangle">
                    <a:avLst/>
                  </a:prstGeom>
                  <a:noFill/>
                  <a:ln w="57150">
                    <a:solidFill>
                      <a:schemeClr val="accent3">
                        <a:lumMod val="50000"/>
                      </a:schemeClr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3" name="AutoShape 24"/>
                  <p:cNvSpPr>
                    <a:spLocks noChangeArrowheads="1"/>
                  </p:cNvSpPr>
                  <p:nvPr/>
                </p:nvSpPr>
                <p:spPr bwMode="auto">
                  <a:xfrm rot="14989937">
                    <a:off x="6160055" y="3035628"/>
                    <a:ext cx="72946" cy="175745"/>
                  </a:xfrm>
                  <a:prstGeom prst="moon">
                    <a:avLst>
                      <a:gd name="adj" fmla="val 31736"/>
                    </a:avLst>
                  </a:prstGeom>
                  <a:solidFill>
                    <a:schemeClr val="tx1"/>
                  </a:solidFill>
                  <a:ln w="9525">
                    <a:solidFill>
                      <a:schemeClr val="accent3">
                        <a:lumMod val="50000"/>
                      </a:schemeClr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60" name="TextBox 59"/>
                <p:cNvSpPr txBox="1"/>
                <p:nvPr/>
              </p:nvSpPr>
              <p:spPr>
                <a:xfrm>
                  <a:off x="8772235" y="2636912"/>
                  <a:ext cx="18473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endParaRPr lang="ru-RU" sz="2800" b="1" dirty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4" name="TextBox 53"/>
              <p:cNvSpPr txBox="1"/>
              <p:nvPr/>
            </p:nvSpPr>
            <p:spPr>
              <a:xfrm>
                <a:off x="3625446" y="4941168"/>
                <a:ext cx="5282280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Квадрат гипотенузы</a:t>
                </a:r>
                <a:endPara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равен сумме квадратов катетов</a:t>
                </a:r>
                <a:endPara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48" name="Picture 2" descr="http://www.yenifelsefe.com/Content/UserFiles/ListItem/Big/pythagoras-ve-pythagorascilik_622_11-18-07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4008" y="2708920"/>
              <a:ext cx="4278090" cy="2118156"/>
            </a:xfrm>
            <a:prstGeom prst="rect">
              <a:avLst/>
            </a:prstGeom>
            <a:noFill/>
          </p:spPr>
        </p:pic>
        <p:sp>
          <p:nvSpPr>
            <p:cNvPr id="49" name="TextBox 48"/>
            <p:cNvSpPr txBox="1"/>
            <p:nvPr/>
          </p:nvSpPr>
          <p:spPr>
            <a:xfrm>
              <a:off x="2195736" y="3717032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203848" y="4797152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47864" y="3429000"/>
              <a:ext cx="3433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2" name="Object 3"/>
            <p:cNvGraphicFramePr>
              <a:graphicFrameLocks noChangeAspect="1"/>
            </p:cNvGraphicFramePr>
            <p:nvPr/>
          </p:nvGraphicFramePr>
          <p:xfrm>
            <a:off x="4931027" y="5877272"/>
            <a:ext cx="2686055" cy="7346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9" name="Формула" r:id="rId6" imgW="17678400" imgH="4876800" progId="Equation.3">
                    <p:embed/>
                  </p:oleObj>
                </mc:Choice>
                <mc:Fallback>
                  <p:oleObj name="Формула" r:id="rId6" imgW="17678400" imgH="4876800" progId="Equation.3">
                    <p:embed/>
                    <p:pic>
                      <p:nvPicPr>
                        <p:cNvPr id="0" name="Изображение 921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931027" y="5877272"/>
                          <a:ext cx="2686055" cy="734666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4" name="Группа 63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65" name="Группа 160"/>
            <p:cNvGrpSpPr/>
            <p:nvPr/>
          </p:nvGrpSpPr>
          <p:grpSpPr>
            <a:xfrm>
              <a:off x="1979712" y="2564904"/>
              <a:ext cx="7056784" cy="4176464"/>
              <a:chOff x="1979712" y="2564904"/>
              <a:chExt cx="7056784" cy="4176464"/>
            </a:xfrm>
          </p:grpSpPr>
          <p:sp>
            <p:nvSpPr>
              <p:cNvPr id="73" name="Прямоугольник 72"/>
              <p:cNvSpPr/>
              <p:nvPr/>
            </p:nvSpPr>
            <p:spPr>
              <a:xfrm>
                <a:off x="1979712" y="2564904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Text Box 5"/>
              <p:cNvSpPr txBox="1">
                <a:spLocks noChangeArrowheads="1"/>
              </p:cNvSpPr>
              <p:nvPr/>
            </p:nvSpPr>
            <p:spPr bwMode="auto">
              <a:xfrm>
                <a:off x="2195736" y="2636912"/>
                <a:ext cx="389850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i="1" dirty="0">
                    <a:latin typeface="Times New Roman" panose="02020603050405020304" pitchFamily="18" charset="0"/>
                  </a:rPr>
                  <a:t>А</a:t>
                </a:r>
                <a:endParaRPr lang="ru-RU" sz="24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" name="Text Box 6"/>
              <p:cNvSpPr txBox="1">
                <a:spLocks noChangeArrowheads="1"/>
              </p:cNvSpPr>
              <p:nvPr/>
            </p:nvSpPr>
            <p:spPr bwMode="auto">
              <a:xfrm>
                <a:off x="4283968" y="4581128"/>
                <a:ext cx="389850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i="1" dirty="0">
                    <a:latin typeface="Times New Roman" panose="02020603050405020304" pitchFamily="18" charset="0"/>
                  </a:rPr>
                  <a:t>В</a:t>
                </a:r>
                <a:endParaRPr lang="ru-RU" sz="24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" name="Text Box 7"/>
              <p:cNvSpPr txBox="1">
                <a:spLocks noChangeArrowheads="1"/>
              </p:cNvSpPr>
              <p:nvPr/>
            </p:nvSpPr>
            <p:spPr bwMode="auto">
              <a:xfrm>
                <a:off x="2195736" y="4581128"/>
                <a:ext cx="389850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i="1" dirty="0">
                    <a:latin typeface="Times New Roman" panose="02020603050405020304" pitchFamily="18" charset="0"/>
                  </a:rPr>
                  <a:t>С</a:t>
                </a:r>
                <a:endParaRPr lang="ru-RU" sz="2400" b="1" i="1" dirty="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78" name="Группа 152"/>
              <p:cNvGrpSpPr/>
              <p:nvPr/>
            </p:nvGrpSpPr>
            <p:grpSpPr>
              <a:xfrm>
                <a:off x="2555776" y="2852936"/>
                <a:ext cx="1697684" cy="1993968"/>
                <a:chOff x="6108655" y="2875192"/>
                <a:chExt cx="1097133" cy="1297273"/>
              </a:xfrm>
            </p:grpSpPr>
            <p:sp>
              <p:nvSpPr>
                <p:cNvPr id="80" name="Rectangle 8"/>
                <p:cNvSpPr>
                  <a:spLocks noChangeArrowheads="1"/>
                </p:cNvSpPr>
                <p:nvPr/>
              </p:nvSpPr>
              <p:spPr bwMode="auto">
                <a:xfrm>
                  <a:off x="6108656" y="4039995"/>
                  <a:ext cx="144544" cy="131886"/>
                </a:xfrm>
                <a:prstGeom prst="rect">
                  <a:avLst/>
                </a:prstGeom>
                <a:noFill/>
                <a:ln w="31750">
                  <a:solidFill>
                    <a:schemeClr val="accent3">
                      <a:lumMod val="50000"/>
                    </a:schemeClr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1" name="AutoShape 9"/>
                <p:cNvSpPr>
                  <a:spLocks noChangeArrowheads="1"/>
                </p:cNvSpPr>
                <p:nvPr/>
              </p:nvSpPr>
              <p:spPr bwMode="auto">
                <a:xfrm>
                  <a:off x="6108656" y="2875192"/>
                  <a:ext cx="1097132" cy="1297273"/>
                </a:xfrm>
                <a:prstGeom prst="rtTriangle">
                  <a:avLst/>
                </a:prstGeom>
                <a:noFill/>
                <a:ln w="57150">
                  <a:solidFill>
                    <a:schemeClr val="accent3">
                      <a:lumMod val="50000"/>
                    </a:schemeClr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2" name="AutoShape 24"/>
                <p:cNvSpPr>
                  <a:spLocks noChangeArrowheads="1"/>
                </p:cNvSpPr>
                <p:nvPr/>
              </p:nvSpPr>
              <p:spPr bwMode="auto">
                <a:xfrm rot="14989937">
                  <a:off x="6160055" y="3035628"/>
                  <a:ext cx="72946" cy="175745"/>
                </a:xfrm>
                <a:prstGeom prst="moon">
                  <a:avLst>
                    <a:gd name="adj" fmla="val 31736"/>
                  </a:avLst>
                </a:prstGeom>
                <a:solidFill>
                  <a:schemeClr val="tx1"/>
                </a:solidFill>
                <a:ln w="9525">
                  <a:solidFill>
                    <a:schemeClr val="accent3">
                      <a:lumMod val="50000"/>
                    </a:schemeClr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79" name="TextBox 78"/>
              <p:cNvSpPr txBox="1"/>
              <p:nvPr/>
            </p:nvSpPr>
            <p:spPr>
              <a:xfrm>
                <a:off x="8772235" y="2636912"/>
                <a:ext cx="1847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endParaRPr lang="ru-RU" sz="2800" b="1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2195736" y="3717032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203848" y="4797152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347864" y="3429000"/>
              <a:ext cx="3433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9" name="Object 3"/>
            <p:cNvGraphicFramePr>
              <a:graphicFrameLocks noChangeAspect="1"/>
            </p:cNvGraphicFramePr>
            <p:nvPr/>
          </p:nvGraphicFramePr>
          <p:xfrm>
            <a:off x="4788024" y="2708921"/>
            <a:ext cx="2736304" cy="4878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0" name="Формула" r:id="rId8" imgW="27127200" imgH="4876800" progId="Equation.3">
                    <p:embed/>
                  </p:oleObj>
                </mc:Choice>
                <mc:Fallback>
                  <p:oleObj name="Формула" r:id="rId8" imgW="27127200" imgH="4876800" progId="Equation.3">
                    <p:embed/>
                    <p:pic>
                      <p:nvPicPr>
                        <p:cNvPr id="0" name="Изображение 921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788024" y="2708921"/>
                          <a:ext cx="2736304" cy="487836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" name="Object 4"/>
            <p:cNvGraphicFramePr>
              <a:graphicFrameLocks noChangeAspect="1"/>
            </p:cNvGraphicFramePr>
            <p:nvPr/>
          </p:nvGraphicFramePr>
          <p:xfrm>
            <a:off x="4773613" y="3213100"/>
            <a:ext cx="2767012" cy="488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1" name="Формула" r:id="rId10" imgW="27432000" imgH="4876800" progId="Equation.3">
                    <p:embed/>
                  </p:oleObj>
                </mc:Choice>
                <mc:Fallback>
                  <p:oleObj name="Формула" r:id="rId10" imgW="27432000" imgH="4876800" progId="Equation.3">
                    <p:embed/>
                    <p:pic>
                      <p:nvPicPr>
                        <p:cNvPr id="0" name="Изображение 922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4773613" y="3213100"/>
                          <a:ext cx="2767012" cy="48895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1" name="Прямая соединительная линия 70"/>
            <p:cNvCxnSpPr/>
            <p:nvPr/>
          </p:nvCxnSpPr>
          <p:spPr>
            <a:xfrm>
              <a:off x="4644008" y="4293096"/>
              <a:ext cx="32403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2" name="Object 5"/>
            <p:cNvGraphicFramePr>
              <a:graphicFrameLocks noChangeAspect="1"/>
            </p:cNvGraphicFramePr>
            <p:nvPr/>
          </p:nvGraphicFramePr>
          <p:xfrm>
            <a:off x="5356225" y="3644900"/>
            <a:ext cx="1577975" cy="549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2" name="Формула" r:id="rId12" imgW="12192000" imgH="4267200" progId="Equation.3">
                    <p:embed/>
                  </p:oleObj>
                </mc:Choice>
                <mc:Fallback>
                  <p:oleObj name="Формула" r:id="rId12" imgW="12192000" imgH="4267200" progId="Equation.3">
                    <p:embed/>
                    <p:pic>
                      <p:nvPicPr>
                        <p:cNvPr id="0" name="Изображение 922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5356225" y="3644900"/>
                          <a:ext cx="1577975" cy="5492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3" name="Управляющая кнопка: настраиваемая 82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(4)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4" name="Object 3"/>
          <p:cNvGraphicFramePr>
            <a:graphicFrameLocks noChangeAspect="1"/>
          </p:cNvGraphicFramePr>
          <p:nvPr/>
        </p:nvGraphicFramePr>
        <p:xfrm>
          <a:off x="5148064" y="4221088"/>
          <a:ext cx="268605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Формула" r:id="rId14" imgW="17678400" imgH="4876800" progId="Equation.3">
                  <p:embed/>
                </p:oleObj>
              </mc:Choice>
              <mc:Fallback>
                <p:oleObj name="Формула" r:id="rId14" imgW="17678400" imgH="4876800" progId="Equation.3">
                  <p:embed/>
                  <p:pic>
                    <p:nvPicPr>
                      <p:cNvPr id="0" name="Изображение 9222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148064" y="4221088"/>
                        <a:ext cx="2686050" cy="7350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ct 6"/>
          <p:cNvGraphicFramePr>
            <a:graphicFrameLocks noChangeAspect="1"/>
          </p:cNvGraphicFramePr>
          <p:nvPr/>
        </p:nvGraphicFramePr>
        <p:xfrm>
          <a:off x="5119688" y="4889500"/>
          <a:ext cx="268605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Формула" r:id="rId16" imgW="17678400" imgH="4876800" progId="Equation.3">
                  <p:embed/>
                </p:oleObj>
              </mc:Choice>
              <mc:Fallback>
                <p:oleObj name="Формула" r:id="rId16" imgW="17678400" imgH="4876800" progId="Equation.3">
                  <p:embed/>
                  <p:pic>
                    <p:nvPicPr>
                      <p:cNvPr id="0" name="Изображение 9223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119688" y="4889500"/>
                        <a:ext cx="2686050" cy="7350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 descr="https://prikolnye-kartinki.ru/img/picture/Dec/22/306d4ba3660463373295028a787fc4d5/1.jpg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179512" y="3501008"/>
            <a:ext cx="2026651" cy="3356992"/>
          </a:xfrm>
          <a:prstGeom prst="rect">
            <a:avLst/>
          </a:prstGeom>
          <a:noFill/>
        </p:spPr>
      </p:pic>
      <p:sp>
        <p:nvSpPr>
          <p:cNvPr id="93" name="Управляющая кнопка: домой 92">
            <a:hlinkClick r:id="rId19" action="ppaction://hlinksldjump" highlightClick="1"/>
          </p:cNvPr>
          <p:cNvSpPr/>
          <p:nvPr/>
        </p:nvSpPr>
        <p:spPr>
          <a:xfrm>
            <a:off x="1475656" y="6309320"/>
            <a:ext cx="610368" cy="432048"/>
          </a:xfrm>
          <a:prstGeom prst="actionButtonHom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9" name="Picture 5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51520" y="1484784"/>
            <a:ext cx="8712969" cy="769497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91" name="TextBox 90"/>
          <p:cNvSpPr txBox="1"/>
          <p:nvPr/>
        </p:nvSpPr>
        <p:spPr>
          <a:xfrm>
            <a:off x="2591272" y="5589240"/>
            <a:ext cx="6552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 не является прямоугольным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Управляющая кнопка: настраиваемая 91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№22.  Параллелограмм. Треугольник. Площадь. Теорема Пифагора.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</p:childTnLst>
        </p:cTn>
      </p:par>
    </p:tnLst>
    <p:bldLst>
      <p:bldP spid="9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Управляющая кнопка: настраиваемая 12">
            <a:hlinkClick r:id="" action="ppaction://hlinkshowjump?jump=nextslide" highlightClick="1"/>
          </p:cNvPr>
          <p:cNvSpPr/>
          <p:nvPr/>
        </p:nvSpPr>
        <p:spPr>
          <a:xfrm>
            <a:off x="899592" y="6453336"/>
            <a:ext cx="2952328" cy="288032"/>
          </a:xfrm>
          <a:prstGeom prst="actionButtonBlank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Самопроверка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Управляющая кнопка: настраиваемая 13">
            <a:hlinkClick r:id="rId1" action="ppaction://hlinksldjump" highlightClick="1"/>
          </p:cNvPr>
          <p:cNvSpPr/>
          <p:nvPr/>
        </p:nvSpPr>
        <p:spPr>
          <a:xfrm>
            <a:off x="5292080" y="6453336"/>
            <a:ext cx="2952328" cy="288032"/>
          </a:xfrm>
          <a:prstGeom prst="actionButtonBlank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Подробные ответы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Управляющая кнопка: домой 19">
            <a:hlinkClick r:id="rId2" action="ppaction://hlinksldjump" highlightClick="1"/>
          </p:cNvPr>
          <p:cNvSpPr/>
          <p:nvPr/>
        </p:nvSpPr>
        <p:spPr>
          <a:xfrm>
            <a:off x="4283968" y="6309320"/>
            <a:ext cx="610368" cy="432048"/>
          </a:xfrm>
          <a:prstGeom prst="actionButtonHome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№23. Прямоугольник. Теорема Фалеса. Теорема Пифагора.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14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47824"/>
            <a:ext cx="8712968" cy="712653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914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348880"/>
            <a:ext cx="8712968" cy="67374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914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212976"/>
            <a:ext cx="8712968" cy="723152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9149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149080"/>
            <a:ext cx="8712968" cy="753963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9149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5085184"/>
            <a:ext cx="8712968" cy="1084694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fs00.infourok.ru/images/doc/52/65160/hello_html_39f2f9fc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11560" y="3212976"/>
            <a:ext cx="3018724" cy="2160240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3995936" y="1484784"/>
            <a:ext cx="576064" cy="792088"/>
          </a:xfrm>
          <a:prstGeom prst="actionButtonBlank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3995936" y="2492896"/>
            <a:ext cx="576064" cy="792088"/>
          </a:xfrm>
          <a:prstGeom prst="actionButtonBlank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3995936" y="3501008"/>
            <a:ext cx="576064" cy="792088"/>
          </a:xfrm>
          <a:prstGeom prst="actionButtonBlank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3995936" y="4509120"/>
            <a:ext cx="576064" cy="792088"/>
          </a:xfrm>
          <a:prstGeom prst="actionButtonBlank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3995936" y="5517232"/>
            <a:ext cx="576064" cy="792088"/>
          </a:xfrm>
          <a:prstGeom prst="actionButtonBlank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7544" y="2492896"/>
            <a:ext cx="32117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Самопроверка</a:t>
            </a:r>
            <a:endParaRPr lang="ru-RU" sz="3600" b="1" cap="none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Управляющая кнопка: возврат 24">
            <a:hlinkClick r:id="" action="ppaction://hlinkshowjump?jump=lastslideviewed" highlightClick="1"/>
          </p:cNvPr>
          <p:cNvSpPr/>
          <p:nvPr/>
        </p:nvSpPr>
        <p:spPr>
          <a:xfrm>
            <a:off x="7740352" y="6093296"/>
            <a:ext cx="970408" cy="360040"/>
          </a:xfrm>
          <a:prstGeom prst="actionButtonReturn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4788024" y="155679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04048" y="2564904"/>
            <a:ext cx="1159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см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76056" y="3573016"/>
            <a:ext cx="2064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c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м;  7 см</a:t>
            </a:r>
            <a:endParaRPr lang="ru-RU" sz="32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4048" y="1628800"/>
            <a:ext cx="1159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см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9160" name="Object 8"/>
          <p:cNvGraphicFramePr>
            <a:graphicFrameLocks noChangeAspect="1"/>
          </p:cNvGraphicFramePr>
          <p:nvPr/>
        </p:nvGraphicFramePr>
        <p:xfrm>
          <a:off x="5004048" y="5517232"/>
          <a:ext cx="1534738" cy="622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Формула" r:id="rId2" imgW="10668000" imgH="4876800" progId="Equation.3">
                  <p:embed/>
                </p:oleObj>
              </mc:Choice>
              <mc:Fallback>
                <p:oleObj name="Формула" r:id="rId2" imgW="10668000" imgH="4876800" progId="Equation.3">
                  <p:embed/>
                  <p:pic>
                    <p:nvPicPr>
                      <p:cNvPr id="0" name="Изображение 10240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04048" y="5517232"/>
                        <a:ext cx="1534738" cy="62287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№23. Прямоугольник. Теорема Фалеса. Теорема Пифагора.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4048" y="4653136"/>
            <a:ext cx="3024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Да, можно</a:t>
            </a:r>
            <a:endParaRPr lang="ru-RU" sz="32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nplus.com/files/resources/original/5919918154c6815c0be06143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740352" y="3428999"/>
            <a:ext cx="1300655" cy="3429001"/>
          </a:xfrm>
          <a:prstGeom prst="rect">
            <a:avLst/>
          </a:prstGeom>
          <a:noFill/>
        </p:spPr>
      </p:pic>
      <p:sp>
        <p:nvSpPr>
          <p:cNvPr id="119" name="Управляющая кнопка: настраиваемая 118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rgbClr val="275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37"/>
          <p:cNvGrpSpPr/>
          <p:nvPr/>
        </p:nvGrpSpPr>
        <p:grpSpPr>
          <a:xfrm>
            <a:off x="107504" y="2564904"/>
            <a:ext cx="7056784" cy="4176464"/>
            <a:chOff x="1979712" y="2492896"/>
            <a:chExt cx="7056784" cy="4176464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1979712" y="2492896"/>
              <a:ext cx="7056784" cy="4176464"/>
              <a:chOff x="1979712" y="2492896"/>
              <a:chExt cx="7056784" cy="4176464"/>
            </a:xfrm>
          </p:grpSpPr>
          <p:sp>
            <p:nvSpPr>
              <p:cNvPr id="130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1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Группа 102"/>
            <p:cNvGrpSpPr/>
            <p:nvPr/>
          </p:nvGrpSpPr>
          <p:grpSpPr>
            <a:xfrm>
              <a:off x="3563888" y="2564904"/>
              <a:ext cx="3924250" cy="2764457"/>
              <a:chOff x="2159918" y="1442395"/>
              <a:chExt cx="5064125" cy="4134493"/>
            </a:xfrm>
          </p:grpSpPr>
          <p:sp>
            <p:nvSpPr>
              <p:cNvPr id="124" name="AutoShape 4"/>
              <p:cNvSpPr>
                <a:spLocks noChangeArrowheads="1"/>
              </p:cNvSpPr>
              <p:nvPr/>
            </p:nvSpPr>
            <p:spPr bwMode="auto">
              <a:xfrm>
                <a:off x="2483768" y="2176463"/>
                <a:ext cx="4464050" cy="2952750"/>
              </a:xfrm>
              <a:prstGeom prst="triangle">
                <a:avLst>
                  <a:gd name="adj" fmla="val 48741"/>
                </a:avLst>
              </a:prstGeom>
              <a:noFill/>
              <a:ln w="50800">
                <a:solidFill>
                  <a:schemeClr val="tx2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" name="Text Box 5"/>
              <p:cNvSpPr txBox="1">
                <a:spLocks noChangeArrowheads="1"/>
              </p:cNvSpPr>
              <p:nvPr/>
            </p:nvSpPr>
            <p:spPr bwMode="auto">
              <a:xfrm>
                <a:off x="4483021" y="1442395"/>
                <a:ext cx="420689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А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6" name="Text Box 6"/>
              <p:cNvSpPr txBox="1">
                <a:spLocks noChangeArrowheads="1"/>
              </p:cNvSpPr>
              <p:nvPr/>
            </p:nvSpPr>
            <p:spPr bwMode="auto">
              <a:xfrm>
                <a:off x="2159918" y="5056188"/>
                <a:ext cx="420688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В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7" name="Text Box 7"/>
              <p:cNvSpPr txBox="1">
                <a:spLocks noChangeArrowheads="1"/>
              </p:cNvSpPr>
              <p:nvPr/>
            </p:nvSpPr>
            <p:spPr bwMode="auto">
              <a:xfrm>
                <a:off x="6803356" y="5057775"/>
                <a:ext cx="420687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С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8" name="Freeform 8"/>
              <p:cNvSpPr/>
              <p:nvPr/>
            </p:nvSpPr>
            <p:spPr bwMode="auto">
              <a:xfrm>
                <a:off x="3347368" y="3689350"/>
                <a:ext cx="241300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2" y="104"/>
                  </a:cxn>
                </a:cxnLst>
                <a:rect l="0" t="0" r="r" b="b"/>
                <a:pathLst>
                  <a:path w="152" h="104">
                    <a:moveTo>
                      <a:pt x="0" y="0"/>
                    </a:moveTo>
                    <a:lnTo>
                      <a:pt x="152" y="104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" name="Freeform 10"/>
              <p:cNvSpPr/>
              <p:nvPr/>
            </p:nvSpPr>
            <p:spPr bwMode="auto">
              <a:xfrm>
                <a:off x="5795293" y="3760788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3" name="Rectangle 12"/>
            <p:cNvSpPr>
              <a:spLocks noChangeArrowheads="1"/>
            </p:cNvSpPr>
            <p:nvPr/>
          </p:nvSpPr>
          <p:spPr bwMode="auto">
            <a:xfrm>
              <a:off x="2483768" y="5661248"/>
              <a:ext cx="6336705" cy="8651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Треугольник называется равнобедренном</a:t>
              </a:r>
              <a:endParaRPr lang="ru-RU" sz="2400" b="1" dirty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если две его стороны равны. </a:t>
              </a:r>
              <a:r>
                <a:rPr lang="ru-RU" sz="2400" b="1" i="1" dirty="0">
                  <a:latin typeface="Times New Roman" panose="02020603050405020304" pitchFamily="18" charset="0"/>
                </a:rPr>
                <a:t>АВ = АС</a:t>
              </a:r>
              <a:endParaRPr lang="ru-RU" sz="2400" b="1" i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" name="Группа 85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7" name="Группа 56"/>
            <p:cNvGrpSpPr/>
            <p:nvPr/>
          </p:nvGrpSpPr>
          <p:grpSpPr>
            <a:xfrm>
              <a:off x="107504" y="2564904"/>
              <a:ext cx="7056784" cy="4176464"/>
              <a:chOff x="2087216" y="2492896"/>
              <a:chExt cx="7056784" cy="4176464"/>
            </a:xfrm>
          </p:grpSpPr>
          <p:sp>
            <p:nvSpPr>
              <p:cNvPr id="144" name="Прямоугольник 3"/>
              <p:cNvSpPr/>
              <p:nvPr/>
            </p:nvSpPr>
            <p:spPr>
              <a:xfrm>
                <a:off x="2087216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5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Группа 15"/>
            <p:cNvGrpSpPr/>
            <p:nvPr/>
          </p:nvGrpSpPr>
          <p:grpSpPr>
            <a:xfrm>
              <a:off x="467544" y="2852936"/>
              <a:ext cx="2292226" cy="3471838"/>
              <a:chOff x="0" y="1268413"/>
              <a:chExt cx="2471738" cy="3832225"/>
            </a:xfrm>
          </p:grpSpPr>
          <p:sp>
            <p:nvSpPr>
              <p:cNvPr id="136" name="AutoShape 4"/>
              <p:cNvSpPr>
                <a:spLocks noChangeArrowheads="1"/>
              </p:cNvSpPr>
              <p:nvPr/>
            </p:nvSpPr>
            <p:spPr bwMode="auto">
              <a:xfrm>
                <a:off x="310589" y="1665826"/>
                <a:ext cx="2016125" cy="2952750"/>
              </a:xfrm>
              <a:prstGeom prst="triangle">
                <a:avLst>
                  <a:gd name="adj" fmla="val 48741"/>
                </a:avLst>
              </a:prstGeom>
              <a:noFill/>
              <a:ln w="50800">
                <a:solidFill>
                  <a:schemeClr val="tx2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7" name="Text Box 6"/>
              <p:cNvSpPr txBox="1">
                <a:spLocks noChangeArrowheads="1"/>
              </p:cNvSpPr>
              <p:nvPr/>
            </p:nvSpPr>
            <p:spPr bwMode="auto">
              <a:xfrm>
                <a:off x="900113" y="1268413"/>
                <a:ext cx="420687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А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8" name="Text Box 8"/>
              <p:cNvSpPr txBox="1">
                <a:spLocks noChangeArrowheads="1"/>
              </p:cNvSpPr>
              <p:nvPr/>
            </p:nvSpPr>
            <p:spPr bwMode="auto">
              <a:xfrm>
                <a:off x="0" y="4579938"/>
                <a:ext cx="420688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В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9" name="Text Box 10"/>
              <p:cNvSpPr txBox="1">
                <a:spLocks noChangeArrowheads="1"/>
              </p:cNvSpPr>
              <p:nvPr/>
            </p:nvSpPr>
            <p:spPr bwMode="auto">
              <a:xfrm>
                <a:off x="2051050" y="4581525"/>
                <a:ext cx="420688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С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0" name="Freeform 12"/>
              <p:cNvSpPr/>
              <p:nvPr/>
            </p:nvSpPr>
            <p:spPr bwMode="auto">
              <a:xfrm>
                <a:off x="622300" y="3330575"/>
                <a:ext cx="241300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2" y="104"/>
                  </a:cxn>
                </a:cxnLst>
                <a:rect l="0" t="0" r="r" b="b"/>
                <a:pathLst>
                  <a:path w="152" h="104">
                    <a:moveTo>
                      <a:pt x="0" y="0"/>
                    </a:moveTo>
                    <a:lnTo>
                      <a:pt x="152" y="104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" name="Freeform 14"/>
              <p:cNvSpPr/>
              <p:nvPr/>
            </p:nvSpPr>
            <p:spPr bwMode="auto">
              <a:xfrm>
                <a:off x="1763713" y="3355975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2" name="AutoShape 16"/>
              <p:cNvSpPr>
                <a:spLocks noChangeArrowheads="1"/>
              </p:cNvSpPr>
              <p:nvPr/>
            </p:nvSpPr>
            <p:spPr bwMode="auto">
              <a:xfrm rot="7476248">
                <a:off x="578644" y="4153694"/>
                <a:ext cx="234950" cy="503238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" name="AutoShape 18"/>
              <p:cNvSpPr>
                <a:spLocks noChangeArrowheads="1"/>
              </p:cNvSpPr>
              <p:nvPr/>
            </p:nvSpPr>
            <p:spPr bwMode="auto">
              <a:xfrm rot="3172548">
                <a:off x="1878807" y="4150519"/>
                <a:ext cx="223837" cy="504825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35" name="Rectangle 23"/>
            <p:cNvSpPr>
              <a:spLocks noChangeArrowheads="1"/>
            </p:cNvSpPr>
            <p:nvPr/>
          </p:nvSpPr>
          <p:spPr bwMode="auto">
            <a:xfrm>
              <a:off x="3059832" y="3933056"/>
              <a:ext cx="3455988" cy="18002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В равнобедренном</a:t>
              </a:r>
              <a:endParaRPr lang="ru-RU" sz="2400" b="1" dirty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треугольнике углы</a:t>
              </a:r>
              <a:endParaRPr lang="ru-RU" sz="2400" b="1" dirty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при основании равны.</a:t>
              </a:r>
              <a:endParaRPr lang="ru-RU" sz="2400" b="1" dirty="0">
                <a:latin typeface="Times New Roman" panose="02020603050405020304" pitchFamily="18" charset="0"/>
              </a:endParaRPr>
            </a:p>
          </p:txBody>
        </p:sp>
      </p:grpSp>
      <p:pic>
        <p:nvPicPr>
          <p:cNvPr id="10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47824"/>
            <a:ext cx="8712968" cy="712653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grpSp>
        <p:nvGrpSpPr>
          <p:cNvPr id="110" name="Группа 109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111" name="Группа 85"/>
            <p:cNvGrpSpPr/>
            <p:nvPr/>
          </p:nvGrpSpPr>
          <p:grpSpPr>
            <a:xfrm>
              <a:off x="107504" y="2564904"/>
              <a:ext cx="7056784" cy="4176464"/>
              <a:chOff x="107504" y="2564904"/>
              <a:chExt cx="7056784" cy="4176464"/>
            </a:xfrm>
          </p:grpSpPr>
          <p:grpSp>
            <p:nvGrpSpPr>
              <p:cNvPr id="113" name="Группа 56"/>
              <p:cNvGrpSpPr/>
              <p:nvPr/>
            </p:nvGrpSpPr>
            <p:grpSpPr>
              <a:xfrm>
                <a:off x="107504" y="2564904"/>
                <a:ext cx="7056784" cy="4176464"/>
                <a:chOff x="2087216" y="2492896"/>
                <a:chExt cx="7056784" cy="4176464"/>
              </a:xfrm>
            </p:grpSpPr>
            <p:sp>
              <p:nvSpPr>
                <p:cNvPr id="134" name="Прямоугольник 3"/>
                <p:cNvSpPr/>
                <p:nvPr/>
              </p:nvSpPr>
              <p:spPr>
                <a:xfrm>
                  <a:off x="2087216" y="2492896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6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4" name="Группа 15"/>
              <p:cNvGrpSpPr/>
              <p:nvPr/>
            </p:nvGrpSpPr>
            <p:grpSpPr>
              <a:xfrm>
                <a:off x="467544" y="2852936"/>
                <a:ext cx="2292226" cy="3471838"/>
                <a:chOff x="0" y="1268413"/>
                <a:chExt cx="2471738" cy="3832225"/>
              </a:xfrm>
            </p:grpSpPr>
            <p:sp>
              <p:nvSpPr>
                <p:cNvPr id="116" name="AutoShape 4"/>
                <p:cNvSpPr>
                  <a:spLocks noChangeArrowheads="1"/>
                </p:cNvSpPr>
                <p:nvPr/>
              </p:nvSpPr>
              <p:spPr bwMode="auto">
                <a:xfrm>
                  <a:off x="310589" y="1665826"/>
                  <a:ext cx="2016125" cy="2952750"/>
                </a:xfrm>
                <a:prstGeom prst="triangle">
                  <a:avLst>
                    <a:gd name="adj" fmla="val 48741"/>
                  </a:avLst>
                </a:prstGeom>
                <a:noFill/>
                <a:ln w="50800">
                  <a:solidFill>
                    <a:schemeClr val="tx2">
                      <a:lumMod val="75000"/>
                    </a:schemeClr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7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900113" y="1268413"/>
                  <a:ext cx="420687" cy="5191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800" b="1" i="1">
                      <a:latin typeface="Times New Roman" panose="02020603050405020304" pitchFamily="18" charset="0"/>
                    </a:rPr>
                    <a:t>А</a:t>
                  </a:r>
                  <a:endParaRPr lang="ru-RU" sz="2800" b="1" i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8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0" y="4579938"/>
                  <a:ext cx="420688" cy="5191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800" b="1" i="1">
                      <a:latin typeface="Times New Roman" panose="02020603050405020304" pitchFamily="18" charset="0"/>
                    </a:rPr>
                    <a:t>В</a:t>
                  </a:r>
                  <a:endParaRPr lang="ru-RU" sz="2800" b="1" i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051050" y="4581525"/>
                  <a:ext cx="420688" cy="5191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800" b="1" i="1">
                      <a:latin typeface="Times New Roman" panose="02020603050405020304" pitchFamily="18" charset="0"/>
                    </a:rPr>
                    <a:t>С</a:t>
                  </a:r>
                  <a:endParaRPr lang="ru-RU" sz="2800" b="1" i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1" name="Freeform 12"/>
                <p:cNvSpPr/>
                <p:nvPr/>
              </p:nvSpPr>
              <p:spPr bwMode="auto">
                <a:xfrm>
                  <a:off x="622300" y="3330575"/>
                  <a:ext cx="241300" cy="1651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2" y="104"/>
                    </a:cxn>
                  </a:cxnLst>
                  <a:rect l="0" t="0" r="r" b="b"/>
                  <a:pathLst>
                    <a:path w="152" h="104">
                      <a:moveTo>
                        <a:pt x="0" y="0"/>
                      </a:moveTo>
                      <a:lnTo>
                        <a:pt x="152" y="104"/>
                      </a:ln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2" name="Freeform 14"/>
                <p:cNvSpPr/>
                <p:nvPr/>
              </p:nvSpPr>
              <p:spPr bwMode="auto">
                <a:xfrm>
                  <a:off x="1763713" y="3355975"/>
                  <a:ext cx="228600" cy="144463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91"/>
                    </a:cxn>
                  </a:cxnLst>
                  <a:rect l="0" t="0" r="r" b="b"/>
                  <a:pathLst>
                    <a:path w="144" h="91">
                      <a:moveTo>
                        <a:pt x="144" y="0"/>
                      </a:moveTo>
                      <a:lnTo>
                        <a:pt x="0" y="91"/>
                      </a:ln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2" name="AutoShape 16"/>
                <p:cNvSpPr>
                  <a:spLocks noChangeArrowheads="1"/>
                </p:cNvSpPr>
                <p:nvPr/>
              </p:nvSpPr>
              <p:spPr bwMode="auto">
                <a:xfrm rot="7476248">
                  <a:off x="578644" y="4153694"/>
                  <a:ext cx="234950" cy="503238"/>
                </a:xfrm>
                <a:prstGeom prst="moon">
                  <a:avLst>
                    <a:gd name="adj" fmla="val 31736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3" name="AutoShape 18"/>
                <p:cNvSpPr>
                  <a:spLocks noChangeArrowheads="1"/>
                </p:cNvSpPr>
                <p:nvPr/>
              </p:nvSpPr>
              <p:spPr bwMode="auto">
                <a:xfrm rot="3172548">
                  <a:off x="1878807" y="4150519"/>
                  <a:ext cx="223837" cy="504825"/>
                </a:xfrm>
                <a:prstGeom prst="moon">
                  <a:avLst>
                    <a:gd name="adj" fmla="val 31736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115" name="Rectangle 23"/>
              <p:cNvSpPr>
                <a:spLocks noChangeArrowheads="1"/>
              </p:cNvSpPr>
              <p:nvPr/>
            </p:nvSpPr>
            <p:spPr bwMode="auto">
              <a:xfrm>
                <a:off x="2987824" y="2996952"/>
                <a:ext cx="3455988" cy="180022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ru-RU" sz="2400" b="1" dirty="0" smtClean="0">
                    <a:latin typeface="Times New Roman" panose="02020603050405020304" pitchFamily="18" charset="0"/>
                  </a:rPr>
                  <a:t>Периметр равнобедренного</a:t>
                </a:r>
                <a:endParaRPr lang="ru-RU" sz="2400" b="1" dirty="0" smtClean="0">
                  <a:latin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latin typeface="Times New Roman" panose="02020603050405020304" pitchFamily="18" charset="0"/>
                  </a:rPr>
                  <a:t>треугольника.</a:t>
                </a:r>
                <a:endParaRPr lang="ru-RU" sz="2400" b="1" dirty="0">
                  <a:latin typeface="Times New Roman" panose="02020603050405020304" pitchFamily="18" charset="0"/>
                </a:endParaRPr>
              </a:p>
            </p:txBody>
          </p:sp>
        </p:grpSp>
        <p:graphicFrame>
          <p:nvGraphicFramePr>
            <p:cNvPr id="112" name="Object 2"/>
            <p:cNvGraphicFramePr>
              <a:graphicFrameLocks noChangeAspect="1"/>
            </p:cNvGraphicFramePr>
            <p:nvPr/>
          </p:nvGraphicFramePr>
          <p:xfrm>
            <a:off x="2987675" y="4705350"/>
            <a:ext cx="3076575" cy="550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5" name="Формула" r:id="rId3" imgW="22250400" imgH="4267200" progId="Equation.3">
                    <p:embed/>
                  </p:oleObj>
                </mc:Choice>
                <mc:Fallback>
                  <p:oleObj name="Формула" r:id="rId3" imgW="22250400" imgH="4267200" progId="Equation.3">
                    <p:embed/>
                    <p:pic>
                      <p:nvPicPr>
                        <p:cNvPr id="0" name="Изображение 1126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987675" y="4705350"/>
                          <a:ext cx="3076575" cy="55086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7" name="Управляющая кнопка: настраиваемая 146">
            <a:hlinkClick r:id="" action="ppaction://noaction" highlightClick="1"/>
          </p:cNvPr>
          <p:cNvSpPr/>
          <p:nvPr/>
        </p:nvSpPr>
        <p:spPr>
          <a:xfrm>
            <a:off x="7236296" y="2996952"/>
            <a:ext cx="1800200" cy="360040"/>
          </a:xfrm>
          <a:prstGeom prst="actionButtonBlank">
            <a:avLst/>
          </a:prstGeom>
          <a:solidFill>
            <a:srgbClr val="275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8" name="Группа 147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149" name="Группа 85"/>
            <p:cNvGrpSpPr/>
            <p:nvPr/>
          </p:nvGrpSpPr>
          <p:grpSpPr>
            <a:xfrm>
              <a:off x="107504" y="2564904"/>
              <a:ext cx="7056784" cy="4176464"/>
              <a:chOff x="107504" y="2564904"/>
              <a:chExt cx="7056784" cy="4176464"/>
            </a:xfrm>
          </p:grpSpPr>
          <p:grpSp>
            <p:nvGrpSpPr>
              <p:cNvPr id="220" name="Группа 56"/>
              <p:cNvGrpSpPr/>
              <p:nvPr/>
            </p:nvGrpSpPr>
            <p:grpSpPr>
              <a:xfrm>
                <a:off x="107504" y="2564904"/>
                <a:ext cx="7056784" cy="4176464"/>
                <a:chOff x="2087216" y="2492896"/>
                <a:chExt cx="7056784" cy="4176464"/>
              </a:xfrm>
            </p:grpSpPr>
            <p:sp>
              <p:nvSpPr>
                <p:cNvPr id="228" name="Прямоугольник 3"/>
                <p:cNvSpPr/>
                <p:nvPr/>
              </p:nvSpPr>
              <p:spPr>
                <a:xfrm>
                  <a:off x="2087216" y="2492896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9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21" name="Группа 15"/>
              <p:cNvGrpSpPr/>
              <p:nvPr/>
            </p:nvGrpSpPr>
            <p:grpSpPr>
              <a:xfrm>
                <a:off x="4860032" y="2564904"/>
                <a:ext cx="2118327" cy="3494631"/>
                <a:chOff x="4736479" y="950482"/>
                <a:chExt cx="2284221" cy="3857385"/>
              </a:xfrm>
            </p:grpSpPr>
            <p:sp>
              <p:nvSpPr>
                <p:cNvPr id="222" name="AutoShape 4"/>
                <p:cNvSpPr>
                  <a:spLocks noChangeArrowheads="1"/>
                </p:cNvSpPr>
                <p:nvPr/>
              </p:nvSpPr>
              <p:spPr bwMode="auto">
                <a:xfrm>
                  <a:off x="4814126" y="1347896"/>
                  <a:ext cx="2016125" cy="2952750"/>
                </a:xfrm>
                <a:prstGeom prst="triangle">
                  <a:avLst>
                    <a:gd name="adj" fmla="val 48741"/>
                  </a:avLst>
                </a:prstGeom>
                <a:noFill/>
                <a:ln w="50800">
                  <a:solidFill>
                    <a:schemeClr val="tx2">
                      <a:lumMod val="75000"/>
                    </a:schemeClr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3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5357657" y="950482"/>
                  <a:ext cx="420687" cy="5191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800" b="1" i="1" dirty="0">
                      <a:latin typeface="Times New Roman" panose="02020603050405020304" pitchFamily="18" charset="0"/>
                    </a:rPr>
                    <a:t>А</a:t>
                  </a:r>
                  <a:endParaRPr lang="ru-RU" sz="28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4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736479" y="4288754"/>
                  <a:ext cx="420688" cy="5191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800" b="1" i="1" dirty="0">
                      <a:latin typeface="Times New Roman" panose="02020603050405020304" pitchFamily="18" charset="0"/>
                    </a:rPr>
                    <a:t>В</a:t>
                  </a:r>
                  <a:endParaRPr lang="ru-RU" sz="28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5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6600012" y="4288754"/>
                  <a:ext cx="420688" cy="5191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800" b="1" i="1" dirty="0">
                      <a:latin typeface="Times New Roman" panose="02020603050405020304" pitchFamily="18" charset="0"/>
                    </a:rPr>
                    <a:t>С</a:t>
                  </a:r>
                  <a:endParaRPr lang="ru-RU" sz="28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6" name="Freeform 12"/>
                <p:cNvSpPr/>
                <p:nvPr/>
              </p:nvSpPr>
              <p:spPr bwMode="auto">
                <a:xfrm>
                  <a:off x="5124715" y="2858066"/>
                  <a:ext cx="241300" cy="1651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2" y="104"/>
                    </a:cxn>
                  </a:cxnLst>
                  <a:rect l="0" t="0" r="r" b="b"/>
                  <a:pathLst>
                    <a:path w="152" h="104">
                      <a:moveTo>
                        <a:pt x="0" y="0"/>
                      </a:moveTo>
                      <a:lnTo>
                        <a:pt x="152" y="104"/>
                      </a:ln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" name="Freeform 14"/>
                <p:cNvSpPr/>
                <p:nvPr/>
              </p:nvSpPr>
              <p:spPr bwMode="auto">
                <a:xfrm>
                  <a:off x="6211776" y="2858066"/>
                  <a:ext cx="228600" cy="144464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91"/>
                    </a:cxn>
                  </a:cxnLst>
                  <a:rect l="0" t="0" r="r" b="b"/>
                  <a:pathLst>
                    <a:path w="144" h="91">
                      <a:moveTo>
                        <a:pt x="144" y="0"/>
                      </a:moveTo>
                      <a:lnTo>
                        <a:pt x="0" y="91"/>
                      </a:ln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aphicFrame>
          <p:nvGraphicFramePr>
            <p:cNvPr id="151" name="Object 3"/>
            <p:cNvGraphicFramePr>
              <a:graphicFrameLocks noChangeAspect="1"/>
            </p:cNvGraphicFramePr>
            <p:nvPr/>
          </p:nvGraphicFramePr>
          <p:xfrm>
            <a:off x="251520" y="2636912"/>
            <a:ext cx="1266602" cy="487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6" name="Формула" r:id="rId5" imgW="10363200" imgH="4267200" progId="Equation.3">
                    <p:embed/>
                  </p:oleObj>
                </mc:Choice>
                <mc:Fallback>
                  <p:oleObj name="Формула" r:id="rId5" imgW="10363200" imgH="4267200" progId="Equation.3">
                    <p:embed/>
                    <p:pic>
                      <p:nvPicPr>
                        <p:cNvPr id="0" name="Изображение 1126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51520" y="2636912"/>
                          <a:ext cx="1266602" cy="48726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" name="Object 4"/>
            <p:cNvGraphicFramePr>
              <a:graphicFrameLocks noChangeAspect="1"/>
            </p:cNvGraphicFramePr>
            <p:nvPr/>
          </p:nvGraphicFramePr>
          <p:xfrm>
            <a:off x="323528" y="3068960"/>
            <a:ext cx="1900238" cy="487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7" name="Формула" r:id="rId7" imgW="15544800" imgH="4267200" progId="Equation.3">
                    <p:embed/>
                  </p:oleObj>
                </mc:Choice>
                <mc:Fallback>
                  <p:oleObj name="Формула" r:id="rId7" imgW="15544800" imgH="4267200" progId="Equation.3">
                    <p:embed/>
                    <p:pic>
                      <p:nvPicPr>
                        <p:cNvPr id="0" name="Изображение 1126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23528" y="3068960"/>
                          <a:ext cx="1900238" cy="48736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" name="Object 5"/>
            <p:cNvGraphicFramePr>
              <a:graphicFrameLocks noChangeAspect="1"/>
            </p:cNvGraphicFramePr>
            <p:nvPr/>
          </p:nvGraphicFramePr>
          <p:xfrm>
            <a:off x="360363" y="3500438"/>
            <a:ext cx="1825625" cy="487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8" name="Формула" r:id="rId9" imgW="14935200" imgH="4267200" progId="Equation.3">
                    <p:embed/>
                  </p:oleObj>
                </mc:Choice>
                <mc:Fallback>
                  <p:oleObj name="Формула" r:id="rId9" imgW="14935200" imgH="4267200" progId="Equation.3">
                    <p:embed/>
                    <p:pic>
                      <p:nvPicPr>
                        <p:cNvPr id="0" name="Изображение 1126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60363" y="3500438"/>
                          <a:ext cx="1825625" cy="48736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00" name="Прямая соединительная линия 199"/>
            <p:cNvCxnSpPr/>
            <p:nvPr/>
          </p:nvCxnSpPr>
          <p:spPr>
            <a:xfrm>
              <a:off x="251520" y="4077072"/>
              <a:ext cx="28083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01" name="Object 6"/>
            <p:cNvGraphicFramePr>
              <a:graphicFrameLocks noChangeAspect="1"/>
            </p:cNvGraphicFramePr>
            <p:nvPr/>
          </p:nvGraphicFramePr>
          <p:xfrm>
            <a:off x="683568" y="4077072"/>
            <a:ext cx="1489075" cy="627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9" name="Формула" r:id="rId11" imgW="12192000" imgH="5486400" progId="Equation.3">
                    <p:embed/>
                  </p:oleObj>
                </mc:Choice>
                <mc:Fallback>
                  <p:oleObj name="Формула" r:id="rId11" imgW="12192000" imgH="5486400" progId="Equation.3">
                    <p:embed/>
                    <p:pic>
                      <p:nvPicPr>
                        <p:cNvPr id="0" name="Изображение 1126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683568" y="4077072"/>
                          <a:ext cx="1489075" cy="6270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30" name="Object 2"/>
          <p:cNvGraphicFramePr>
            <a:graphicFrameLocks noChangeAspect="1"/>
          </p:cNvGraphicFramePr>
          <p:nvPr/>
        </p:nvGraphicFramePr>
        <p:xfrm>
          <a:off x="251520" y="4725144"/>
          <a:ext cx="4592638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Формула" r:id="rId13" imgW="33223200" imgH="4267200" progId="Equation.3">
                  <p:embed/>
                </p:oleObj>
              </mc:Choice>
              <mc:Fallback>
                <p:oleObj name="Формула" r:id="rId13" imgW="33223200" imgH="4267200" progId="Equation.3">
                  <p:embed/>
                  <p:pic>
                    <p:nvPicPr>
                      <p:cNvPr id="0" name="Изображение 11269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51520" y="4725144"/>
                        <a:ext cx="4592638" cy="5508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1" name="Прямоугольник 230"/>
          <p:cNvSpPr/>
          <p:nvPr/>
        </p:nvSpPr>
        <p:spPr>
          <a:xfrm>
            <a:off x="3635896" y="4725144"/>
            <a:ext cx="1224136" cy="5760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2" name="Управляющая кнопка: далее 231">
            <a:hlinkClick r:id="" action="ppaction://hlinkshowjump?jump=nextslide" highlightClick="1"/>
          </p:cNvPr>
          <p:cNvSpPr/>
          <p:nvPr/>
        </p:nvSpPr>
        <p:spPr>
          <a:xfrm>
            <a:off x="7020272" y="6309320"/>
            <a:ext cx="648072" cy="360040"/>
          </a:xfrm>
          <a:prstGeom prst="actionButtonForwardNex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3" name="Управляющая кнопка: настраиваемая 232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№23. Прямоугольник. Теорема Фалеса. Теорема Пифагора.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</p:childTnLst>
        </p:cTn>
      </p:par>
    </p:tnLst>
    <p:bldLst>
      <p:bldP spid="2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страиваемая 5">
            <a:hlinkClick r:id="rId1" action="ppaction://hlinksldjump" highlightClick="1"/>
          </p:cNvPr>
          <p:cNvSpPr/>
          <p:nvPr/>
        </p:nvSpPr>
        <p:spPr>
          <a:xfrm>
            <a:off x="683568" y="1484784"/>
            <a:ext cx="77768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№21. Параллелограмм. Прямоугольник. Трапеция.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Управляющая кнопка: настраиваемая 6">
            <a:hlinkClick r:id="rId2" action="ppaction://hlinksldjump" highlightClick="1"/>
          </p:cNvPr>
          <p:cNvSpPr/>
          <p:nvPr/>
        </p:nvSpPr>
        <p:spPr>
          <a:xfrm>
            <a:off x="683568" y="2492896"/>
            <a:ext cx="77768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№22.  Параллелограмм. Треугольник. Площадь. Теорема Пифагора.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Управляющая кнопка: настраиваемая 7">
            <a:hlinkClick r:id="rId3" action="ppaction://hlinksldjump" highlightClick="1"/>
          </p:cNvPr>
          <p:cNvSpPr/>
          <p:nvPr/>
        </p:nvSpPr>
        <p:spPr>
          <a:xfrm>
            <a:off x="683568" y="3501008"/>
            <a:ext cx="7776864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№23. Прямоугольник. Теорема Фалеса. Теорема Пифагора.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Управляющая кнопка: настраиваемая 8">
            <a:hlinkClick r:id="rId4" action="ppaction://hlinksldjump" highlightClick="1"/>
          </p:cNvPr>
          <p:cNvSpPr/>
          <p:nvPr/>
        </p:nvSpPr>
        <p:spPr>
          <a:xfrm>
            <a:off x="683568" y="4509120"/>
            <a:ext cx="7776864" cy="792088"/>
          </a:xfrm>
          <a:prstGeom prst="actionButtonBlank">
            <a:avLst/>
          </a:prstGeom>
          <a:solidFill>
            <a:srgbClr val="7A5E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№24.  Прямоугольник. Теорема Пифагора. Ромб.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Управляющая кнопка: настраиваемая 9">
            <a:hlinkClick r:id="rId5" action="ppaction://hlinksldjump" highlightClick="1"/>
          </p:cNvPr>
          <p:cNvSpPr/>
          <p:nvPr/>
        </p:nvSpPr>
        <p:spPr>
          <a:xfrm>
            <a:off x="683568" y="5517232"/>
            <a:ext cx="7776864" cy="792088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№25. Треугольники. Тригонометрические функции острого угла.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54661" y="188640"/>
            <a:ext cx="36147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Содержание</a:t>
            </a:r>
            <a:endParaRPr lang="ru-RU" sz="4800" b="1" cap="none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Управляющая кнопка: настраиваемая 11">
            <a:hlinkClick r:id="" action="ppaction://hlinkshowjump?jump=endshow" highlightClick="1"/>
          </p:cNvPr>
          <p:cNvSpPr/>
          <p:nvPr/>
        </p:nvSpPr>
        <p:spPr>
          <a:xfrm>
            <a:off x="8676456" y="6453336"/>
            <a:ext cx="360040" cy="288032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x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avatanplus.com/files/resources/original/5919918154c6815c0be06143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740352" y="3428999"/>
            <a:ext cx="1300655" cy="3429001"/>
          </a:xfrm>
          <a:prstGeom prst="rect">
            <a:avLst/>
          </a:prstGeom>
          <a:noFill/>
        </p:spPr>
      </p:pic>
      <p:grpSp>
        <p:nvGrpSpPr>
          <p:cNvPr id="2" name="Группа 49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3" name="Группа 18"/>
            <p:cNvGrpSpPr/>
            <p:nvPr/>
          </p:nvGrpSpPr>
          <p:grpSpPr>
            <a:xfrm>
              <a:off x="107504" y="2564904"/>
              <a:ext cx="7056784" cy="4176464"/>
              <a:chOff x="1979712" y="2492896"/>
              <a:chExt cx="7056784" cy="4176464"/>
            </a:xfrm>
          </p:grpSpPr>
          <p:sp>
            <p:nvSpPr>
              <p:cNvPr id="65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Параллелограммом называется четырёхугольник, у которого противоположные стороны попарно параллельны.</a:t>
                </a:r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9" name="Line 13"/>
            <p:cNvSpPr>
              <a:spLocks noChangeShapeType="1"/>
            </p:cNvSpPr>
            <p:nvPr/>
          </p:nvSpPr>
          <p:spPr bwMode="auto">
            <a:xfrm>
              <a:off x="2122588" y="6094661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Text Box 29"/>
            <p:cNvSpPr txBox="1">
              <a:spLocks noChangeArrowheads="1"/>
            </p:cNvSpPr>
            <p:nvPr/>
          </p:nvSpPr>
          <p:spPr bwMode="auto">
            <a:xfrm>
              <a:off x="2195736" y="594928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А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61" name="Text Box 31"/>
            <p:cNvSpPr txBox="1">
              <a:spLocks noChangeArrowheads="1"/>
            </p:cNvSpPr>
            <p:nvPr/>
          </p:nvSpPr>
          <p:spPr bwMode="auto">
            <a:xfrm>
              <a:off x="2627784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В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62" name="Text Box 40"/>
            <p:cNvSpPr txBox="1">
              <a:spLocks noChangeArrowheads="1"/>
            </p:cNvSpPr>
            <p:nvPr/>
          </p:nvSpPr>
          <p:spPr bwMode="auto">
            <a:xfrm>
              <a:off x="5220072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С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63" name="Параллелограмм 62"/>
            <p:cNvSpPr/>
            <p:nvPr/>
          </p:nvSpPr>
          <p:spPr>
            <a:xfrm>
              <a:off x="2555776" y="4869160"/>
              <a:ext cx="2664296" cy="1224136"/>
            </a:xfrm>
            <a:prstGeom prst="parallelogram">
              <a:avLst/>
            </a:prstGeom>
            <a:solidFill>
              <a:schemeClr val="bg1"/>
            </a:solidFill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Text Box 29"/>
            <p:cNvSpPr txBox="1">
              <a:spLocks noChangeArrowheads="1"/>
            </p:cNvSpPr>
            <p:nvPr/>
          </p:nvSpPr>
          <p:spPr bwMode="auto">
            <a:xfrm>
              <a:off x="4860032" y="5949280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D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80" name="Управляющая кнопка: настраиваемая 79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rgbClr val="275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 (3)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Группа 80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9" name="Группа 18"/>
            <p:cNvGrpSpPr/>
            <p:nvPr/>
          </p:nvGrpSpPr>
          <p:grpSpPr>
            <a:xfrm>
              <a:off x="107504" y="2564904"/>
              <a:ext cx="7056784" cy="4176464"/>
              <a:chOff x="1979712" y="2564904"/>
              <a:chExt cx="7056784" cy="4176464"/>
            </a:xfrm>
          </p:grpSpPr>
          <p:sp>
            <p:nvSpPr>
              <p:cNvPr id="90" name="Прямоугольник 3"/>
              <p:cNvSpPr/>
              <p:nvPr/>
            </p:nvSpPr>
            <p:spPr>
              <a:xfrm>
                <a:off x="1979712" y="2564904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Периметр многоугольника – </a:t>
                </a:r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сумма длин его сторон.</a:t>
                </a:r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3" name="Line 13"/>
            <p:cNvSpPr>
              <a:spLocks noChangeShapeType="1"/>
            </p:cNvSpPr>
            <p:nvPr/>
          </p:nvSpPr>
          <p:spPr bwMode="auto">
            <a:xfrm>
              <a:off x="2122588" y="6022653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Text Box 29"/>
            <p:cNvSpPr txBox="1">
              <a:spLocks noChangeArrowheads="1"/>
            </p:cNvSpPr>
            <p:nvPr/>
          </p:nvSpPr>
          <p:spPr bwMode="auto">
            <a:xfrm>
              <a:off x="2051720" y="5085184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А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85" name="Text Box 31"/>
            <p:cNvSpPr txBox="1">
              <a:spLocks noChangeArrowheads="1"/>
            </p:cNvSpPr>
            <p:nvPr/>
          </p:nvSpPr>
          <p:spPr bwMode="auto">
            <a:xfrm>
              <a:off x="2699792" y="3573016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В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86" name="Text Box 40"/>
            <p:cNvSpPr txBox="1">
              <a:spLocks noChangeArrowheads="1"/>
            </p:cNvSpPr>
            <p:nvPr/>
          </p:nvSpPr>
          <p:spPr bwMode="auto">
            <a:xfrm>
              <a:off x="4644008" y="3501008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С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87" name="Text Box 29"/>
            <p:cNvSpPr txBox="1">
              <a:spLocks noChangeArrowheads="1"/>
            </p:cNvSpPr>
            <p:nvPr/>
          </p:nvSpPr>
          <p:spPr bwMode="auto">
            <a:xfrm>
              <a:off x="5076056" y="4005064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D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88" name="Шестиугольник 87"/>
            <p:cNvSpPr/>
            <p:nvPr/>
          </p:nvSpPr>
          <p:spPr>
            <a:xfrm rot="3217924">
              <a:off x="2566285" y="3419261"/>
              <a:ext cx="2279345" cy="2787949"/>
            </a:xfrm>
            <a:prstGeom prst="hexagon">
              <a:avLst>
                <a:gd name="adj" fmla="val 34006"/>
                <a:gd name="vf" fmla="val 115470"/>
              </a:avLst>
            </a:prstGeom>
            <a:solidFill>
              <a:schemeClr val="accent1">
                <a:alpha val="0"/>
              </a:schemeClr>
            </a:solidFill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89" name="Object 3"/>
            <p:cNvGraphicFramePr>
              <a:graphicFrameLocks noChangeAspect="1"/>
            </p:cNvGraphicFramePr>
            <p:nvPr/>
          </p:nvGraphicFramePr>
          <p:xfrm>
            <a:off x="2771800" y="6093296"/>
            <a:ext cx="3948112" cy="484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89" name="Формула" r:id="rId2" imgW="34442400" imgH="4267200" progId="Equation.3">
                    <p:embed/>
                  </p:oleObj>
                </mc:Choice>
                <mc:Fallback>
                  <p:oleObj name="Формула" r:id="rId2" imgW="34442400" imgH="4267200" progId="Equation.3">
                    <p:embed/>
                    <p:pic>
                      <p:nvPicPr>
                        <p:cNvPr id="0" name="Изображение 1228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771800" y="6093296"/>
                          <a:ext cx="3948112" cy="48418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556792"/>
            <a:ext cx="8712968" cy="67374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grpSp>
        <p:nvGrpSpPr>
          <p:cNvPr id="93" name="Группа 92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95" name="Группа 91"/>
            <p:cNvGrpSpPr/>
            <p:nvPr/>
          </p:nvGrpSpPr>
          <p:grpSpPr>
            <a:xfrm>
              <a:off x="107504" y="2564904"/>
              <a:ext cx="7056784" cy="4176464"/>
              <a:chOff x="107504" y="2564904"/>
              <a:chExt cx="7056784" cy="4176464"/>
            </a:xfrm>
          </p:grpSpPr>
          <p:grpSp>
            <p:nvGrpSpPr>
              <p:cNvPr id="98" name="Группа 50"/>
              <p:cNvGrpSpPr/>
              <p:nvPr/>
            </p:nvGrpSpPr>
            <p:grpSpPr>
              <a:xfrm>
                <a:off x="107504" y="2564904"/>
                <a:ext cx="7056784" cy="4176464"/>
                <a:chOff x="107504" y="2636912"/>
                <a:chExt cx="7056784" cy="4176464"/>
              </a:xfrm>
            </p:grpSpPr>
            <p:grpSp>
              <p:nvGrpSpPr>
                <p:cNvPr id="100" name="Группа 18"/>
                <p:cNvGrpSpPr/>
                <p:nvPr/>
              </p:nvGrpSpPr>
              <p:grpSpPr>
                <a:xfrm>
                  <a:off x="107504" y="2636912"/>
                  <a:ext cx="7056784" cy="4176464"/>
                  <a:chOff x="1979712" y="2564904"/>
                  <a:chExt cx="7056784" cy="4176464"/>
                </a:xfrm>
              </p:grpSpPr>
              <p:sp>
                <p:nvSpPr>
                  <p:cNvPr id="106" name="Прямоугольник 3"/>
                  <p:cNvSpPr/>
                  <p:nvPr/>
                </p:nvSpPr>
                <p:spPr>
                  <a:xfrm>
                    <a:off x="1979712" y="2564904"/>
                    <a:ext cx="7056784" cy="41764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2400" b="1" dirty="0" smtClean="0">
                      <a:solidFill>
                        <a:schemeClr val="accent4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:endParaRPr lang="en-US" sz="2400" b="1" dirty="0" smtClean="0">
                      <a:solidFill>
                        <a:schemeClr val="accent4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:endParaRPr lang="en-US" sz="2400" b="1" dirty="0" smtClean="0">
                      <a:solidFill>
                        <a:schemeClr val="tx2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:r>
                      <a:rPr lang="ru-RU" sz="24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Периметр параллелограмма.</a:t>
                    </a:r>
                    <a:endParaRPr lang="ru-RU" sz="2400" b="1" dirty="0" smtClean="0">
                      <a:solidFill>
                        <a:schemeClr val="tx2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:endPara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:endPara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:endPara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:endPara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:endPara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:endPara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:endPara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:endPara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:endParaRPr lang="ru-RU" sz="2400" b="1" dirty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7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5652517" y="645413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01" name="Line 13"/>
                <p:cNvSpPr>
                  <a:spLocks noChangeShapeType="1"/>
                </p:cNvSpPr>
                <p:nvPr/>
              </p:nvSpPr>
              <p:spPr bwMode="auto">
                <a:xfrm>
                  <a:off x="2122588" y="6094661"/>
                  <a:ext cx="3175" cy="158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1907704" y="6165304"/>
                  <a:ext cx="356188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000" b="1" i="1" dirty="0">
                      <a:latin typeface="Times New Roman" panose="02020603050405020304" pitchFamily="18" charset="0"/>
                    </a:rPr>
                    <a:t>А</a:t>
                  </a:r>
                  <a:endParaRPr lang="ru-RU" sz="20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3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2339752" y="4509120"/>
                  <a:ext cx="356188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000" b="1" i="1" dirty="0">
                      <a:latin typeface="Times New Roman" panose="02020603050405020304" pitchFamily="18" charset="0"/>
                    </a:rPr>
                    <a:t>В</a:t>
                  </a:r>
                  <a:endParaRPr lang="ru-RU" sz="20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4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5076056" y="4509120"/>
                  <a:ext cx="356188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000" b="1" i="1" dirty="0">
                      <a:latin typeface="Times New Roman" panose="02020603050405020304" pitchFamily="18" charset="0"/>
                    </a:rPr>
                    <a:t>С</a:t>
                  </a:r>
                  <a:endParaRPr lang="ru-RU" sz="20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5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4860032" y="6093296"/>
                  <a:ext cx="370614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1" i="1" dirty="0" smtClean="0">
                      <a:latin typeface="Times New Roman" panose="02020603050405020304" pitchFamily="18" charset="0"/>
                    </a:rPr>
                    <a:t>D</a:t>
                  </a:r>
                  <a:endParaRPr lang="ru-RU" sz="2000" b="1" i="1" dirty="0">
                    <a:latin typeface="Times New Roman" panose="02020603050405020304" pitchFamily="18" charset="0"/>
                  </a:endParaRPr>
                </a:p>
              </p:txBody>
            </p:sp>
          </p:grpSp>
          <p:graphicFrame>
            <p:nvGraphicFramePr>
              <p:cNvPr id="99" name="Object 3"/>
              <p:cNvGraphicFramePr>
                <a:graphicFrameLocks noChangeAspect="1"/>
              </p:cNvGraphicFramePr>
              <p:nvPr/>
            </p:nvGraphicFramePr>
            <p:xfrm>
              <a:off x="2339752" y="3789040"/>
              <a:ext cx="2794000" cy="5889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290" name="Формула" r:id="rId5" imgW="24384000" imgH="5181600" progId="Equation.3">
                      <p:embed/>
                    </p:oleObj>
                  </mc:Choice>
                  <mc:Fallback>
                    <p:oleObj name="Формула" r:id="rId5" imgW="24384000" imgH="5181600" progId="Equation.3">
                      <p:embed/>
                      <p:pic>
                        <p:nvPicPr>
                          <p:cNvPr id="0" name="Изображение 12289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2339752" y="3789040"/>
                            <a:ext cx="2794000" cy="588962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97" name="Параллелограмм 96"/>
            <p:cNvSpPr/>
            <p:nvPr/>
          </p:nvSpPr>
          <p:spPr>
            <a:xfrm>
              <a:off x="2267744" y="4797152"/>
              <a:ext cx="2952328" cy="1512168"/>
            </a:xfrm>
            <a:prstGeom prst="parallelogram">
              <a:avLst/>
            </a:prstGeom>
            <a:noFill/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8" name="Группа 107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109" name="Группа 50"/>
            <p:cNvGrpSpPr/>
            <p:nvPr/>
          </p:nvGrpSpPr>
          <p:grpSpPr>
            <a:xfrm>
              <a:off x="107504" y="2564904"/>
              <a:ext cx="7056784" cy="4176464"/>
              <a:chOff x="107504" y="2636912"/>
              <a:chExt cx="7056784" cy="4176464"/>
            </a:xfrm>
          </p:grpSpPr>
          <p:grpSp>
            <p:nvGrpSpPr>
              <p:cNvPr id="147" name="Группа 18"/>
              <p:cNvGrpSpPr/>
              <p:nvPr/>
            </p:nvGrpSpPr>
            <p:grpSpPr>
              <a:xfrm>
                <a:off x="107504" y="2636912"/>
                <a:ext cx="7056784" cy="4176464"/>
                <a:chOff x="1979712" y="2564904"/>
                <a:chExt cx="7056784" cy="4176464"/>
              </a:xfrm>
            </p:grpSpPr>
            <p:sp>
              <p:nvSpPr>
                <p:cNvPr id="153" name="Прямоугольник 3"/>
                <p:cNvSpPr/>
                <p:nvPr/>
              </p:nvSpPr>
              <p:spPr>
                <a:xfrm>
                  <a:off x="1979712" y="2564904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4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48" name="Line 13"/>
              <p:cNvSpPr>
                <a:spLocks noChangeShapeType="1"/>
              </p:cNvSpPr>
              <p:nvPr/>
            </p:nvSpPr>
            <p:spPr bwMode="auto">
              <a:xfrm>
                <a:off x="2122588" y="6094661"/>
                <a:ext cx="3175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9" name="Text Box 29"/>
              <p:cNvSpPr txBox="1">
                <a:spLocks noChangeArrowheads="1"/>
              </p:cNvSpPr>
              <p:nvPr/>
            </p:nvSpPr>
            <p:spPr bwMode="auto">
              <a:xfrm>
                <a:off x="3635896" y="4293096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А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0" name="Text Box 31"/>
              <p:cNvSpPr txBox="1">
                <a:spLocks noChangeArrowheads="1"/>
              </p:cNvSpPr>
              <p:nvPr/>
            </p:nvSpPr>
            <p:spPr bwMode="auto">
              <a:xfrm>
                <a:off x="3995936" y="2780928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В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1" name="Text Box 40"/>
              <p:cNvSpPr txBox="1">
                <a:spLocks noChangeArrowheads="1"/>
              </p:cNvSpPr>
              <p:nvPr/>
            </p:nvSpPr>
            <p:spPr bwMode="auto">
              <a:xfrm>
                <a:off x="6732240" y="2780928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С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2" name="Text Box 29"/>
              <p:cNvSpPr txBox="1">
                <a:spLocks noChangeArrowheads="1"/>
              </p:cNvSpPr>
              <p:nvPr/>
            </p:nvSpPr>
            <p:spPr bwMode="auto">
              <a:xfrm>
                <a:off x="6372200" y="4293096"/>
                <a:ext cx="370614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anose="02020603050405020304" pitchFamily="18" charset="0"/>
                  </a:rPr>
                  <a:t>D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10" name="Группа 21"/>
            <p:cNvGrpSpPr/>
            <p:nvPr/>
          </p:nvGrpSpPr>
          <p:grpSpPr>
            <a:xfrm>
              <a:off x="179512" y="2636912"/>
              <a:ext cx="6552728" cy="1872208"/>
              <a:chOff x="179512" y="2636912"/>
              <a:chExt cx="6552728" cy="1872208"/>
            </a:xfrm>
          </p:grpSpPr>
          <p:sp>
            <p:nvSpPr>
              <p:cNvPr id="112" name="Параллелограмм 111"/>
              <p:cNvSpPr/>
              <p:nvPr/>
            </p:nvSpPr>
            <p:spPr>
              <a:xfrm>
                <a:off x="3995936" y="2996952"/>
                <a:ext cx="2736304" cy="1512168"/>
              </a:xfrm>
              <a:prstGeom prst="parallelogram">
                <a:avLst/>
              </a:prstGeom>
              <a:noFill/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aphicFrame>
            <p:nvGraphicFramePr>
              <p:cNvPr id="113" name="Object 4"/>
              <p:cNvGraphicFramePr>
                <a:graphicFrameLocks noChangeAspect="1"/>
              </p:cNvGraphicFramePr>
              <p:nvPr/>
            </p:nvGraphicFramePr>
            <p:xfrm>
              <a:off x="179512" y="2636912"/>
              <a:ext cx="3819525" cy="457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291" name="Формула" r:id="rId7" imgW="39624000" imgH="4876800" progId="Equation.3">
                      <p:embed/>
                    </p:oleObj>
                  </mc:Choice>
                  <mc:Fallback>
                    <p:oleObj name="Формула" r:id="rId7" imgW="39624000" imgH="4876800" progId="Equation.3">
                      <p:embed/>
                      <p:pic>
                        <p:nvPicPr>
                          <p:cNvPr id="0" name="Изображение 12290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179512" y="2636912"/>
                            <a:ext cx="3819525" cy="45720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2" name="Object 4"/>
              <p:cNvGraphicFramePr>
                <a:graphicFrameLocks noChangeAspect="1"/>
              </p:cNvGraphicFramePr>
              <p:nvPr/>
            </p:nvGraphicFramePr>
            <p:xfrm>
              <a:off x="179512" y="2996952"/>
              <a:ext cx="2438400" cy="4000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292" name="Формула" r:id="rId9" imgW="25298400" imgH="4267200" progId="Equation.3">
                      <p:embed/>
                    </p:oleObj>
                  </mc:Choice>
                  <mc:Fallback>
                    <p:oleObj name="Формула" r:id="rId9" imgW="25298400" imgH="4267200" progId="Equation.3">
                      <p:embed/>
                      <p:pic>
                        <p:nvPicPr>
                          <p:cNvPr id="0" name="Изображение 12291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179512" y="2996952"/>
                            <a:ext cx="2438400" cy="40005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3" name="Object 5"/>
              <p:cNvGraphicFramePr>
                <a:graphicFrameLocks noChangeAspect="1"/>
              </p:cNvGraphicFramePr>
              <p:nvPr/>
            </p:nvGraphicFramePr>
            <p:xfrm>
              <a:off x="683568" y="3516313"/>
              <a:ext cx="1512168" cy="58887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293" name="Формула" r:id="rId11" imgW="13716000" imgH="5486400" progId="Equation.3">
                      <p:embed/>
                    </p:oleObj>
                  </mc:Choice>
                  <mc:Fallback>
                    <p:oleObj name="Формула" r:id="rId11" imgW="13716000" imgH="5486400" progId="Equation.3">
                      <p:embed/>
                      <p:pic>
                        <p:nvPicPr>
                          <p:cNvPr id="0" name="Изображение 12292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683568" y="3516313"/>
                            <a:ext cx="1512168" cy="588874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29" name="Прямая соединительная линия 128"/>
              <p:cNvCxnSpPr/>
              <p:nvPr/>
            </p:nvCxnSpPr>
            <p:spPr>
              <a:xfrm>
                <a:off x="251520" y="3429000"/>
                <a:ext cx="309634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5" name="Управляющая кнопка: настраиваемая 154">
            <a:hlinkClick r:id="" action="ppaction://noaction" highlightClick="1"/>
          </p:cNvPr>
          <p:cNvSpPr/>
          <p:nvPr/>
        </p:nvSpPr>
        <p:spPr>
          <a:xfrm>
            <a:off x="7236296" y="2996952"/>
            <a:ext cx="1800200" cy="36004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(2)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6" name="Object 3"/>
          <p:cNvGraphicFramePr>
            <a:graphicFrameLocks noChangeAspect="1"/>
          </p:cNvGraphicFramePr>
          <p:nvPr/>
        </p:nvGraphicFramePr>
        <p:xfrm>
          <a:off x="827584" y="5229200"/>
          <a:ext cx="4121150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Формула" r:id="rId13" imgW="35966400" imgH="5181600" progId="Equation.3">
                  <p:embed/>
                </p:oleObj>
              </mc:Choice>
              <mc:Fallback>
                <p:oleObj name="Формула" r:id="rId13" imgW="35966400" imgH="5181600" progId="Equation.3">
                  <p:embed/>
                  <p:pic>
                    <p:nvPicPr>
                      <p:cNvPr id="0" name="Изображение 12293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27584" y="5229200"/>
                        <a:ext cx="4121150" cy="5889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" name="Прямоугольник 156"/>
          <p:cNvSpPr/>
          <p:nvPr/>
        </p:nvSpPr>
        <p:spPr>
          <a:xfrm>
            <a:off x="3779912" y="5229200"/>
            <a:ext cx="1224136" cy="5760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Управляющая кнопка: настраиваемая 157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№23. Прямоугольник. Теорема Фалеса. Теорема Пифагора.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Управляющая кнопка: далее 158">
            <a:hlinkClick r:id="" action="ppaction://hlinkshowjump?jump=nextslide" highlightClick="1"/>
          </p:cNvPr>
          <p:cNvSpPr/>
          <p:nvPr/>
        </p:nvSpPr>
        <p:spPr>
          <a:xfrm>
            <a:off x="7020272" y="6309320"/>
            <a:ext cx="648072" cy="360040"/>
          </a:xfrm>
          <a:prstGeom prst="actionButtonForwardNex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</p:childTnLst>
        </p:cTn>
      </p:par>
    </p:tnLst>
    <p:bldLst>
      <p:bldP spid="15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Группа 49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58" name="Группа 18"/>
            <p:cNvGrpSpPr/>
            <p:nvPr/>
          </p:nvGrpSpPr>
          <p:grpSpPr>
            <a:xfrm>
              <a:off x="107504" y="2564904"/>
              <a:ext cx="7056784" cy="4176464"/>
              <a:chOff x="1979712" y="2492896"/>
              <a:chExt cx="7056784" cy="4176464"/>
            </a:xfrm>
          </p:grpSpPr>
          <p:sp>
            <p:nvSpPr>
              <p:cNvPr id="65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Параллелограммом называется четырёхугольник, у которого противоположные стороны попарно параллельны.</a:t>
                </a:r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9" name="Line 13"/>
            <p:cNvSpPr>
              <a:spLocks noChangeShapeType="1"/>
            </p:cNvSpPr>
            <p:nvPr/>
          </p:nvSpPr>
          <p:spPr bwMode="auto">
            <a:xfrm>
              <a:off x="2122588" y="6094661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Text Box 29"/>
            <p:cNvSpPr txBox="1">
              <a:spLocks noChangeArrowheads="1"/>
            </p:cNvSpPr>
            <p:nvPr/>
          </p:nvSpPr>
          <p:spPr bwMode="auto">
            <a:xfrm>
              <a:off x="2195736" y="594928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А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61" name="Text Box 31"/>
            <p:cNvSpPr txBox="1">
              <a:spLocks noChangeArrowheads="1"/>
            </p:cNvSpPr>
            <p:nvPr/>
          </p:nvSpPr>
          <p:spPr bwMode="auto">
            <a:xfrm>
              <a:off x="2627784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В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62" name="Text Box 40"/>
            <p:cNvSpPr txBox="1">
              <a:spLocks noChangeArrowheads="1"/>
            </p:cNvSpPr>
            <p:nvPr/>
          </p:nvSpPr>
          <p:spPr bwMode="auto">
            <a:xfrm>
              <a:off x="5220072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С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63" name="Параллелограмм 62"/>
            <p:cNvSpPr/>
            <p:nvPr/>
          </p:nvSpPr>
          <p:spPr>
            <a:xfrm>
              <a:off x="2555776" y="4869160"/>
              <a:ext cx="2664296" cy="1224136"/>
            </a:xfrm>
            <a:prstGeom prst="parallelogram">
              <a:avLst/>
            </a:prstGeom>
            <a:solidFill>
              <a:schemeClr val="bg1"/>
            </a:solidFill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Text Box 29"/>
            <p:cNvSpPr txBox="1">
              <a:spLocks noChangeArrowheads="1"/>
            </p:cNvSpPr>
            <p:nvPr/>
          </p:nvSpPr>
          <p:spPr bwMode="auto">
            <a:xfrm>
              <a:off x="4860032" y="5949280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D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82" name="Группа 18"/>
            <p:cNvGrpSpPr/>
            <p:nvPr/>
          </p:nvGrpSpPr>
          <p:grpSpPr>
            <a:xfrm>
              <a:off x="107504" y="2564904"/>
              <a:ext cx="7056784" cy="4176464"/>
              <a:chOff x="1979712" y="2564904"/>
              <a:chExt cx="7056784" cy="4176464"/>
            </a:xfrm>
          </p:grpSpPr>
          <p:sp>
            <p:nvSpPr>
              <p:cNvPr id="90" name="Прямоугольник 3"/>
              <p:cNvSpPr/>
              <p:nvPr/>
            </p:nvSpPr>
            <p:spPr>
              <a:xfrm>
                <a:off x="1979712" y="2564904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Периметр многоугольника – </a:t>
                </a:r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сумма длин его сторон.</a:t>
                </a:r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3" name="Line 13"/>
            <p:cNvSpPr>
              <a:spLocks noChangeShapeType="1"/>
            </p:cNvSpPr>
            <p:nvPr/>
          </p:nvSpPr>
          <p:spPr bwMode="auto">
            <a:xfrm>
              <a:off x="2122588" y="6022653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Text Box 29"/>
            <p:cNvSpPr txBox="1">
              <a:spLocks noChangeArrowheads="1"/>
            </p:cNvSpPr>
            <p:nvPr/>
          </p:nvSpPr>
          <p:spPr bwMode="auto">
            <a:xfrm>
              <a:off x="2051720" y="5085184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А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85" name="Text Box 31"/>
            <p:cNvSpPr txBox="1">
              <a:spLocks noChangeArrowheads="1"/>
            </p:cNvSpPr>
            <p:nvPr/>
          </p:nvSpPr>
          <p:spPr bwMode="auto">
            <a:xfrm>
              <a:off x="2699792" y="3573016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В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86" name="Text Box 40"/>
            <p:cNvSpPr txBox="1">
              <a:spLocks noChangeArrowheads="1"/>
            </p:cNvSpPr>
            <p:nvPr/>
          </p:nvSpPr>
          <p:spPr bwMode="auto">
            <a:xfrm>
              <a:off x="4644008" y="3501008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С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87" name="Text Box 29"/>
            <p:cNvSpPr txBox="1">
              <a:spLocks noChangeArrowheads="1"/>
            </p:cNvSpPr>
            <p:nvPr/>
          </p:nvSpPr>
          <p:spPr bwMode="auto">
            <a:xfrm>
              <a:off x="5076056" y="4005064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D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88" name="Шестиугольник 87"/>
            <p:cNvSpPr/>
            <p:nvPr/>
          </p:nvSpPr>
          <p:spPr>
            <a:xfrm rot="3217924">
              <a:off x="2566285" y="3419261"/>
              <a:ext cx="2279345" cy="2787949"/>
            </a:xfrm>
            <a:prstGeom prst="hexagon">
              <a:avLst>
                <a:gd name="adj" fmla="val 34006"/>
                <a:gd name="vf" fmla="val 115470"/>
              </a:avLst>
            </a:prstGeom>
            <a:solidFill>
              <a:schemeClr val="accent1">
                <a:alpha val="0"/>
              </a:schemeClr>
            </a:solidFill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89" name="Object 3"/>
            <p:cNvGraphicFramePr>
              <a:graphicFrameLocks noChangeAspect="1"/>
            </p:cNvGraphicFramePr>
            <p:nvPr/>
          </p:nvGraphicFramePr>
          <p:xfrm>
            <a:off x="2771800" y="6093296"/>
            <a:ext cx="3948112" cy="484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3" name="Формула" r:id="rId1" imgW="34442400" imgH="4267200" progId="Equation.3">
                    <p:embed/>
                  </p:oleObj>
                </mc:Choice>
                <mc:Fallback>
                  <p:oleObj name="Формула" r:id="rId1" imgW="34442400" imgH="4267200" progId="Equation.3">
                    <p:embed/>
                    <p:pic>
                      <p:nvPicPr>
                        <p:cNvPr id="0" name="Изображение 1331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771800" y="6093296"/>
                          <a:ext cx="3948112" cy="48418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" name="Группа 91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93" name="Группа 50"/>
            <p:cNvGrpSpPr/>
            <p:nvPr/>
          </p:nvGrpSpPr>
          <p:grpSpPr>
            <a:xfrm>
              <a:off x="107504" y="2564904"/>
              <a:ext cx="7056784" cy="4176464"/>
              <a:chOff x="107504" y="2636912"/>
              <a:chExt cx="7056784" cy="4176464"/>
            </a:xfrm>
          </p:grpSpPr>
          <p:grpSp>
            <p:nvGrpSpPr>
              <p:cNvPr id="95" name="Группа 18"/>
              <p:cNvGrpSpPr/>
              <p:nvPr/>
            </p:nvGrpSpPr>
            <p:grpSpPr>
              <a:xfrm>
                <a:off x="107504" y="2636912"/>
                <a:ext cx="7056784" cy="4176464"/>
                <a:chOff x="1979712" y="2564904"/>
                <a:chExt cx="7056784" cy="4176464"/>
              </a:xfrm>
            </p:grpSpPr>
            <p:sp>
              <p:nvSpPr>
                <p:cNvPr id="119" name="Прямоугольник 3"/>
                <p:cNvSpPr/>
                <p:nvPr/>
              </p:nvSpPr>
              <p:spPr>
                <a:xfrm>
                  <a:off x="1979712" y="2564904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sz="2400" b="1" dirty="0" smtClean="0">
                      <a:solidFill>
                        <a:schemeClr val="tx2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Периметр прямоугольника.</a:t>
                  </a:r>
                  <a:endParaRPr lang="ru-RU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0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6" name="Line 13"/>
              <p:cNvSpPr>
                <a:spLocks noChangeShapeType="1"/>
              </p:cNvSpPr>
              <p:nvPr/>
            </p:nvSpPr>
            <p:spPr bwMode="auto">
              <a:xfrm>
                <a:off x="2122588" y="6094661"/>
                <a:ext cx="3175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" name="Text Box 29"/>
              <p:cNvSpPr txBox="1">
                <a:spLocks noChangeArrowheads="1"/>
              </p:cNvSpPr>
              <p:nvPr/>
            </p:nvSpPr>
            <p:spPr bwMode="auto">
              <a:xfrm>
                <a:off x="2195736" y="594928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А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4" name="Text Box 31"/>
              <p:cNvSpPr txBox="1">
                <a:spLocks noChangeArrowheads="1"/>
              </p:cNvSpPr>
              <p:nvPr/>
            </p:nvSpPr>
            <p:spPr bwMode="auto">
              <a:xfrm>
                <a:off x="2267744" y="450912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В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5" name="Text Box 40"/>
              <p:cNvSpPr txBox="1">
                <a:spLocks noChangeArrowheads="1"/>
              </p:cNvSpPr>
              <p:nvPr/>
            </p:nvSpPr>
            <p:spPr bwMode="auto">
              <a:xfrm>
                <a:off x="4932040" y="450912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С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6" name="Text Box 29"/>
              <p:cNvSpPr txBox="1">
                <a:spLocks noChangeArrowheads="1"/>
              </p:cNvSpPr>
              <p:nvPr/>
            </p:nvSpPr>
            <p:spPr bwMode="auto">
              <a:xfrm>
                <a:off x="5148064" y="5949280"/>
                <a:ext cx="370614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anose="02020603050405020304" pitchFamily="18" charset="0"/>
                  </a:rPr>
                  <a:t>D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7" name="Прямоугольник 116"/>
              <p:cNvSpPr/>
              <p:nvPr/>
            </p:nvSpPr>
            <p:spPr>
              <a:xfrm>
                <a:off x="2555776" y="5805264"/>
                <a:ext cx="288032" cy="288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8" name="Параллелограмм 117"/>
              <p:cNvSpPr/>
              <p:nvPr/>
            </p:nvSpPr>
            <p:spPr>
              <a:xfrm>
                <a:off x="2555776" y="4869160"/>
                <a:ext cx="2664296" cy="1224136"/>
              </a:xfrm>
              <a:prstGeom prst="parallelogram">
                <a:avLst>
                  <a:gd name="adj" fmla="val 0"/>
                </a:avLst>
              </a:prstGeom>
              <a:solidFill>
                <a:schemeClr val="bg1">
                  <a:alpha val="0"/>
                </a:schemeClr>
              </a:solidFill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aphicFrame>
          <p:nvGraphicFramePr>
            <p:cNvPr id="94" name="Object 3"/>
            <p:cNvGraphicFramePr>
              <a:graphicFrameLocks noChangeAspect="1"/>
            </p:cNvGraphicFramePr>
            <p:nvPr/>
          </p:nvGraphicFramePr>
          <p:xfrm>
            <a:off x="2339752" y="3789040"/>
            <a:ext cx="2794000" cy="588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4" name="Формула" r:id="rId3" imgW="24384000" imgH="5181600" progId="Equation.3">
                    <p:embed/>
                  </p:oleObj>
                </mc:Choice>
                <mc:Fallback>
                  <p:oleObj name="Формула" r:id="rId3" imgW="24384000" imgH="5181600" progId="Equation.3">
                    <p:embed/>
                    <p:pic>
                      <p:nvPicPr>
                        <p:cNvPr id="0" name="Изображение 1331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339752" y="3789040"/>
                          <a:ext cx="2794000" cy="58896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7" name="Группа 66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68" name="Группа 50"/>
            <p:cNvGrpSpPr/>
            <p:nvPr/>
          </p:nvGrpSpPr>
          <p:grpSpPr>
            <a:xfrm>
              <a:off x="107504" y="2564904"/>
              <a:ext cx="7056784" cy="4176464"/>
              <a:chOff x="107504" y="2636912"/>
              <a:chExt cx="7056784" cy="4176464"/>
            </a:xfrm>
          </p:grpSpPr>
          <p:grpSp>
            <p:nvGrpSpPr>
              <p:cNvPr id="70" name="Группа 18"/>
              <p:cNvGrpSpPr/>
              <p:nvPr/>
            </p:nvGrpSpPr>
            <p:grpSpPr>
              <a:xfrm>
                <a:off x="107504" y="2636912"/>
                <a:ext cx="7056784" cy="4176464"/>
                <a:chOff x="1979712" y="2564904"/>
                <a:chExt cx="7056784" cy="4176464"/>
              </a:xfrm>
            </p:grpSpPr>
            <p:sp>
              <p:nvSpPr>
                <p:cNvPr id="78" name="Прямоугольник 3"/>
                <p:cNvSpPr/>
                <p:nvPr/>
              </p:nvSpPr>
              <p:spPr>
                <a:xfrm>
                  <a:off x="1979712" y="2564904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sz="24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Прямоугольником называется параллелограмм, у которого все углы прямые.</a:t>
                  </a:r>
                  <a:endPara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9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71" name="Line 13"/>
              <p:cNvSpPr>
                <a:spLocks noChangeShapeType="1"/>
              </p:cNvSpPr>
              <p:nvPr/>
            </p:nvSpPr>
            <p:spPr bwMode="auto">
              <a:xfrm>
                <a:off x="2122588" y="6094661"/>
                <a:ext cx="3175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" name="Text Box 29"/>
              <p:cNvSpPr txBox="1">
                <a:spLocks noChangeArrowheads="1"/>
              </p:cNvSpPr>
              <p:nvPr/>
            </p:nvSpPr>
            <p:spPr bwMode="auto">
              <a:xfrm>
                <a:off x="2123728" y="5373216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А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" name="Text Box 31"/>
              <p:cNvSpPr txBox="1">
                <a:spLocks noChangeArrowheads="1"/>
              </p:cNvSpPr>
              <p:nvPr/>
            </p:nvSpPr>
            <p:spPr bwMode="auto">
              <a:xfrm>
                <a:off x="2267744" y="3933056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В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4" name="Text Box 40"/>
              <p:cNvSpPr txBox="1">
                <a:spLocks noChangeArrowheads="1"/>
              </p:cNvSpPr>
              <p:nvPr/>
            </p:nvSpPr>
            <p:spPr bwMode="auto">
              <a:xfrm>
                <a:off x="4932040" y="3933056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С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" name="Text Box 29"/>
              <p:cNvSpPr txBox="1">
                <a:spLocks noChangeArrowheads="1"/>
              </p:cNvSpPr>
              <p:nvPr/>
            </p:nvSpPr>
            <p:spPr bwMode="auto">
              <a:xfrm>
                <a:off x="5148064" y="5373216"/>
                <a:ext cx="370614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anose="02020603050405020304" pitchFamily="18" charset="0"/>
                  </a:rPr>
                  <a:t>D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>
                <a:off x="2483768" y="5301208"/>
                <a:ext cx="288032" cy="288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Параллелограмм 76"/>
              <p:cNvSpPr/>
              <p:nvPr/>
            </p:nvSpPr>
            <p:spPr>
              <a:xfrm>
                <a:off x="2483768" y="4365104"/>
                <a:ext cx="2664296" cy="1224136"/>
              </a:xfrm>
              <a:prstGeom prst="parallelogram">
                <a:avLst>
                  <a:gd name="adj" fmla="val 0"/>
                </a:avLst>
              </a:prstGeom>
              <a:solidFill>
                <a:schemeClr val="bg1">
                  <a:alpha val="0"/>
                </a:schemeClr>
              </a:solidFill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1331640" y="5733256"/>
              <a:ext cx="506151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Противоположные стороны равны</a:t>
              </a:r>
              <a:endPara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147" name="Группа 146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148" name="Группа 50"/>
            <p:cNvGrpSpPr/>
            <p:nvPr/>
          </p:nvGrpSpPr>
          <p:grpSpPr>
            <a:xfrm>
              <a:off x="107504" y="2564904"/>
              <a:ext cx="7056784" cy="4176464"/>
              <a:chOff x="107504" y="2636912"/>
              <a:chExt cx="7056784" cy="4176464"/>
            </a:xfrm>
          </p:grpSpPr>
          <p:grpSp>
            <p:nvGrpSpPr>
              <p:cNvPr id="150" name="Группа 18"/>
              <p:cNvGrpSpPr/>
              <p:nvPr/>
            </p:nvGrpSpPr>
            <p:grpSpPr>
              <a:xfrm>
                <a:off x="107504" y="2636912"/>
                <a:ext cx="7056784" cy="4176464"/>
                <a:chOff x="1979712" y="2564904"/>
                <a:chExt cx="7056784" cy="4176464"/>
              </a:xfrm>
            </p:grpSpPr>
            <p:sp>
              <p:nvSpPr>
                <p:cNvPr id="158" name="Прямоугольник 3"/>
                <p:cNvSpPr/>
                <p:nvPr/>
              </p:nvSpPr>
              <p:spPr>
                <a:xfrm>
                  <a:off x="1979712" y="2564904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sz="2400" b="1" dirty="0" smtClean="0">
                      <a:solidFill>
                        <a:schemeClr val="tx2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Периметр прямоугольника.</a:t>
                  </a:r>
                  <a:endParaRPr lang="ru-RU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9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51" name="Line 13"/>
              <p:cNvSpPr>
                <a:spLocks noChangeShapeType="1"/>
              </p:cNvSpPr>
              <p:nvPr/>
            </p:nvSpPr>
            <p:spPr bwMode="auto">
              <a:xfrm>
                <a:off x="2122588" y="6094661"/>
                <a:ext cx="3175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" name="Text Box 29"/>
              <p:cNvSpPr txBox="1">
                <a:spLocks noChangeArrowheads="1"/>
              </p:cNvSpPr>
              <p:nvPr/>
            </p:nvSpPr>
            <p:spPr bwMode="auto">
              <a:xfrm>
                <a:off x="2195736" y="594928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А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" name="Text Box 31"/>
              <p:cNvSpPr txBox="1">
                <a:spLocks noChangeArrowheads="1"/>
              </p:cNvSpPr>
              <p:nvPr/>
            </p:nvSpPr>
            <p:spPr bwMode="auto">
              <a:xfrm>
                <a:off x="2267744" y="450912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В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" name="Text Box 40"/>
              <p:cNvSpPr txBox="1">
                <a:spLocks noChangeArrowheads="1"/>
              </p:cNvSpPr>
              <p:nvPr/>
            </p:nvSpPr>
            <p:spPr bwMode="auto">
              <a:xfrm>
                <a:off x="4932040" y="450912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С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5" name="Text Box 29"/>
              <p:cNvSpPr txBox="1">
                <a:spLocks noChangeArrowheads="1"/>
              </p:cNvSpPr>
              <p:nvPr/>
            </p:nvSpPr>
            <p:spPr bwMode="auto">
              <a:xfrm>
                <a:off x="5148064" y="5949280"/>
                <a:ext cx="370614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anose="02020603050405020304" pitchFamily="18" charset="0"/>
                  </a:rPr>
                  <a:t>D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6" name="Прямоугольник 155"/>
              <p:cNvSpPr/>
              <p:nvPr/>
            </p:nvSpPr>
            <p:spPr>
              <a:xfrm>
                <a:off x="2555776" y="5805264"/>
                <a:ext cx="288032" cy="288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7" name="Параллелограмм 156"/>
              <p:cNvSpPr/>
              <p:nvPr/>
            </p:nvSpPr>
            <p:spPr>
              <a:xfrm>
                <a:off x="2555776" y="4869160"/>
                <a:ext cx="2664296" cy="1224136"/>
              </a:xfrm>
              <a:prstGeom prst="parallelogram">
                <a:avLst>
                  <a:gd name="adj" fmla="val 0"/>
                </a:avLst>
              </a:prstGeom>
              <a:solidFill>
                <a:schemeClr val="bg1">
                  <a:alpha val="0"/>
                </a:schemeClr>
              </a:solidFill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aphicFrame>
          <p:nvGraphicFramePr>
            <p:cNvPr id="149" name="Object 3"/>
            <p:cNvGraphicFramePr>
              <a:graphicFrameLocks noChangeAspect="1"/>
            </p:cNvGraphicFramePr>
            <p:nvPr/>
          </p:nvGraphicFramePr>
          <p:xfrm>
            <a:off x="2339752" y="3789040"/>
            <a:ext cx="2794000" cy="588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5" name="Формула" r:id="rId5" imgW="24384000" imgH="5181600" progId="Equation.3">
                    <p:embed/>
                  </p:oleObj>
                </mc:Choice>
                <mc:Fallback>
                  <p:oleObj name="Формула" r:id="rId5" imgW="24384000" imgH="5181600" progId="Equation.3">
                    <p:embed/>
                    <p:pic>
                      <p:nvPicPr>
                        <p:cNvPr id="0" name="Изображение 1331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339752" y="3789040"/>
                          <a:ext cx="2794000" cy="58896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7" name="Picture 4" descr="https://avatanplus.com/files/resources/original/5919918154c6815c0be06143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740352" y="3428999"/>
            <a:ext cx="1300655" cy="3429001"/>
          </a:xfrm>
          <a:prstGeom prst="rect">
            <a:avLst/>
          </a:prstGeom>
          <a:noFill/>
        </p:spPr>
      </p:pic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484784"/>
            <a:ext cx="8712968" cy="723152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80" name="Управляющая кнопка: настраиваемая 79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 (4)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Управляющая кнопка: настраиваемая 120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№23. Прямоугольник. Теорема Фалеса. Теорема Пифагора.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2" name="Группа 121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123" name="Группа 50"/>
            <p:cNvGrpSpPr/>
            <p:nvPr/>
          </p:nvGrpSpPr>
          <p:grpSpPr>
            <a:xfrm>
              <a:off x="107504" y="2564904"/>
              <a:ext cx="7056784" cy="4176464"/>
              <a:chOff x="107504" y="2636912"/>
              <a:chExt cx="7056784" cy="4176464"/>
            </a:xfrm>
          </p:grpSpPr>
          <p:grpSp>
            <p:nvGrpSpPr>
              <p:cNvPr id="129" name="Группа 18"/>
              <p:cNvGrpSpPr/>
              <p:nvPr/>
            </p:nvGrpSpPr>
            <p:grpSpPr>
              <a:xfrm>
                <a:off x="107504" y="2636912"/>
                <a:ext cx="7056784" cy="4176464"/>
                <a:chOff x="1979712" y="2564904"/>
                <a:chExt cx="7056784" cy="4176464"/>
              </a:xfrm>
            </p:grpSpPr>
            <p:sp>
              <p:nvSpPr>
                <p:cNvPr id="137" name="Прямоугольник 3"/>
                <p:cNvSpPr/>
                <p:nvPr/>
              </p:nvSpPr>
              <p:spPr>
                <a:xfrm>
                  <a:off x="1979712" y="2564904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8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30" name="Line 13"/>
              <p:cNvSpPr>
                <a:spLocks noChangeShapeType="1"/>
              </p:cNvSpPr>
              <p:nvPr/>
            </p:nvSpPr>
            <p:spPr bwMode="auto">
              <a:xfrm>
                <a:off x="2122588" y="6094661"/>
                <a:ext cx="3175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" name="Text Box 29"/>
              <p:cNvSpPr txBox="1">
                <a:spLocks noChangeArrowheads="1"/>
              </p:cNvSpPr>
              <p:nvPr/>
            </p:nvSpPr>
            <p:spPr bwMode="auto">
              <a:xfrm>
                <a:off x="4139952" y="450912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А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2" name="Text Box 31"/>
              <p:cNvSpPr txBox="1">
                <a:spLocks noChangeArrowheads="1"/>
              </p:cNvSpPr>
              <p:nvPr/>
            </p:nvSpPr>
            <p:spPr bwMode="auto">
              <a:xfrm>
                <a:off x="4067944" y="2852936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В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3" name="Text Box 40"/>
              <p:cNvSpPr txBox="1">
                <a:spLocks noChangeArrowheads="1"/>
              </p:cNvSpPr>
              <p:nvPr/>
            </p:nvSpPr>
            <p:spPr bwMode="auto">
              <a:xfrm>
                <a:off x="6660232" y="2852936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С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4" name="Text Box 29"/>
              <p:cNvSpPr txBox="1">
                <a:spLocks noChangeArrowheads="1"/>
              </p:cNvSpPr>
              <p:nvPr/>
            </p:nvSpPr>
            <p:spPr bwMode="auto">
              <a:xfrm>
                <a:off x="6588224" y="4509120"/>
                <a:ext cx="370614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anose="02020603050405020304" pitchFamily="18" charset="0"/>
                  </a:rPr>
                  <a:t>D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5" name="Прямоугольник 134"/>
              <p:cNvSpPr/>
              <p:nvPr/>
            </p:nvSpPr>
            <p:spPr>
              <a:xfrm>
                <a:off x="4211960" y="4221088"/>
                <a:ext cx="288032" cy="288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6" name="Параллелограмм 135"/>
              <p:cNvSpPr/>
              <p:nvPr/>
            </p:nvSpPr>
            <p:spPr>
              <a:xfrm>
                <a:off x="4211960" y="3284984"/>
                <a:ext cx="2664296" cy="1224136"/>
              </a:xfrm>
              <a:prstGeom prst="parallelogram">
                <a:avLst>
                  <a:gd name="adj" fmla="val 0"/>
                </a:avLst>
              </a:prstGeom>
              <a:solidFill>
                <a:schemeClr val="bg1">
                  <a:alpha val="0"/>
                </a:schemeClr>
              </a:solidFill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aphicFrame>
          <p:nvGraphicFramePr>
            <p:cNvPr id="124" name="Object 4"/>
            <p:cNvGraphicFramePr>
              <a:graphicFrameLocks noChangeAspect="1"/>
            </p:cNvGraphicFramePr>
            <p:nvPr/>
          </p:nvGraphicFramePr>
          <p:xfrm>
            <a:off x="179512" y="2636912"/>
            <a:ext cx="361315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6" name="Формула" r:id="rId8" imgW="37490400" imgH="4876800" progId="Equation.3">
                    <p:embed/>
                  </p:oleObj>
                </mc:Choice>
                <mc:Fallback>
                  <p:oleObj name="Формула" r:id="rId8" imgW="37490400" imgH="4876800" progId="Equation.3">
                    <p:embed/>
                    <p:pic>
                      <p:nvPicPr>
                        <p:cNvPr id="0" name="Изображение 1331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79512" y="2636912"/>
                          <a:ext cx="3613150" cy="4572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5" name="Object 4"/>
            <p:cNvGraphicFramePr>
              <a:graphicFrameLocks noChangeAspect="1"/>
            </p:cNvGraphicFramePr>
            <p:nvPr/>
          </p:nvGraphicFramePr>
          <p:xfrm>
            <a:off x="251520" y="3068960"/>
            <a:ext cx="1968500" cy="51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7" name="Формула" r:id="rId10" imgW="20421600" imgH="5486400" progId="Equation.3">
                    <p:embed/>
                  </p:oleObj>
                </mc:Choice>
                <mc:Fallback>
                  <p:oleObj name="Формула" r:id="rId10" imgW="20421600" imgH="5486400" progId="Equation.3">
                    <p:embed/>
                    <p:pic>
                      <p:nvPicPr>
                        <p:cNvPr id="0" name="Изображение 1331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51520" y="3068960"/>
                          <a:ext cx="1968500" cy="51435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6" name="Object 5"/>
            <p:cNvGraphicFramePr>
              <a:graphicFrameLocks noChangeAspect="1"/>
            </p:cNvGraphicFramePr>
            <p:nvPr/>
          </p:nvGraphicFramePr>
          <p:xfrm>
            <a:off x="251520" y="3645024"/>
            <a:ext cx="1468437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8" name="Формула" r:id="rId12" imgW="15240000" imgH="4267200" progId="Equation.3">
                    <p:embed/>
                  </p:oleObj>
                </mc:Choice>
                <mc:Fallback>
                  <p:oleObj name="Формула" r:id="rId12" imgW="15240000" imgH="4267200" progId="Equation.3">
                    <p:embed/>
                    <p:pic>
                      <p:nvPicPr>
                        <p:cNvPr id="0" name="Изображение 1331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51520" y="3645024"/>
                          <a:ext cx="1468437" cy="40005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27" name="Прямая соединительная линия 126"/>
            <p:cNvCxnSpPr/>
            <p:nvPr/>
          </p:nvCxnSpPr>
          <p:spPr>
            <a:xfrm>
              <a:off x="251520" y="4149080"/>
              <a:ext cx="309634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28" name="Object 6"/>
            <p:cNvGraphicFramePr>
              <a:graphicFrameLocks noChangeAspect="1"/>
            </p:cNvGraphicFramePr>
            <p:nvPr/>
          </p:nvGraphicFramePr>
          <p:xfrm>
            <a:off x="323528" y="4149080"/>
            <a:ext cx="3259138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9" name="Формула" r:id="rId14" imgW="33832800" imgH="4267200" progId="Equation.3">
                    <p:embed/>
                  </p:oleObj>
                </mc:Choice>
                <mc:Fallback>
                  <p:oleObj name="Формула" r:id="rId14" imgW="33832800" imgH="4267200" progId="Equation.3">
                    <p:embed/>
                    <p:pic>
                      <p:nvPicPr>
                        <p:cNvPr id="0" name="Изображение 1331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323528" y="4149080"/>
                          <a:ext cx="3259138" cy="40005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9" name="Управляющая кнопка: настраиваемая 138">
            <a:hlinkClick r:id="" action="ppaction://noaction" highlightClick="1"/>
          </p:cNvPr>
          <p:cNvSpPr/>
          <p:nvPr/>
        </p:nvSpPr>
        <p:spPr>
          <a:xfrm>
            <a:off x="7236296" y="2996952"/>
            <a:ext cx="1800200" cy="36004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(3)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0" name="Object 3"/>
          <p:cNvGraphicFramePr>
            <a:graphicFrameLocks noChangeAspect="1"/>
          </p:cNvGraphicFramePr>
          <p:nvPr/>
        </p:nvGraphicFramePr>
        <p:xfrm>
          <a:off x="251520" y="5013176"/>
          <a:ext cx="2794000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Формула" r:id="rId16" imgW="24384000" imgH="5181600" progId="Equation.3">
                  <p:embed/>
                </p:oleObj>
              </mc:Choice>
              <mc:Fallback>
                <p:oleObj name="Формула" r:id="rId16" imgW="24384000" imgH="5181600" progId="Equation.3">
                  <p:embed/>
                  <p:pic>
                    <p:nvPicPr>
                      <p:cNvPr id="0" name="Изображение 13319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5013176"/>
                        <a:ext cx="2794000" cy="5889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" name="Object 7"/>
          <p:cNvGraphicFramePr>
            <a:graphicFrameLocks noChangeAspect="1"/>
          </p:cNvGraphicFramePr>
          <p:nvPr/>
        </p:nvGraphicFramePr>
        <p:xfrm>
          <a:off x="3491880" y="4797152"/>
          <a:ext cx="349250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Формула" r:id="rId17" imgW="30480000" imgH="9448800" progId="Equation.3">
                  <p:embed/>
                </p:oleObj>
              </mc:Choice>
              <mc:Fallback>
                <p:oleObj name="Формула" r:id="rId17" imgW="30480000" imgH="9448800" progId="Equation.3">
                  <p:embed/>
                  <p:pic>
                    <p:nvPicPr>
                      <p:cNvPr id="0" name="Изображение 13320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491880" y="4797152"/>
                        <a:ext cx="3492500" cy="10731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" name="Object 9"/>
          <p:cNvGraphicFramePr>
            <a:graphicFrameLocks noChangeAspect="1"/>
          </p:cNvGraphicFramePr>
          <p:nvPr/>
        </p:nvGraphicFramePr>
        <p:xfrm>
          <a:off x="467544" y="6021288"/>
          <a:ext cx="27590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Формула" r:id="rId19" imgW="24079200" imgH="4267200" progId="Equation.3">
                  <p:embed/>
                </p:oleObj>
              </mc:Choice>
              <mc:Fallback>
                <p:oleObj name="Формула" r:id="rId19" imgW="24079200" imgH="4267200" progId="Equation.3">
                  <p:embed/>
                  <p:pic>
                    <p:nvPicPr>
                      <p:cNvPr id="0" name="Изображение 13321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67544" y="6021288"/>
                        <a:ext cx="2759075" cy="4857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" name="Object 10"/>
          <p:cNvGraphicFramePr>
            <a:graphicFrameLocks noChangeAspect="1"/>
          </p:cNvGraphicFramePr>
          <p:nvPr/>
        </p:nvGraphicFramePr>
        <p:xfrm>
          <a:off x="3816350" y="6021388"/>
          <a:ext cx="28289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Формула" r:id="rId21" imgW="24688800" imgH="4267200" progId="Equation.3">
                  <p:embed/>
                </p:oleObj>
              </mc:Choice>
              <mc:Fallback>
                <p:oleObj name="Формула" r:id="rId21" imgW="24688800" imgH="4267200" progId="Equation.3">
                  <p:embed/>
                  <p:pic>
                    <p:nvPicPr>
                      <p:cNvPr id="0" name="Изображение 13322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816350" y="6021388"/>
                        <a:ext cx="2828925" cy="4857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" name="Прямоугольник 143"/>
          <p:cNvSpPr/>
          <p:nvPr/>
        </p:nvSpPr>
        <p:spPr>
          <a:xfrm>
            <a:off x="2339752" y="6021288"/>
            <a:ext cx="864096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Прямоугольник 144"/>
          <p:cNvSpPr/>
          <p:nvPr/>
        </p:nvSpPr>
        <p:spPr>
          <a:xfrm>
            <a:off x="5796136" y="6021288"/>
            <a:ext cx="864096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Управляющая кнопка: далее 145">
            <a:hlinkClick r:id="" action="ppaction://hlinkshowjump?jump=nextslide" highlightClick="1"/>
          </p:cNvPr>
          <p:cNvSpPr/>
          <p:nvPr/>
        </p:nvSpPr>
        <p:spPr>
          <a:xfrm>
            <a:off x="7020272" y="6309320"/>
            <a:ext cx="648072" cy="360040"/>
          </a:xfrm>
          <a:prstGeom prst="actionButtonForwardNex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</p:childTnLst>
        </p:cTn>
      </p:par>
    </p:tnLst>
    <p:bldLst>
      <p:bldP spid="144" grpId="0" animBg="1"/>
      <p:bldP spid="14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" descr="https://avatanplus.com/files/resources/original/5919918154c6815c0be06143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740352" y="3428999"/>
            <a:ext cx="1300655" cy="3429001"/>
          </a:xfrm>
          <a:prstGeom prst="rect">
            <a:avLst/>
          </a:prstGeom>
          <a:noFill/>
        </p:spPr>
      </p:pic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№23. Прямоугольник. Теорема Фалеса. Теорема Пифагора.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712968" cy="753963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43" name="Прямоугольник 42"/>
          <p:cNvSpPr/>
          <p:nvPr/>
        </p:nvSpPr>
        <p:spPr>
          <a:xfrm>
            <a:off x="107504" y="2564904"/>
            <a:ext cx="7056784" cy="4176464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2483768" y="4293096"/>
            <a:ext cx="2448495" cy="0"/>
          </a:xfrm>
          <a:prstGeom prst="line">
            <a:avLst/>
          </a:prstGeom>
          <a:noFill/>
          <a:ln w="50800">
            <a:solidFill>
              <a:schemeClr val="tx2">
                <a:lumMod val="75000"/>
              </a:schemeClr>
            </a:solidFill>
            <a:rou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2136537" y="4376798"/>
            <a:ext cx="503238" cy="46166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251520" y="5877272"/>
            <a:ext cx="6768752" cy="83099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Проводим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окружность с центром в т.А и радиусом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половины АВ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 Box 11"/>
          <p:cNvSpPr txBox="1">
            <a:spLocks noChangeArrowheads="1"/>
          </p:cNvSpPr>
          <p:nvPr/>
        </p:nvSpPr>
        <p:spPr bwMode="auto">
          <a:xfrm>
            <a:off x="4728925" y="4305360"/>
            <a:ext cx="503237" cy="46166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Oval 20"/>
          <p:cNvSpPr>
            <a:spLocks noChangeArrowheads="1"/>
          </p:cNvSpPr>
          <p:nvPr/>
        </p:nvSpPr>
        <p:spPr bwMode="auto">
          <a:xfrm>
            <a:off x="2425462" y="4233923"/>
            <a:ext cx="71438" cy="71437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" name="Oval 21"/>
          <p:cNvSpPr>
            <a:spLocks noChangeArrowheads="1"/>
          </p:cNvSpPr>
          <p:nvPr/>
        </p:nvSpPr>
        <p:spPr bwMode="auto">
          <a:xfrm>
            <a:off x="4873387" y="4233923"/>
            <a:ext cx="71438" cy="71437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" name="Arc 22"/>
          <p:cNvSpPr/>
          <p:nvPr/>
        </p:nvSpPr>
        <p:spPr bwMode="auto">
          <a:xfrm rot="2622857">
            <a:off x="2496900" y="3297298"/>
            <a:ext cx="1800225" cy="1800225"/>
          </a:xfrm>
          <a:custGeom>
            <a:avLst/>
            <a:gdLst>
              <a:gd name="T0" fmla="*/ 0 w 21600"/>
              <a:gd name="T1" fmla="*/ 0 h 21600"/>
              <a:gd name="T2" fmla="*/ 150037490 w 21600"/>
              <a:gd name="T3" fmla="*/ 150037490 h 21600"/>
              <a:gd name="T4" fmla="*/ 0 w 21600"/>
              <a:gd name="T5" fmla="*/ 15003749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" name="Line 23"/>
          <p:cNvSpPr>
            <a:spLocks noChangeShapeType="1"/>
          </p:cNvSpPr>
          <p:nvPr/>
        </p:nvSpPr>
        <p:spPr bwMode="auto">
          <a:xfrm>
            <a:off x="3649425" y="2865498"/>
            <a:ext cx="0" cy="2735262"/>
          </a:xfrm>
          <a:prstGeom prst="line">
            <a:avLst/>
          </a:prstGeom>
          <a:noFill/>
          <a:ln w="28575">
            <a:solidFill>
              <a:schemeClr val="accent6">
                <a:lumMod val="50000"/>
              </a:schemeClr>
            </a:solidFill>
            <a:rou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54" name="Arc 24"/>
          <p:cNvSpPr/>
          <p:nvPr/>
        </p:nvSpPr>
        <p:spPr bwMode="auto">
          <a:xfrm rot="13405031">
            <a:off x="3000137" y="3297298"/>
            <a:ext cx="1800225" cy="1800225"/>
          </a:xfrm>
          <a:custGeom>
            <a:avLst/>
            <a:gdLst>
              <a:gd name="T0" fmla="*/ 0 w 21600"/>
              <a:gd name="T1" fmla="*/ 0 h 21600"/>
              <a:gd name="T2" fmla="*/ 150037490 w 21600"/>
              <a:gd name="T3" fmla="*/ 150037490 h 21600"/>
              <a:gd name="T4" fmla="*/ 0 w 21600"/>
              <a:gd name="T5" fmla="*/ 15003749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" name="Text Box 27"/>
          <p:cNvSpPr txBox="1">
            <a:spLocks noChangeArrowheads="1"/>
          </p:cNvSpPr>
          <p:nvPr/>
        </p:nvSpPr>
        <p:spPr bwMode="auto">
          <a:xfrm>
            <a:off x="251520" y="5877272"/>
            <a:ext cx="6840760" cy="83099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2.Проводим окружность с центром в т.В таким же радиусом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 Box 28"/>
          <p:cNvSpPr txBox="1">
            <a:spLocks noChangeArrowheads="1"/>
          </p:cNvSpPr>
          <p:nvPr/>
        </p:nvSpPr>
        <p:spPr bwMode="auto">
          <a:xfrm>
            <a:off x="251520" y="5877272"/>
            <a:ext cx="4896544" cy="46166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3.Получим точки С и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 Box 29"/>
          <p:cNvSpPr txBox="1">
            <a:spLocks noChangeArrowheads="1"/>
          </p:cNvSpPr>
          <p:nvPr/>
        </p:nvSpPr>
        <p:spPr bwMode="auto">
          <a:xfrm>
            <a:off x="3649425" y="3008373"/>
            <a:ext cx="503237" cy="46166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 Box 30"/>
          <p:cNvSpPr txBox="1">
            <a:spLocks noChangeArrowheads="1"/>
          </p:cNvSpPr>
          <p:nvPr/>
        </p:nvSpPr>
        <p:spPr bwMode="auto">
          <a:xfrm>
            <a:off x="3131840" y="5301208"/>
            <a:ext cx="503237" cy="46166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251520" y="5877272"/>
            <a:ext cx="6840760" cy="83099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4.Проводим прямую 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получим точку О – середину АВ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 Box 32"/>
          <p:cNvSpPr txBox="1">
            <a:spLocks noChangeArrowheads="1"/>
          </p:cNvSpPr>
          <p:nvPr/>
        </p:nvSpPr>
        <p:spPr bwMode="auto">
          <a:xfrm>
            <a:off x="3419872" y="3861048"/>
            <a:ext cx="503238" cy="46166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</p:cNvPr>
          <p:cNvSpPr/>
          <p:nvPr/>
        </p:nvSpPr>
        <p:spPr>
          <a:xfrm>
            <a:off x="7236296" y="2996952"/>
            <a:ext cx="1800200" cy="360040"/>
          </a:xfrm>
          <a:prstGeom prst="actionButtonBlank">
            <a:avLst/>
          </a:prstGeom>
          <a:solidFill>
            <a:srgbClr val="275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Построение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Управляющая кнопка: настраиваемая 61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rgbClr val="275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Подсказка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07504" y="2564904"/>
            <a:ext cx="7056784" cy="4176464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ПОДСКАЗКА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использовать приём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«Деление отрезка пополам»</a:t>
            </a:r>
            <a:endParaRPr lang="ru-RU" sz="40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07504" y="2564904"/>
            <a:ext cx="7056784" cy="4176464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7020272" y="6309320"/>
            <a:ext cx="648072" cy="360040"/>
          </a:xfrm>
          <a:prstGeom prst="actionButtonForwardNex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9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40"/>
                            </p:stCondLst>
                            <p:childTnLst>
                              <p:par>
                                <p:cTn id="6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79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4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2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3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45" grpId="0" animBg="1"/>
      <p:bldP spid="46" grpId="0"/>
      <p:bldP spid="47" grpId="0"/>
      <p:bldP spid="47" grpId="1"/>
      <p:bldP spid="48" grpId="0"/>
      <p:bldP spid="50" grpId="0" animBg="1"/>
      <p:bldP spid="51" grpId="0" animBg="1"/>
      <p:bldP spid="52" grpId="0" animBg="1"/>
      <p:bldP spid="53" grpId="0" animBg="1"/>
      <p:bldP spid="54" grpId="0" animBg="1"/>
      <p:bldP spid="55" grpId="0"/>
      <p:bldP spid="55" grpId="1"/>
      <p:bldP spid="56" grpId="0"/>
      <p:bldP spid="56" grpId="1"/>
      <p:bldP spid="57" grpId="0"/>
      <p:bldP spid="58" grpId="0"/>
      <p:bldP spid="59" grpId="0"/>
      <p:bldP spid="60" grpId="0"/>
      <p:bldP spid="63" grpId="0" animBg="1"/>
      <p:bldP spid="6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avatanplus.com/files/resources/original/5919918154c6815c0be06143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740352" y="3428999"/>
            <a:ext cx="1300655" cy="3429001"/>
          </a:xfrm>
          <a:prstGeom prst="rect">
            <a:avLst/>
          </a:prstGeom>
          <a:noFill/>
        </p:spPr>
      </p:pic>
      <p:pic>
        <p:nvPicPr>
          <p:cNvPr id="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8712968" cy="1084694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86" name="Управляющая кнопка: настраиваемая 85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rgbClr val="275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7" name="Группа 20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sp>
          <p:nvSpPr>
            <p:cNvPr id="88" name="Прямоугольник 3"/>
            <p:cNvSpPr/>
            <p:nvPr/>
          </p:nvSpPr>
          <p:spPr>
            <a:xfrm>
              <a:off x="107504" y="2564904"/>
              <a:ext cx="7056784" cy="41764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Параллелограммом называется четырёхугольник, у которого противоположные стороны попарно параллельны.</a:t>
              </a:r>
              <a:endPara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Параллелограмм 88"/>
            <p:cNvSpPr/>
            <p:nvPr/>
          </p:nvSpPr>
          <p:spPr>
            <a:xfrm>
              <a:off x="1115616" y="4653136"/>
              <a:ext cx="3096344" cy="1440160"/>
            </a:xfrm>
            <a:prstGeom prst="parallelogram">
              <a:avLst/>
            </a:prstGeom>
            <a:noFill/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Text Box 29"/>
            <p:cNvSpPr txBox="1">
              <a:spLocks noChangeArrowheads="1"/>
            </p:cNvSpPr>
            <p:nvPr/>
          </p:nvSpPr>
          <p:spPr bwMode="auto">
            <a:xfrm>
              <a:off x="755576" y="594928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А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91" name="Text Box 29"/>
            <p:cNvSpPr txBox="1">
              <a:spLocks noChangeArrowheads="1"/>
            </p:cNvSpPr>
            <p:nvPr/>
          </p:nvSpPr>
          <p:spPr bwMode="auto">
            <a:xfrm>
              <a:off x="1187624" y="4293096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 smtClean="0">
                  <a:latin typeface="Times New Roman" panose="02020603050405020304" pitchFamily="18" charset="0"/>
                </a:rPr>
                <a:t>В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92" name="Text Box 29"/>
            <p:cNvSpPr txBox="1">
              <a:spLocks noChangeArrowheads="1"/>
            </p:cNvSpPr>
            <p:nvPr/>
          </p:nvSpPr>
          <p:spPr bwMode="auto">
            <a:xfrm>
              <a:off x="4139952" y="4293096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 smtClean="0">
                  <a:latin typeface="Times New Roman" panose="02020603050405020304" pitchFamily="18" charset="0"/>
                </a:rPr>
                <a:t>С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93" name="Text Box 29"/>
            <p:cNvSpPr txBox="1">
              <a:spLocks noChangeArrowheads="1"/>
            </p:cNvSpPr>
            <p:nvPr/>
          </p:nvSpPr>
          <p:spPr bwMode="auto">
            <a:xfrm>
              <a:off x="3851920" y="5877272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D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94" name="Object 2"/>
            <p:cNvGraphicFramePr>
              <a:graphicFrameLocks noChangeAspect="1"/>
            </p:cNvGraphicFramePr>
            <p:nvPr/>
          </p:nvGraphicFramePr>
          <p:xfrm>
            <a:off x="4788024" y="4941168"/>
            <a:ext cx="1778000" cy="1133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7" name="Формула" r:id="rId3" imgW="15240000" imgH="9753600" progId="Equation.3">
                    <p:embed/>
                  </p:oleObj>
                </mc:Choice>
                <mc:Fallback>
                  <p:oleObj name="Формула" r:id="rId3" imgW="15240000" imgH="9753600" progId="Equation.3">
                    <p:embed/>
                    <p:pic>
                      <p:nvPicPr>
                        <p:cNvPr id="0" name="Изображение 1433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788024" y="4941168"/>
                          <a:ext cx="1778000" cy="11334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5" name="Группа 28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96" name="Группа 49"/>
            <p:cNvGrpSpPr/>
            <p:nvPr/>
          </p:nvGrpSpPr>
          <p:grpSpPr>
            <a:xfrm>
              <a:off x="107504" y="2564904"/>
              <a:ext cx="7056784" cy="4176464"/>
              <a:chOff x="107504" y="2564904"/>
              <a:chExt cx="7056784" cy="4176464"/>
            </a:xfrm>
          </p:grpSpPr>
          <p:grpSp>
            <p:nvGrpSpPr>
              <p:cNvPr id="101" name="Группа 18"/>
              <p:cNvGrpSpPr/>
              <p:nvPr/>
            </p:nvGrpSpPr>
            <p:grpSpPr>
              <a:xfrm>
                <a:off x="107504" y="2564904"/>
                <a:ext cx="7056784" cy="4176464"/>
                <a:chOff x="1979712" y="2492896"/>
                <a:chExt cx="7056784" cy="4176464"/>
              </a:xfrm>
            </p:grpSpPr>
            <p:sp>
              <p:nvSpPr>
                <p:cNvPr id="108" name="Прямоугольник 3"/>
                <p:cNvSpPr/>
                <p:nvPr/>
              </p:nvSpPr>
              <p:spPr>
                <a:xfrm>
                  <a:off x="1979712" y="2492896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sz="24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Высотой параллелограмма называют перпендикуляр, опущенный из любой точки</a:t>
                  </a:r>
                  <a:endPara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sz="24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прямой, содержащей сторону параллелограмма,</a:t>
                  </a:r>
                  <a:endPara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sz="24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на прямую, содержащую противоположную</a:t>
                  </a:r>
                  <a:endPara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sz="24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сторону.</a:t>
                  </a:r>
                  <a:endPara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9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2" name="Line 13"/>
              <p:cNvSpPr>
                <a:spLocks noChangeShapeType="1"/>
              </p:cNvSpPr>
              <p:nvPr/>
            </p:nvSpPr>
            <p:spPr bwMode="auto">
              <a:xfrm>
                <a:off x="2122588" y="6094661"/>
                <a:ext cx="3175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" name="Text Box 29"/>
              <p:cNvSpPr txBox="1">
                <a:spLocks noChangeArrowheads="1"/>
              </p:cNvSpPr>
              <p:nvPr/>
            </p:nvSpPr>
            <p:spPr bwMode="auto">
              <a:xfrm>
                <a:off x="2195736" y="594928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А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" name="Text Box 31"/>
              <p:cNvSpPr txBox="1">
                <a:spLocks noChangeArrowheads="1"/>
              </p:cNvSpPr>
              <p:nvPr/>
            </p:nvSpPr>
            <p:spPr bwMode="auto">
              <a:xfrm>
                <a:off x="2627784" y="450912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В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5" name="Text Box 40"/>
              <p:cNvSpPr txBox="1">
                <a:spLocks noChangeArrowheads="1"/>
              </p:cNvSpPr>
              <p:nvPr/>
            </p:nvSpPr>
            <p:spPr bwMode="auto">
              <a:xfrm>
                <a:off x="5220072" y="450912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С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6" name="Text Box 29"/>
              <p:cNvSpPr txBox="1">
                <a:spLocks noChangeArrowheads="1"/>
              </p:cNvSpPr>
              <p:nvPr/>
            </p:nvSpPr>
            <p:spPr bwMode="auto">
              <a:xfrm>
                <a:off x="4860032" y="5949280"/>
                <a:ext cx="370614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anose="02020603050405020304" pitchFamily="18" charset="0"/>
                  </a:rPr>
                  <a:t>D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7" name="Параллелограмм 106"/>
              <p:cNvSpPr/>
              <p:nvPr/>
            </p:nvSpPr>
            <p:spPr>
              <a:xfrm>
                <a:off x="2555776" y="4869160"/>
                <a:ext cx="2664296" cy="1224136"/>
              </a:xfrm>
              <a:prstGeom prst="parallelogram">
                <a:avLst>
                  <a:gd name="adj" fmla="val 27846"/>
                </a:avLst>
              </a:prstGeom>
              <a:solidFill>
                <a:schemeClr val="bg1"/>
              </a:solidFill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97" name="Прямая соединительная линия 96"/>
            <p:cNvCxnSpPr/>
            <p:nvPr/>
          </p:nvCxnSpPr>
          <p:spPr>
            <a:xfrm>
              <a:off x="2915816" y="4869160"/>
              <a:ext cx="0" cy="12241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/>
            <p:nvPr/>
          </p:nvCxnSpPr>
          <p:spPr>
            <a:xfrm>
              <a:off x="4572000" y="4869160"/>
              <a:ext cx="0" cy="12241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Прямоугольник 98"/>
            <p:cNvSpPr/>
            <p:nvPr/>
          </p:nvSpPr>
          <p:spPr>
            <a:xfrm>
              <a:off x="4355976" y="5877272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2915816" y="5877272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0" name="Группа 109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111" name="Группа 49"/>
            <p:cNvGrpSpPr/>
            <p:nvPr/>
          </p:nvGrpSpPr>
          <p:grpSpPr>
            <a:xfrm>
              <a:off x="107504" y="2564904"/>
              <a:ext cx="7056784" cy="4176464"/>
              <a:chOff x="107504" y="2564904"/>
              <a:chExt cx="7056784" cy="4176464"/>
            </a:xfrm>
          </p:grpSpPr>
          <p:grpSp>
            <p:nvGrpSpPr>
              <p:cNvPr id="118" name="Группа 18"/>
              <p:cNvGrpSpPr/>
              <p:nvPr/>
            </p:nvGrpSpPr>
            <p:grpSpPr>
              <a:xfrm>
                <a:off x="107504" y="2564904"/>
                <a:ext cx="7056784" cy="4176464"/>
                <a:chOff x="1979712" y="2492896"/>
                <a:chExt cx="7056784" cy="4176464"/>
              </a:xfrm>
            </p:grpSpPr>
            <p:sp>
              <p:nvSpPr>
                <p:cNvPr id="125" name="Прямоугольник 3"/>
                <p:cNvSpPr/>
                <p:nvPr/>
              </p:nvSpPr>
              <p:spPr>
                <a:xfrm>
                  <a:off x="1979712" y="2492896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sz="24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Площадь параллелограмма</a:t>
                  </a:r>
                  <a:r>
                    <a:rPr lang="en-US" sz="24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ru-RU" sz="24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равна</a:t>
                  </a:r>
                  <a:endPara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sz="24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произведению его стороны и высоты,</a:t>
                  </a:r>
                  <a:endPara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sz="24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проведённой к этой стороне.</a:t>
                  </a:r>
                  <a:endPara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6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9" name="Line 13"/>
              <p:cNvSpPr>
                <a:spLocks noChangeShapeType="1"/>
              </p:cNvSpPr>
              <p:nvPr/>
            </p:nvSpPr>
            <p:spPr bwMode="auto">
              <a:xfrm>
                <a:off x="2122588" y="6094661"/>
                <a:ext cx="3175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0" name="Text Box 29"/>
              <p:cNvSpPr txBox="1">
                <a:spLocks noChangeArrowheads="1"/>
              </p:cNvSpPr>
              <p:nvPr/>
            </p:nvSpPr>
            <p:spPr bwMode="auto">
              <a:xfrm>
                <a:off x="2267744" y="5301208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А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1" name="Text Box 31"/>
              <p:cNvSpPr txBox="1">
                <a:spLocks noChangeArrowheads="1"/>
              </p:cNvSpPr>
              <p:nvPr/>
            </p:nvSpPr>
            <p:spPr bwMode="auto">
              <a:xfrm>
                <a:off x="2555776" y="414908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В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2" name="Text Box 40"/>
              <p:cNvSpPr txBox="1">
                <a:spLocks noChangeArrowheads="1"/>
              </p:cNvSpPr>
              <p:nvPr/>
            </p:nvSpPr>
            <p:spPr bwMode="auto">
              <a:xfrm>
                <a:off x="5292080" y="4221088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С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3" name="Text Box 29"/>
              <p:cNvSpPr txBox="1">
                <a:spLocks noChangeArrowheads="1"/>
              </p:cNvSpPr>
              <p:nvPr/>
            </p:nvSpPr>
            <p:spPr bwMode="auto">
              <a:xfrm>
                <a:off x="5004048" y="5301208"/>
                <a:ext cx="370614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anose="02020603050405020304" pitchFamily="18" charset="0"/>
                  </a:rPr>
                  <a:t>D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4" name="Параллелограмм 123"/>
              <p:cNvSpPr/>
              <p:nvPr/>
            </p:nvSpPr>
            <p:spPr>
              <a:xfrm>
                <a:off x="2627784" y="4365104"/>
                <a:ext cx="2664296" cy="1224136"/>
              </a:xfrm>
              <a:prstGeom prst="parallelogram">
                <a:avLst>
                  <a:gd name="adj" fmla="val 27846"/>
                </a:avLst>
              </a:prstGeom>
              <a:solidFill>
                <a:schemeClr val="bg1"/>
              </a:solidFill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112" name="Прямая соединительная линия 111"/>
            <p:cNvCxnSpPr/>
            <p:nvPr/>
          </p:nvCxnSpPr>
          <p:spPr>
            <a:xfrm>
              <a:off x="2987824" y="4365104"/>
              <a:ext cx="0" cy="12241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Прямая соединительная линия 112"/>
            <p:cNvCxnSpPr/>
            <p:nvPr/>
          </p:nvCxnSpPr>
          <p:spPr>
            <a:xfrm>
              <a:off x="4572000" y="4365104"/>
              <a:ext cx="0" cy="12241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Прямоугольник 113"/>
            <p:cNvSpPr/>
            <p:nvPr/>
          </p:nvSpPr>
          <p:spPr>
            <a:xfrm>
              <a:off x="4355976" y="5373216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Прямоугольник 114"/>
            <p:cNvSpPr/>
            <p:nvPr/>
          </p:nvSpPr>
          <p:spPr>
            <a:xfrm>
              <a:off x="2987824" y="5373216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Text Box 31"/>
            <p:cNvSpPr txBox="1">
              <a:spLocks noChangeArrowheads="1"/>
            </p:cNvSpPr>
            <p:nvPr/>
          </p:nvSpPr>
          <p:spPr bwMode="auto">
            <a:xfrm>
              <a:off x="2771800" y="5517232"/>
              <a:ext cx="38343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 smtClean="0">
                  <a:latin typeface="Times New Roman" panose="02020603050405020304" pitchFamily="18" charset="0"/>
                </a:rPr>
                <a:t>Н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17" name="Object 2"/>
            <p:cNvGraphicFramePr>
              <a:graphicFrameLocks noChangeAspect="1"/>
            </p:cNvGraphicFramePr>
            <p:nvPr/>
          </p:nvGraphicFramePr>
          <p:xfrm>
            <a:off x="2483768" y="5949280"/>
            <a:ext cx="2481262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8" name="Формула" r:id="rId5" imgW="19507200" imgH="4267200" progId="Equation.3">
                    <p:embed/>
                  </p:oleObj>
                </mc:Choice>
                <mc:Fallback>
                  <p:oleObj name="Формула" r:id="rId5" imgW="19507200" imgH="4267200" progId="Equation.3">
                    <p:embed/>
                    <p:pic>
                      <p:nvPicPr>
                        <p:cNvPr id="0" name="Изображение 1433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483768" y="5949280"/>
                          <a:ext cx="2481262" cy="4826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7" name="Управляющая кнопка: настраиваемая 126">
            <a:hlinkClick r:id="" action="ppaction://noaction" highlightClick="1"/>
          </p:cNvPr>
          <p:cNvSpPr/>
          <p:nvPr/>
        </p:nvSpPr>
        <p:spPr>
          <a:xfrm>
            <a:off x="7236296" y="2996952"/>
            <a:ext cx="1800200" cy="36004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(3)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8" name="Группа 127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129" name="Группа 49"/>
            <p:cNvGrpSpPr/>
            <p:nvPr/>
          </p:nvGrpSpPr>
          <p:grpSpPr>
            <a:xfrm>
              <a:off x="107504" y="2564904"/>
              <a:ext cx="7056784" cy="4176464"/>
              <a:chOff x="107504" y="2564904"/>
              <a:chExt cx="7056784" cy="4176464"/>
            </a:xfrm>
          </p:grpSpPr>
          <p:grpSp>
            <p:nvGrpSpPr>
              <p:cNvPr id="141" name="Группа 18"/>
              <p:cNvGrpSpPr/>
              <p:nvPr/>
            </p:nvGrpSpPr>
            <p:grpSpPr>
              <a:xfrm>
                <a:off x="107504" y="2564904"/>
                <a:ext cx="7056784" cy="4176464"/>
                <a:chOff x="1979712" y="2492896"/>
                <a:chExt cx="7056784" cy="4176464"/>
              </a:xfrm>
            </p:grpSpPr>
            <p:sp>
              <p:nvSpPr>
                <p:cNvPr id="148" name="Прямоугольник 3"/>
                <p:cNvSpPr/>
                <p:nvPr/>
              </p:nvSpPr>
              <p:spPr>
                <a:xfrm>
                  <a:off x="1979712" y="2492896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9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42" name="Line 13"/>
              <p:cNvSpPr>
                <a:spLocks noChangeShapeType="1"/>
              </p:cNvSpPr>
              <p:nvPr/>
            </p:nvSpPr>
            <p:spPr bwMode="auto">
              <a:xfrm>
                <a:off x="2122588" y="6094661"/>
                <a:ext cx="3175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" name="Text Box 29"/>
              <p:cNvSpPr txBox="1">
                <a:spLocks noChangeArrowheads="1"/>
              </p:cNvSpPr>
              <p:nvPr/>
            </p:nvSpPr>
            <p:spPr bwMode="auto">
              <a:xfrm>
                <a:off x="4427984" y="2636912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А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4" name="Text Box 31"/>
              <p:cNvSpPr txBox="1">
                <a:spLocks noChangeArrowheads="1"/>
              </p:cNvSpPr>
              <p:nvPr/>
            </p:nvSpPr>
            <p:spPr bwMode="auto">
              <a:xfrm>
                <a:off x="6588224" y="2636912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В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5" name="Text Box 40"/>
              <p:cNvSpPr txBox="1">
                <a:spLocks noChangeArrowheads="1"/>
              </p:cNvSpPr>
              <p:nvPr/>
            </p:nvSpPr>
            <p:spPr bwMode="auto">
              <a:xfrm>
                <a:off x="6300192" y="414908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С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6" name="Text Box 29"/>
              <p:cNvSpPr txBox="1">
                <a:spLocks noChangeArrowheads="1"/>
              </p:cNvSpPr>
              <p:nvPr/>
            </p:nvSpPr>
            <p:spPr bwMode="auto">
              <a:xfrm>
                <a:off x="4067944" y="4221088"/>
                <a:ext cx="370614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anose="02020603050405020304" pitchFamily="18" charset="0"/>
                  </a:rPr>
                  <a:t>D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7" name="Параллелограмм 146"/>
              <p:cNvSpPr/>
              <p:nvPr/>
            </p:nvSpPr>
            <p:spPr>
              <a:xfrm>
                <a:off x="4355976" y="2996952"/>
                <a:ext cx="2304256" cy="1296144"/>
              </a:xfrm>
              <a:prstGeom prst="parallelogram">
                <a:avLst>
                  <a:gd name="adj" fmla="val 34831"/>
                </a:avLst>
              </a:prstGeom>
              <a:solidFill>
                <a:schemeClr val="bg1"/>
              </a:solidFill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130" name="Прямая соединительная линия 129"/>
            <p:cNvCxnSpPr/>
            <p:nvPr/>
          </p:nvCxnSpPr>
          <p:spPr>
            <a:xfrm>
              <a:off x="4788024" y="2996952"/>
              <a:ext cx="0" cy="129614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Прямая соединительная линия 130"/>
            <p:cNvCxnSpPr/>
            <p:nvPr/>
          </p:nvCxnSpPr>
          <p:spPr>
            <a:xfrm>
              <a:off x="4788024" y="2996952"/>
              <a:ext cx="1728192" cy="4320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 Box 31"/>
            <p:cNvSpPr txBox="1">
              <a:spLocks noChangeArrowheads="1"/>
            </p:cNvSpPr>
            <p:nvPr/>
          </p:nvSpPr>
          <p:spPr bwMode="auto">
            <a:xfrm>
              <a:off x="6516216" y="3284984"/>
              <a:ext cx="38343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 smtClean="0">
                  <a:latin typeface="Times New Roman" panose="02020603050405020304" pitchFamily="18" charset="0"/>
                </a:rPr>
                <a:t>Н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33" name="Object 4"/>
            <p:cNvGraphicFramePr>
              <a:graphicFrameLocks noChangeAspect="1"/>
            </p:cNvGraphicFramePr>
            <p:nvPr/>
          </p:nvGraphicFramePr>
          <p:xfrm>
            <a:off x="179512" y="2636912"/>
            <a:ext cx="3819525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9" name="Формула" r:id="rId7" imgW="39624000" imgH="4876800" progId="Equation.3">
                    <p:embed/>
                  </p:oleObj>
                </mc:Choice>
                <mc:Fallback>
                  <p:oleObj name="Формула" r:id="rId7" imgW="39624000" imgH="4876800" progId="Equation.3">
                    <p:embed/>
                    <p:pic>
                      <p:nvPicPr>
                        <p:cNvPr id="0" name="Изображение 1433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79512" y="2636912"/>
                          <a:ext cx="3819525" cy="4572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4" name="Text Box 31"/>
            <p:cNvSpPr txBox="1">
              <a:spLocks noChangeArrowheads="1"/>
            </p:cNvSpPr>
            <p:nvPr/>
          </p:nvSpPr>
          <p:spPr bwMode="auto">
            <a:xfrm>
              <a:off x="4644008" y="4293096"/>
              <a:ext cx="35939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 smtClean="0">
                  <a:latin typeface="Times New Roman" panose="02020603050405020304" pitchFamily="18" charset="0"/>
                </a:rPr>
                <a:t>К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35" name="Object 4"/>
            <p:cNvGraphicFramePr>
              <a:graphicFrameLocks noChangeAspect="1"/>
            </p:cNvGraphicFramePr>
            <p:nvPr/>
          </p:nvGraphicFramePr>
          <p:xfrm>
            <a:off x="179512" y="3068960"/>
            <a:ext cx="3173413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0" name="Формула" r:id="rId9" imgW="32918400" imgH="4267200" progId="Equation.3">
                    <p:embed/>
                  </p:oleObj>
                </mc:Choice>
                <mc:Fallback>
                  <p:oleObj name="Формула" r:id="rId9" imgW="32918400" imgH="4267200" progId="Equation.3">
                    <p:embed/>
                    <p:pic>
                      <p:nvPicPr>
                        <p:cNvPr id="0" name="Изображение 1433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79512" y="3068960"/>
                          <a:ext cx="3173413" cy="40005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6" name="Object 5"/>
            <p:cNvGraphicFramePr>
              <a:graphicFrameLocks noChangeAspect="1"/>
            </p:cNvGraphicFramePr>
            <p:nvPr/>
          </p:nvGraphicFramePr>
          <p:xfrm>
            <a:off x="179512" y="3501008"/>
            <a:ext cx="1616075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1" name="Формула" r:id="rId11" imgW="16764000" imgH="4267200" progId="Equation.3">
                    <p:embed/>
                  </p:oleObj>
                </mc:Choice>
                <mc:Fallback>
                  <p:oleObj name="Формула" r:id="rId11" imgW="16764000" imgH="4267200" progId="Equation.3">
                    <p:embed/>
                    <p:pic>
                      <p:nvPicPr>
                        <p:cNvPr id="0" name="Изображение 1434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79512" y="3501008"/>
                          <a:ext cx="1616075" cy="40005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7" name="Object 6"/>
            <p:cNvGraphicFramePr>
              <a:graphicFrameLocks noChangeAspect="1"/>
            </p:cNvGraphicFramePr>
            <p:nvPr/>
          </p:nvGraphicFramePr>
          <p:xfrm>
            <a:off x="179512" y="3933056"/>
            <a:ext cx="1557338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2" name="Формула" r:id="rId13" imgW="16154400" imgH="4267200" progId="Equation.3">
                    <p:embed/>
                  </p:oleObj>
                </mc:Choice>
                <mc:Fallback>
                  <p:oleObj name="Формула" r:id="rId13" imgW="16154400" imgH="4267200" progId="Equation.3">
                    <p:embed/>
                    <p:pic>
                      <p:nvPicPr>
                        <p:cNvPr id="0" name="Изображение 1434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79512" y="3933056"/>
                          <a:ext cx="1557338" cy="40005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8" name="Object 7"/>
            <p:cNvGraphicFramePr>
              <a:graphicFrameLocks noChangeAspect="1"/>
            </p:cNvGraphicFramePr>
            <p:nvPr/>
          </p:nvGraphicFramePr>
          <p:xfrm>
            <a:off x="223838" y="4365625"/>
            <a:ext cx="1527175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3" name="Формула" r:id="rId15" imgW="15849600" imgH="4267200" progId="Equation.3">
                    <p:embed/>
                  </p:oleObj>
                </mc:Choice>
                <mc:Fallback>
                  <p:oleObj name="Формула" r:id="rId15" imgW="15849600" imgH="4267200" progId="Equation.3">
                    <p:embed/>
                    <p:pic>
                      <p:nvPicPr>
                        <p:cNvPr id="0" name="Изображение 1434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223838" y="4365625"/>
                          <a:ext cx="1527175" cy="40005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39" name="Прямая соединительная линия 138"/>
            <p:cNvCxnSpPr/>
            <p:nvPr/>
          </p:nvCxnSpPr>
          <p:spPr>
            <a:xfrm>
              <a:off x="251520" y="4797152"/>
              <a:ext cx="28083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40" name="Object 8"/>
            <p:cNvGraphicFramePr>
              <a:graphicFrameLocks noChangeAspect="1"/>
            </p:cNvGraphicFramePr>
            <p:nvPr/>
          </p:nvGraphicFramePr>
          <p:xfrm>
            <a:off x="467544" y="4869160"/>
            <a:ext cx="1350963" cy="51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4" name="Формула" r:id="rId17" imgW="14020800" imgH="5486400" progId="Equation.3">
                    <p:embed/>
                  </p:oleObj>
                </mc:Choice>
                <mc:Fallback>
                  <p:oleObj name="Формула" r:id="rId17" imgW="14020800" imgH="5486400" progId="Equation.3">
                    <p:embed/>
                    <p:pic>
                      <p:nvPicPr>
                        <p:cNvPr id="0" name="Изображение 1434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467544" y="4869160"/>
                          <a:ext cx="1350963" cy="51435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50" name="Object 2"/>
          <p:cNvGraphicFramePr>
            <a:graphicFrameLocks noChangeAspect="1"/>
          </p:cNvGraphicFramePr>
          <p:nvPr/>
        </p:nvGraphicFramePr>
        <p:xfrm>
          <a:off x="1979712" y="5301208"/>
          <a:ext cx="4381500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Формула" r:id="rId19" imgW="34442400" imgH="5486400" progId="Equation.3">
                  <p:embed/>
                </p:oleObj>
              </mc:Choice>
              <mc:Fallback>
                <p:oleObj name="Формула" r:id="rId19" imgW="34442400" imgH="5486400" progId="Equation.3">
                  <p:embed/>
                  <p:pic>
                    <p:nvPicPr>
                      <p:cNvPr id="0" name="Изображение 14344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979712" y="5301208"/>
                        <a:ext cx="4381500" cy="6207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" name="Прямоугольник 150"/>
          <p:cNvSpPr/>
          <p:nvPr/>
        </p:nvSpPr>
        <p:spPr>
          <a:xfrm>
            <a:off x="4716016" y="5229200"/>
            <a:ext cx="1584176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Управляющая кнопка: домой 151">
            <a:hlinkClick r:id="rId21" action="ppaction://hlinksldjump" highlightClick="1"/>
          </p:cNvPr>
          <p:cNvSpPr/>
          <p:nvPr/>
        </p:nvSpPr>
        <p:spPr>
          <a:xfrm>
            <a:off x="7020272" y="6309320"/>
            <a:ext cx="610368" cy="432048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Управляющая кнопка: настраиваемая 152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№23. Прямоугольник. Теорема Фалеса. Теорема Пифагора.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</p:childTnLst>
        </p:cTn>
      </p:par>
    </p:tnLst>
    <p:bldLst>
      <p:bldP spid="15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Управляющая кнопка: настраиваемая 12">
            <a:hlinkClick r:id="" action="ppaction://hlinkshowjump?jump=nextslide" highlightClick="1"/>
          </p:cNvPr>
          <p:cNvSpPr/>
          <p:nvPr/>
        </p:nvSpPr>
        <p:spPr>
          <a:xfrm>
            <a:off x="899592" y="6453336"/>
            <a:ext cx="2952328" cy="288032"/>
          </a:xfrm>
          <a:prstGeom prst="actionButtonBlank">
            <a:avLst/>
          </a:prstGeom>
          <a:solidFill>
            <a:srgbClr val="735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Самопроверка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Управляющая кнопка: настраиваемая 13">
            <a:hlinkClick r:id="rId1" action="ppaction://hlinksldjump" highlightClick="1"/>
          </p:cNvPr>
          <p:cNvSpPr/>
          <p:nvPr/>
        </p:nvSpPr>
        <p:spPr>
          <a:xfrm>
            <a:off x="5292080" y="6453336"/>
            <a:ext cx="2952328" cy="288032"/>
          </a:xfrm>
          <a:prstGeom prst="actionButtonBlank">
            <a:avLst/>
          </a:prstGeom>
          <a:solidFill>
            <a:srgbClr val="735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Подробные ответы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Управляющая кнопка: домой 19">
            <a:hlinkClick r:id="rId2" action="ppaction://hlinksldjump" highlightClick="1"/>
          </p:cNvPr>
          <p:cNvSpPr/>
          <p:nvPr/>
        </p:nvSpPr>
        <p:spPr>
          <a:xfrm>
            <a:off x="4283968" y="6309320"/>
            <a:ext cx="610368" cy="432048"/>
          </a:xfrm>
          <a:prstGeom prst="actionButtonHome">
            <a:avLst/>
          </a:prstGeom>
          <a:solidFill>
            <a:srgbClr val="735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rgbClr val="7A5E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№24.  Прямоугольник. Теорема Пифагора. Ромб.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17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8712968" cy="1019417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grpSp>
        <p:nvGrpSpPr>
          <p:cNvPr id="16" name="Группа 15"/>
          <p:cNvGrpSpPr/>
          <p:nvPr/>
        </p:nvGrpSpPr>
        <p:grpSpPr>
          <a:xfrm>
            <a:off x="251520" y="2708920"/>
            <a:ext cx="8712968" cy="745927"/>
            <a:chOff x="251520" y="2348880"/>
            <a:chExt cx="8712968" cy="745927"/>
          </a:xfrm>
        </p:grpSpPr>
        <p:pic>
          <p:nvPicPr>
            <p:cNvPr id="17613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2348880"/>
              <a:ext cx="8712968" cy="745927"/>
            </a:xfrm>
            <a:prstGeom prst="rect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  <a:miter lim="800000"/>
              <a:headEnd/>
              <a:tailEnd/>
            </a:ln>
          </p:spPr>
        </p:pic>
        <p:sp>
          <p:nvSpPr>
            <p:cNvPr id="15" name="Прямоугольник 14"/>
            <p:cNvSpPr/>
            <p:nvPr/>
          </p:nvSpPr>
          <p:spPr>
            <a:xfrm>
              <a:off x="323528" y="2348880"/>
              <a:ext cx="8568952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173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1521" y="2496369"/>
              <a:ext cx="8640960" cy="422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173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573016"/>
            <a:ext cx="8712968" cy="707691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0173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437112"/>
            <a:ext cx="8712968" cy="725716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0173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5301208"/>
            <a:ext cx="8712968" cy="839443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fs00.infourok.ru/images/doc/52/65160/hello_html_39f2f9fc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11560" y="3212976"/>
            <a:ext cx="3018724" cy="2160240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3779912" y="1484784"/>
            <a:ext cx="576064" cy="792088"/>
          </a:xfrm>
          <a:prstGeom prst="actionButtonBlank">
            <a:avLst/>
          </a:prstGeom>
          <a:solidFill>
            <a:srgbClr val="735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3779912" y="2492896"/>
            <a:ext cx="576064" cy="792088"/>
          </a:xfrm>
          <a:prstGeom prst="actionButtonBlank">
            <a:avLst/>
          </a:prstGeom>
          <a:solidFill>
            <a:srgbClr val="735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3779912" y="3501008"/>
            <a:ext cx="576064" cy="792088"/>
          </a:xfrm>
          <a:prstGeom prst="actionButtonBlank">
            <a:avLst/>
          </a:prstGeom>
          <a:solidFill>
            <a:srgbClr val="735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3779912" y="4509120"/>
            <a:ext cx="576064" cy="792088"/>
          </a:xfrm>
          <a:prstGeom prst="actionButtonBlank">
            <a:avLst/>
          </a:prstGeom>
          <a:solidFill>
            <a:srgbClr val="735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3779912" y="5517232"/>
            <a:ext cx="576064" cy="792088"/>
          </a:xfrm>
          <a:prstGeom prst="actionButtonBlank">
            <a:avLst/>
          </a:prstGeom>
          <a:solidFill>
            <a:srgbClr val="735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7544" y="2492896"/>
            <a:ext cx="32117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Самопроверка</a:t>
            </a:r>
            <a:endParaRPr lang="ru-RU" sz="36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Управляющая кнопка: возврат 24">
            <a:hlinkClick r:id="" action="ppaction://hlinkshowjump?jump=lastslideviewed" highlightClick="1"/>
          </p:cNvPr>
          <p:cNvSpPr/>
          <p:nvPr/>
        </p:nvSpPr>
        <p:spPr>
          <a:xfrm>
            <a:off x="7740352" y="6309320"/>
            <a:ext cx="970408" cy="360040"/>
          </a:xfrm>
          <a:prstGeom prst="actionButtonReturn">
            <a:avLst/>
          </a:prstGeom>
          <a:solidFill>
            <a:srgbClr val="836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4427984" y="1412776"/>
            <a:ext cx="4716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основанию и прилежащим к нему углам</a:t>
            </a:r>
            <a:endParaRPr lang="ru-RU" sz="28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0" y="3573016"/>
            <a:ext cx="34980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40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140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140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2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rgbClr val="7A5E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№24.  Прямоугольник. Теорема Пифагора. Ромб.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2636912"/>
            <a:ext cx="936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2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2145" name="Object 1"/>
          <p:cNvGraphicFramePr>
            <a:graphicFrameLocks noChangeAspect="1"/>
          </p:cNvGraphicFramePr>
          <p:nvPr/>
        </p:nvGraphicFramePr>
        <p:xfrm>
          <a:off x="4572000" y="5589240"/>
          <a:ext cx="1433513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" name="Формула" r:id="rId2" imgW="10972800" imgH="5181600" progId="Equation.3">
                  <p:embed/>
                </p:oleObj>
              </mc:Choice>
              <mc:Fallback>
                <p:oleObj name="Формула" r:id="rId2" imgW="10972800" imgH="5181600" progId="Equation.3">
                  <p:embed/>
                  <p:pic>
                    <p:nvPicPr>
                      <p:cNvPr id="0" name="Изображение 15360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0" y="5589240"/>
                        <a:ext cx="1433513" cy="6715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572000" y="4581128"/>
            <a:ext cx="1106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Ромб</a:t>
            </a:r>
            <a:endParaRPr lang="ru-RU" sz="32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rgbClr val="735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37"/>
          <p:cNvGrpSpPr/>
          <p:nvPr/>
        </p:nvGrpSpPr>
        <p:grpSpPr>
          <a:xfrm>
            <a:off x="107504" y="2564904"/>
            <a:ext cx="7056784" cy="4176464"/>
            <a:chOff x="1979712" y="2492896"/>
            <a:chExt cx="7056784" cy="4176464"/>
          </a:xfrm>
        </p:grpSpPr>
        <p:grpSp>
          <p:nvGrpSpPr>
            <p:cNvPr id="6" name="Группа 2"/>
            <p:cNvGrpSpPr/>
            <p:nvPr/>
          </p:nvGrpSpPr>
          <p:grpSpPr>
            <a:xfrm>
              <a:off x="1979712" y="2492896"/>
              <a:ext cx="7056784" cy="4176464"/>
              <a:chOff x="1979712" y="2492896"/>
              <a:chExt cx="7056784" cy="4176464"/>
            </a:xfrm>
          </p:grpSpPr>
          <p:sp>
            <p:nvSpPr>
              <p:cNvPr id="16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Группа 102"/>
            <p:cNvGrpSpPr/>
            <p:nvPr/>
          </p:nvGrpSpPr>
          <p:grpSpPr>
            <a:xfrm>
              <a:off x="3563888" y="2564904"/>
              <a:ext cx="3924250" cy="2764457"/>
              <a:chOff x="2159918" y="1442395"/>
              <a:chExt cx="5064125" cy="4134493"/>
            </a:xfrm>
          </p:grpSpPr>
          <p:sp>
            <p:nvSpPr>
              <p:cNvPr id="10" name="AutoShape 4"/>
              <p:cNvSpPr>
                <a:spLocks noChangeArrowheads="1"/>
              </p:cNvSpPr>
              <p:nvPr/>
            </p:nvSpPr>
            <p:spPr bwMode="auto">
              <a:xfrm>
                <a:off x="2483768" y="2176463"/>
                <a:ext cx="4464050" cy="2952750"/>
              </a:xfrm>
              <a:prstGeom prst="triangle">
                <a:avLst>
                  <a:gd name="adj" fmla="val 48741"/>
                </a:avLst>
              </a:prstGeom>
              <a:noFill/>
              <a:ln w="50800">
                <a:solidFill>
                  <a:schemeClr val="accent4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" name="Text Box 5"/>
              <p:cNvSpPr txBox="1">
                <a:spLocks noChangeArrowheads="1"/>
              </p:cNvSpPr>
              <p:nvPr/>
            </p:nvSpPr>
            <p:spPr bwMode="auto">
              <a:xfrm>
                <a:off x="4483021" y="1442395"/>
                <a:ext cx="420689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А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Text Box 6"/>
              <p:cNvSpPr txBox="1">
                <a:spLocks noChangeArrowheads="1"/>
              </p:cNvSpPr>
              <p:nvPr/>
            </p:nvSpPr>
            <p:spPr bwMode="auto">
              <a:xfrm>
                <a:off x="2159918" y="5056188"/>
                <a:ext cx="420688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В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Text Box 7"/>
              <p:cNvSpPr txBox="1">
                <a:spLocks noChangeArrowheads="1"/>
              </p:cNvSpPr>
              <p:nvPr/>
            </p:nvSpPr>
            <p:spPr bwMode="auto">
              <a:xfrm>
                <a:off x="6803356" y="5057775"/>
                <a:ext cx="420687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С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Freeform 8"/>
              <p:cNvSpPr/>
              <p:nvPr/>
            </p:nvSpPr>
            <p:spPr bwMode="auto">
              <a:xfrm>
                <a:off x="3347368" y="3689350"/>
                <a:ext cx="241300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2" y="104"/>
                  </a:cxn>
                </a:cxnLst>
                <a:rect l="0" t="0" r="r" b="b"/>
                <a:pathLst>
                  <a:path w="152" h="104">
                    <a:moveTo>
                      <a:pt x="0" y="0"/>
                    </a:moveTo>
                    <a:lnTo>
                      <a:pt x="152" y="104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0"/>
              <p:cNvSpPr/>
              <p:nvPr/>
            </p:nvSpPr>
            <p:spPr bwMode="auto">
              <a:xfrm>
                <a:off x="5795293" y="3760788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2483768" y="5661248"/>
              <a:ext cx="6336705" cy="8651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Треугольник называется равнобедренном</a:t>
              </a:r>
              <a:endParaRPr lang="ru-RU" sz="2400" b="1" dirty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если две его стороны равны. </a:t>
              </a:r>
              <a:r>
                <a:rPr lang="ru-RU" sz="2400" b="1" i="1" dirty="0">
                  <a:latin typeface="Times New Roman" panose="02020603050405020304" pitchFamily="18" charset="0"/>
                </a:rPr>
                <a:t>АВ = АС</a:t>
              </a:r>
              <a:endParaRPr lang="ru-RU" sz="2400" b="1" i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" name="Группа 72"/>
          <p:cNvGrpSpPr/>
          <p:nvPr/>
        </p:nvGrpSpPr>
        <p:grpSpPr>
          <a:xfrm>
            <a:off x="107504" y="2564904"/>
            <a:ext cx="7056784" cy="4176464"/>
            <a:chOff x="1979712" y="2492896"/>
            <a:chExt cx="7056784" cy="4176464"/>
          </a:xfrm>
        </p:grpSpPr>
        <p:grpSp>
          <p:nvGrpSpPr>
            <p:cNvPr id="18" name="Группа 42"/>
            <p:cNvGrpSpPr/>
            <p:nvPr/>
          </p:nvGrpSpPr>
          <p:grpSpPr>
            <a:xfrm>
              <a:off x="1979712" y="2492896"/>
              <a:ext cx="7056784" cy="4176464"/>
              <a:chOff x="1979712" y="2492896"/>
              <a:chExt cx="7056784" cy="4176464"/>
            </a:xfrm>
          </p:grpSpPr>
          <p:sp>
            <p:nvSpPr>
              <p:cNvPr id="62" name="Прямоугольник 61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5580112" y="2852936"/>
                <a:ext cx="287809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двум сторонам </a:t>
                </a:r>
                <a:endParaRPr lang="ru-RU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углу между ними</a:t>
                </a:r>
                <a:r>
                  <a:rPr lang="ru-RU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.</a:t>
                </a:r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9" name="Группа 33"/>
            <p:cNvGrpSpPr/>
            <p:nvPr/>
          </p:nvGrpSpPr>
          <p:grpSpPr>
            <a:xfrm>
              <a:off x="2762215" y="2675062"/>
              <a:ext cx="2241833" cy="1284778"/>
              <a:chOff x="3636813" y="2852936"/>
              <a:chExt cx="5400675" cy="3744912"/>
            </a:xfrm>
          </p:grpSpPr>
          <p:sp>
            <p:nvSpPr>
              <p:cNvPr id="51" name="AutoShape 7"/>
              <p:cNvSpPr>
                <a:spLocks noChangeArrowheads="1"/>
              </p:cNvSpPr>
              <p:nvPr/>
            </p:nvSpPr>
            <p:spPr bwMode="auto">
              <a:xfrm>
                <a:off x="3636813" y="2852936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chemeClr val="accent4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" name="AutoShape 8"/>
              <p:cNvSpPr>
                <a:spLocks noChangeArrowheads="1"/>
              </p:cNvSpPr>
              <p:nvPr/>
            </p:nvSpPr>
            <p:spPr bwMode="auto">
              <a:xfrm>
                <a:off x="6156176" y="2852936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rgbClr val="00008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3" name="Line 15"/>
              <p:cNvSpPr>
                <a:spLocks noChangeShapeType="1"/>
              </p:cNvSpPr>
              <p:nvPr/>
            </p:nvSpPr>
            <p:spPr bwMode="auto">
              <a:xfrm>
                <a:off x="3781276" y="4508698"/>
                <a:ext cx="215900" cy="714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" name="Line 16"/>
              <p:cNvSpPr>
                <a:spLocks noChangeShapeType="1"/>
              </p:cNvSpPr>
              <p:nvPr/>
            </p:nvSpPr>
            <p:spPr bwMode="auto">
              <a:xfrm>
                <a:off x="6300638" y="4508698"/>
                <a:ext cx="215900" cy="714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" name="Line 17"/>
              <p:cNvSpPr>
                <a:spLocks noChangeShapeType="1"/>
              </p:cNvSpPr>
              <p:nvPr/>
            </p:nvSpPr>
            <p:spPr bwMode="auto">
              <a:xfrm>
                <a:off x="9037488" y="659784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" name="Freeform 18"/>
              <p:cNvSpPr/>
              <p:nvPr/>
            </p:nvSpPr>
            <p:spPr bwMode="auto">
              <a:xfrm>
                <a:off x="7308701" y="4221361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" name="Freeform 19"/>
              <p:cNvSpPr/>
              <p:nvPr/>
            </p:nvSpPr>
            <p:spPr bwMode="auto">
              <a:xfrm>
                <a:off x="7380138" y="4365823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" name="Freeform 20"/>
              <p:cNvSpPr/>
              <p:nvPr/>
            </p:nvSpPr>
            <p:spPr bwMode="auto">
              <a:xfrm>
                <a:off x="4789338" y="4221361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" name="Freeform 21"/>
              <p:cNvSpPr/>
              <p:nvPr/>
            </p:nvSpPr>
            <p:spPr bwMode="auto">
              <a:xfrm>
                <a:off x="4860776" y="4365823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" name="AutoShape 22"/>
              <p:cNvSpPr>
                <a:spLocks noChangeArrowheads="1"/>
              </p:cNvSpPr>
              <p:nvPr/>
            </p:nvSpPr>
            <p:spPr bwMode="auto">
              <a:xfrm rot="15660150">
                <a:off x="6765776" y="3395861"/>
                <a:ext cx="222250" cy="431800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" name="AutoShape 23"/>
              <p:cNvSpPr>
                <a:spLocks noChangeArrowheads="1"/>
              </p:cNvSpPr>
              <p:nvPr/>
            </p:nvSpPr>
            <p:spPr bwMode="auto">
              <a:xfrm rot="15660150">
                <a:off x="4244826" y="3395861"/>
                <a:ext cx="222250" cy="431800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0" name="Группа 51"/>
            <p:cNvGrpSpPr/>
            <p:nvPr/>
          </p:nvGrpSpPr>
          <p:grpSpPr>
            <a:xfrm>
              <a:off x="2777597" y="4077072"/>
              <a:ext cx="2098126" cy="994710"/>
              <a:chOff x="3060749" y="3140968"/>
              <a:chExt cx="4535488" cy="3074987"/>
            </a:xfrm>
          </p:grpSpPr>
          <p:sp>
            <p:nvSpPr>
              <p:cNvPr id="39" name="AutoShape 4"/>
              <p:cNvSpPr>
                <a:spLocks noChangeArrowheads="1"/>
              </p:cNvSpPr>
              <p:nvPr/>
            </p:nvSpPr>
            <p:spPr bwMode="auto">
              <a:xfrm>
                <a:off x="3060749" y="3140968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chemeClr val="accent4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0" name="AutoShape 5"/>
              <p:cNvSpPr>
                <a:spLocks noChangeArrowheads="1"/>
              </p:cNvSpPr>
              <p:nvPr/>
            </p:nvSpPr>
            <p:spPr bwMode="auto">
              <a:xfrm>
                <a:off x="5580112" y="3140968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rgbClr val="00008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" name="Freeform 12"/>
              <p:cNvSpPr/>
              <p:nvPr/>
            </p:nvSpPr>
            <p:spPr bwMode="auto">
              <a:xfrm>
                <a:off x="3854499" y="5939730"/>
                <a:ext cx="11430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68"/>
                  </a:cxn>
                </a:cxnLst>
                <a:rect l="0" t="0" r="r" b="b"/>
                <a:pathLst>
                  <a:path w="72" h="168">
                    <a:moveTo>
                      <a:pt x="0" y="0"/>
                    </a:moveTo>
                    <a:lnTo>
                      <a:pt x="72" y="168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AutoShape 19"/>
              <p:cNvSpPr>
                <a:spLocks noChangeArrowheads="1"/>
              </p:cNvSpPr>
              <p:nvPr/>
            </p:nvSpPr>
            <p:spPr bwMode="auto">
              <a:xfrm rot="2037180">
                <a:off x="6948537" y="5444430"/>
                <a:ext cx="242887" cy="614363"/>
              </a:xfrm>
              <a:prstGeom prst="moon">
                <a:avLst>
                  <a:gd name="adj" fmla="val 2444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" name="AutoShape 20"/>
              <p:cNvSpPr>
                <a:spLocks noChangeArrowheads="1"/>
              </p:cNvSpPr>
              <p:nvPr/>
            </p:nvSpPr>
            <p:spPr bwMode="auto">
              <a:xfrm rot="8923786">
                <a:off x="3276649" y="5588893"/>
                <a:ext cx="192088" cy="454025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" name="AutoShape 23"/>
              <p:cNvSpPr>
                <a:spLocks noChangeArrowheads="1"/>
              </p:cNvSpPr>
              <p:nvPr/>
            </p:nvSpPr>
            <p:spPr bwMode="auto">
              <a:xfrm rot="8923786">
                <a:off x="5796012" y="5588893"/>
                <a:ext cx="192087" cy="454025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5" name="AutoShape 24"/>
              <p:cNvSpPr>
                <a:spLocks noChangeArrowheads="1"/>
              </p:cNvSpPr>
              <p:nvPr/>
            </p:nvSpPr>
            <p:spPr bwMode="auto">
              <a:xfrm rot="2037180">
                <a:off x="4429174" y="5444430"/>
                <a:ext cx="242888" cy="614363"/>
              </a:xfrm>
              <a:prstGeom prst="moon">
                <a:avLst>
                  <a:gd name="adj" fmla="val 2444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6" name="AutoShape 25"/>
              <p:cNvSpPr>
                <a:spLocks noChangeArrowheads="1"/>
              </p:cNvSpPr>
              <p:nvPr/>
            </p:nvSpPr>
            <p:spPr bwMode="auto">
              <a:xfrm rot="2037180">
                <a:off x="7164437" y="5660330"/>
                <a:ext cx="173037" cy="406400"/>
              </a:xfrm>
              <a:prstGeom prst="moon">
                <a:avLst>
                  <a:gd name="adj" fmla="val 2444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" name="AutoShape 26"/>
              <p:cNvSpPr>
                <a:spLocks noChangeArrowheads="1"/>
              </p:cNvSpPr>
              <p:nvPr/>
            </p:nvSpPr>
            <p:spPr bwMode="auto">
              <a:xfrm rot="2037180">
                <a:off x="4645074" y="5660330"/>
                <a:ext cx="173038" cy="406400"/>
              </a:xfrm>
              <a:prstGeom prst="moon">
                <a:avLst>
                  <a:gd name="adj" fmla="val 2444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" name="Freeform 27"/>
              <p:cNvSpPr/>
              <p:nvPr/>
            </p:nvSpPr>
            <p:spPr bwMode="auto">
              <a:xfrm>
                <a:off x="3924349" y="5949255"/>
                <a:ext cx="11430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68"/>
                  </a:cxn>
                </a:cxnLst>
                <a:rect l="0" t="0" r="r" b="b"/>
                <a:pathLst>
                  <a:path w="72" h="168">
                    <a:moveTo>
                      <a:pt x="0" y="0"/>
                    </a:moveTo>
                    <a:lnTo>
                      <a:pt x="72" y="168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" name="Freeform 28"/>
              <p:cNvSpPr/>
              <p:nvPr/>
            </p:nvSpPr>
            <p:spPr bwMode="auto">
              <a:xfrm>
                <a:off x="6375449" y="5939730"/>
                <a:ext cx="11430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68"/>
                  </a:cxn>
                </a:cxnLst>
                <a:rect l="0" t="0" r="r" b="b"/>
                <a:pathLst>
                  <a:path w="72" h="168">
                    <a:moveTo>
                      <a:pt x="0" y="0"/>
                    </a:moveTo>
                    <a:lnTo>
                      <a:pt x="72" y="168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" name="Freeform 29"/>
              <p:cNvSpPr/>
              <p:nvPr/>
            </p:nvSpPr>
            <p:spPr bwMode="auto">
              <a:xfrm>
                <a:off x="6445299" y="5949255"/>
                <a:ext cx="11430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68"/>
                  </a:cxn>
                </a:cxnLst>
                <a:rect l="0" t="0" r="r" b="b"/>
                <a:pathLst>
                  <a:path w="72" h="168">
                    <a:moveTo>
                      <a:pt x="0" y="0"/>
                    </a:moveTo>
                    <a:lnTo>
                      <a:pt x="72" y="168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5580112" y="4293096"/>
              <a:ext cx="299511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стороне и</a:t>
              </a:r>
              <a:endPara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прилежащим углам</a:t>
              </a:r>
              <a:r>
                <a:rPr lang="ru-RU" dirty="0" smtClean="0">
                  <a:solidFill>
                    <a:schemeClr val="accent1">
                      <a:lumMod val="50000"/>
                    </a:schemeClr>
                  </a:solidFill>
                </a:rPr>
                <a:t>.</a:t>
              </a:r>
              <a:endParaRPr lang="ru-RU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21" name="Группа 71"/>
            <p:cNvGrpSpPr/>
            <p:nvPr/>
          </p:nvGrpSpPr>
          <p:grpSpPr>
            <a:xfrm>
              <a:off x="2611261" y="5473882"/>
              <a:ext cx="2793985" cy="916923"/>
              <a:chOff x="3564805" y="3068960"/>
              <a:chExt cx="4535488" cy="3052762"/>
            </a:xfrm>
          </p:grpSpPr>
          <p:sp>
            <p:nvSpPr>
              <p:cNvPr id="25" name="AutoShape 4"/>
              <p:cNvSpPr>
                <a:spLocks noChangeArrowheads="1"/>
              </p:cNvSpPr>
              <p:nvPr/>
            </p:nvSpPr>
            <p:spPr bwMode="auto">
              <a:xfrm>
                <a:off x="3564805" y="3068960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chemeClr val="accent4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" name="AutoShape 5"/>
              <p:cNvSpPr>
                <a:spLocks noChangeArrowheads="1"/>
              </p:cNvSpPr>
              <p:nvPr/>
            </p:nvSpPr>
            <p:spPr bwMode="auto">
              <a:xfrm>
                <a:off x="6084168" y="3068960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rgbClr val="00008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" name="Line 12"/>
              <p:cNvSpPr>
                <a:spLocks noChangeShapeType="1"/>
              </p:cNvSpPr>
              <p:nvPr/>
            </p:nvSpPr>
            <p:spPr bwMode="auto">
              <a:xfrm>
                <a:off x="3709268" y="4724722"/>
                <a:ext cx="215900" cy="714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Line 13"/>
              <p:cNvSpPr>
                <a:spLocks noChangeShapeType="1"/>
              </p:cNvSpPr>
              <p:nvPr/>
            </p:nvSpPr>
            <p:spPr bwMode="auto">
              <a:xfrm>
                <a:off x="6228630" y="4724722"/>
                <a:ext cx="215900" cy="714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15"/>
              <p:cNvSpPr/>
              <p:nvPr/>
            </p:nvSpPr>
            <p:spPr bwMode="auto">
              <a:xfrm>
                <a:off x="7236693" y="4437385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16"/>
              <p:cNvSpPr/>
              <p:nvPr/>
            </p:nvSpPr>
            <p:spPr bwMode="auto">
              <a:xfrm>
                <a:off x="7308130" y="4581847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Freeform 17"/>
              <p:cNvSpPr/>
              <p:nvPr/>
            </p:nvSpPr>
            <p:spPr bwMode="auto">
              <a:xfrm>
                <a:off x="4717330" y="4437385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Freeform 18"/>
              <p:cNvSpPr/>
              <p:nvPr/>
            </p:nvSpPr>
            <p:spPr bwMode="auto">
              <a:xfrm>
                <a:off x="4788768" y="4581847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Freeform 23"/>
              <p:cNvSpPr/>
              <p:nvPr/>
            </p:nvSpPr>
            <p:spPr bwMode="auto">
              <a:xfrm>
                <a:off x="4428405" y="5804222"/>
                <a:ext cx="1588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24"/>
              <p:cNvSpPr/>
              <p:nvPr/>
            </p:nvSpPr>
            <p:spPr bwMode="auto">
              <a:xfrm>
                <a:off x="4499843" y="5804222"/>
                <a:ext cx="1587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25"/>
              <p:cNvSpPr/>
              <p:nvPr/>
            </p:nvSpPr>
            <p:spPr bwMode="auto">
              <a:xfrm>
                <a:off x="4572868" y="5804222"/>
                <a:ext cx="1587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Freeform 26"/>
              <p:cNvSpPr/>
              <p:nvPr/>
            </p:nvSpPr>
            <p:spPr bwMode="auto">
              <a:xfrm>
                <a:off x="7020793" y="5804222"/>
                <a:ext cx="1587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27"/>
              <p:cNvSpPr/>
              <p:nvPr/>
            </p:nvSpPr>
            <p:spPr bwMode="auto">
              <a:xfrm>
                <a:off x="7092230" y="5804222"/>
                <a:ext cx="1588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28"/>
              <p:cNvSpPr/>
              <p:nvPr/>
            </p:nvSpPr>
            <p:spPr bwMode="auto">
              <a:xfrm>
                <a:off x="7165255" y="5804222"/>
                <a:ext cx="1588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5652120" y="5589240"/>
              <a:ext cx="27652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трём сторонам</a:t>
              </a:r>
              <a:r>
                <a:rPr lang="ru-RU" dirty="0" smtClean="0">
                  <a:solidFill>
                    <a:schemeClr val="accent3">
                      <a:lumMod val="50000"/>
                    </a:schemeClr>
                  </a:solidFill>
                </a:rPr>
                <a:t>.</a:t>
              </a:r>
              <a:endParaRPr lang="ru-RU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92" name="Группа 89"/>
            <p:cNvGrpSpPr/>
            <p:nvPr/>
          </p:nvGrpSpPr>
          <p:grpSpPr>
            <a:xfrm>
              <a:off x="107504" y="2564904"/>
              <a:ext cx="7056784" cy="4176464"/>
              <a:chOff x="1979712" y="2564904"/>
              <a:chExt cx="7056784" cy="4176464"/>
            </a:xfrm>
          </p:grpSpPr>
          <p:grpSp>
            <p:nvGrpSpPr>
              <p:cNvPr id="116" name="Группа 3"/>
              <p:cNvGrpSpPr/>
              <p:nvPr/>
            </p:nvGrpSpPr>
            <p:grpSpPr>
              <a:xfrm>
                <a:off x="1979712" y="2564904"/>
                <a:ext cx="7056784" cy="4176464"/>
                <a:chOff x="1979712" y="2492896"/>
                <a:chExt cx="7056784" cy="4176464"/>
              </a:xfrm>
            </p:grpSpPr>
            <p:sp>
              <p:nvSpPr>
                <p:cNvPr id="132" name="Прямоугольник 3"/>
                <p:cNvSpPr/>
                <p:nvPr/>
              </p:nvSpPr>
              <p:spPr>
                <a:xfrm>
                  <a:off x="1979712" y="2492896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3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accent2">
                      <a:lumMod val="75000"/>
                    </a:schemeClr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7" name="Группа 102"/>
              <p:cNvGrpSpPr/>
              <p:nvPr/>
            </p:nvGrpSpPr>
            <p:grpSpPr>
              <a:xfrm>
                <a:off x="5868144" y="2564904"/>
                <a:ext cx="2355396" cy="2549897"/>
                <a:chOff x="1586565" y="1310685"/>
                <a:chExt cx="6251498" cy="4664010"/>
              </a:xfrm>
            </p:grpSpPr>
            <p:sp>
              <p:nvSpPr>
                <p:cNvPr id="128" name="AutoShape 4"/>
                <p:cNvSpPr>
                  <a:spLocks noChangeArrowheads="1"/>
                </p:cNvSpPr>
                <p:nvPr/>
              </p:nvSpPr>
              <p:spPr bwMode="auto">
                <a:xfrm>
                  <a:off x="2483768" y="2176463"/>
                  <a:ext cx="4464050" cy="2952750"/>
                </a:xfrm>
                <a:prstGeom prst="triangle">
                  <a:avLst>
                    <a:gd name="adj" fmla="val 48741"/>
                  </a:avLst>
                </a:prstGeom>
                <a:noFill/>
                <a:ln w="50800">
                  <a:solidFill>
                    <a:schemeClr val="accent4">
                      <a:lumMod val="75000"/>
                    </a:schemeClr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9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4071095" y="1310685"/>
                  <a:ext cx="1081510" cy="8444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i="1" dirty="0" smtClean="0">
                      <a:latin typeface="Times New Roman" panose="02020603050405020304" pitchFamily="18" charset="0"/>
                    </a:rPr>
                    <a:t>N</a:t>
                  </a:r>
                  <a:endParaRPr lang="ru-RU" sz="24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0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586565" y="5130265"/>
                  <a:ext cx="1217656" cy="8444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i="1" dirty="0" smtClean="0">
                      <a:latin typeface="Times New Roman" panose="02020603050405020304" pitchFamily="18" charset="0"/>
                    </a:rPr>
                    <a:t>M</a:t>
                  </a:r>
                  <a:endParaRPr lang="ru-RU" sz="24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6803355" y="5057776"/>
                  <a:ext cx="1034708" cy="8444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i="1" dirty="0" smtClean="0">
                      <a:latin typeface="Times New Roman" panose="02020603050405020304" pitchFamily="18" charset="0"/>
                    </a:rPr>
                    <a:t>K</a:t>
                  </a:r>
                  <a:endParaRPr lang="ru-RU" sz="2400" b="1" i="1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8" name="Группа 102"/>
              <p:cNvGrpSpPr/>
              <p:nvPr/>
            </p:nvGrpSpPr>
            <p:grpSpPr>
              <a:xfrm>
                <a:off x="3275856" y="2564904"/>
                <a:ext cx="2355396" cy="2549897"/>
                <a:chOff x="1586565" y="1310685"/>
                <a:chExt cx="6251498" cy="4664010"/>
              </a:xfrm>
            </p:grpSpPr>
            <p:sp>
              <p:nvSpPr>
                <p:cNvPr id="124" name="AutoShape 4"/>
                <p:cNvSpPr>
                  <a:spLocks noChangeArrowheads="1"/>
                </p:cNvSpPr>
                <p:nvPr/>
              </p:nvSpPr>
              <p:spPr bwMode="auto">
                <a:xfrm>
                  <a:off x="2483768" y="2176463"/>
                  <a:ext cx="4464050" cy="2952750"/>
                </a:xfrm>
                <a:prstGeom prst="triangle">
                  <a:avLst>
                    <a:gd name="adj" fmla="val 48741"/>
                  </a:avLst>
                </a:prstGeom>
                <a:noFill/>
                <a:ln w="50800">
                  <a:solidFill>
                    <a:schemeClr val="tx2">
                      <a:lumMod val="75000"/>
                    </a:schemeClr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5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4071095" y="1310685"/>
                  <a:ext cx="1034708" cy="8444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400" b="1" i="1" dirty="0">
                      <a:latin typeface="Times New Roman" panose="02020603050405020304" pitchFamily="18" charset="0"/>
                    </a:rPr>
                    <a:t>А</a:t>
                  </a:r>
                  <a:endParaRPr lang="ru-RU" sz="24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6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586565" y="5130265"/>
                  <a:ext cx="1034708" cy="8444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400" b="1" i="1" dirty="0">
                      <a:latin typeface="Times New Roman" panose="02020603050405020304" pitchFamily="18" charset="0"/>
                    </a:rPr>
                    <a:t>В</a:t>
                  </a:r>
                  <a:endParaRPr lang="ru-RU" sz="24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6803355" y="5057776"/>
                  <a:ext cx="1034708" cy="8444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400" b="1" i="1" dirty="0">
                      <a:latin typeface="Times New Roman" panose="02020603050405020304" pitchFamily="18" charset="0"/>
                    </a:rPr>
                    <a:t>С</a:t>
                  </a:r>
                  <a:endParaRPr lang="ru-RU" sz="2400" b="1" i="1" dirty="0">
                    <a:latin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119" name="Прямая соединительная линия 6"/>
              <p:cNvCxnSpPr/>
              <p:nvPr/>
            </p:nvCxnSpPr>
            <p:spPr>
              <a:xfrm>
                <a:off x="4355976" y="4581128"/>
                <a:ext cx="0" cy="14401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Прямая соединительная линия 7"/>
              <p:cNvCxnSpPr/>
              <p:nvPr/>
            </p:nvCxnSpPr>
            <p:spPr>
              <a:xfrm>
                <a:off x="4572000" y="4581128"/>
                <a:ext cx="0" cy="14401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Прямая соединительная линия 120"/>
              <p:cNvCxnSpPr/>
              <p:nvPr/>
            </p:nvCxnSpPr>
            <p:spPr>
              <a:xfrm>
                <a:off x="7164288" y="4581128"/>
                <a:ext cx="0" cy="14401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Прямая соединительная линия 121"/>
              <p:cNvCxnSpPr/>
              <p:nvPr/>
            </p:nvCxnSpPr>
            <p:spPr>
              <a:xfrm>
                <a:off x="6948264" y="4581128"/>
                <a:ext cx="0" cy="14401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Rectangle 12"/>
              <p:cNvSpPr>
                <a:spLocks noChangeArrowheads="1"/>
              </p:cNvSpPr>
              <p:nvPr/>
            </p:nvSpPr>
            <p:spPr bwMode="auto">
              <a:xfrm>
                <a:off x="2411760" y="5445224"/>
                <a:ext cx="6336705" cy="86518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ru-RU" sz="2400" b="1" dirty="0" smtClean="0">
                    <a:latin typeface="Times New Roman" panose="02020603050405020304" pitchFamily="18" charset="0"/>
                  </a:rPr>
                  <a:t>Если основания равнобедренных треугольников</a:t>
                </a:r>
                <a:endParaRPr lang="ru-RU" sz="2400" b="1" dirty="0" smtClean="0">
                  <a:latin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latin typeface="Times New Roman" panose="02020603050405020304" pitchFamily="18" charset="0"/>
                  </a:rPr>
                  <a:t>и углы при основаниях равны, то</a:t>
                </a:r>
                <a:endParaRPr lang="ru-RU" sz="2400" b="1" dirty="0" smtClean="0">
                  <a:latin typeface="Times New Roman" panose="02020603050405020304" pitchFamily="18" charset="0"/>
                </a:endParaRPr>
              </a:p>
              <a:p>
                <a:pPr algn="ctr"/>
                <a:r>
                  <a:rPr lang="ru-RU" sz="2400" b="1" i="1" dirty="0" smtClean="0">
                    <a:latin typeface="Times New Roman" panose="02020603050405020304" pitchFamily="18" charset="0"/>
                  </a:rPr>
                  <a:t>эти равнобедренные треугольники равны.</a:t>
                </a:r>
                <a:endParaRPr lang="ru-RU" sz="2400" b="1" i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93" name="Месяц 92"/>
            <p:cNvSpPr/>
            <p:nvPr/>
          </p:nvSpPr>
          <p:spPr>
            <a:xfrm rot="1347649">
              <a:off x="2977189" y="4238371"/>
              <a:ext cx="160602" cy="353172"/>
            </a:xfrm>
            <a:prstGeom prst="moon">
              <a:avLst>
                <a:gd name="adj" fmla="val 2029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Месяц 114"/>
            <p:cNvSpPr/>
            <p:nvPr/>
          </p:nvSpPr>
          <p:spPr>
            <a:xfrm rot="1347649">
              <a:off x="5569478" y="4238372"/>
              <a:ext cx="160602" cy="353172"/>
            </a:xfrm>
            <a:prstGeom prst="moon">
              <a:avLst>
                <a:gd name="adj" fmla="val 2029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4" name="Управляющая кнопка: настраиваемая 133">
            <a:hlinkClick r:id="" action="ppaction://noaction" highlightClick="1"/>
          </p:cNvPr>
          <p:cNvSpPr/>
          <p:nvPr/>
        </p:nvSpPr>
        <p:spPr>
          <a:xfrm>
            <a:off x="7236296" y="2996952"/>
            <a:ext cx="1800200" cy="360040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5" name="Picture 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1520" y="1340768"/>
            <a:ext cx="8712968" cy="1019417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36" name="Управляющая кнопка: настраиваемая 135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rgbClr val="7A5E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№24.  Прямоугольник. Теорема Пифагора. Ромб.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0" name="Picture 2" descr="http://gel-school-10.ru/wp-content/uploads/2014/10/ri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94619" y="4077072"/>
            <a:ext cx="2449381" cy="2780928"/>
          </a:xfrm>
          <a:prstGeom prst="rect">
            <a:avLst/>
          </a:prstGeom>
          <a:noFill/>
        </p:spPr>
      </p:pic>
      <p:sp>
        <p:nvSpPr>
          <p:cNvPr id="137" name="Управляющая кнопка: далее 136">
            <a:hlinkClick r:id="" action="ppaction://hlinkshowjump?jump=nextslide" highlightClick="1"/>
          </p:cNvPr>
          <p:cNvSpPr/>
          <p:nvPr/>
        </p:nvSpPr>
        <p:spPr>
          <a:xfrm>
            <a:off x="7092280" y="6381328"/>
            <a:ext cx="648072" cy="360040"/>
          </a:xfrm>
          <a:prstGeom prst="actionButtonForwardNex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Группа 210"/>
          <p:cNvGrpSpPr/>
          <p:nvPr/>
        </p:nvGrpSpPr>
        <p:grpSpPr>
          <a:xfrm>
            <a:off x="251520" y="1484784"/>
            <a:ext cx="8712968" cy="745927"/>
            <a:chOff x="251520" y="2348880"/>
            <a:chExt cx="8712968" cy="745927"/>
          </a:xfrm>
        </p:grpSpPr>
        <p:pic>
          <p:nvPicPr>
            <p:cNvPr id="212" name="Picture 2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251520" y="2348880"/>
              <a:ext cx="8712968" cy="745927"/>
            </a:xfrm>
            <a:prstGeom prst="rect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  <a:miter lim="800000"/>
              <a:headEnd/>
              <a:tailEnd/>
            </a:ln>
          </p:spPr>
        </p:pic>
        <p:sp>
          <p:nvSpPr>
            <p:cNvPr id="213" name="Прямоугольник 212"/>
            <p:cNvSpPr/>
            <p:nvPr/>
          </p:nvSpPr>
          <p:spPr>
            <a:xfrm>
              <a:off x="323528" y="2348880"/>
              <a:ext cx="8568952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1" y="2496369"/>
              <a:ext cx="8640960" cy="422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5" name="Управляющая кнопка: настраиваемая 214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rgbClr val="735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1" name="Группа 240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73" name="Группа 37"/>
            <p:cNvGrpSpPr/>
            <p:nvPr/>
          </p:nvGrpSpPr>
          <p:grpSpPr>
            <a:xfrm>
              <a:off x="107504" y="2564904"/>
              <a:ext cx="7056784" cy="4176464"/>
              <a:chOff x="1979712" y="2492896"/>
              <a:chExt cx="7056784" cy="4176464"/>
            </a:xfrm>
          </p:grpSpPr>
          <p:grpSp>
            <p:nvGrpSpPr>
              <p:cNvPr id="74" name="Группа 2"/>
              <p:cNvGrpSpPr/>
              <p:nvPr/>
            </p:nvGrpSpPr>
            <p:grpSpPr>
              <a:xfrm>
                <a:off x="1979712" y="2492896"/>
                <a:ext cx="7056784" cy="4176464"/>
                <a:chOff x="1979712" y="2492896"/>
                <a:chExt cx="7056784" cy="4176464"/>
              </a:xfrm>
            </p:grpSpPr>
            <p:sp>
              <p:nvSpPr>
                <p:cNvPr id="83" name="Прямоугольник 3"/>
                <p:cNvSpPr/>
                <p:nvPr/>
              </p:nvSpPr>
              <p:spPr>
                <a:xfrm>
                  <a:off x="1979712" y="2492896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4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accent2">
                      <a:lumMod val="75000"/>
                    </a:schemeClr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5" name="Группа 102"/>
              <p:cNvGrpSpPr/>
              <p:nvPr/>
            </p:nvGrpSpPr>
            <p:grpSpPr>
              <a:xfrm>
                <a:off x="2555776" y="2636912"/>
                <a:ext cx="5510571" cy="2147296"/>
                <a:chOff x="858980" y="1550090"/>
                <a:chExt cx="7111224" cy="3211472"/>
              </a:xfrm>
            </p:grpSpPr>
            <p:sp>
              <p:nvSpPr>
                <p:cNvPr id="78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858980" y="4242450"/>
                  <a:ext cx="420689" cy="5191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800" b="1" i="1" dirty="0">
                      <a:latin typeface="Times New Roman" panose="02020603050405020304" pitchFamily="18" charset="0"/>
                    </a:rPr>
                    <a:t>А</a:t>
                  </a:r>
                  <a:endParaRPr lang="ru-RU" sz="28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9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4297173" y="1550090"/>
                  <a:ext cx="420688" cy="5191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800" b="1" i="1" dirty="0">
                      <a:latin typeface="Times New Roman" panose="02020603050405020304" pitchFamily="18" charset="0"/>
                    </a:rPr>
                    <a:t>В</a:t>
                  </a:r>
                  <a:endParaRPr lang="ru-RU" sz="28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549517" y="2842422"/>
                  <a:ext cx="420687" cy="5191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800" b="1" i="1" dirty="0">
                      <a:latin typeface="Times New Roman" panose="02020603050405020304" pitchFamily="18" charset="0"/>
                    </a:rPr>
                    <a:t>С</a:t>
                  </a:r>
                  <a:endParaRPr lang="ru-RU" sz="2800" b="1" i="1" dirty="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76" name="Rectangle 12"/>
              <p:cNvSpPr>
                <a:spLocks noChangeArrowheads="1"/>
              </p:cNvSpPr>
              <p:nvPr/>
            </p:nvSpPr>
            <p:spPr bwMode="auto">
              <a:xfrm>
                <a:off x="2483768" y="5661248"/>
                <a:ext cx="6336705" cy="86518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ru-RU" sz="2400" b="1" dirty="0" smtClean="0">
                    <a:latin typeface="Times New Roman" panose="02020603050405020304" pitchFamily="18" charset="0"/>
                  </a:rPr>
                  <a:t>Четырёхугольник в котором каждый угол</a:t>
                </a:r>
                <a:endParaRPr lang="ru-RU" sz="2400" b="1" dirty="0" smtClean="0">
                  <a:latin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latin typeface="Times New Roman" panose="02020603050405020304" pitchFamily="18" charset="0"/>
                  </a:rPr>
                  <a:t>меньше развёрнутого называется</a:t>
                </a:r>
                <a:endParaRPr lang="ru-RU" sz="2400" b="1" dirty="0" smtClean="0">
                  <a:latin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ВЫПУКЛЫМ</a:t>
                </a:r>
                <a:endParaRPr lang="ru-RU" sz="2400" b="1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</a:endParaRPr>
              </a:p>
            </p:txBody>
          </p:sp>
        </p:grpSp>
        <p:cxnSp>
          <p:nvCxnSpPr>
            <p:cNvPr id="217" name="Прямая соединительная линия 216"/>
            <p:cNvCxnSpPr/>
            <p:nvPr/>
          </p:nvCxnSpPr>
          <p:spPr>
            <a:xfrm flipV="1">
              <a:off x="1043608" y="3212976"/>
              <a:ext cx="2448272" cy="1512168"/>
            </a:xfrm>
            <a:prstGeom prst="line">
              <a:avLst/>
            </a:prstGeom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Прямая соединительная линия 217"/>
            <p:cNvCxnSpPr/>
            <p:nvPr/>
          </p:nvCxnSpPr>
          <p:spPr>
            <a:xfrm flipH="1" flipV="1">
              <a:off x="3491880" y="3212976"/>
              <a:ext cx="2376264" cy="648072"/>
            </a:xfrm>
            <a:prstGeom prst="line">
              <a:avLst/>
            </a:prstGeom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Прямая соединительная линия 221"/>
            <p:cNvCxnSpPr/>
            <p:nvPr/>
          </p:nvCxnSpPr>
          <p:spPr>
            <a:xfrm flipV="1">
              <a:off x="4932040" y="3861048"/>
              <a:ext cx="936104" cy="1296144"/>
            </a:xfrm>
            <a:prstGeom prst="line">
              <a:avLst/>
            </a:prstGeom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Прямая соединительная линия 223"/>
            <p:cNvCxnSpPr/>
            <p:nvPr/>
          </p:nvCxnSpPr>
          <p:spPr>
            <a:xfrm>
              <a:off x="1043608" y="4725144"/>
              <a:ext cx="3888432" cy="432048"/>
            </a:xfrm>
            <a:prstGeom prst="line">
              <a:avLst/>
            </a:prstGeom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1" name="Text Box 7"/>
            <p:cNvSpPr txBox="1">
              <a:spLocks noChangeArrowheads="1"/>
            </p:cNvSpPr>
            <p:nvPr/>
          </p:nvSpPr>
          <p:spPr bwMode="auto">
            <a:xfrm>
              <a:off x="4860032" y="5085184"/>
              <a:ext cx="444352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i="1" dirty="0" smtClean="0">
                  <a:latin typeface="Times New Roman" panose="02020603050405020304" pitchFamily="18" charset="0"/>
                </a:rPr>
                <a:t>D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42" name="Группа 241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243" name="Группа 37"/>
            <p:cNvGrpSpPr/>
            <p:nvPr/>
          </p:nvGrpSpPr>
          <p:grpSpPr>
            <a:xfrm>
              <a:off x="107504" y="2564904"/>
              <a:ext cx="7056784" cy="4176464"/>
              <a:chOff x="1979712" y="2492896"/>
              <a:chExt cx="7056784" cy="4176464"/>
            </a:xfrm>
          </p:grpSpPr>
          <p:grpSp>
            <p:nvGrpSpPr>
              <p:cNvPr id="249" name="Группа 2"/>
              <p:cNvGrpSpPr/>
              <p:nvPr/>
            </p:nvGrpSpPr>
            <p:grpSpPr>
              <a:xfrm>
                <a:off x="1979712" y="2492896"/>
                <a:ext cx="7056784" cy="4176464"/>
                <a:chOff x="1979712" y="2492896"/>
                <a:chExt cx="7056784" cy="4176464"/>
              </a:xfrm>
            </p:grpSpPr>
            <p:sp>
              <p:nvSpPr>
                <p:cNvPr id="255" name="Прямоугольник 3"/>
                <p:cNvSpPr/>
                <p:nvPr/>
              </p:nvSpPr>
              <p:spPr>
                <a:xfrm>
                  <a:off x="1979712" y="2492896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6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accent2">
                      <a:lumMod val="75000"/>
                    </a:schemeClr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0" name="Группа 102"/>
              <p:cNvGrpSpPr/>
              <p:nvPr/>
            </p:nvGrpSpPr>
            <p:grpSpPr>
              <a:xfrm>
                <a:off x="2555776" y="2636912"/>
                <a:ext cx="5510571" cy="2147296"/>
                <a:chOff x="858980" y="1550090"/>
                <a:chExt cx="7111224" cy="3211472"/>
              </a:xfrm>
            </p:grpSpPr>
            <p:sp>
              <p:nvSpPr>
                <p:cNvPr id="252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858980" y="4242450"/>
                  <a:ext cx="420689" cy="5191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800" b="1" i="1" dirty="0">
                      <a:latin typeface="Times New Roman" panose="02020603050405020304" pitchFamily="18" charset="0"/>
                    </a:rPr>
                    <a:t>А</a:t>
                  </a:r>
                  <a:endParaRPr lang="ru-RU" sz="28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3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4297173" y="1550090"/>
                  <a:ext cx="420688" cy="5191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800" b="1" i="1" dirty="0">
                      <a:latin typeface="Times New Roman" panose="02020603050405020304" pitchFamily="18" charset="0"/>
                    </a:rPr>
                    <a:t>В</a:t>
                  </a:r>
                  <a:endParaRPr lang="ru-RU" sz="28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549517" y="2842422"/>
                  <a:ext cx="420687" cy="5191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800" b="1" i="1" dirty="0">
                      <a:latin typeface="Times New Roman" panose="02020603050405020304" pitchFamily="18" charset="0"/>
                    </a:rPr>
                    <a:t>С</a:t>
                  </a:r>
                  <a:endParaRPr lang="ru-RU" sz="2800" b="1" i="1" dirty="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51" name="Rectangle 12"/>
              <p:cNvSpPr>
                <a:spLocks noChangeArrowheads="1"/>
              </p:cNvSpPr>
              <p:nvPr/>
            </p:nvSpPr>
            <p:spPr bwMode="auto">
              <a:xfrm>
                <a:off x="2483768" y="5661248"/>
                <a:ext cx="6336705" cy="86518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ru-RU" sz="2400" b="1" dirty="0" smtClean="0">
                    <a:latin typeface="Times New Roman" panose="02020603050405020304" pitchFamily="18" charset="0"/>
                  </a:rPr>
                  <a:t>Сумма углов выпуклого четырёхугольника</a:t>
                </a:r>
                <a:endParaRPr lang="ru-RU" sz="2400" b="1" dirty="0" smtClean="0">
                  <a:latin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latin typeface="Times New Roman" panose="02020603050405020304" pitchFamily="18" charset="0"/>
                  </a:rPr>
                  <a:t>равна  </a:t>
                </a:r>
                <a:r>
                  <a: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360</a:t>
                </a:r>
                <a:r>
                  <a: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º</a:t>
                </a:r>
                <a:endParaRPr lang="ru-RU" sz="2400" b="1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</a:endParaRPr>
              </a:p>
            </p:txBody>
          </p:sp>
        </p:grpSp>
        <p:cxnSp>
          <p:nvCxnSpPr>
            <p:cNvPr id="244" name="Прямая соединительная линия 243"/>
            <p:cNvCxnSpPr/>
            <p:nvPr/>
          </p:nvCxnSpPr>
          <p:spPr>
            <a:xfrm flipV="1">
              <a:off x="1043608" y="3212976"/>
              <a:ext cx="2448272" cy="1512168"/>
            </a:xfrm>
            <a:prstGeom prst="line">
              <a:avLst/>
            </a:prstGeom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Прямая соединительная линия 244"/>
            <p:cNvCxnSpPr/>
            <p:nvPr/>
          </p:nvCxnSpPr>
          <p:spPr>
            <a:xfrm flipH="1" flipV="1">
              <a:off x="3491880" y="3212976"/>
              <a:ext cx="2376264" cy="648072"/>
            </a:xfrm>
            <a:prstGeom prst="line">
              <a:avLst/>
            </a:prstGeom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Прямая соединительная линия 245"/>
            <p:cNvCxnSpPr/>
            <p:nvPr/>
          </p:nvCxnSpPr>
          <p:spPr>
            <a:xfrm flipV="1">
              <a:off x="4932040" y="3861048"/>
              <a:ext cx="936104" cy="1296144"/>
            </a:xfrm>
            <a:prstGeom prst="line">
              <a:avLst/>
            </a:prstGeom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Прямая соединительная линия 246"/>
            <p:cNvCxnSpPr/>
            <p:nvPr/>
          </p:nvCxnSpPr>
          <p:spPr>
            <a:xfrm>
              <a:off x="1043608" y="4725144"/>
              <a:ext cx="3888432" cy="432048"/>
            </a:xfrm>
            <a:prstGeom prst="line">
              <a:avLst/>
            </a:prstGeom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8" name="Text Box 7"/>
            <p:cNvSpPr txBox="1">
              <a:spLocks noChangeArrowheads="1"/>
            </p:cNvSpPr>
            <p:nvPr/>
          </p:nvSpPr>
          <p:spPr bwMode="auto">
            <a:xfrm>
              <a:off x="4860032" y="5085184"/>
              <a:ext cx="444352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i="1" dirty="0" smtClean="0">
                  <a:latin typeface="Times New Roman" panose="02020603050405020304" pitchFamily="18" charset="0"/>
                </a:rPr>
                <a:t>D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257" name="Управляющая кнопка: настраиваемая 256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rgbClr val="7A5E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№24.  Прямоугольник. Теорема Пифагора. Ромб.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gel-school-10.ru/wp-content/uploads/2014/10/ri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94619" y="4077072"/>
            <a:ext cx="2449381" cy="2780928"/>
          </a:xfrm>
          <a:prstGeom prst="rect">
            <a:avLst/>
          </a:prstGeom>
          <a:noFill/>
        </p:spPr>
      </p:pic>
      <p:sp>
        <p:nvSpPr>
          <p:cNvPr id="258" name="Управляющая кнопка: далее 257">
            <a:hlinkClick r:id="" action="ppaction://hlinkshowjump?jump=nextslide" highlightClick="1"/>
          </p:cNvPr>
          <p:cNvSpPr/>
          <p:nvPr/>
        </p:nvSpPr>
        <p:spPr>
          <a:xfrm>
            <a:off x="7092280" y="6381328"/>
            <a:ext cx="648072" cy="360040"/>
          </a:xfrm>
          <a:prstGeom prst="actionButtonForwardNex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1520" y="1484784"/>
            <a:ext cx="8712968" cy="707691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 (3)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9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6" name="Группа 18"/>
            <p:cNvGrpSpPr/>
            <p:nvPr/>
          </p:nvGrpSpPr>
          <p:grpSpPr>
            <a:xfrm>
              <a:off x="107504" y="2564904"/>
              <a:ext cx="7056784" cy="4176464"/>
              <a:chOff x="1979712" y="2492896"/>
              <a:chExt cx="7056784" cy="4176464"/>
            </a:xfrm>
          </p:grpSpPr>
          <p:sp>
            <p:nvSpPr>
              <p:cNvPr id="13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Параллелограммом называется четырёхугольник, у которого противоположные стороны попарно параллельны</a:t>
                </a:r>
                <a:r>
                  <a:rPr lang="ru-RU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" name="Line 13"/>
            <p:cNvSpPr>
              <a:spLocks noChangeShapeType="1"/>
            </p:cNvSpPr>
            <p:nvPr/>
          </p:nvSpPr>
          <p:spPr bwMode="auto">
            <a:xfrm>
              <a:off x="2122588" y="6094661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Text Box 29"/>
            <p:cNvSpPr txBox="1">
              <a:spLocks noChangeArrowheads="1"/>
            </p:cNvSpPr>
            <p:nvPr/>
          </p:nvSpPr>
          <p:spPr bwMode="auto">
            <a:xfrm>
              <a:off x="2195736" y="594928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А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9" name="Text Box 31"/>
            <p:cNvSpPr txBox="1">
              <a:spLocks noChangeArrowheads="1"/>
            </p:cNvSpPr>
            <p:nvPr/>
          </p:nvSpPr>
          <p:spPr bwMode="auto">
            <a:xfrm>
              <a:off x="2627784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В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0" name="Text Box 40"/>
            <p:cNvSpPr txBox="1">
              <a:spLocks noChangeArrowheads="1"/>
            </p:cNvSpPr>
            <p:nvPr/>
          </p:nvSpPr>
          <p:spPr bwMode="auto">
            <a:xfrm>
              <a:off x="5220072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С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1" name="Параллелограмм 10"/>
            <p:cNvSpPr/>
            <p:nvPr/>
          </p:nvSpPr>
          <p:spPr>
            <a:xfrm>
              <a:off x="2555776" y="4869160"/>
              <a:ext cx="2664296" cy="1224136"/>
            </a:xfrm>
            <a:prstGeom prst="parallelogram">
              <a:avLst/>
            </a:prstGeom>
            <a:solidFill>
              <a:schemeClr val="bg1"/>
            </a:solidFill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 Box 29"/>
            <p:cNvSpPr txBox="1">
              <a:spLocks noChangeArrowheads="1"/>
            </p:cNvSpPr>
            <p:nvPr/>
          </p:nvSpPr>
          <p:spPr bwMode="auto">
            <a:xfrm>
              <a:off x="4860032" y="5949280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D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16" name="Группа 49"/>
            <p:cNvGrpSpPr/>
            <p:nvPr/>
          </p:nvGrpSpPr>
          <p:grpSpPr>
            <a:xfrm>
              <a:off x="107504" y="2564904"/>
              <a:ext cx="7056784" cy="4176464"/>
              <a:chOff x="107504" y="2564904"/>
              <a:chExt cx="7056784" cy="4176464"/>
            </a:xfrm>
          </p:grpSpPr>
          <p:grpSp>
            <p:nvGrpSpPr>
              <p:cNvPr id="23" name="Группа 18"/>
              <p:cNvGrpSpPr/>
              <p:nvPr/>
            </p:nvGrpSpPr>
            <p:grpSpPr>
              <a:xfrm>
                <a:off x="107504" y="2564904"/>
                <a:ext cx="7056784" cy="4176464"/>
                <a:chOff x="1979712" y="2492896"/>
                <a:chExt cx="7056784" cy="4176464"/>
              </a:xfrm>
            </p:grpSpPr>
            <p:sp>
              <p:nvSpPr>
                <p:cNvPr id="30" name="Прямоугольник 3"/>
                <p:cNvSpPr/>
                <p:nvPr/>
              </p:nvSpPr>
              <p:spPr>
                <a:xfrm>
                  <a:off x="1979712" y="2492896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sz="2400" b="1" dirty="0" smtClean="0">
                      <a:solidFill>
                        <a:schemeClr val="accent4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У параллелограмма противоположные углы</a:t>
                  </a:r>
                  <a:endPara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sz="2400" b="1" dirty="0" smtClean="0">
                      <a:solidFill>
                        <a:schemeClr val="accent4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РАВНЫ</a:t>
                  </a:r>
                  <a:endParaRPr lang="ru-RU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4" name="Line 13"/>
              <p:cNvSpPr>
                <a:spLocks noChangeShapeType="1"/>
              </p:cNvSpPr>
              <p:nvPr/>
            </p:nvSpPr>
            <p:spPr bwMode="auto">
              <a:xfrm>
                <a:off x="2122588" y="6094661"/>
                <a:ext cx="3175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Text Box 29"/>
              <p:cNvSpPr txBox="1">
                <a:spLocks noChangeArrowheads="1"/>
              </p:cNvSpPr>
              <p:nvPr/>
            </p:nvSpPr>
            <p:spPr bwMode="auto">
              <a:xfrm>
                <a:off x="2195736" y="594928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А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" name="Text Box 31"/>
              <p:cNvSpPr txBox="1">
                <a:spLocks noChangeArrowheads="1"/>
              </p:cNvSpPr>
              <p:nvPr/>
            </p:nvSpPr>
            <p:spPr bwMode="auto">
              <a:xfrm>
                <a:off x="2627784" y="450912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В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" name="Text Box 40"/>
              <p:cNvSpPr txBox="1">
                <a:spLocks noChangeArrowheads="1"/>
              </p:cNvSpPr>
              <p:nvPr/>
            </p:nvSpPr>
            <p:spPr bwMode="auto">
              <a:xfrm>
                <a:off x="5220072" y="450912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С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" name="Параллелограмм 27"/>
              <p:cNvSpPr/>
              <p:nvPr/>
            </p:nvSpPr>
            <p:spPr>
              <a:xfrm>
                <a:off x="2555776" y="4869160"/>
                <a:ext cx="2664296" cy="1224136"/>
              </a:xfrm>
              <a:prstGeom prst="parallelogram">
                <a:avLst/>
              </a:prstGeom>
              <a:solidFill>
                <a:schemeClr val="bg1"/>
              </a:solidFill>
              <a:ln w="508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Text Box 29"/>
              <p:cNvSpPr txBox="1">
                <a:spLocks noChangeArrowheads="1"/>
              </p:cNvSpPr>
              <p:nvPr/>
            </p:nvSpPr>
            <p:spPr bwMode="auto">
              <a:xfrm>
                <a:off x="4860032" y="5949280"/>
                <a:ext cx="370614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anose="02020603050405020304" pitchFamily="18" charset="0"/>
                  </a:rPr>
                  <a:t>D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7" name="Месяц 16"/>
            <p:cNvSpPr/>
            <p:nvPr/>
          </p:nvSpPr>
          <p:spPr>
            <a:xfrm rot="19197970">
              <a:off x="4842526" y="4868162"/>
              <a:ext cx="161654" cy="452245"/>
            </a:xfrm>
            <a:prstGeom prst="moon">
              <a:avLst>
                <a:gd name="adj" fmla="val 2289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Месяц 17"/>
            <p:cNvSpPr/>
            <p:nvPr/>
          </p:nvSpPr>
          <p:spPr>
            <a:xfrm rot="8263481">
              <a:off x="2830883" y="5584801"/>
              <a:ext cx="161654" cy="452246"/>
            </a:xfrm>
            <a:prstGeom prst="moon">
              <a:avLst>
                <a:gd name="adj" fmla="val 1936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Месяц 18"/>
            <p:cNvSpPr/>
            <p:nvPr/>
          </p:nvSpPr>
          <p:spPr>
            <a:xfrm rot="3044283">
              <a:off x="4663336" y="5556925"/>
              <a:ext cx="150415" cy="493258"/>
            </a:xfrm>
            <a:prstGeom prst="moon">
              <a:avLst>
                <a:gd name="adj" fmla="val 19667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rgbClr val="B319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Месяц 19"/>
            <p:cNvSpPr/>
            <p:nvPr/>
          </p:nvSpPr>
          <p:spPr>
            <a:xfrm rot="13827305">
              <a:off x="3006665" y="4909558"/>
              <a:ext cx="150415" cy="493258"/>
            </a:xfrm>
            <a:prstGeom prst="moon">
              <a:avLst>
                <a:gd name="adj" fmla="val 19092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rgbClr val="B319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Месяц 20"/>
            <p:cNvSpPr/>
            <p:nvPr/>
          </p:nvSpPr>
          <p:spPr>
            <a:xfrm rot="13827305">
              <a:off x="2960720" y="4922977"/>
              <a:ext cx="122986" cy="361171"/>
            </a:xfrm>
            <a:prstGeom prst="moon">
              <a:avLst>
                <a:gd name="adj" fmla="val 19092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rgbClr val="B319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Месяц 21"/>
            <p:cNvSpPr/>
            <p:nvPr/>
          </p:nvSpPr>
          <p:spPr>
            <a:xfrm rot="3044283">
              <a:off x="4689243" y="5714570"/>
              <a:ext cx="122986" cy="361171"/>
            </a:xfrm>
            <a:prstGeom prst="moon">
              <a:avLst>
                <a:gd name="adj" fmla="val 19667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rgbClr val="B319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Управляющая кнопка: настраиваемая 32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rgbClr val="7A5E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№24.  Прямоугольник. Теорема Пифагора. Ромб.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35" name="Группа 37"/>
            <p:cNvGrpSpPr/>
            <p:nvPr/>
          </p:nvGrpSpPr>
          <p:grpSpPr>
            <a:xfrm>
              <a:off x="107504" y="2564904"/>
              <a:ext cx="7056784" cy="4176464"/>
              <a:chOff x="1979712" y="2492896"/>
              <a:chExt cx="7056784" cy="4176464"/>
            </a:xfrm>
          </p:grpSpPr>
          <p:grpSp>
            <p:nvGrpSpPr>
              <p:cNvPr id="41" name="Группа 2"/>
              <p:cNvGrpSpPr/>
              <p:nvPr/>
            </p:nvGrpSpPr>
            <p:grpSpPr>
              <a:xfrm>
                <a:off x="1979712" y="2492896"/>
                <a:ext cx="7056784" cy="4176464"/>
                <a:chOff x="1979712" y="2492896"/>
                <a:chExt cx="7056784" cy="4176464"/>
              </a:xfrm>
            </p:grpSpPr>
            <p:sp>
              <p:nvSpPr>
                <p:cNvPr id="47" name="Прямоугольник 3"/>
                <p:cNvSpPr/>
                <p:nvPr/>
              </p:nvSpPr>
              <p:spPr>
                <a:xfrm>
                  <a:off x="1979712" y="2492896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8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accent2">
                      <a:lumMod val="75000"/>
                    </a:schemeClr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42" name="Группа 102"/>
              <p:cNvGrpSpPr/>
              <p:nvPr/>
            </p:nvGrpSpPr>
            <p:grpSpPr>
              <a:xfrm>
                <a:off x="2555776" y="2636912"/>
                <a:ext cx="5510571" cy="2147296"/>
                <a:chOff x="858980" y="1550090"/>
                <a:chExt cx="7111224" cy="3211472"/>
              </a:xfrm>
            </p:grpSpPr>
            <p:sp>
              <p:nvSpPr>
                <p:cNvPr id="44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858980" y="4242450"/>
                  <a:ext cx="420689" cy="5191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800" b="1" i="1" dirty="0">
                      <a:latin typeface="Times New Roman" panose="02020603050405020304" pitchFamily="18" charset="0"/>
                    </a:rPr>
                    <a:t>А</a:t>
                  </a:r>
                  <a:endParaRPr lang="ru-RU" sz="28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4297173" y="1550090"/>
                  <a:ext cx="420688" cy="5191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800" b="1" i="1" dirty="0">
                      <a:latin typeface="Times New Roman" panose="02020603050405020304" pitchFamily="18" charset="0"/>
                    </a:rPr>
                    <a:t>В</a:t>
                  </a:r>
                  <a:endParaRPr lang="ru-RU" sz="28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549517" y="2842422"/>
                  <a:ext cx="420687" cy="5191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800" b="1" i="1" dirty="0">
                      <a:latin typeface="Times New Roman" panose="02020603050405020304" pitchFamily="18" charset="0"/>
                    </a:rPr>
                    <a:t>С</a:t>
                  </a:r>
                  <a:endParaRPr lang="ru-RU" sz="2800" b="1" i="1" dirty="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3" name="Rectangle 12"/>
              <p:cNvSpPr>
                <a:spLocks noChangeArrowheads="1"/>
              </p:cNvSpPr>
              <p:nvPr/>
            </p:nvSpPr>
            <p:spPr bwMode="auto">
              <a:xfrm>
                <a:off x="2483768" y="5661248"/>
                <a:ext cx="6336705" cy="86518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ru-RU" sz="2400" b="1" dirty="0" smtClean="0">
                    <a:latin typeface="Times New Roman" panose="02020603050405020304" pitchFamily="18" charset="0"/>
                  </a:rPr>
                  <a:t>Сумма углов выпуклого четырёхугольника</a:t>
                </a:r>
                <a:endParaRPr lang="ru-RU" sz="2400" b="1" dirty="0" smtClean="0">
                  <a:latin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latin typeface="Times New Roman" panose="02020603050405020304" pitchFamily="18" charset="0"/>
                  </a:rPr>
                  <a:t>равна  </a:t>
                </a:r>
                <a:r>
                  <a: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360</a:t>
                </a:r>
                <a:r>
                  <a: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º</a:t>
                </a:r>
                <a:endParaRPr lang="ru-RU" sz="2400" b="1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</a:endParaRPr>
              </a:p>
            </p:txBody>
          </p:sp>
        </p:grpSp>
        <p:cxnSp>
          <p:nvCxnSpPr>
            <p:cNvPr id="36" name="Прямая соединительная линия 35"/>
            <p:cNvCxnSpPr/>
            <p:nvPr/>
          </p:nvCxnSpPr>
          <p:spPr>
            <a:xfrm flipV="1">
              <a:off x="1043608" y="3212976"/>
              <a:ext cx="2448272" cy="1512168"/>
            </a:xfrm>
            <a:prstGeom prst="line">
              <a:avLst/>
            </a:prstGeom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flipH="1" flipV="1">
              <a:off x="3491880" y="3212976"/>
              <a:ext cx="2376264" cy="648072"/>
            </a:xfrm>
            <a:prstGeom prst="line">
              <a:avLst/>
            </a:prstGeom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V="1">
              <a:off x="4932040" y="3861048"/>
              <a:ext cx="936104" cy="1296144"/>
            </a:xfrm>
            <a:prstGeom prst="line">
              <a:avLst/>
            </a:prstGeom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1043608" y="4725144"/>
              <a:ext cx="3888432" cy="432048"/>
            </a:xfrm>
            <a:prstGeom prst="line">
              <a:avLst/>
            </a:prstGeom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 Box 7"/>
            <p:cNvSpPr txBox="1">
              <a:spLocks noChangeArrowheads="1"/>
            </p:cNvSpPr>
            <p:nvPr/>
          </p:nvSpPr>
          <p:spPr bwMode="auto">
            <a:xfrm>
              <a:off x="4860032" y="5085184"/>
              <a:ext cx="444352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i="1" dirty="0" smtClean="0">
                  <a:latin typeface="Times New Roman" panose="02020603050405020304" pitchFamily="18" charset="0"/>
                </a:rPr>
                <a:t>D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7236296" y="2996952"/>
            <a:ext cx="1800200" cy="360040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(3)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51" name="Группа 49"/>
            <p:cNvGrpSpPr/>
            <p:nvPr/>
          </p:nvGrpSpPr>
          <p:grpSpPr>
            <a:xfrm>
              <a:off x="107504" y="2564904"/>
              <a:ext cx="7056784" cy="4176464"/>
              <a:chOff x="107504" y="2564904"/>
              <a:chExt cx="7056784" cy="4176464"/>
            </a:xfrm>
          </p:grpSpPr>
          <p:grpSp>
            <p:nvGrpSpPr>
              <p:cNvPr id="62" name="Группа 18"/>
              <p:cNvGrpSpPr/>
              <p:nvPr/>
            </p:nvGrpSpPr>
            <p:grpSpPr>
              <a:xfrm>
                <a:off x="107504" y="2564904"/>
                <a:ext cx="7056784" cy="4176464"/>
                <a:chOff x="1979712" y="2492896"/>
                <a:chExt cx="7056784" cy="4176464"/>
              </a:xfrm>
            </p:grpSpPr>
            <p:sp>
              <p:nvSpPr>
                <p:cNvPr id="69" name="Прямоугольник 3"/>
                <p:cNvSpPr/>
                <p:nvPr/>
              </p:nvSpPr>
              <p:spPr>
                <a:xfrm>
                  <a:off x="1979712" y="2492896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3" name="Line 13"/>
              <p:cNvSpPr>
                <a:spLocks noChangeShapeType="1"/>
              </p:cNvSpPr>
              <p:nvPr/>
            </p:nvSpPr>
            <p:spPr bwMode="auto">
              <a:xfrm>
                <a:off x="2122588" y="6094661"/>
                <a:ext cx="3175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" name="Text Box 29"/>
              <p:cNvSpPr txBox="1">
                <a:spLocks noChangeArrowheads="1"/>
              </p:cNvSpPr>
              <p:nvPr/>
            </p:nvSpPr>
            <p:spPr bwMode="auto">
              <a:xfrm>
                <a:off x="3851920" y="4365104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А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5" name="Text Box 31"/>
              <p:cNvSpPr txBox="1">
                <a:spLocks noChangeArrowheads="1"/>
              </p:cNvSpPr>
              <p:nvPr/>
            </p:nvSpPr>
            <p:spPr bwMode="auto">
              <a:xfrm>
                <a:off x="4283968" y="2780928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В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6" name="Text Box 40"/>
              <p:cNvSpPr txBox="1">
                <a:spLocks noChangeArrowheads="1"/>
              </p:cNvSpPr>
              <p:nvPr/>
            </p:nvSpPr>
            <p:spPr bwMode="auto">
              <a:xfrm>
                <a:off x="6660232" y="2780928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С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7" name="Параллелограмм 66"/>
              <p:cNvSpPr/>
              <p:nvPr/>
            </p:nvSpPr>
            <p:spPr>
              <a:xfrm>
                <a:off x="4139952" y="3212976"/>
                <a:ext cx="2664296" cy="1224136"/>
              </a:xfrm>
              <a:prstGeom prst="parallelogram">
                <a:avLst/>
              </a:prstGeom>
              <a:solidFill>
                <a:schemeClr val="bg1"/>
              </a:solidFill>
              <a:ln w="508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Text Box 29"/>
              <p:cNvSpPr txBox="1">
                <a:spLocks noChangeArrowheads="1"/>
              </p:cNvSpPr>
              <p:nvPr/>
            </p:nvSpPr>
            <p:spPr bwMode="auto">
              <a:xfrm>
                <a:off x="6444208" y="4365104"/>
                <a:ext cx="370614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anose="02020603050405020304" pitchFamily="18" charset="0"/>
                  </a:rPr>
                  <a:t>D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52" name="Месяц 51"/>
            <p:cNvSpPr/>
            <p:nvPr/>
          </p:nvSpPr>
          <p:spPr>
            <a:xfrm rot="19197970">
              <a:off x="6426704" y="3211979"/>
              <a:ext cx="161654" cy="452245"/>
            </a:xfrm>
            <a:prstGeom prst="moon">
              <a:avLst>
                <a:gd name="adj" fmla="val 2289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Месяц 52"/>
            <p:cNvSpPr/>
            <p:nvPr/>
          </p:nvSpPr>
          <p:spPr>
            <a:xfrm rot="8263481">
              <a:off x="4415061" y="3928618"/>
              <a:ext cx="161654" cy="452246"/>
            </a:xfrm>
            <a:prstGeom prst="moon">
              <a:avLst>
                <a:gd name="adj" fmla="val 1936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Месяц 53"/>
            <p:cNvSpPr/>
            <p:nvPr/>
          </p:nvSpPr>
          <p:spPr>
            <a:xfrm rot="3044283">
              <a:off x="6247514" y="3900742"/>
              <a:ext cx="150415" cy="493258"/>
            </a:xfrm>
            <a:prstGeom prst="moon">
              <a:avLst>
                <a:gd name="adj" fmla="val 19667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rgbClr val="B319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Месяц 54"/>
            <p:cNvSpPr/>
            <p:nvPr/>
          </p:nvSpPr>
          <p:spPr>
            <a:xfrm rot="13827305">
              <a:off x="4590843" y="3253375"/>
              <a:ext cx="150415" cy="493258"/>
            </a:xfrm>
            <a:prstGeom prst="moon">
              <a:avLst>
                <a:gd name="adj" fmla="val 19092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rgbClr val="B319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Месяц 55"/>
            <p:cNvSpPr/>
            <p:nvPr/>
          </p:nvSpPr>
          <p:spPr>
            <a:xfrm rot="13827305">
              <a:off x="4544898" y="3266794"/>
              <a:ext cx="122986" cy="361171"/>
            </a:xfrm>
            <a:prstGeom prst="moon">
              <a:avLst>
                <a:gd name="adj" fmla="val 19092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rgbClr val="B319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Месяц 56"/>
            <p:cNvSpPr/>
            <p:nvPr/>
          </p:nvSpPr>
          <p:spPr>
            <a:xfrm rot="3044283">
              <a:off x="6273421" y="4058387"/>
              <a:ext cx="122986" cy="361171"/>
            </a:xfrm>
            <a:prstGeom prst="moon">
              <a:avLst>
                <a:gd name="adj" fmla="val 19667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rgbClr val="B319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8" name="Object 4"/>
            <p:cNvGraphicFramePr>
              <a:graphicFrameLocks noChangeAspect="1"/>
            </p:cNvGraphicFramePr>
            <p:nvPr/>
          </p:nvGraphicFramePr>
          <p:xfrm>
            <a:off x="179512" y="2636912"/>
            <a:ext cx="3819525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5" name="Формула" r:id="rId2" imgW="39624000" imgH="4876800" progId="Equation.3">
                    <p:embed/>
                  </p:oleObj>
                </mc:Choice>
                <mc:Fallback>
                  <p:oleObj name="Формула" r:id="rId2" imgW="39624000" imgH="4876800" progId="Equation.3">
                    <p:embed/>
                    <p:pic>
                      <p:nvPicPr>
                        <p:cNvPr id="0" name="Изображение 1638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79512" y="2636912"/>
                          <a:ext cx="3819525" cy="4572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8"/>
            <p:cNvGraphicFramePr>
              <a:graphicFrameLocks noChangeAspect="1"/>
            </p:cNvGraphicFramePr>
            <p:nvPr/>
          </p:nvGraphicFramePr>
          <p:xfrm>
            <a:off x="251520" y="2996952"/>
            <a:ext cx="1411288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6" name="Формула" r:id="rId4" imgW="14630400" imgH="4876800" progId="Equation.3">
                    <p:embed/>
                  </p:oleObj>
                </mc:Choice>
                <mc:Fallback>
                  <p:oleObj name="Формула" r:id="rId4" imgW="14630400" imgH="4876800" progId="Equation.3">
                    <p:embed/>
                    <p:pic>
                      <p:nvPicPr>
                        <p:cNvPr id="0" name="Изображение 1638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51520" y="2996952"/>
                          <a:ext cx="1411288" cy="4572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9"/>
            <p:cNvGraphicFramePr>
              <a:graphicFrameLocks noChangeAspect="1"/>
            </p:cNvGraphicFramePr>
            <p:nvPr/>
          </p:nvGraphicFramePr>
          <p:xfrm>
            <a:off x="251520" y="3501008"/>
            <a:ext cx="3322638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7" name="Формула" r:id="rId6" imgW="34442400" imgH="4267200" progId="Equation.3">
                    <p:embed/>
                  </p:oleObj>
                </mc:Choice>
                <mc:Fallback>
                  <p:oleObj name="Формула" r:id="rId6" imgW="34442400" imgH="4267200" progId="Equation.3">
                    <p:embed/>
                    <p:pic>
                      <p:nvPicPr>
                        <p:cNvPr id="0" name="Изображение 1638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51520" y="3501008"/>
                          <a:ext cx="3322638" cy="40005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1" name="Прямая соединительная линия 60"/>
            <p:cNvCxnSpPr/>
            <p:nvPr/>
          </p:nvCxnSpPr>
          <p:spPr>
            <a:xfrm>
              <a:off x="251520" y="3501008"/>
              <a:ext cx="367240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1" name="Object 9"/>
          <p:cNvGraphicFramePr>
            <a:graphicFrameLocks noChangeAspect="1"/>
          </p:cNvGraphicFramePr>
          <p:nvPr/>
        </p:nvGraphicFramePr>
        <p:xfrm>
          <a:off x="539552" y="4797152"/>
          <a:ext cx="2655228" cy="529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Формула" r:id="rId8" imgW="23774400" imgH="4876800" progId="Equation.3">
                  <p:embed/>
                </p:oleObj>
              </mc:Choice>
              <mc:Fallback>
                <p:oleObj name="Формула" r:id="rId8" imgW="23774400" imgH="4876800" progId="Equation.3">
                  <p:embed/>
                  <p:pic>
                    <p:nvPicPr>
                      <p:cNvPr id="0" name="Изображение 16387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9552" y="4797152"/>
                        <a:ext cx="2655228" cy="52920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11"/>
          <p:cNvGraphicFramePr>
            <a:graphicFrameLocks noChangeAspect="1"/>
          </p:cNvGraphicFramePr>
          <p:nvPr/>
        </p:nvGraphicFramePr>
        <p:xfrm>
          <a:off x="467544" y="5517232"/>
          <a:ext cx="4970463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Формула" r:id="rId10" imgW="44500800" imgH="10058400" progId="Equation.3">
                  <p:embed/>
                </p:oleObj>
              </mc:Choice>
              <mc:Fallback>
                <p:oleObj name="Формула" r:id="rId10" imgW="44500800" imgH="10058400" progId="Equation.3">
                  <p:embed/>
                  <p:pic>
                    <p:nvPicPr>
                      <p:cNvPr id="0" name="Изображение 16388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67544" y="5517232"/>
                        <a:ext cx="4970463" cy="109378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Прямоугольник 72"/>
          <p:cNvSpPr/>
          <p:nvPr/>
        </p:nvSpPr>
        <p:spPr>
          <a:xfrm>
            <a:off x="2339752" y="4797152"/>
            <a:ext cx="936104" cy="504056"/>
          </a:xfrm>
          <a:prstGeom prst="rect">
            <a:avLst/>
          </a:prstGeom>
          <a:solidFill>
            <a:schemeClr val="accent4">
              <a:lumMod val="50000"/>
              <a:alpha val="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4499992" y="5805264"/>
            <a:ext cx="936104" cy="504056"/>
          </a:xfrm>
          <a:prstGeom prst="rect">
            <a:avLst/>
          </a:prstGeom>
          <a:solidFill>
            <a:schemeClr val="accent4">
              <a:lumMod val="50000"/>
              <a:alpha val="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2" descr="http://gel-school-10.ru/wp-content/uploads/2014/10/ri1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694619" y="4077072"/>
            <a:ext cx="2449381" cy="2780928"/>
          </a:xfrm>
          <a:prstGeom prst="rect">
            <a:avLst/>
          </a:prstGeom>
          <a:noFill/>
        </p:spPr>
      </p:pic>
      <p:sp>
        <p:nvSpPr>
          <p:cNvPr id="75" name="Управляющая кнопка: далее 74">
            <a:hlinkClick r:id="" action="ppaction://hlinkshowjump?jump=nextslide" highlightClick="1"/>
          </p:cNvPr>
          <p:cNvSpPr/>
          <p:nvPr/>
        </p:nvSpPr>
        <p:spPr>
          <a:xfrm>
            <a:off x="7092280" y="6381328"/>
            <a:ext cx="648072" cy="360040"/>
          </a:xfrm>
          <a:prstGeom prst="actionButtonForwardNex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31" name="Группа 3"/>
            <p:cNvGrpSpPr/>
            <p:nvPr/>
          </p:nvGrpSpPr>
          <p:grpSpPr>
            <a:xfrm>
              <a:off x="107504" y="2564904"/>
              <a:ext cx="7056784" cy="4176464"/>
              <a:chOff x="107504" y="2564904"/>
              <a:chExt cx="7056784" cy="4176464"/>
            </a:xfrm>
          </p:grpSpPr>
          <p:grpSp>
            <p:nvGrpSpPr>
              <p:cNvPr id="33" name="Группа 37"/>
              <p:cNvGrpSpPr/>
              <p:nvPr/>
            </p:nvGrpSpPr>
            <p:grpSpPr>
              <a:xfrm>
                <a:off x="107504" y="2564904"/>
                <a:ext cx="7056784" cy="4176464"/>
                <a:chOff x="1979712" y="2492896"/>
                <a:chExt cx="7056784" cy="4176464"/>
              </a:xfrm>
            </p:grpSpPr>
            <p:grpSp>
              <p:nvGrpSpPr>
                <p:cNvPr id="35" name="Группа 2"/>
                <p:cNvGrpSpPr/>
                <p:nvPr/>
              </p:nvGrpSpPr>
              <p:grpSpPr>
                <a:xfrm>
                  <a:off x="1979712" y="2492896"/>
                  <a:ext cx="7056784" cy="4176464"/>
                  <a:chOff x="1979712" y="2492896"/>
                  <a:chExt cx="7056784" cy="4176464"/>
                </a:xfrm>
              </p:grpSpPr>
              <p:sp>
                <p:nvSpPr>
                  <p:cNvPr id="41" name="Прямоугольник 3"/>
                  <p:cNvSpPr/>
                  <p:nvPr/>
                </p:nvSpPr>
                <p:spPr>
                  <a:xfrm>
                    <a:off x="1979712" y="2492896"/>
                    <a:ext cx="7056784" cy="41764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2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5652517" y="645413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2">
                        <a:lumMod val="75000"/>
                      </a:schemeClr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" name="Группа 102"/>
                <p:cNvGrpSpPr/>
                <p:nvPr/>
              </p:nvGrpSpPr>
              <p:grpSpPr>
                <a:xfrm>
                  <a:off x="3059832" y="2636912"/>
                  <a:ext cx="5150532" cy="2507335"/>
                  <a:chOff x="1509449" y="1550090"/>
                  <a:chExt cx="6646604" cy="3749942"/>
                </a:xfrm>
              </p:grpSpPr>
              <p:sp>
                <p:nvSpPr>
                  <p:cNvPr id="38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09449" y="4780921"/>
                    <a:ext cx="420689" cy="519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2800" b="1" i="1" dirty="0">
                        <a:latin typeface="Times New Roman" panose="02020603050405020304" pitchFamily="18" charset="0"/>
                      </a:rPr>
                      <a:t>А</a:t>
                    </a:r>
                    <a:endParaRPr lang="ru-RU" sz="2800" b="1" i="1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9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89159" y="1550090"/>
                    <a:ext cx="420688" cy="519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2800" b="1" i="1" dirty="0">
                        <a:latin typeface="Times New Roman" panose="02020603050405020304" pitchFamily="18" charset="0"/>
                      </a:rPr>
                      <a:t>В</a:t>
                    </a:r>
                    <a:endParaRPr lang="ru-RU" sz="2800" b="1" i="1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0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735366" y="1657784"/>
                    <a:ext cx="420687" cy="51911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2800" b="1" i="1" dirty="0">
                        <a:latin typeface="Times New Roman" panose="02020603050405020304" pitchFamily="18" charset="0"/>
                      </a:rPr>
                      <a:t>С</a:t>
                    </a:r>
                    <a:endParaRPr lang="ru-RU" sz="2800" b="1" i="1" dirty="0"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37" name="Rectangle 12"/>
                <p:cNvSpPr>
                  <a:spLocks noChangeArrowheads="1"/>
                </p:cNvSpPr>
                <p:nvPr/>
              </p:nvSpPr>
              <p:spPr bwMode="auto">
                <a:xfrm>
                  <a:off x="2411760" y="5517232"/>
                  <a:ext cx="6336705" cy="86518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ru-RU" sz="2400" b="1" dirty="0" smtClean="0">
                      <a:solidFill>
                        <a:schemeClr val="accent4">
                          <a:lumMod val="75000"/>
                        </a:schemeClr>
                      </a:solidFill>
                      <a:latin typeface="Times New Roman" panose="02020603050405020304" pitchFamily="18" charset="0"/>
                    </a:rPr>
                    <a:t>ПАРАЛЛЕЛОГРАММОМ </a:t>
                  </a:r>
                  <a:r>
                    <a:rPr lang="ru-RU" sz="2400" b="1" dirty="0" smtClean="0">
                      <a:latin typeface="Times New Roman" panose="02020603050405020304" pitchFamily="18" charset="0"/>
                    </a:rPr>
                    <a:t> называют </a:t>
                  </a:r>
                  <a:endParaRPr lang="ru-RU" sz="2400" b="1" dirty="0" smtClean="0">
                    <a:latin typeface="Times New Roman" panose="02020603050405020304" pitchFamily="18" charset="0"/>
                  </a:endParaRPr>
                </a:p>
                <a:p>
                  <a:pPr algn="ctr"/>
                  <a:r>
                    <a:rPr lang="ru-RU" sz="2400" b="1" dirty="0" smtClean="0">
                      <a:latin typeface="Times New Roman" panose="02020603050405020304" pitchFamily="18" charset="0"/>
                    </a:rPr>
                    <a:t>четырёхугольник, у</a:t>
                  </a:r>
                  <a:r>
                    <a:rPr lang="ru-RU" sz="2400" b="1" dirty="0" smtClean="0">
                      <a:solidFill>
                        <a:schemeClr val="accent4">
                          <a:lumMod val="75000"/>
                        </a:schemeClr>
                      </a:solidFill>
                      <a:latin typeface="Times New Roman" panose="02020603050405020304" pitchFamily="18" charset="0"/>
                    </a:rPr>
                    <a:t> </a:t>
                  </a:r>
                  <a:r>
                    <a:rPr lang="ru-RU" sz="2400" b="1" dirty="0" smtClean="0">
                      <a:latin typeface="Times New Roman" panose="02020603050405020304" pitchFamily="18" charset="0"/>
                    </a:rPr>
                    <a:t>которого каждые две </a:t>
                  </a:r>
                  <a:endParaRPr lang="ru-RU" sz="2400" b="1" dirty="0" smtClean="0">
                    <a:latin typeface="Times New Roman" panose="02020603050405020304" pitchFamily="18" charset="0"/>
                  </a:endParaRPr>
                </a:p>
                <a:p>
                  <a:pPr algn="ctr"/>
                  <a:r>
                    <a:rPr lang="ru-RU" sz="2400" b="1" dirty="0" smtClean="0">
                      <a:latin typeface="Times New Roman" panose="02020603050405020304" pitchFamily="18" charset="0"/>
                    </a:rPr>
                    <a:t>противолежащие стороны параллельны</a:t>
                  </a:r>
                  <a:endParaRPr lang="ru-RU" sz="2400" b="1" dirty="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4" name="Text Box 7"/>
              <p:cNvSpPr txBox="1">
                <a:spLocks noChangeArrowheads="1"/>
              </p:cNvSpPr>
              <p:nvPr/>
            </p:nvSpPr>
            <p:spPr bwMode="auto">
              <a:xfrm>
                <a:off x="5004048" y="4941168"/>
                <a:ext cx="444352" cy="523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i="1" dirty="0" smtClean="0">
                    <a:latin typeface="Times New Roman" panose="02020603050405020304" pitchFamily="18" charset="0"/>
                  </a:rPr>
                  <a:t>D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32" name="Параллелограмм 31"/>
            <p:cNvSpPr/>
            <p:nvPr/>
          </p:nvSpPr>
          <p:spPr>
            <a:xfrm>
              <a:off x="1547664" y="3212976"/>
              <a:ext cx="4680520" cy="1728192"/>
            </a:xfrm>
            <a:prstGeom prst="parallelogram">
              <a:avLst>
                <a:gd name="adj" fmla="val 61625"/>
              </a:avLst>
            </a:prstGeom>
            <a:noFill/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1520" y="1556792"/>
            <a:ext cx="8712968" cy="725716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rgbClr val="735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07504" y="2564904"/>
              <a:ext cx="7056784" cy="4176464"/>
              <a:chOff x="107504" y="2564904"/>
              <a:chExt cx="7056784" cy="4176464"/>
            </a:xfrm>
          </p:grpSpPr>
          <p:grpSp>
            <p:nvGrpSpPr>
              <p:cNvPr id="5" name="Группа 37"/>
              <p:cNvGrpSpPr/>
              <p:nvPr/>
            </p:nvGrpSpPr>
            <p:grpSpPr>
              <a:xfrm>
                <a:off x="107504" y="2564904"/>
                <a:ext cx="7056784" cy="4176464"/>
                <a:chOff x="1979712" y="2492896"/>
                <a:chExt cx="7056784" cy="4176464"/>
              </a:xfrm>
            </p:grpSpPr>
            <p:grpSp>
              <p:nvGrpSpPr>
                <p:cNvPr id="11" name="Группа 2"/>
                <p:cNvGrpSpPr/>
                <p:nvPr/>
              </p:nvGrpSpPr>
              <p:grpSpPr>
                <a:xfrm>
                  <a:off x="1979712" y="2492896"/>
                  <a:ext cx="7056784" cy="4176464"/>
                  <a:chOff x="1979712" y="2492896"/>
                  <a:chExt cx="7056784" cy="4176464"/>
                </a:xfrm>
              </p:grpSpPr>
              <p:sp>
                <p:nvSpPr>
                  <p:cNvPr id="17" name="Прямоугольник 3"/>
                  <p:cNvSpPr/>
                  <p:nvPr/>
                </p:nvSpPr>
                <p:spPr>
                  <a:xfrm>
                    <a:off x="1979712" y="2492896"/>
                    <a:ext cx="7056784" cy="41764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5652517" y="645413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2">
                        <a:lumMod val="75000"/>
                      </a:schemeClr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" name="Группа 102"/>
                <p:cNvGrpSpPr/>
                <p:nvPr/>
              </p:nvGrpSpPr>
              <p:grpSpPr>
                <a:xfrm>
                  <a:off x="2555776" y="2708920"/>
                  <a:ext cx="5870611" cy="1427216"/>
                  <a:chOff x="858980" y="1657784"/>
                  <a:chExt cx="7575844" cy="2134529"/>
                </a:xfrm>
              </p:grpSpPr>
              <p:sp>
                <p:nvSpPr>
                  <p:cNvPr id="14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8980" y="3273200"/>
                    <a:ext cx="420689" cy="519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2800" b="1" i="1" dirty="0">
                        <a:latin typeface="Times New Roman" panose="02020603050405020304" pitchFamily="18" charset="0"/>
                      </a:rPr>
                      <a:t>А</a:t>
                    </a:r>
                    <a:endParaRPr lang="ru-RU" sz="2800" b="1" i="1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83021" y="1657784"/>
                    <a:ext cx="420688" cy="519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2800" b="1" i="1" dirty="0">
                        <a:latin typeface="Times New Roman" panose="02020603050405020304" pitchFamily="18" charset="0"/>
                      </a:rPr>
                      <a:t>В</a:t>
                    </a:r>
                    <a:endParaRPr lang="ru-RU" sz="2800" b="1" i="1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14137" y="3273200"/>
                    <a:ext cx="420687" cy="51911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2800" b="1" i="1" dirty="0">
                        <a:latin typeface="Times New Roman" panose="02020603050405020304" pitchFamily="18" charset="0"/>
                      </a:rPr>
                      <a:t>С</a:t>
                    </a:r>
                    <a:endParaRPr lang="ru-RU" sz="2800" b="1" i="1" dirty="0"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3" name="Rectangle 12"/>
                <p:cNvSpPr>
                  <a:spLocks noChangeArrowheads="1"/>
                </p:cNvSpPr>
                <p:nvPr/>
              </p:nvSpPr>
              <p:spPr bwMode="auto">
                <a:xfrm>
                  <a:off x="2411760" y="5517232"/>
                  <a:ext cx="6336705" cy="86518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ru-RU" sz="2400" b="1" dirty="0" smtClean="0">
                      <a:solidFill>
                        <a:schemeClr val="accent4">
                          <a:lumMod val="75000"/>
                        </a:schemeClr>
                      </a:solidFill>
                      <a:latin typeface="Times New Roman" panose="02020603050405020304" pitchFamily="18" charset="0"/>
                    </a:rPr>
                    <a:t>РОМБОМ </a:t>
                  </a:r>
                  <a:r>
                    <a:rPr lang="ru-RU" sz="2400" b="1" dirty="0" smtClean="0">
                      <a:latin typeface="Times New Roman" panose="02020603050405020304" pitchFamily="18" charset="0"/>
                    </a:rPr>
                    <a:t> называют </a:t>
                  </a:r>
                  <a:endParaRPr lang="ru-RU" sz="2400" b="1" dirty="0" smtClean="0">
                    <a:latin typeface="Times New Roman" panose="02020603050405020304" pitchFamily="18" charset="0"/>
                  </a:endParaRPr>
                </a:p>
                <a:p>
                  <a:pPr algn="ctr"/>
                  <a:r>
                    <a:rPr lang="ru-RU" sz="2400" b="1" dirty="0" smtClean="0">
                      <a:latin typeface="Times New Roman" panose="02020603050405020304" pitchFamily="18" charset="0"/>
                    </a:rPr>
                    <a:t>параллелограмм, у</a:t>
                  </a:r>
                  <a:r>
                    <a:rPr lang="ru-RU" sz="2400" b="1" dirty="0" smtClean="0">
                      <a:solidFill>
                        <a:schemeClr val="accent4">
                          <a:lumMod val="75000"/>
                        </a:schemeClr>
                      </a:solidFill>
                      <a:latin typeface="Times New Roman" panose="02020603050405020304" pitchFamily="18" charset="0"/>
                    </a:rPr>
                    <a:t> </a:t>
                  </a:r>
                  <a:r>
                    <a:rPr lang="ru-RU" sz="2400" b="1" dirty="0" smtClean="0">
                      <a:latin typeface="Times New Roman" panose="02020603050405020304" pitchFamily="18" charset="0"/>
                    </a:rPr>
                    <a:t>которого все стороны равны</a:t>
                  </a:r>
                  <a:endParaRPr lang="ru-RU" sz="2400" b="1" dirty="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0" name="Text Box 7"/>
              <p:cNvSpPr txBox="1">
                <a:spLocks noChangeArrowheads="1"/>
              </p:cNvSpPr>
              <p:nvPr/>
            </p:nvSpPr>
            <p:spPr bwMode="auto">
              <a:xfrm>
                <a:off x="3491880" y="4941168"/>
                <a:ext cx="444352" cy="523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i="1" dirty="0" smtClean="0">
                    <a:latin typeface="Times New Roman" panose="02020603050405020304" pitchFamily="18" charset="0"/>
                  </a:rPr>
                  <a:t>D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2" name="Ромб 21"/>
            <p:cNvSpPr/>
            <p:nvPr/>
          </p:nvSpPr>
          <p:spPr>
            <a:xfrm>
              <a:off x="1115616" y="3284984"/>
              <a:ext cx="5112568" cy="1656184"/>
            </a:xfrm>
            <a:prstGeom prst="diamond">
              <a:avLst/>
            </a:prstGeom>
            <a:noFill/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>
              <a:off x="2411760" y="3573016"/>
              <a:ext cx="288032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4644008" y="4509120"/>
              <a:ext cx="288032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4572000" y="3573016"/>
              <a:ext cx="351656" cy="803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V="1">
              <a:off x="2267744" y="4509120"/>
              <a:ext cx="351656" cy="803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Группа 42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44" name="Группа 17"/>
            <p:cNvGrpSpPr/>
            <p:nvPr/>
          </p:nvGrpSpPr>
          <p:grpSpPr>
            <a:xfrm>
              <a:off x="107504" y="2564904"/>
              <a:ext cx="7056784" cy="4176464"/>
              <a:chOff x="107504" y="2564904"/>
              <a:chExt cx="7056784" cy="4176464"/>
            </a:xfrm>
          </p:grpSpPr>
          <p:grpSp>
            <p:nvGrpSpPr>
              <p:cNvPr id="52" name="Группа 3"/>
              <p:cNvGrpSpPr/>
              <p:nvPr/>
            </p:nvGrpSpPr>
            <p:grpSpPr>
              <a:xfrm>
                <a:off x="107504" y="2564904"/>
                <a:ext cx="7056784" cy="4176464"/>
                <a:chOff x="107504" y="2564904"/>
                <a:chExt cx="7056784" cy="4176464"/>
              </a:xfrm>
            </p:grpSpPr>
            <p:grpSp>
              <p:nvGrpSpPr>
                <p:cNvPr id="56" name="Группа 37"/>
                <p:cNvGrpSpPr/>
                <p:nvPr/>
              </p:nvGrpSpPr>
              <p:grpSpPr>
                <a:xfrm>
                  <a:off x="107504" y="2564904"/>
                  <a:ext cx="7056784" cy="4176464"/>
                  <a:chOff x="1979712" y="2492896"/>
                  <a:chExt cx="7056784" cy="4176464"/>
                </a:xfrm>
              </p:grpSpPr>
              <p:grpSp>
                <p:nvGrpSpPr>
                  <p:cNvPr id="58" name="Группа 2"/>
                  <p:cNvGrpSpPr/>
                  <p:nvPr/>
                </p:nvGrpSpPr>
                <p:grpSpPr>
                  <a:xfrm>
                    <a:off x="1979712" y="2492896"/>
                    <a:ext cx="7056784" cy="4176464"/>
                    <a:chOff x="1979712" y="2492896"/>
                    <a:chExt cx="7056784" cy="4176464"/>
                  </a:xfrm>
                </p:grpSpPr>
                <p:sp>
                  <p:nvSpPr>
                    <p:cNvPr id="64" name="Прямоугольник 3"/>
                    <p:cNvSpPr/>
                    <p:nvPr/>
                  </p:nvSpPr>
                  <p:spPr>
                    <a:xfrm>
                      <a:off x="1979712" y="2492896"/>
                      <a:ext cx="7056784" cy="417646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65" name="Line 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652517" y="6454130"/>
                      <a:ext cx="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accent2">
                          <a:lumMod val="75000"/>
                        </a:schemeClr>
                      </a:solidFill>
                      <a:rou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9" name="Группа 102"/>
                  <p:cNvGrpSpPr/>
                  <p:nvPr/>
                </p:nvGrpSpPr>
                <p:grpSpPr>
                  <a:xfrm>
                    <a:off x="2555776" y="2708920"/>
                    <a:ext cx="5870611" cy="1427216"/>
                    <a:chOff x="858980" y="1657784"/>
                    <a:chExt cx="7575844" cy="2134529"/>
                  </a:xfrm>
                </p:grpSpPr>
                <p:sp>
                  <p:nvSpPr>
                    <p:cNvPr id="61" name="Text Box 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8980" y="3273200"/>
                      <a:ext cx="420689" cy="5191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ru-RU" sz="2800" b="1" i="1" dirty="0">
                          <a:latin typeface="Times New Roman" panose="02020603050405020304" pitchFamily="18" charset="0"/>
                        </a:rPr>
                        <a:t>А</a:t>
                      </a:r>
                      <a:endParaRPr lang="ru-RU" sz="2800" b="1" i="1" dirty="0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2" name="Text Box 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483021" y="1657784"/>
                      <a:ext cx="420688" cy="5191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ru-RU" sz="2800" b="1" i="1" dirty="0">
                          <a:latin typeface="Times New Roman" panose="02020603050405020304" pitchFamily="18" charset="0"/>
                        </a:rPr>
                        <a:t>В</a:t>
                      </a:r>
                      <a:endParaRPr lang="ru-RU" sz="2800" b="1" i="1" dirty="0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3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014137" y="3273200"/>
                      <a:ext cx="420687" cy="51911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ru-RU" sz="2800" b="1" i="1" dirty="0">
                          <a:latin typeface="Times New Roman" panose="02020603050405020304" pitchFamily="18" charset="0"/>
                        </a:rPr>
                        <a:t>С</a:t>
                      </a:r>
                      <a:endParaRPr lang="ru-RU" sz="2800" b="1" i="1" dirty="0"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60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2411760" y="5517232"/>
                    <a:ext cx="6336705" cy="865187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r>
                      <a:rPr lang="ru-RU" sz="2400" b="1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</a:rPr>
                      <a:t>ДИАГОНАЛИ </a:t>
                    </a:r>
                    <a:r>
                      <a:rPr lang="ru-RU" sz="2400" b="1" dirty="0" smtClean="0">
                        <a:latin typeface="Times New Roman" panose="02020603050405020304" pitchFamily="18" charset="0"/>
                      </a:rPr>
                      <a:t>ромба</a:t>
                    </a:r>
                    <a:r>
                      <a:rPr lang="ru-RU" sz="2400" b="1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</a:rPr>
                      <a:t> </a:t>
                    </a:r>
                    <a:r>
                      <a:rPr lang="ru-RU" sz="2400" b="1" dirty="0" smtClean="0">
                        <a:latin typeface="Times New Roman" panose="02020603050405020304" pitchFamily="18" charset="0"/>
                      </a:rPr>
                      <a:t>перпендикулярны</a:t>
                    </a:r>
                    <a:endParaRPr lang="ru-RU" sz="2400" b="1" dirty="0" smtClean="0">
                      <a:latin typeface="Times New Roman" panose="02020603050405020304" pitchFamily="18" charset="0"/>
                    </a:endParaRPr>
                  </a:p>
                  <a:p>
                    <a:pPr algn="ctr"/>
                    <a:r>
                      <a:rPr lang="ru-RU" sz="2400" b="1" dirty="0" smtClean="0">
                        <a:latin typeface="Times New Roman" panose="02020603050405020304" pitchFamily="18" charset="0"/>
                      </a:rPr>
                      <a:t>и являются биссектрисами его углов</a:t>
                    </a:r>
                    <a:endParaRPr lang="ru-RU" sz="2400" b="1" dirty="0"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5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491880" y="4941168"/>
                  <a:ext cx="444352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2800" b="1" i="1" dirty="0" smtClean="0">
                      <a:latin typeface="Times New Roman" panose="02020603050405020304" pitchFamily="18" charset="0"/>
                    </a:rPr>
                    <a:t>D</a:t>
                  </a:r>
                  <a:endParaRPr lang="ru-RU" sz="2800" b="1" i="1" dirty="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3" name="Ромб 52"/>
              <p:cNvSpPr/>
              <p:nvPr/>
            </p:nvSpPr>
            <p:spPr>
              <a:xfrm>
                <a:off x="1115616" y="3284984"/>
                <a:ext cx="5112568" cy="1656184"/>
              </a:xfrm>
              <a:prstGeom prst="diamond">
                <a:avLst/>
              </a:prstGeom>
              <a:noFill/>
              <a:ln w="508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54" name="Прямая соединительная линия 53"/>
              <p:cNvCxnSpPr>
                <a:stCxn id="53" idx="0"/>
                <a:endCxn id="53" idx="2"/>
              </p:cNvCxnSpPr>
              <p:nvPr/>
            </p:nvCxnSpPr>
            <p:spPr>
              <a:xfrm>
                <a:off x="3671900" y="3284984"/>
                <a:ext cx="0" cy="165618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Прямая соединительная линия 54"/>
              <p:cNvCxnSpPr>
                <a:stCxn id="53" idx="1"/>
                <a:endCxn id="53" idx="3"/>
              </p:cNvCxnSpPr>
              <p:nvPr/>
            </p:nvCxnSpPr>
            <p:spPr>
              <a:xfrm>
                <a:off x="1115616" y="4113076"/>
                <a:ext cx="511256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Text Box 7"/>
            <p:cNvSpPr txBox="1">
              <a:spLocks noChangeArrowheads="1"/>
            </p:cNvSpPr>
            <p:nvPr/>
          </p:nvSpPr>
          <p:spPr bwMode="auto">
            <a:xfrm>
              <a:off x="3059832" y="3645024"/>
              <a:ext cx="651140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 smtClean="0">
                  <a:latin typeface="Times New Roman" panose="02020603050405020304" pitchFamily="18" charset="0"/>
                </a:rPr>
                <a:t>90</a:t>
              </a:r>
              <a:r>
                <a:rPr lang="en-US" sz="2800" b="1" i="1" dirty="0" smtClean="0">
                  <a:latin typeface="Times New Roman" panose="02020603050405020304" pitchFamily="18" charset="0"/>
                </a:rPr>
                <a:t>º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46" name="Месяц 45"/>
            <p:cNvSpPr/>
            <p:nvPr/>
          </p:nvSpPr>
          <p:spPr>
            <a:xfrm>
              <a:off x="5220072" y="3861048"/>
              <a:ext cx="169168" cy="554360"/>
            </a:xfrm>
            <a:prstGeom prst="moon">
              <a:avLst>
                <a:gd name="adj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Месяц 46"/>
            <p:cNvSpPr/>
            <p:nvPr/>
          </p:nvSpPr>
          <p:spPr>
            <a:xfrm rot="10800000">
              <a:off x="1979712" y="3861048"/>
              <a:ext cx="169168" cy="554360"/>
            </a:xfrm>
            <a:prstGeom prst="moon">
              <a:avLst>
                <a:gd name="adj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Месяц 47"/>
            <p:cNvSpPr/>
            <p:nvPr/>
          </p:nvSpPr>
          <p:spPr>
            <a:xfrm rot="5400000">
              <a:off x="3510028" y="4418964"/>
              <a:ext cx="262136" cy="586465"/>
            </a:xfrm>
            <a:prstGeom prst="moon">
              <a:avLst>
                <a:gd name="adj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Месяц 48"/>
            <p:cNvSpPr/>
            <p:nvPr/>
          </p:nvSpPr>
          <p:spPr>
            <a:xfrm rot="16200000" flipV="1">
              <a:off x="3538736" y="3166120"/>
              <a:ext cx="262136" cy="643880"/>
            </a:xfrm>
            <a:prstGeom prst="moon">
              <a:avLst>
                <a:gd name="adj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Месяц 49"/>
            <p:cNvSpPr/>
            <p:nvPr/>
          </p:nvSpPr>
          <p:spPr>
            <a:xfrm rot="5400000">
              <a:off x="3594879" y="4622145"/>
              <a:ext cx="118118" cy="324117"/>
            </a:xfrm>
            <a:prstGeom prst="moon">
              <a:avLst>
                <a:gd name="adj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Месяц 50"/>
            <p:cNvSpPr/>
            <p:nvPr/>
          </p:nvSpPr>
          <p:spPr>
            <a:xfrm rot="16200000" flipV="1">
              <a:off x="3610744" y="3238128"/>
              <a:ext cx="118120" cy="355848"/>
            </a:xfrm>
            <a:prstGeom prst="moon">
              <a:avLst>
                <a:gd name="adj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6" name="Picture 2" descr="http://gel-school-10.ru/wp-content/uploads/2014/10/ri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94619" y="4077072"/>
            <a:ext cx="2449381" cy="2780928"/>
          </a:xfrm>
          <a:prstGeom prst="rect">
            <a:avLst/>
          </a:prstGeom>
          <a:noFill/>
        </p:spPr>
      </p:pic>
      <p:sp>
        <p:nvSpPr>
          <p:cNvPr id="67" name="Управляющая кнопка: далее 66">
            <a:hlinkClick r:id="" action="ppaction://hlinkshowjump?jump=nextslide" highlightClick="1"/>
          </p:cNvPr>
          <p:cNvSpPr/>
          <p:nvPr/>
        </p:nvSpPr>
        <p:spPr>
          <a:xfrm>
            <a:off x="7092280" y="6381328"/>
            <a:ext cx="648072" cy="360040"/>
          </a:xfrm>
          <a:prstGeom prst="actionButtonForwardNex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Управляющая кнопка: настраиваемая 67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rgbClr val="7A5E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№24.  Прямоугольник. Теорема Пифагора. Ромб.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Управляющая кнопка: настраиваемая 9">
            <a:hlinkClick r:id="" action="ppaction://hlinkshowjump?jump=nextslide" highlightClick="1"/>
          </p:cNvPr>
          <p:cNvSpPr/>
          <p:nvPr/>
        </p:nvSpPr>
        <p:spPr>
          <a:xfrm>
            <a:off x="899592" y="6453336"/>
            <a:ext cx="2952328" cy="288032"/>
          </a:xfrm>
          <a:prstGeom prst="actionButtonBlank">
            <a:avLst/>
          </a:prstGeom>
          <a:solidFill>
            <a:srgbClr val="995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Самопроверка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Управляющая кнопка: настраиваемая 10">
            <a:hlinkClick r:id="rId1" action="ppaction://hlinksldjump" highlightClick="1"/>
          </p:cNvPr>
          <p:cNvSpPr/>
          <p:nvPr/>
        </p:nvSpPr>
        <p:spPr>
          <a:xfrm>
            <a:off x="5292080" y="6453336"/>
            <a:ext cx="2952328" cy="288032"/>
          </a:xfrm>
          <a:prstGeom prst="actionButtonBlank">
            <a:avLst/>
          </a:prstGeom>
          <a:solidFill>
            <a:srgbClr val="995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Подробные ответы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Управляющая кнопка: домой 11">
            <a:hlinkClick r:id="rId2" action="ppaction://hlinksldjump" highlightClick="1"/>
          </p:cNvPr>
          <p:cNvSpPr/>
          <p:nvPr/>
        </p:nvSpPr>
        <p:spPr>
          <a:xfrm>
            <a:off x="4283968" y="6309320"/>
            <a:ext cx="610368" cy="432048"/>
          </a:xfrm>
          <a:prstGeom prst="actionButtonHome">
            <a:avLst/>
          </a:prstGeom>
          <a:solidFill>
            <a:srgbClr val="995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№21. Параллелограмм. Прямоугольник. Трапеция.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8712968" cy="1129225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grpSp>
        <p:nvGrpSpPr>
          <p:cNvPr id="16" name="Группа 15"/>
          <p:cNvGrpSpPr/>
          <p:nvPr/>
        </p:nvGrpSpPr>
        <p:grpSpPr>
          <a:xfrm>
            <a:off x="251520" y="2708920"/>
            <a:ext cx="8712968" cy="760780"/>
            <a:chOff x="251520" y="2420888"/>
            <a:chExt cx="8712968" cy="760780"/>
          </a:xfrm>
        </p:grpSpPr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2420888"/>
              <a:ext cx="8712968" cy="760780"/>
            </a:xfrm>
            <a:prstGeom prst="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5" name="Прямоугольник 14"/>
            <p:cNvSpPr/>
            <p:nvPr/>
          </p:nvSpPr>
          <p:spPr>
            <a:xfrm>
              <a:off x="323528" y="2420888"/>
              <a:ext cx="8640960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1520" y="2636912"/>
              <a:ext cx="7812360" cy="311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645024"/>
            <a:ext cx="8712968" cy="718492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7" cstate="print"/>
          <a:srcRect t="6331" b="5032"/>
          <a:stretch>
            <a:fillRect/>
          </a:stretch>
        </p:blipFill>
        <p:spPr bwMode="auto">
          <a:xfrm>
            <a:off x="251520" y="4509120"/>
            <a:ext cx="8712968" cy="73208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5445224"/>
            <a:ext cx="8712968" cy="700497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1520" y="1340768"/>
            <a:ext cx="8712968" cy="839443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8" name="Управляющая кнопка: настраиваемая 77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9" name="Группа 44"/>
          <p:cNvGrpSpPr/>
          <p:nvPr/>
        </p:nvGrpSpPr>
        <p:grpSpPr>
          <a:xfrm>
            <a:off x="107504" y="2564904"/>
            <a:ext cx="7056784" cy="4176464"/>
            <a:chOff x="1979712" y="2564904"/>
            <a:chExt cx="7056784" cy="4176464"/>
          </a:xfrm>
        </p:grpSpPr>
        <p:grpSp>
          <p:nvGrpSpPr>
            <p:cNvPr id="80" name="Группа 160"/>
            <p:cNvGrpSpPr/>
            <p:nvPr/>
          </p:nvGrpSpPr>
          <p:grpSpPr>
            <a:xfrm>
              <a:off x="1979712" y="2564904"/>
              <a:ext cx="7056784" cy="4176464"/>
              <a:chOff x="1979712" y="2564904"/>
              <a:chExt cx="7056784" cy="4176464"/>
            </a:xfrm>
          </p:grpSpPr>
          <p:sp>
            <p:nvSpPr>
              <p:cNvPr id="83" name="Прямоугольник 82"/>
              <p:cNvSpPr/>
              <p:nvPr/>
            </p:nvSpPr>
            <p:spPr>
              <a:xfrm>
                <a:off x="1979712" y="2564904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Text Box 5"/>
              <p:cNvSpPr txBox="1">
                <a:spLocks noChangeArrowheads="1"/>
              </p:cNvSpPr>
              <p:nvPr/>
            </p:nvSpPr>
            <p:spPr bwMode="auto">
              <a:xfrm>
                <a:off x="2195736" y="2636912"/>
                <a:ext cx="389850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i="1" dirty="0">
                    <a:latin typeface="Times New Roman" panose="02020603050405020304" pitchFamily="18" charset="0"/>
                  </a:rPr>
                  <a:t>А</a:t>
                </a:r>
                <a:endParaRPr lang="ru-RU" sz="24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5" name="Text Box 6"/>
              <p:cNvSpPr txBox="1">
                <a:spLocks noChangeArrowheads="1"/>
              </p:cNvSpPr>
              <p:nvPr/>
            </p:nvSpPr>
            <p:spPr bwMode="auto">
              <a:xfrm>
                <a:off x="4283968" y="4581128"/>
                <a:ext cx="389850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i="1" dirty="0">
                    <a:latin typeface="Times New Roman" panose="02020603050405020304" pitchFamily="18" charset="0"/>
                  </a:rPr>
                  <a:t>В</a:t>
                </a:r>
                <a:endParaRPr lang="ru-RU" sz="24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6" name="Text Box 7"/>
              <p:cNvSpPr txBox="1">
                <a:spLocks noChangeArrowheads="1"/>
              </p:cNvSpPr>
              <p:nvPr/>
            </p:nvSpPr>
            <p:spPr bwMode="auto">
              <a:xfrm>
                <a:off x="2195736" y="4581128"/>
                <a:ext cx="389850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i="1" dirty="0">
                    <a:latin typeface="Times New Roman" panose="02020603050405020304" pitchFamily="18" charset="0"/>
                  </a:rPr>
                  <a:t>С</a:t>
                </a:r>
                <a:endParaRPr lang="ru-RU" sz="2400" b="1" i="1" dirty="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87" name="Группа 152"/>
              <p:cNvGrpSpPr/>
              <p:nvPr/>
            </p:nvGrpSpPr>
            <p:grpSpPr>
              <a:xfrm>
                <a:off x="2555776" y="2852936"/>
                <a:ext cx="1697684" cy="1993968"/>
                <a:chOff x="6108655" y="2875192"/>
                <a:chExt cx="1097133" cy="1297273"/>
              </a:xfrm>
            </p:grpSpPr>
            <p:sp>
              <p:nvSpPr>
                <p:cNvPr id="89" name="Rectangle 8"/>
                <p:cNvSpPr>
                  <a:spLocks noChangeArrowheads="1"/>
                </p:cNvSpPr>
                <p:nvPr/>
              </p:nvSpPr>
              <p:spPr bwMode="auto">
                <a:xfrm>
                  <a:off x="6108656" y="4039995"/>
                  <a:ext cx="144544" cy="131886"/>
                </a:xfrm>
                <a:prstGeom prst="rect">
                  <a:avLst/>
                </a:prstGeom>
                <a:noFill/>
                <a:ln w="31750">
                  <a:solidFill>
                    <a:schemeClr val="accent3">
                      <a:lumMod val="50000"/>
                    </a:schemeClr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0" name="AutoShape 9"/>
                <p:cNvSpPr>
                  <a:spLocks noChangeArrowheads="1"/>
                </p:cNvSpPr>
                <p:nvPr/>
              </p:nvSpPr>
              <p:spPr bwMode="auto">
                <a:xfrm>
                  <a:off x="6108656" y="2875192"/>
                  <a:ext cx="1097132" cy="1297273"/>
                </a:xfrm>
                <a:prstGeom prst="rtTriangle">
                  <a:avLst/>
                </a:prstGeom>
                <a:noFill/>
                <a:ln w="57150">
                  <a:solidFill>
                    <a:schemeClr val="accent4">
                      <a:lumMod val="75000"/>
                    </a:schemeClr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1" name="AutoShape 24"/>
                <p:cNvSpPr>
                  <a:spLocks noChangeArrowheads="1"/>
                </p:cNvSpPr>
                <p:nvPr/>
              </p:nvSpPr>
              <p:spPr bwMode="auto">
                <a:xfrm rot="14989937">
                  <a:off x="6160055" y="3035628"/>
                  <a:ext cx="72946" cy="175745"/>
                </a:xfrm>
                <a:prstGeom prst="moon">
                  <a:avLst>
                    <a:gd name="adj" fmla="val 31736"/>
                  </a:avLst>
                </a:prstGeom>
                <a:solidFill>
                  <a:schemeClr val="tx1"/>
                </a:solidFill>
                <a:ln w="9525">
                  <a:solidFill>
                    <a:schemeClr val="accent3">
                      <a:lumMod val="50000"/>
                    </a:schemeClr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88" name="TextBox 87"/>
              <p:cNvSpPr txBox="1"/>
              <p:nvPr/>
            </p:nvSpPr>
            <p:spPr>
              <a:xfrm>
                <a:off x="3857365" y="2636912"/>
                <a:ext cx="5099601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ru-RU" sz="2800" b="1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Прямоугольный треугольник</a:t>
                </a:r>
                <a:endParaRPr lang="ru-RU" sz="2800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ru-RU" sz="2800" b="1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— это треугольник</a:t>
                </a:r>
                <a:r>
                  <a:rPr lang="ru-RU" sz="2800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endParaRPr lang="ru-RU" sz="2800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ru-RU" sz="2800" b="1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котором один угол прямой </a:t>
                </a:r>
                <a:endParaRPr lang="ru-RU" sz="28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ru-RU" sz="2800" b="1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(т.е. составляет 90 градусов).</a:t>
                </a:r>
                <a:endParaRPr lang="ru-RU" sz="2800" b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aphicFrame>
          <p:nvGraphicFramePr>
            <p:cNvPr id="81" name="Object 3"/>
            <p:cNvGraphicFramePr>
              <a:graphicFrameLocks noChangeAspect="1"/>
            </p:cNvGraphicFramePr>
            <p:nvPr/>
          </p:nvGraphicFramePr>
          <p:xfrm>
            <a:off x="4499992" y="5229200"/>
            <a:ext cx="3702050" cy="484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09" name="Формула" r:id="rId2" imgW="32308800" imgH="4267200" progId="Equation.3">
                    <p:embed/>
                  </p:oleObj>
                </mc:Choice>
                <mc:Fallback>
                  <p:oleObj name="Формула" r:id="rId2" imgW="32308800" imgH="4267200" progId="Equation.3">
                    <p:embed/>
                    <p:pic>
                      <p:nvPicPr>
                        <p:cNvPr id="0" name="Изображение 1740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499992" y="5229200"/>
                          <a:ext cx="3702050" cy="48418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" name="Object 10"/>
            <p:cNvGraphicFramePr>
              <a:graphicFrameLocks noChangeAspect="1"/>
            </p:cNvGraphicFramePr>
            <p:nvPr/>
          </p:nvGraphicFramePr>
          <p:xfrm>
            <a:off x="4868863" y="5770563"/>
            <a:ext cx="3108325" cy="554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0" name="Формула" r:id="rId4" imgW="27127200" imgH="4876800" progId="Equation.3">
                    <p:embed/>
                  </p:oleObj>
                </mc:Choice>
                <mc:Fallback>
                  <p:oleObj name="Формула" r:id="rId4" imgW="27127200" imgH="4876800" progId="Equation.3">
                    <p:embed/>
                    <p:pic>
                      <p:nvPicPr>
                        <p:cNvPr id="0" name="Изображение 1740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868863" y="5770563"/>
                          <a:ext cx="3108325" cy="55403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" name="Группа 45"/>
          <p:cNvGrpSpPr/>
          <p:nvPr/>
        </p:nvGrpSpPr>
        <p:grpSpPr>
          <a:xfrm>
            <a:off x="107504" y="2564904"/>
            <a:ext cx="7056784" cy="4176464"/>
            <a:chOff x="1979712" y="2564904"/>
            <a:chExt cx="7056784" cy="4176464"/>
          </a:xfrm>
        </p:grpSpPr>
        <p:grpSp>
          <p:nvGrpSpPr>
            <p:cNvPr id="93" name="Группа 193"/>
            <p:cNvGrpSpPr/>
            <p:nvPr/>
          </p:nvGrpSpPr>
          <p:grpSpPr>
            <a:xfrm>
              <a:off x="1979712" y="2564904"/>
              <a:ext cx="7056784" cy="4176464"/>
              <a:chOff x="1979712" y="2564904"/>
              <a:chExt cx="7056784" cy="4176464"/>
            </a:xfrm>
          </p:grpSpPr>
          <p:grpSp>
            <p:nvGrpSpPr>
              <p:cNvPr id="99" name="Группа 160"/>
              <p:cNvGrpSpPr/>
              <p:nvPr/>
            </p:nvGrpSpPr>
            <p:grpSpPr>
              <a:xfrm>
                <a:off x="1979712" y="2564904"/>
                <a:ext cx="7056784" cy="4176464"/>
                <a:chOff x="1979712" y="2564904"/>
                <a:chExt cx="7056784" cy="4176464"/>
              </a:xfrm>
            </p:grpSpPr>
            <p:sp>
              <p:nvSpPr>
                <p:cNvPr id="101" name="Прямоугольник 100"/>
                <p:cNvSpPr/>
                <p:nvPr/>
              </p:nvSpPr>
              <p:spPr>
                <a:xfrm>
                  <a:off x="1979712" y="2564904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2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2195736" y="2636912"/>
                  <a:ext cx="38985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400" b="1" i="1" dirty="0">
                      <a:latin typeface="Times New Roman" panose="02020603050405020304" pitchFamily="18" charset="0"/>
                    </a:rPr>
                    <a:t>А</a:t>
                  </a:r>
                  <a:endParaRPr lang="ru-RU" sz="24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3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4283968" y="4581128"/>
                  <a:ext cx="38985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400" b="1" i="1" dirty="0">
                      <a:latin typeface="Times New Roman" panose="02020603050405020304" pitchFamily="18" charset="0"/>
                    </a:rPr>
                    <a:t>В</a:t>
                  </a:r>
                  <a:endParaRPr lang="ru-RU" sz="24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195736" y="4581128"/>
                  <a:ext cx="38985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400" b="1" i="1" dirty="0">
                      <a:latin typeface="Times New Roman" panose="02020603050405020304" pitchFamily="18" charset="0"/>
                    </a:rPr>
                    <a:t>С</a:t>
                  </a:r>
                  <a:endParaRPr lang="ru-RU" sz="2400" b="1" i="1" dirty="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105" name="Группа 152"/>
                <p:cNvGrpSpPr/>
                <p:nvPr/>
              </p:nvGrpSpPr>
              <p:grpSpPr>
                <a:xfrm>
                  <a:off x="2555776" y="2852936"/>
                  <a:ext cx="1697684" cy="1993968"/>
                  <a:chOff x="6108655" y="2875192"/>
                  <a:chExt cx="1097133" cy="1297273"/>
                </a:xfrm>
              </p:grpSpPr>
              <p:sp>
                <p:nvSpPr>
                  <p:cNvPr id="107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6108656" y="4039995"/>
                    <a:ext cx="144544" cy="131886"/>
                  </a:xfrm>
                  <a:prstGeom prst="rect">
                    <a:avLst/>
                  </a:prstGeom>
                  <a:noFill/>
                  <a:ln w="31750">
                    <a:solidFill>
                      <a:schemeClr val="accent3">
                        <a:lumMod val="50000"/>
                      </a:schemeClr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8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6108656" y="2875192"/>
                    <a:ext cx="1097132" cy="1297273"/>
                  </a:xfrm>
                  <a:prstGeom prst="rtTriangle">
                    <a:avLst/>
                  </a:prstGeom>
                  <a:noFill/>
                  <a:ln w="57150">
                    <a:solidFill>
                      <a:schemeClr val="accent4">
                        <a:lumMod val="75000"/>
                      </a:schemeClr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" name="AutoShape 24"/>
                  <p:cNvSpPr>
                    <a:spLocks noChangeArrowheads="1"/>
                  </p:cNvSpPr>
                  <p:nvPr/>
                </p:nvSpPr>
                <p:spPr bwMode="auto">
                  <a:xfrm rot="14989937">
                    <a:off x="6160055" y="3035628"/>
                    <a:ext cx="72946" cy="175745"/>
                  </a:xfrm>
                  <a:prstGeom prst="moon">
                    <a:avLst>
                      <a:gd name="adj" fmla="val 31736"/>
                    </a:avLst>
                  </a:prstGeom>
                  <a:solidFill>
                    <a:schemeClr val="tx1"/>
                  </a:solidFill>
                  <a:ln w="9525">
                    <a:solidFill>
                      <a:schemeClr val="accent3">
                        <a:lumMod val="50000"/>
                      </a:schemeClr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06" name="TextBox 105"/>
                <p:cNvSpPr txBox="1"/>
                <p:nvPr/>
              </p:nvSpPr>
              <p:spPr>
                <a:xfrm>
                  <a:off x="8772235" y="2636912"/>
                  <a:ext cx="18473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endParaRPr lang="ru-RU" sz="2800" b="1" dirty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00" name="TextBox 99"/>
              <p:cNvSpPr txBox="1"/>
              <p:nvPr/>
            </p:nvSpPr>
            <p:spPr>
              <a:xfrm>
                <a:off x="3625446" y="4941168"/>
                <a:ext cx="5282280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Квадрат гипотенузы</a:t>
                </a:r>
                <a:endPara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равен сумме квадратов катетов</a:t>
                </a:r>
                <a:endPara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94" name="Picture 2" descr="http://www.yenifelsefe.com/Content/UserFiles/ListItem/Big/pythagoras-ve-pythagorascilik_622_11-18-07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44008" y="2708920"/>
              <a:ext cx="4278090" cy="2118156"/>
            </a:xfrm>
            <a:prstGeom prst="rect">
              <a:avLst/>
            </a:prstGeom>
            <a:noFill/>
          </p:spPr>
        </p:pic>
        <p:sp>
          <p:nvSpPr>
            <p:cNvPr id="95" name="TextBox 94"/>
            <p:cNvSpPr txBox="1"/>
            <p:nvPr/>
          </p:nvSpPr>
          <p:spPr>
            <a:xfrm>
              <a:off x="2195736" y="3717032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203848" y="4797152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347864" y="3429000"/>
              <a:ext cx="3433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8" name="Object 3"/>
            <p:cNvGraphicFramePr>
              <a:graphicFrameLocks noChangeAspect="1"/>
            </p:cNvGraphicFramePr>
            <p:nvPr/>
          </p:nvGraphicFramePr>
          <p:xfrm>
            <a:off x="4931027" y="5877272"/>
            <a:ext cx="2686055" cy="7346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1" name="Формула" r:id="rId7" imgW="17678400" imgH="4876800" progId="Equation.3">
                    <p:embed/>
                  </p:oleObj>
                </mc:Choice>
                <mc:Fallback>
                  <p:oleObj name="Формула" r:id="rId7" imgW="17678400" imgH="4876800" progId="Equation.3">
                    <p:embed/>
                    <p:pic>
                      <p:nvPicPr>
                        <p:cNvPr id="0" name="Изображение 1741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931027" y="5877272"/>
                          <a:ext cx="2686055" cy="734666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0" name="Группа 37"/>
          <p:cNvGrpSpPr/>
          <p:nvPr/>
        </p:nvGrpSpPr>
        <p:grpSpPr>
          <a:xfrm>
            <a:off x="107504" y="2564904"/>
            <a:ext cx="7056784" cy="4176464"/>
            <a:chOff x="1979712" y="2492896"/>
            <a:chExt cx="7056784" cy="4176464"/>
          </a:xfrm>
        </p:grpSpPr>
        <p:grpSp>
          <p:nvGrpSpPr>
            <p:cNvPr id="111" name="Группа 109"/>
            <p:cNvGrpSpPr/>
            <p:nvPr/>
          </p:nvGrpSpPr>
          <p:grpSpPr>
            <a:xfrm>
              <a:off x="1979712" y="2492896"/>
              <a:ext cx="7056784" cy="4176464"/>
              <a:chOff x="1979712" y="2492896"/>
              <a:chExt cx="7056784" cy="4176464"/>
            </a:xfrm>
          </p:grpSpPr>
          <p:sp>
            <p:nvSpPr>
              <p:cNvPr id="120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1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2" name="Группа 102"/>
            <p:cNvGrpSpPr/>
            <p:nvPr/>
          </p:nvGrpSpPr>
          <p:grpSpPr>
            <a:xfrm>
              <a:off x="3563888" y="2564904"/>
              <a:ext cx="3924250" cy="2764457"/>
              <a:chOff x="2159918" y="1442395"/>
              <a:chExt cx="5064125" cy="4134493"/>
            </a:xfrm>
          </p:grpSpPr>
          <p:sp>
            <p:nvSpPr>
              <p:cNvPr id="114" name="AutoShape 4"/>
              <p:cNvSpPr>
                <a:spLocks noChangeArrowheads="1"/>
              </p:cNvSpPr>
              <p:nvPr/>
            </p:nvSpPr>
            <p:spPr bwMode="auto">
              <a:xfrm>
                <a:off x="2483768" y="2176463"/>
                <a:ext cx="4464050" cy="2952750"/>
              </a:xfrm>
              <a:prstGeom prst="triangle">
                <a:avLst>
                  <a:gd name="adj" fmla="val 48741"/>
                </a:avLst>
              </a:prstGeom>
              <a:noFill/>
              <a:ln w="50800">
                <a:solidFill>
                  <a:schemeClr val="accent4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" name="Text Box 5"/>
              <p:cNvSpPr txBox="1">
                <a:spLocks noChangeArrowheads="1"/>
              </p:cNvSpPr>
              <p:nvPr/>
            </p:nvSpPr>
            <p:spPr bwMode="auto">
              <a:xfrm>
                <a:off x="4483021" y="1442395"/>
                <a:ext cx="420689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А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6" name="Text Box 6"/>
              <p:cNvSpPr txBox="1">
                <a:spLocks noChangeArrowheads="1"/>
              </p:cNvSpPr>
              <p:nvPr/>
            </p:nvSpPr>
            <p:spPr bwMode="auto">
              <a:xfrm>
                <a:off x="2159918" y="5056188"/>
                <a:ext cx="420688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В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7" name="Text Box 7"/>
              <p:cNvSpPr txBox="1">
                <a:spLocks noChangeArrowheads="1"/>
              </p:cNvSpPr>
              <p:nvPr/>
            </p:nvSpPr>
            <p:spPr bwMode="auto">
              <a:xfrm>
                <a:off x="6803356" y="5057775"/>
                <a:ext cx="420687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С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8" name="Freeform 8"/>
              <p:cNvSpPr/>
              <p:nvPr/>
            </p:nvSpPr>
            <p:spPr bwMode="auto">
              <a:xfrm>
                <a:off x="3347368" y="3689350"/>
                <a:ext cx="241300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2" y="104"/>
                  </a:cxn>
                </a:cxnLst>
                <a:rect l="0" t="0" r="r" b="b"/>
                <a:pathLst>
                  <a:path w="152" h="104">
                    <a:moveTo>
                      <a:pt x="0" y="0"/>
                    </a:moveTo>
                    <a:lnTo>
                      <a:pt x="152" y="104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" name="Freeform 10"/>
              <p:cNvSpPr/>
              <p:nvPr/>
            </p:nvSpPr>
            <p:spPr bwMode="auto">
              <a:xfrm>
                <a:off x="5795293" y="3760788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3" name="Rectangle 12"/>
            <p:cNvSpPr>
              <a:spLocks noChangeArrowheads="1"/>
            </p:cNvSpPr>
            <p:nvPr/>
          </p:nvSpPr>
          <p:spPr bwMode="auto">
            <a:xfrm>
              <a:off x="2483768" y="5661248"/>
              <a:ext cx="6336705" cy="8651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Треугольник называется равнобедренном</a:t>
              </a:r>
              <a:endParaRPr lang="ru-RU" sz="2400" b="1" dirty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если две его стороны равны. </a:t>
              </a:r>
              <a:r>
                <a:rPr lang="ru-RU" sz="2400" b="1" i="1" dirty="0">
                  <a:latin typeface="Times New Roman" panose="02020603050405020304" pitchFamily="18" charset="0"/>
                </a:rPr>
                <a:t>АВ = АС</a:t>
              </a:r>
              <a:endParaRPr lang="ru-RU" sz="2400" b="1" i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22" name="Управляющая кнопка: настраиваемая 121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rgbClr val="7A5E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№24.  Прямоугольник. Теорема Пифагора. Ромб.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Управляющая кнопка: настраиваемая 122">
            <a:hlinkClick r:id="" action="ppaction://noaction" highlightClick="1"/>
          </p:cNvPr>
          <p:cNvSpPr/>
          <p:nvPr/>
        </p:nvSpPr>
        <p:spPr>
          <a:xfrm>
            <a:off x="7236296" y="2996952"/>
            <a:ext cx="1800200" cy="360040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(3)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4" name="Группа 123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125" name="Группа 63"/>
            <p:cNvGrpSpPr/>
            <p:nvPr/>
          </p:nvGrpSpPr>
          <p:grpSpPr>
            <a:xfrm>
              <a:off x="107504" y="2564904"/>
              <a:ext cx="7056784" cy="4176464"/>
              <a:chOff x="1979712" y="2564904"/>
              <a:chExt cx="7056784" cy="4176464"/>
            </a:xfrm>
          </p:grpSpPr>
          <p:grpSp>
            <p:nvGrpSpPr>
              <p:cNvPr id="128" name="Группа 160"/>
              <p:cNvGrpSpPr/>
              <p:nvPr/>
            </p:nvGrpSpPr>
            <p:grpSpPr>
              <a:xfrm>
                <a:off x="1979712" y="2564904"/>
                <a:ext cx="7056784" cy="4176464"/>
                <a:chOff x="1979712" y="2564904"/>
                <a:chExt cx="7056784" cy="4176464"/>
              </a:xfrm>
            </p:grpSpPr>
            <p:sp>
              <p:nvSpPr>
                <p:cNvPr id="136" name="Прямоугольник 135"/>
                <p:cNvSpPr/>
                <p:nvPr/>
              </p:nvSpPr>
              <p:spPr>
                <a:xfrm>
                  <a:off x="1979712" y="2564904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7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2195736" y="2636912"/>
                  <a:ext cx="38985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400" b="1" i="1" dirty="0">
                      <a:latin typeface="Times New Roman" panose="02020603050405020304" pitchFamily="18" charset="0"/>
                    </a:rPr>
                    <a:t>А</a:t>
                  </a:r>
                  <a:endParaRPr lang="ru-RU" sz="24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8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4572000" y="4509120"/>
                  <a:ext cx="38985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400" b="1" i="1" dirty="0">
                      <a:latin typeface="Times New Roman" panose="02020603050405020304" pitchFamily="18" charset="0"/>
                    </a:rPr>
                    <a:t>В</a:t>
                  </a:r>
                  <a:endParaRPr lang="ru-RU" sz="24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123728" y="4581128"/>
                  <a:ext cx="38985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400" b="1" i="1" dirty="0">
                      <a:latin typeface="Times New Roman" panose="02020603050405020304" pitchFamily="18" charset="0"/>
                    </a:rPr>
                    <a:t>С</a:t>
                  </a:r>
                  <a:endParaRPr lang="ru-RU" sz="2400" b="1" i="1" dirty="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140" name="Группа 152"/>
                <p:cNvGrpSpPr/>
                <p:nvPr/>
              </p:nvGrpSpPr>
              <p:grpSpPr>
                <a:xfrm>
                  <a:off x="2555773" y="2852936"/>
                  <a:ext cx="2016221" cy="1993968"/>
                  <a:chOff x="6108656" y="2875192"/>
                  <a:chExt cx="1302989" cy="1297273"/>
                </a:xfrm>
              </p:grpSpPr>
              <p:sp>
                <p:nvSpPr>
                  <p:cNvPr id="142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6108656" y="4039995"/>
                    <a:ext cx="144544" cy="131886"/>
                  </a:xfrm>
                  <a:prstGeom prst="rect">
                    <a:avLst/>
                  </a:prstGeom>
                  <a:noFill/>
                  <a:ln w="31750">
                    <a:solidFill>
                      <a:schemeClr val="accent3">
                        <a:lumMod val="50000"/>
                      </a:schemeClr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3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6108656" y="2875192"/>
                    <a:ext cx="1302989" cy="1297273"/>
                  </a:xfrm>
                  <a:prstGeom prst="rtTriangle">
                    <a:avLst/>
                  </a:prstGeom>
                  <a:noFill/>
                  <a:ln w="57150">
                    <a:solidFill>
                      <a:schemeClr val="accent4">
                        <a:lumMod val="75000"/>
                      </a:schemeClr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41" name="TextBox 140"/>
                <p:cNvSpPr txBox="1"/>
                <p:nvPr/>
              </p:nvSpPr>
              <p:spPr>
                <a:xfrm>
                  <a:off x="8772235" y="2636912"/>
                  <a:ext cx="18473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endParaRPr lang="ru-RU" sz="2800" b="1" dirty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29" name="TextBox 128"/>
              <p:cNvSpPr txBox="1"/>
              <p:nvPr/>
            </p:nvSpPr>
            <p:spPr>
              <a:xfrm>
                <a:off x="2195736" y="3429000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ru-RU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3347864" y="4797152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:endParaRPr lang="ru-RU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3491880" y="3284984"/>
                <a:ext cx="3433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endParaRPr lang="ru-RU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aphicFrame>
            <p:nvGraphicFramePr>
              <p:cNvPr id="132" name="Object 3"/>
              <p:cNvGraphicFramePr>
                <a:graphicFrameLocks noChangeAspect="1"/>
              </p:cNvGraphicFramePr>
              <p:nvPr/>
            </p:nvGraphicFramePr>
            <p:xfrm>
              <a:off x="4788024" y="2636912"/>
              <a:ext cx="2736304" cy="4878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12" name="Формула" r:id="rId9" imgW="27127200" imgH="4876800" progId="Equation.3">
                      <p:embed/>
                    </p:oleObj>
                  </mc:Choice>
                  <mc:Fallback>
                    <p:oleObj name="Формула" r:id="rId9" imgW="27127200" imgH="4876800" progId="Equation.3">
                      <p:embed/>
                      <p:pic>
                        <p:nvPicPr>
                          <p:cNvPr id="0" name="Изображение 17411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4788024" y="2636912"/>
                            <a:ext cx="2736304" cy="487836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3" name="Object 4"/>
              <p:cNvGraphicFramePr>
                <a:graphicFrameLocks noChangeAspect="1"/>
              </p:cNvGraphicFramePr>
              <p:nvPr/>
            </p:nvGraphicFramePr>
            <p:xfrm>
              <a:off x="5364088" y="3068960"/>
              <a:ext cx="1506538" cy="4286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13" name="Формула" r:id="rId11" imgW="14935200" imgH="4267200" progId="Equation.3">
                      <p:embed/>
                    </p:oleObj>
                  </mc:Choice>
                  <mc:Fallback>
                    <p:oleObj name="Формула" r:id="rId11" imgW="14935200" imgH="4267200" progId="Equation.3">
                      <p:embed/>
                      <p:pic>
                        <p:nvPicPr>
                          <p:cNvPr id="0" name="Изображение 17412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5364088" y="3068960"/>
                            <a:ext cx="1506538" cy="428625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34" name="Прямая соединительная линия 133"/>
              <p:cNvCxnSpPr/>
              <p:nvPr/>
            </p:nvCxnSpPr>
            <p:spPr>
              <a:xfrm>
                <a:off x="4572000" y="4005064"/>
                <a:ext cx="324036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35" name="Object 5"/>
              <p:cNvGraphicFramePr>
                <a:graphicFrameLocks noChangeAspect="1"/>
              </p:cNvGraphicFramePr>
              <p:nvPr/>
            </p:nvGraphicFramePr>
            <p:xfrm>
              <a:off x="5364088" y="3429000"/>
              <a:ext cx="1577975" cy="5492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14" name="Формула" r:id="rId13" imgW="12192000" imgH="4267200" progId="Equation.3">
                      <p:embed/>
                    </p:oleObj>
                  </mc:Choice>
                  <mc:Fallback>
                    <p:oleObj name="Формула" r:id="rId13" imgW="12192000" imgH="4267200" progId="Equation.3">
                      <p:embed/>
                      <p:pic>
                        <p:nvPicPr>
                          <p:cNvPr id="0" name="Изображение 17413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4"/>
                          <a:stretch>
                            <a:fillRect/>
                          </a:stretch>
                        </p:blipFill>
                        <p:spPr>
                          <a:xfrm>
                            <a:off x="5364088" y="3429000"/>
                            <a:ext cx="1577975" cy="54927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126" name="Прямая соединительная линия 125"/>
            <p:cNvCxnSpPr/>
            <p:nvPr/>
          </p:nvCxnSpPr>
          <p:spPr>
            <a:xfrm>
              <a:off x="539552" y="3933056"/>
              <a:ext cx="21602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27" name="Object 5"/>
            <p:cNvGraphicFramePr>
              <a:graphicFrameLocks noChangeAspect="1"/>
            </p:cNvGraphicFramePr>
            <p:nvPr/>
          </p:nvGraphicFramePr>
          <p:xfrm>
            <a:off x="3438525" y="4005263"/>
            <a:ext cx="2011363" cy="549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5" name="Формула" r:id="rId15" imgW="15544800" imgH="4267200" progId="Equation.3">
                    <p:embed/>
                  </p:oleObj>
                </mc:Choice>
                <mc:Fallback>
                  <p:oleObj name="Формула" r:id="rId15" imgW="15544800" imgH="4267200" progId="Equation.3">
                    <p:embed/>
                    <p:pic>
                      <p:nvPicPr>
                        <p:cNvPr id="0" name="Изображение 1741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3438525" y="4005263"/>
                          <a:ext cx="2011363" cy="5492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44" name="Прямая соединительная линия 143"/>
          <p:cNvCxnSpPr/>
          <p:nvPr/>
        </p:nvCxnSpPr>
        <p:spPr>
          <a:xfrm>
            <a:off x="1475656" y="4725144"/>
            <a:ext cx="0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5" name="Object 3"/>
          <p:cNvGraphicFramePr>
            <a:graphicFrameLocks noChangeAspect="1"/>
          </p:cNvGraphicFramePr>
          <p:nvPr/>
        </p:nvGraphicFramePr>
        <p:xfrm>
          <a:off x="3347864" y="5013176"/>
          <a:ext cx="208915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Формула" r:id="rId17" imgW="17678400" imgH="4267200" progId="Equation.3">
                  <p:embed/>
                </p:oleObj>
              </mc:Choice>
              <mc:Fallback>
                <p:oleObj name="Формула" r:id="rId17" imgW="17678400" imgH="4267200" progId="Equation.3">
                  <p:embed/>
                  <p:pic>
                    <p:nvPicPr>
                      <p:cNvPr id="0" name="Изображение 17415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347864" y="5013176"/>
                        <a:ext cx="2089150" cy="5000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" name="Object 11"/>
          <p:cNvGraphicFramePr>
            <a:graphicFrameLocks noChangeAspect="1"/>
          </p:cNvGraphicFramePr>
          <p:nvPr/>
        </p:nvGraphicFramePr>
        <p:xfrm>
          <a:off x="3203848" y="4509120"/>
          <a:ext cx="208756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Формула" r:id="rId19" imgW="17678400" imgH="4876800" progId="Equation.3">
                  <p:embed/>
                </p:oleObj>
              </mc:Choice>
              <mc:Fallback>
                <p:oleObj name="Формула" r:id="rId19" imgW="17678400" imgH="4876800" progId="Equation.3">
                  <p:embed/>
                  <p:pic>
                    <p:nvPicPr>
                      <p:cNvPr id="0" name="Изображение 17416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203848" y="4509120"/>
                        <a:ext cx="2087563" cy="571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" name="AutoShape 19"/>
          <p:cNvSpPr/>
          <p:nvPr/>
        </p:nvSpPr>
        <p:spPr bwMode="auto">
          <a:xfrm rot="10800000">
            <a:off x="5652120" y="4581128"/>
            <a:ext cx="269734" cy="1133503"/>
          </a:xfrm>
          <a:prstGeom prst="leftBrace">
            <a:avLst>
              <a:gd name="adj1" fmla="val 28298"/>
              <a:gd name="adj2" fmla="val 51389"/>
            </a:avLst>
          </a:prstGeom>
          <a:noFill/>
          <a:ln w="44450">
            <a:solidFill>
              <a:schemeClr val="accent4">
                <a:lumMod val="75000"/>
              </a:schemeClr>
            </a:solidFill>
            <a:rou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8" name="Стрелка вправо с вырезом 147"/>
          <p:cNvSpPr/>
          <p:nvPr/>
        </p:nvSpPr>
        <p:spPr>
          <a:xfrm>
            <a:off x="6012160" y="5013176"/>
            <a:ext cx="1080120" cy="288032"/>
          </a:xfrm>
          <a:prstGeom prst="notchedRightArrow">
            <a:avLst>
              <a:gd name="adj1" fmla="val 50000"/>
              <a:gd name="adj2" fmla="val 117055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Стрелка вправо с вырезом 148"/>
          <p:cNvSpPr/>
          <p:nvPr/>
        </p:nvSpPr>
        <p:spPr>
          <a:xfrm>
            <a:off x="323528" y="6021288"/>
            <a:ext cx="1080120" cy="288032"/>
          </a:xfrm>
          <a:prstGeom prst="notchedRightArrow">
            <a:avLst>
              <a:gd name="adj1" fmla="val 50000"/>
              <a:gd name="adj2" fmla="val 117055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0" name="Object 12"/>
          <p:cNvGraphicFramePr>
            <a:graphicFrameLocks noChangeAspect="1"/>
          </p:cNvGraphicFramePr>
          <p:nvPr/>
        </p:nvGraphicFramePr>
        <p:xfrm>
          <a:off x="1439863" y="5661248"/>
          <a:ext cx="3927518" cy="801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Формула" r:id="rId21" imgW="31089600" imgH="6400800" progId="Equation.3">
                  <p:embed/>
                </p:oleObj>
              </mc:Choice>
              <mc:Fallback>
                <p:oleObj name="Формула" r:id="rId21" imgW="31089600" imgH="6400800" progId="Equation.3">
                  <p:embed/>
                  <p:pic>
                    <p:nvPicPr>
                      <p:cNvPr id="0" name="Изображение 17417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439863" y="5661248"/>
                        <a:ext cx="3927518" cy="80146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" name="Прямоугольник 150"/>
          <p:cNvSpPr/>
          <p:nvPr/>
        </p:nvSpPr>
        <p:spPr>
          <a:xfrm>
            <a:off x="3563888" y="5733256"/>
            <a:ext cx="1800200" cy="7200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Прямоугольник 151"/>
          <p:cNvSpPr/>
          <p:nvPr/>
        </p:nvSpPr>
        <p:spPr>
          <a:xfrm>
            <a:off x="4572000" y="5013176"/>
            <a:ext cx="936104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2" descr="http://gel-school-10.ru/wp-content/uploads/2014/10/ri1.png"/>
          <p:cNvPicPr>
            <a:picLocks noChangeAspect="1" noChangeArrowheads="1"/>
          </p:cNvPicPr>
          <p:nvPr/>
        </p:nvPicPr>
        <p:blipFill>
          <a:blip r:embed="rId23" cstate="email"/>
          <a:srcRect/>
          <a:stretch>
            <a:fillRect/>
          </a:stretch>
        </p:blipFill>
        <p:spPr bwMode="auto">
          <a:xfrm>
            <a:off x="6694619" y="4077072"/>
            <a:ext cx="2449381" cy="2780928"/>
          </a:xfrm>
          <a:prstGeom prst="rect">
            <a:avLst/>
          </a:prstGeom>
          <a:noFill/>
        </p:spPr>
      </p:pic>
      <p:sp>
        <p:nvSpPr>
          <p:cNvPr id="153" name="Управляющая кнопка: домой 152">
            <a:hlinkClick r:id="rId24" action="ppaction://hlinksldjump" highlightClick="1"/>
          </p:cNvPr>
          <p:cNvSpPr/>
          <p:nvPr/>
        </p:nvSpPr>
        <p:spPr>
          <a:xfrm>
            <a:off x="7020272" y="6309320"/>
            <a:ext cx="610368" cy="432048"/>
          </a:xfrm>
          <a:prstGeom prst="actionButtonHom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</p:childTnLst>
        </p:cTn>
      </p:par>
    </p:tnLst>
    <p:bldLst>
      <p:bldP spid="147" grpId="0" animBg="1"/>
      <p:bldP spid="148" grpId="0" animBg="1"/>
      <p:bldP spid="149" grpId="0" animBg="1"/>
      <p:bldP spid="151" grpId="0" animBg="1"/>
      <p:bldP spid="15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Управляющая кнопка: настраиваемая 9">
            <a:hlinkClick r:id="" action="ppaction://hlinkshowjump?jump=nextslide" highlightClick="1"/>
          </p:cNvPr>
          <p:cNvSpPr/>
          <p:nvPr/>
        </p:nvSpPr>
        <p:spPr>
          <a:xfrm>
            <a:off x="899592" y="6453336"/>
            <a:ext cx="2952328" cy="288032"/>
          </a:xfrm>
          <a:prstGeom prst="actionButtonBlank">
            <a:avLst/>
          </a:prstGeom>
          <a:solidFill>
            <a:srgbClr val="B2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Самопроверка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Управляющая кнопка: настраиваемая 10">
            <a:hlinkClick r:id="rId1" action="ppaction://hlinksldjump" highlightClick="1"/>
          </p:cNvPr>
          <p:cNvSpPr/>
          <p:nvPr/>
        </p:nvSpPr>
        <p:spPr>
          <a:xfrm>
            <a:off x="5292080" y="6453336"/>
            <a:ext cx="2952328" cy="288032"/>
          </a:xfrm>
          <a:prstGeom prst="actionButtonBlank">
            <a:avLst/>
          </a:prstGeom>
          <a:solidFill>
            <a:srgbClr val="B2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Подробные ответы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Управляющая кнопка: домой 11">
            <a:hlinkClick r:id="rId2" action="ppaction://hlinksldjump" highlightClick="1"/>
          </p:cNvPr>
          <p:cNvSpPr/>
          <p:nvPr/>
        </p:nvSpPr>
        <p:spPr>
          <a:xfrm>
            <a:off x="4283968" y="6309320"/>
            <a:ext cx="610368" cy="432048"/>
          </a:xfrm>
          <a:prstGeom prst="actionButtonHome">
            <a:avLst/>
          </a:prstGeom>
          <a:solidFill>
            <a:srgbClr val="B2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№25. Треугольники. Тригонометрические функции острого угла. </a:t>
            </a:r>
            <a:endParaRPr lang="ru-RU" dirty="0"/>
          </a:p>
        </p:txBody>
      </p:sp>
      <p:pic>
        <p:nvPicPr>
          <p:cNvPr id="2273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8712968" cy="783636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273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348880"/>
            <a:ext cx="8712969" cy="110169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2733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645024"/>
            <a:ext cx="8712968" cy="715213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grpSp>
        <p:nvGrpSpPr>
          <p:cNvPr id="13" name="Группа 12"/>
          <p:cNvGrpSpPr/>
          <p:nvPr/>
        </p:nvGrpSpPr>
        <p:grpSpPr>
          <a:xfrm>
            <a:off x="251520" y="4581128"/>
            <a:ext cx="8712968" cy="679927"/>
            <a:chOff x="251520" y="4581128"/>
            <a:chExt cx="8712968" cy="679927"/>
          </a:xfrm>
        </p:grpSpPr>
        <p:pic>
          <p:nvPicPr>
            <p:cNvPr id="177156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1520" y="4581128"/>
              <a:ext cx="8712968" cy="679927"/>
            </a:xfrm>
            <a:prstGeom prst="rect">
              <a:avLst/>
            </a:prstGeom>
            <a:noFill/>
            <a:ln w="38100">
              <a:solidFill>
                <a:srgbClr val="A42518"/>
              </a:solidFill>
              <a:miter lim="800000"/>
              <a:headEnd/>
              <a:tailEnd/>
            </a:ln>
          </p:spPr>
        </p:pic>
        <p:sp>
          <p:nvSpPr>
            <p:cNvPr id="19" name="Прямоугольник 18"/>
            <p:cNvSpPr/>
            <p:nvPr/>
          </p:nvSpPr>
          <p:spPr>
            <a:xfrm>
              <a:off x="251520" y="4581128"/>
              <a:ext cx="8640960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7332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3528" y="4808506"/>
              <a:ext cx="7920880" cy="312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733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5445224"/>
            <a:ext cx="8712968" cy="756318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fs00.infourok.ru/images/doc/52/65160/hello_html_39f2f9fc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39552" y="3140968"/>
            <a:ext cx="3018724" cy="2160240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3995936" y="1412776"/>
            <a:ext cx="576064" cy="792088"/>
          </a:xfrm>
          <a:prstGeom prst="actionButtonBlank">
            <a:avLst/>
          </a:prstGeom>
          <a:solidFill>
            <a:srgbClr val="A42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3995936" y="2492896"/>
            <a:ext cx="576064" cy="792088"/>
          </a:xfrm>
          <a:prstGeom prst="actionButtonBlank">
            <a:avLst/>
          </a:prstGeom>
          <a:solidFill>
            <a:srgbClr val="A42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3995936" y="3501008"/>
            <a:ext cx="576064" cy="792088"/>
          </a:xfrm>
          <a:prstGeom prst="actionButtonBlank">
            <a:avLst/>
          </a:prstGeom>
          <a:solidFill>
            <a:srgbClr val="A42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3995936" y="4509120"/>
            <a:ext cx="576064" cy="792088"/>
          </a:xfrm>
          <a:prstGeom prst="actionButtonBlank">
            <a:avLst/>
          </a:prstGeom>
          <a:solidFill>
            <a:srgbClr val="A42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3995936" y="5517232"/>
            <a:ext cx="576064" cy="792088"/>
          </a:xfrm>
          <a:prstGeom prst="actionButtonBlank">
            <a:avLst/>
          </a:prstGeom>
          <a:solidFill>
            <a:srgbClr val="A42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8024" y="2348880"/>
            <a:ext cx="1847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 b="1" dirty="0" smtClean="0">
              <a:solidFill>
                <a:srgbClr val="A425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solidFill>
                <a:srgbClr val="A425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7544" y="2420888"/>
            <a:ext cx="32117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B3190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Самопроверка</a:t>
            </a:r>
            <a:endParaRPr lang="ru-RU" sz="3600" b="1" cap="none" spc="50" dirty="0">
              <a:ln w="11430"/>
              <a:solidFill>
                <a:srgbClr val="B3190D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Управляющая кнопка: возврат 24">
            <a:hlinkClick r:id="" action="ppaction://hlinkshowjump?jump=lastslideviewed" highlightClick="1"/>
          </p:cNvPr>
          <p:cNvSpPr/>
          <p:nvPr/>
        </p:nvSpPr>
        <p:spPr>
          <a:xfrm>
            <a:off x="7740352" y="6093296"/>
            <a:ext cx="970408" cy="360040"/>
          </a:xfrm>
          <a:prstGeom prst="actionButtonReturn">
            <a:avLst/>
          </a:prstGeom>
          <a:solidFill>
            <a:srgbClr val="B2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5004048" y="5589240"/>
            <a:ext cx="697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A425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</a:t>
            </a:r>
            <a:r>
              <a:rPr lang="en-US" sz="3200" b="1" dirty="0" smtClean="0">
                <a:solidFill>
                  <a:srgbClr val="A425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200" b="1" dirty="0">
              <a:solidFill>
                <a:srgbClr val="A425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4048" y="4653136"/>
            <a:ext cx="2893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smtClean="0">
                <a:solidFill>
                  <a:srgbClr val="A425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двум </a:t>
            </a:r>
            <a:r>
              <a:rPr lang="ru-RU" sz="3200" b="1" dirty="0" smtClean="0">
                <a:solidFill>
                  <a:srgbClr val="A425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углам</a:t>
            </a:r>
            <a:endParaRPr lang="ru-RU" sz="3200" b="1" dirty="0">
              <a:solidFill>
                <a:srgbClr val="A425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9815" name="Object 7"/>
          <p:cNvGraphicFramePr>
            <a:graphicFrameLocks noChangeAspect="1"/>
          </p:cNvGraphicFramePr>
          <p:nvPr/>
        </p:nvGraphicFramePr>
        <p:xfrm>
          <a:off x="5004048" y="1556792"/>
          <a:ext cx="164782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" name="Формула" r:id="rId2" imgW="14935200" imgH="4267200" progId="Equation.3">
                  <p:embed/>
                </p:oleObj>
              </mc:Choice>
              <mc:Fallback>
                <p:oleObj name="Формула" r:id="rId2" imgW="14935200" imgH="4267200" progId="Equation.3">
                  <p:embed/>
                  <p:pic>
                    <p:nvPicPr>
                      <p:cNvPr id="0" name="Изображение 18432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04048" y="1556792"/>
                        <a:ext cx="1647825" cy="4651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004048" y="2636912"/>
            <a:ext cx="954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A425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c</a:t>
            </a:r>
            <a:r>
              <a:rPr lang="ru-RU" sz="3200" b="1" dirty="0" smtClean="0">
                <a:solidFill>
                  <a:srgbClr val="A425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3200" b="1" dirty="0">
              <a:solidFill>
                <a:srgbClr val="A425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9816" name="Object 8"/>
          <p:cNvGraphicFramePr>
            <a:graphicFrameLocks noChangeAspect="1"/>
          </p:cNvGraphicFramePr>
          <p:nvPr/>
        </p:nvGraphicFramePr>
        <p:xfrm>
          <a:off x="5004048" y="3645024"/>
          <a:ext cx="684213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Формула" r:id="rId4" imgW="5791200" imgH="5181600" progId="Equation.3">
                  <p:embed/>
                </p:oleObj>
              </mc:Choice>
              <mc:Fallback>
                <p:oleObj name="Формула" r:id="rId4" imgW="5791200" imgH="5181600" progId="Equation.3">
                  <p:embed/>
                  <p:pic>
                    <p:nvPicPr>
                      <p:cNvPr id="0" name="Изображение 18433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04048" y="3645024"/>
                        <a:ext cx="684213" cy="6064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№25. Треугольники. Тригонометрические функции острого угла. 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Управляющая кнопка: настраиваемая 41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rgbClr val="B31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6" descr="https://st2.depositphotos.com/5606164/8697/v/950/depositphotos_86972384-stock-illustration-teacher-on-a-white-background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3416442"/>
            <a:ext cx="1800200" cy="3441558"/>
          </a:xfrm>
          <a:prstGeom prst="rect">
            <a:avLst/>
          </a:prstGeom>
          <a:noFill/>
        </p:spPr>
      </p:pic>
      <p:pic>
        <p:nvPicPr>
          <p:cNvPr id="11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8712968" cy="783636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grpSp>
        <p:nvGrpSpPr>
          <p:cNvPr id="129" name="Группа 128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44" name="Группа 2"/>
            <p:cNvGrpSpPr/>
            <p:nvPr/>
          </p:nvGrpSpPr>
          <p:grpSpPr>
            <a:xfrm>
              <a:off x="1979712" y="2564904"/>
              <a:ext cx="7056784" cy="4176464"/>
              <a:chOff x="1979712" y="2492896"/>
              <a:chExt cx="7056784" cy="4176464"/>
            </a:xfrm>
          </p:grpSpPr>
          <p:sp>
            <p:nvSpPr>
              <p:cNvPr id="53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8" name="Text Box 5"/>
            <p:cNvSpPr txBox="1">
              <a:spLocks noChangeArrowheads="1"/>
            </p:cNvSpPr>
            <p:nvPr/>
          </p:nvSpPr>
          <p:spPr bwMode="auto">
            <a:xfrm>
              <a:off x="6732240" y="2708920"/>
              <a:ext cx="325997" cy="34709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>
                  <a:latin typeface="Times New Roman" panose="02020603050405020304" pitchFamily="18" charset="0"/>
                </a:rPr>
                <a:t>А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49" name="Text Box 6"/>
            <p:cNvSpPr txBox="1">
              <a:spLocks noChangeArrowheads="1"/>
            </p:cNvSpPr>
            <p:nvPr/>
          </p:nvSpPr>
          <p:spPr bwMode="auto">
            <a:xfrm>
              <a:off x="8604448" y="2708920"/>
              <a:ext cx="325996" cy="34709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>
                  <a:latin typeface="Times New Roman" panose="02020603050405020304" pitchFamily="18" charset="0"/>
                </a:rPr>
                <a:t>В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50" name="Text Box 7"/>
            <p:cNvSpPr txBox="1">
              <a:spLocks noChangeArrowheads="1"/>
            </p:cNvSpPr>
            <p:nvPr/>
          </p:nvSpPr>
          <p:spPr bwMode="auto">
            <a:xfrm>
              <a:off x="8244408" y="4509120"/>
              <a:ext cx="325995" cy="34709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>
                  <a:latin typeface="Times New Roman" panose="02020603050405020304" pitchFamily="18" charset="0"/>
                </a:rPr>
                <a:t>С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17" name="Параллелограмм 116"/>
            <p:cNvSpPr/>
            <p:nvPr/>
          </p:nvSpPr>
          <p:spPr>
            <a:xfrm>
              <a:off x="6300192" y="3212976"/>
              <a:ext cx="2448272" cy="1296144"/>
            </a:xfrm>
            <a:prstGeom prst="parallelogram">
              <a:avLst>
                <a:gd name="adj" fmla="val 37573"/>
              </a:avLst>
            </a:prstGeom>
            <a:solidFill>
              <a:schemeClr val="accent1">
                <a:alpha val="0"/>
              </a:schemeClr>
            </a:solidFill>
            <a:ln w="50800">
              <a:solidFill>
                <a:srgbClr val="B22C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Text Box 7"/>
            <p:cNvSpPr txBox="1">
              <a:spLocks noChangeArrowheads="1"/>
            </p:cNvSpPr>
            <p:nvPr/>
          </p:nvSpPr>
          <p:spPr bwMode="auto">
            <a:xfrm>
              <a:off x="5940152" y="4509120"/>
              <a:ext cx="444352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i="1" dirty="0" smtClean="0">
                  <a:latin typeface="Times New Roman" panose="02020603050405020304" pitchFamily="18" charset="0"/>
                </a:rPr>
                <a:t>D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19" name="Object 4"/>
            <p:cNvGraphicFramePr>
              <a:graphicFrameLocks noChangeAspect="1"/>
            </p:cNvGraphicFramePr>
            <p:nvPr/>
          </p:nvGraphicFramePr>
          <p:xfrm>
            <a:off x="2051720" y="2636912"/>
            <a:ext cx="4373563" cy="530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7" name="Формула" r:id="rId3" imgW="39624000" imgH="4876800" progId="Equation.3">
                    <p:embed/>
                  </p:oleObj>
                </mc:Choice>
                <mc:Fallback>
                  <p:oleObj name="Формула" r:id="rId3" imgW="39624000" imgH="4876800" progId="Equation.3">
                    <p:embed/>
                    <p:pic>
                      <p:nvPicPr>
                        <p:cNvPr id="0" name="Изображение 1945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051720" y="2636912"/>
                          <a:ext cx="4373563" cy="5302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981" name="Object 37"/>
            <p:cNvGraphicFramePr>
              <a:graphicFrameLocks noChangeAspect="1"/>
            </p:cNvGraphicFramePr>
            <p:nvPr/>
          </p:nvGraphicFramePr>
          <p:xfrm>
            <a:off x="2123728" y="3068960"/>
            <a:ext cx="2724150" cy="530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8" name="Формула" r:id="rId5" imgW="24688800" imgH="4876800" progId="Equation.3">
                    <p:embed/>
                  </p:oleObj>
                </mc:Choice>
                <mc:Fallback>
                  <p:oleObj name="Формула" r:id="rId5" imgW="24688800" imgH="4876800" progId="Equation.3">
                    <p:embed/>
                    <p:pic>
                      <p:nvPicPr>
                        <p:cNvPr id="0" name="Изображение 1945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123728" y="3068960"/>
                          <a:ext cx="2724150" cy="5302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21" name="Прямая соединительная линия 120"/>
            <p:cNvCxnSpPr/>
            <p:nvPr/>
          </p:nvCxnSpPr>
          <p:spPr>
            <a:xfrm>
              <a:off x="2123728" y="3645024"/>
              <a:ext cx="3600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2982" name="Object 38"/>
            <p:cNvGraphicFramePr>
              <a:graphicFrameLocks noChangeAspect="1"/>
            </p:cNvGraphicFramePr>
            <p:nvPr/>
          </p:nvGraphicFramePr>
          <p:xfrm>
            <a:off x="2051720" y="3645024"/>
            <a:ext cx="4540250" cy="465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9" name="Формула" r:id="rId7" imgW="41148000" imgH="4267200" progId="Equation.3">
                    <p:embed/>
                  </p:oleObj>
                </mc:Choice>
                <mc:Fallback>
                  <p:oleObj name="Формула" r:id="rId7" imgW="41148000" imgH="4267200" progId="Equation.3">
                    <p:embed/>
                    <p:pic>
                      <p:nvPicPr>
                        <p:cNvPr id="0" name="Изображение 1945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051720" y="3645024"/>
                          <a:ext cx="4540250" cy="4651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22" name="Прямая соединительная линия 121"/>
            <p:cNvCxnSpPr/>
            <p:nvPr/>
          </p:nvCxnSpPr>
          <p:spPr>
            <a:xfrm>
              <a:off x="6804248" y="3212976"/>
              <a:ext cx="1440160" cy="129614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Прямая соединительная линия 124"/>
            <p:cNvCxnSpPr/>
            <p:nvPr/>
          </p:nvCxnSpPr>
          <p:spPr>
            <a:xfrm flipV="1">
              <a:off x="6300192" y="3212976"/>
              <a:ext cx="2448272" cy="129614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0" name="Object 37"/>
          <p:cNvGraphicFramePr>
            <a:graphicFrameLocks noChangeAspect="1"/>
          </p:cNvGraphicFramePr>
          <p:nvPr/>
        </p:nvGraphicFramePr>
        <p:xfrm>
          <a:off x="4462463" y="5301208"/>
          <a:ext cx="2270153" cy="640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Формула" r:id="rId9" imgW="14935200" imgH="4267200" progId="Equation.3">
                  <p:embed/>
                </p:oleObj>
              </mc:Choice>
              <mc:Fallback>
                <p:oleObj name="Формула" r:id="rId9" imgW="14935200" imgH="4267200" progId="Equation.3">
                  <p:embed/>
                  <p:pic>
                    <p:nvPicPr>
                      <p:cNvPr id="0" name="Изображение 19459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62463" y="5301208"/>
                        <a:ext cx="2270153" cy="64080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" name="Прямоугольник 130"/>
          <p:cNvSpPr/>
          <p:nvPr/>
        </p:nvSpPr>
        <p:spPr>
          <a:xfrm>
            <a:off x="4499992" y="5229200"/>
            <a:ext cx="2232248" cy="720080"/>
          </a:xfrm>
          <a:prstGeom prst="rect">
            <a:avLst/>
          </a:prstGeom>
          <a:solidFill>
            <a:schemeClr val="accent2">
              <a:lumMod val="75000"/>
              <a:alpha val="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Управляющая кнопка: далее 131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Управляющая кнопка: настраиваемая 132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№25. Треугольники. Тригонометрические функции острого угла. 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</p:childTnLst>
        </p:cTn>
      </p:par>
    </p:tnLst>
    <p:bldLst>
      <p:bldP spid="13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6" descr="https://st2.depositphotos.com/5606164/8697/v/950/depositphotos_86972384-stock-illustration-teacher-on-a-white-background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3416442"/>
            <a:ext cx="1800200" cy="3441558"/>
          </a:xfrm>
          <a:prstGeom prst="rect">
            <a:avLst/>
          </a:prstGeom>
          <a:noFill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8712969" cy="110169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rgbClr val="B31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Группа 44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21" name="Группа 56"/>
            <p:cNvGrpSpPr/>
            <p:nvPr/>
          </p:nvGrpSpPr>
          <p:grpSpPr>
            <a:xfrm>
              <a:off x="1979712" y="2564904"/>
              <a:ext cx="7056784" cy="4176464"/>
              <a:chOff x="1827312" y="2340496"/>
              <a:chExt cx="7056784" cy="4176464"/>
            </a:xfrm>
          </p:grpSpPr>
          <p:sp>
            <p:nvSpPr>
              <p:cNvPr id="34" name="Прямоугольник 33"/>
              <p:cNvSpPr/>
              <p:nvPr/>
            </p:nvSpPr>
            <p:spPr>
              <a:xfrm>
                <a:off x="1827312" y="23404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B22C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3851920" y="2852936"/>
              <a:ext cx="35466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Площадь треугольника.</a:t>
              </a:r>
              <a:endPara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4" name="Object 3"/>
            <p:cNvGraphicFramePr>
              <a:graphicFrameLocks noChangeAspect="1"/>
            </p:cNvGraphicFramePr>
            <p:nvPr/>
          </p:nvGraphicFramePr>
          <p:xfrm>
            <a:off x="3635896" y="5661248"/>
            <a:ext cx="388937" cy="379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1" name="Формула" r:id="rId3" imgW="3048000" imgH="3352800" progId="Equation.3">
                    <p:embed/>
                  </p:oleObj>
                </mc:Choice>
                <mc:Fallback>
                  <p:oleObj name="Формула" r:id="rId3" imgW="3048000" imgH="3352800" progId="Equation.3">
                    <p:embed/>
                    <p:pic>
                      <p:nvPicPr>
                        <p:cNvPr id="0" name="Изображение 2048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635896" y="5661248"/>
                          <a:ext cx="388937" cy="3794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15"/>
            <p:cNvGraphicFramePr>
              <a:graphicFrameLocks noChangeAspect="1"/>
            </p:cNvGraphicFramePr>
            <p:nvPr/>
          </p:nvGraphicFramePr>
          <p:xfrm>
            <a:off x="4355976" y="4149080"/>
            <a:ext cx="388938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2" name="Формула" r:id="rId5" imgW="3048000" imgH="4267200" progId="Equation.3">
                    <p:embed/>
                  </p:oleObj>
                </mc:Choice>
                <mc:Fallback>
                  <p:oleObj name="Формула" r:id="rId5" imgW="3048000" imgH="4267200" progId="Equation.3">
                    <p:embed/>
                    <p:pic>
                      <p:nvPicPr>
                        <p:cNvPr id="0" name="Изображение 2048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355976" y="4149080"/>
                          <a:ext cx="388938" cy="4826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16"/>
            <p:cNvGraphicFramePr>
              <a:graphicFrameLocks noChangeAspect="1"/>
            </p:cNvGraphicFramePr>
            <p:nvPr/>
          </p:nvGraphicFramePr>
          <p:xfrm>
            <a:off x="2627784" y="4581128"/>
            <a:ext cx="350838" cy="379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3" name="Формула" r:id="rId7" imgW="2743200" imgH="3352800" progId="Equation.3">
                    <p:embed/>
                  </p:oleObj>
                </mc:Choice>
                <mc:Fallback>
                  <p:oleObj name="Формула" r:id="rId7" imgW="2743200" imgH="3352800" progId="Equation.3">
                    <p:embed/>
                    <p:pic>
                      <p:nvPicPr>
                        <p:cNvPr id="0" name="Изображение 2048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627784" y="4581128"/>
                          <a:ext cx="350838" cy="3794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17"/>
            <p:cNvGraphicFramePr>
              <a:graphicFrameLocks noChangeAspect="1"/>
            </p:cNvGraphicFramePr>
            <p:nvPr/>
          </p:nvGraphicFramePr>
          <p:xfrm>
            <a:off x="3563888" y="4725144"/>
            <a:ext cx="388938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4" name="Формула" r:id="rId9" imgW="3048000" imgH="4267200" progId="Equation.3">
                    <p:embed/>
                  </p:oleObj>
                </mc:Choice>
                <mc:Fallback>
                  <p:oleObj name="Формула" r:id="rId9" imgW="3048000" imgH="4267200" progId="Equation.3">
                    <p:embed/>
                    <p:pic>
                      <p:nvPicPr>
                        <p:cNvPr id="0" name="Изображение 2048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563888" y="4725144"/>
                          <a:ext cx="388938" cy="4826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Прямоугольник 27"/>
            <p:cNvSpPr/>
            <p:nvPr/>
          </p:nvSpPr>
          <p:spPr>
            <a:xfrm>
              <a:off x="3491880" y="5301208"/>
              <a:ext cx="216024" cy="2880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9" name="Прямая соединительная линия 28"/>
            <p:cNvCxnSpPr>
              <a:stCxn id="32" idx="0"/>
              <a:endCxn id="32" idx="3"/>
            </p:cNvCxnSpPr>
            <p:nvPr/>
          </p:nvCxnSpPr>
          <p:spPr>
            <a:xfrm>
              <a:off x="3499553" y="3573016"/>
              <a:ext cx="0" cy="201622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Равнобедренный треугольник 31"/>
            <p:cNvSpPr/>
            <p:nvPr/>
          </p:nvSpPr>
          <p:spPr>
            <a:xfrm>
              <a:off x="2843808" y="3573016"/>
              <a:ext cx="2304256" cy="2016224"/>
            </a:xfrm>
            <a:prstGeom prst="triangle">
              <a:avLst>
                <a:gd name="adj" fmla="val 28458"/>
              </a:avLst>
            </a:prstGeom>
            <a:solidFill>
              <a:schemeClr val="bg1">
                <a:alpha val="0"/>
              </a:schemeClr>
            </a:solidFill>
            <a:ln w="50800">
              <a:solidFill>
                <a:srgbClr val="B22C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33" name="Object 3"/>
            <p:cNvGraphicFramePr>
              <a:graphicFrameLocks noChangeAspect="1"/>
            </p:cNvGraphicFramePr>
            <p:nvPr/>
          </p:nvGraphicFramePr>
          <p:xfrm>
            <a:off x="5868144" y="4437112"/>
            <a:ext cx="1976437" cy="1068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5" name="Формула" r:id="rId11" imgW="15544800" imgH="9448800" progId="Equation.3">
                    <p:embed/>
                  </p:oleObj>
                </mc:Choice>
                <mc:Fallback>
                  <p:oleObj name="Формула" r:id="rId11" imgW="15544800" imgH="9448800" progId="Equation.3">
                    <p:embed/>
                    <p:pic>
                      <p:nvPicPr>
                        <p:cNvPr id="0" name="Изображение 2048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5868144" y="4437112"/>
                          <a:ext cx="1976437" cy="106838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6" name="Управляющая кнопка: настраиваемая 35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Группа 138"/>
          <p:cNvGrpSpPr/>
          <p:nvPr/>
        </p:nvGrpSpPr>
        <p:grpSpPr>
          <a:xfrm>
            <a:off x="1979712" y="2564904"/>
            <a:ext cx="7056784" cy="4209305"/>
            <a:chOff x="107504" y="2532063"/>
            <a:chExt cx="7056784" cy="4209305"/>
          </a:xfrm>
        </p:grpSpPr>
        <p:grpSp>
          <p:nvGrpSpPr>
            <p:cNvPr id="44" name="Группа 56"/>
            <p:cNvGrpSpPr/>
            <p:nvPr/>
          </p:nvGrpSpPr>
          <p:grpSpPr>
            <a:xfrm>
              <a:off x="107504" y="2564904"/>
              <a:ext cx="7056784" cy="4176464"/>
              <a:chOff x="1827312" y="2340496"/>
              <a:chExt cx="7056784" cy="4176464"/>
            </a:xfrm>
          </p:grpSpPr>
          <p:sp>
            <p:nvSpPr>
              <p:cNvPr id="57" name="Прямоугольник 56"/>
              <p:cNvSpPr/>
              <p:nvPr/>
            </p:nvSpPr>
            <p:spPr>
              <a:xfrm>
                <a:off x="1827312" y="23404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aphicFrame>
          <p:nvGraphicFramePr>
            <p:cNvPr id="46" name="Object 3"/>
            <p:cNvGraphicFramePr>
              <a:graphicFrameLocks noChangeAspect="1"/>
            </p:cNvGraphicFramePr>
            <p:nvPr/>
          </p:nvGraphicFramePr>
          <p:xfrm>
            <a:off x="4894263" y="2532063"/>
            <a:ext cx="466725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6" name="Формула" r:id="rId13" imgW="3657600" imgH="3962400" progId="Equation.3">
                    <p:embed/>
                  </p:oleObj>
                </mc:Choice>
                <mc:Fallback>
                  <p:oleObj name="Формула" r:id="rId13" imgW="3657600" imgH="3962400" progId="Equation.3">
                    <p:embed/>
                    <p:pic>
                      <p:nvPicPr>
                        <p:cNvPr id="0" name="Изображение 2048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4894263" y="2532063"/>
                          <a:ext cx="466725" cy="4476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15"/>
            <p:cNvGraphicFramePr>
              <a:graphicFrameLocks noChangeAspect="1"/>
            </p:cNvGraphicFramePr>
            <p:nvPr/>
          </p:nvGraphicFramePr>
          <p:xfrm>
            <a:off x="6694488" y="4886325"/>
            <a:ext cx="466725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7" name="Формула" r:id="rId15" imgW="3657600" imgH="3962400" progId="Equation.3">
                    <p:embed/>
                  </p:oleObj>
                </mc:Choice>
                <mc:Fallback>
                  <p:oleObj name="Формула" r:id="rId15" imgW="3657600" imgH="3962400" progId="Equation.3">
                    <p:embed/>
                    <p:pic>
                      <p:nvPicPr>
                        <p:cNvPr id="0" name="Изображение 2048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6694488" y="4886325"/>
                          <a:ext cx="466725" cy="4476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16"/>
            <p:cNvGraphicFramePr>
              <a:graphicFrameLocks noChangeAspect="1"/>
            </p:cNvGraphicFramePr>
            <p:nvPr/>
          </p:nvGraphicFramePr>
          <p:xfrm>
            <a:off x="4441825" y="4891088"/>
            <a:ext cx="468313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8" name="Формула" r:id="rId17" imgW="3657600" imgH="4267200" progId="Equation.3">
                    <p:embed/>
                  </p:oleObj>
                </mc:Choice>
                <mc:Fallback>
                  <p:oleObj name="Формула" r:id="rId17" imgW="3657600" imgH="4267200" progId="Equation.3">
                    <p:embed/>
                    <p:pic>
                      <p:nvPicPr>
                        <p:cNvPr id="0" name="Изображение 2048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4441825" y="4891088"/>
                          <a:ext cx="468313" cy="4826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17"/>
            <p:cNvGraphicFramePr>
              <a:graphicFrameLocks noChangeAspect="1"/>
            </p:cNvGraphicFramePr>
            <p:nvPr/>
          </p:nvGraphicFramePr>
          <p:xfrm>
            <a:off x="5076056" y="4869160"/>
            <a:ext cx="544512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9" name="Формула" r:id="rId19" imgW="4267200" imgH="3962400" progId="Equation.3">
                    <p:embed/>
                  </p:oleObj>
                </mc:Choice>
                <mc:Fallback>
                  <p:oleObj name="Формула" r:id="rId19" imgW="4267200" imgH="3962400" progId="Equation.3">
                    <p:embed/>
                    <p:pic>
                      <p:nvPicPr>
                        <p:cNvPr id="0" name="Изображение 2048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5076056" y="4869160"/>
                          <a:ext cx="544512" cy="4476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" name="Прямоугольник 49"/>
            <p:cNvSpPr/>
            <p:nvPr/>
          </p:nvSpPr>
          <p:spPr>
            <a:xfrm>
              <a:off x="5292080" y="4581128"/>
              <a:ext cx="216024" cy="2880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1" name="Прямая соединительная линия 50"/>
            <p:cNvCxnSpPr>
              <a:stCxn id="52" idx="0"/>
              <a:endCxn id="52" idx="3"/>
            </p:cNvCxnSpPr>
            <p:nvPr/>
          </p:nvCxnSpPr>
          <p:spPr>
            <a:xfrm>
              <a:off x="5299753" y="2852936"/>
              <a:ext cx="0" cy="201622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Равнобедренный треугольник 51"/>
            <p:cNvSpPr/>
            <p:nvPr/>
          </p:nvSpPr>
          <p:spPr>
            <a:xfrm>
              <a:off x="4644008" y="2852936"/>
              <a:ext cx="2304256" cy="2016224"/>
            </a:xfrm>
            <a:prstGeom prst="triangle">
              <a:avLst>
                <a:gd name="adj" fmla="val 28458"/>
              </a:avLst>
            </a:prstGeom>
            <a:solidFill>
              <a:schemeClr val="bg1">
                <a:alpha val="0"/>
              </a:schemeClr>
            </a:solidFill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3" name="Object 7"/>
            <p:cNvGraphicFramePr>
              <a:graphicFrameLocks noChangeAspect="1"/>
            </p:cNvGraphicFramePr>
            <p:nvPr/>
          </p:nvGraphicFramePr>
          <p:xfrm>
            <a:off x="251520" y="2708920"/>
            <a:ext cx="1317625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0" name="Формула" r:id="rId21" imgW="10363200" imgH="4267200" progId="Equation.3">
                    <p:embed/>
                  </p:oleObj>
                </mc:Choice>
                <mc:Fallback>
                  <p:oleObj name="Формула" r:id="rId21" imgW="10363200" imgH="4267200" progId="Equation.3">
                    <p:embed/>
                    <p:pic>
                      <p:nvPicPr>
                        <p:cNvPr id="0" name="Изображение 2048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251520" y="2708920"/>
                          <a:ext cx="1317625" cy="4826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ct 10"/>
            <p:cNvGraphicFramePr>
              <a:graphicFrameLocks noChangeAspect="1"/>
            </p:cNvGraphicFramePr>
            <p:nvPr/>
          </p:nvGraphicFramePr>
          <p:xfrm>
            <a:off x="251520" y="3180135"/>
            <a:ext cx="2055812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1" name="Формула" r:id="rId23" imgW="16154400" imgH="4267200" progId="Equation.3">
                    <p:embed/>
                  </p:oleObj>
                </mc:Choice>
                <mc:Fallback>
                  <p:oleObj name="Формула" r:id="rId23" imgW="16154400" imgH="4267200" progId="Equation.3">
                    <p:embed/>
                    <p:pic>
                      <p:nvPicPr>
                        <p:cNvPr id="0" name="Изображение 2049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251520" y="3180135"/>
                          <a:ext cx="2055812" cy="4826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11"/>
            <p:cNvGraphicFramePr>
              <a:graphicFrameLocks noChangeAspect="1"/>
            </p:cNvGraphicFramePr>
            <p:nvPr/>
          </p:nvGraphicFramePr>
          <p:xfrm>
            <a:off x="251520" y="3612183"/>
            <a:ext cx="2520950" cy="655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2" name="Формула" r:id="rId25" imgW="19812000" imgH="5791200" progId="Equation.3">
                    <p:embed/>
                  </p:oleObj>
                </mc:Choice>
                <mc:Fallback>
                  <p:oleObj name="Формула" r:id="rId25" imgW="19812000" imgH="5791200" progId="Equation.3">
                    <p:embed/>
                    <p:pic>
                      <p:nvPicPr>
                        <p:cNvPr id="0" name="Изображение 2049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251520" y="3612183"/>
                          <a:ext cx="2520950" cy="65563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6" name="Прямая соединительная линия 55"/>
            <p:cNvCxnSpPr/>
            <p:nvPr/>
          </p:nvCxnSpPr>
          <p:spPr>
            <a:xfrm>
              <a:off x="251520" y="4332263"/>
              <a:ext cx="237626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2" name="Object 3"/>
          <p:cNvGraphicFramePr>
            <a:graphicFrameLocks noChangeAspect="1"/>
          </p:cNvGraphicFramePr>
          <p:nvPr/>
        </p:nvGraphicFramePr>
        <p:xfrm>
          <a:off x="5004048" y="5517232"/>
          <a:ext cx="3954463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Формула" r:id="rId27" imgW="31089600" imgH="9448800" progId="Equation.3">
                  <p:embed/>
                </p:oleObj>
              </mc:Choice>
              <mc:Fallback>
                <p:oleObj name="Формула" r:id="rId27" imgW="31089600" imgH="9448800" progId="Equation.3">
                  <p:embed/>
                  <p:pic>
                    <p:nvPicPr>
                      <p:cNvPr id="0" name="Изображение 20492"/>
                      <p:cNvPicPr>
                        <a:picLocks noChangeAspect="1"/>
                      </p:cNvPicPr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004048" y="5517232"/>
                        <a:ext cx="3954463" cy="106838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13"/>
          <p:cNvGraphicFramePr>
            <a:graphicFrameLocks noChangeAspect="1"/>
          </p:cNvGraphicFramePr>
          <p:nvPr/>
        </p:nvGraphicFramePr>
        <p:xfrm>
          <a:off x="2051720" y="5013176"/>
          <a:ext cx="2790825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name="Формула" r:id="rId29" imgW="21945600" imgH="9448800" progId="Equation.3">
                  <p:embed/>
                </p:oleObj>
              </mc:Choice>
              <mc:Fallback>
                <p:oleObj name="Формула" r:id="rId29" imgW="21945600" imgH="9448800" progId="Equation.3">
                  <p:embed/>
                  <p:pic>
                    <p:nvPicPr>
                      <p:cNvPr id="0" name="Изображение 20493"/>
                      <p:cNvPicPr>
                        <a:picLocks noChangeAspect="1"/>
                      </p:cNvPicPr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2051720" y="5013176"/>
                        <a:ext cx="2790825" cy="10683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Прямоугольник 63"/>
          <p:cNvSpPr/>
          <p:nvPr/>
        </p:nvSpPr>
        <p:spPr>
          <a:xfrm>
            <a:off x="7668344" y="5733256"/>
            <a:ext cx="1224136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5" name="Object 18"/>
          <p:cNvGraphicFramePr>
            <a:graphicFrameLocks noChangeAspect="1"/>
          </p:cNvGraphicFramePr>
          <p:nvPr/>
        </p:nvGraphicFramePr>
        <p:xfrm>
          <a:off x="2627784" y="4437112"/>
          <a:ext cx="13192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Формула" r:id="rId31" imgW="10363200" imgH="4267200" progId="Equation.3">
                  <p:embed/>
                </p:oleObj>
              </mc:Choice>
              <mc:Fallback>
                <p:oleObj name="Формула" r:id="rId31" imgW="10363200" imgH="4267200" progId="Equation.3">
                  <p:embed/>
                  <p:pic>
                    <p:nvPicPr>
                      <p:cNvPr id="0" name="Изображение 20494"/>
                      <p:cNvPicPr>
                        <a:picLocks noChangeAspect="1"/>
                      </p:cNvPicPr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2627784" y="4437112"/>
                        <a:ext cx="1319213" cy="482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Управляющая кнопка: далее 65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Управляющая кнопка: настраиваемая 66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№25. Треугольники. Тригонометрические функции острого угла. 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1520" y="1556792"/>
            <a:ext cx="8712968" cy="715213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42" name="Picture 6" descr="https://st2.depositphotos.com/5606164/8697/v/950/depositphotos_86972384-stock-illustration-teacher-on-a-white-background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3416442"/>
            <a:ext cx="1800200" cy="3441558"/>
          </a:xfrm>
          <a:prstGeom prst="rect">
            <a:avLst/>
          </a:prstGeom>
          <a:noFill/>
        </p:spPr>
      </p:pic>
      <p:sp>
        <p:nvSpPr>
          <p:cNvPr id="77" name="Управляющая кнопка: настраиваемая 76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8" name="Группа 44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79" name="Группа 160"/>
            <p:cNvGrpSpPr/>
            <p:nvPr/>
          </p:nvGrpSpPr>
          <p:grpSpPr>
            <a:xfrm>
              <a:off x="1979712" y="2564904"/>
              <a:ext cx="7056784" cy="4176464"/>
              <a:chOff x="1979712" y="2564904"/>
              <a:chExt cx="7056784" cy="4176464"/>
            </a:xfrm>
          </p:grpSpPr>
          <p:sp>
            <p:nvSpPr>
              <p:cNvPr id="82" name="Прямоугольник 81"/>
              <p:cNvSpPr/>
              <p:nvPr/>
            </p:nvSpPr>
            <p:spPr>
              <a:xfrm>
                <a:off x="1979712" y="2564904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" name="Text Box 5"/>
              <p:cNvSpPr txBox="1">
                <a:spLocks noChangeArrowheads="1"/>
              </p:cNvSpPr>
              <p:nvPr/>
            </p:nvSpPr>
            <p:spPr bwMode="auto">
              <a:xfrm>
                <a:off x="2195736" y="2636912"/>
                <a:ext cx="389850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i="1" dirty="0">
                    <a:latin typeface="Times New Roman" panose="02020603050405020304" pitchFamily="18" charset="0"/>
                  </a:rPr>
                  <a:t>А</a:t>
                </a:r>
                <a:endParaRPr lang="ru-RU" sz="24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4" name="Text Box 6"/>
              <p:cNvSpPr txBox="1">
                <a:spLocks noChangeArrowheads="1"/>
              </p:cNvSpPr>
              <p:nvPr/>
            </p:nvSpPr>
            <p:spPr bwMode="auto">
              <a:xfrm>
                <a:off x="4283968" y="4581128"/>
                <a:ext cx="389850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i="1" dirty="0">
                    <a:latin typeface="Times New Roman" panose="02020603050405020304" pitchFamily="18" charset="0"/>
                  </a:rPr>
                  <a:t>В</a:t>
                </a:r>
                <a:endParaRPr lang="ru-RU" sz="24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5" name="Text Box 7"/>
              <p:cNvSpPr txBox="1">
                <a:spLocks noChangeArrowheads="1"/>
              </p:cNvSpPr>
              <p:nvPr/>
            </p:nvSpPr>
            <p:spPr bwMode="auto">
              <a:xfrm>
                <a:off x="2195736" y="4581128"/>
                <a:ext cx="389850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i="1" dirty="0">
                    <a:latin typeface="Times New Roman" panose="02020603050405020304" pitchFamily="18" charset="0"/>
                  </a:rPr>
                  <a:t>С</a:t>
                </a:r>
                <a:endParaRPr lang="ru-RU" sz="2400" b="1" i="1" dirty="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86" name="Группа 152"/>
              <p:cNvGrpSpPr/>
              <p:nvPr/>
            </p:nvGrpSpPr>
            <p:grpSpPr>
              <a:xfrm>
                <a:off x="2555776" y="2852936"/>
                <a:ext cx="1697684" cy="1993968"/>
                <a:chOff x="6108655" y="2875192"/>
                <a:chExt cx="1097133" cy="1297273"/>
              </a:xfrm>
            </p:grpSpPr>
            <p:sp>
              <p:nvSpPr>
                <p:cNvPr id="88" name="Rectangle 8"/>
                <p:cNvSpPr>
                  <a:spLocks noChangeArrowheads="1"/>
                </p:cNvSpPr>
                <p:nvPr/>
              </p:nvSpPr>
              <p:spPr bwMode="auto">
                <a:xfrm>
                  <a:off x="6108656" y="4039995"/>
                  <a:ext cx="144544" cy="131886"/>
                </a:xfrm>
                <a:prstGeom prst="rect">
                  <a:avLst/>
                </a:prstGeom>
                <a:noFill/>
                <a:ln w="31750">
                  <a:solidFill>
                    <a:schemeClr val="accent3">
                      <a:lumMod val="50000"/>
                    </a:schemeClr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9" name="AutoShape 9"/>
                <p:cNvSpPr>
                  <a:spLocks noChangeArrowheads="1"/>
                </p:cNvSpPr>
                <p:nvPr/>
              </p:nvSpPr>
              <p:spPr bwMode="auto">
                <a:xfrm>
                  <a:off x="6108656" y="2875192"/>
                  <a:ext cx="1097132" cy="1297273"/>
                </a:xfrm>
                <a:prstGeom prst="rtTriangle">
                  <a:avLst/>
                </a:prstGeom>
                <a:noFill/>
                <a:ln w="57150">
                  <a:solidFill>
                    <a:srgbClr val="C00000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0" name="AutoShape 24"/>
                <p:cNvSpPr>
                  <a:spLocks noChangeArrowheads="1"/>
                </p:cNvSpPr>
                <p:nvPr/>
              </p:nvSpPr>
              <p:spPr bwMode="auto">
                <a:xfrm rot="14989937">
                  <a:off x="6160055" y="3035628"/>
                  <a:ext cx="72946" cy="175745"/>
                </a:xfrm>
                <a:prstGeom prst="moon">
                  <a:avLst>
                    <a:gd name="adj" fmla="val 31736"/>
                  </a:avLst>
                </a:prstGeom>
                <a:solidFill>
                  <a:schemeClr val="tx1"/>
                </a:solidFill>
                <a:ln w="9525">
                  <a:solidFill>
                    <a:schemeClr val="accent3">
                      <a:lumMod val="50000"/>
                    </a:schemeClr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87" name="TextBox 86"/>
              <p:cNvSpPr txBox="1"/>
              <p:nvPr/>
            </p:nvSpPr>
            <p:spPr>
              <a:xfrm>
                <a:off x="3857365" y="2636912"/>
                <a:ext cx="5099601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ru-RU" sz="28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Прямоугольный треугольник</a:t>
                </a:r>
                <a:endParaRPr lang="ru-RU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ru-RU" sz="28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— это треугольник</a:t>
                </a:r>
                <a:r>
                  <a:rPr lang="ru-RU" sz="28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endParaRPr lang="ru-RU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ru-RU" sz="28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котором один угол прямой </a:t>
                </a:r>
                <a:endParaRPr lang="ru-RU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ru-RU" sz="28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(т.е. составляет 90 градусов).</a:t>
                </a:r>
                <a:endParaRPr lang="ru-RU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aphicFrame>
          <p:nvGraphicFramePr>
            <p:cNvPr id="80" name="Object 3"/>
            <p:cNvGraphicFramePr>
              <a:graphicFrameLocks noChangeAspect="1"/>
            </p:cNvGraphicFramePr>
            <p:nvPr/>
          </p:nvGraphicFramePr>
          <p:xfrm>
            <a:off x="4499992" y="5229200"/>
            <a:ext cx="3702050" cy="484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5" name="Формула" r:id="rId3" imgW="32308800" imgH="4267200" progId="Equation.3">
                    <p:embed/>
                  </p:oleObj>
                </mc:Choice>
                <mc:Fallback>
                  <p:oleObj name="Формула" r:id="rId3" imgW="32308800" imgH="4267200" progId="Equation.3">
                    <p:embed/>
                    <p:pic>
                      <p:nvPicPr>
                        <p:cNvPr id="0" name="Изображение 2150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499992" y="5229200"/>
                          <a:ext cx="3702050" cy="48418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" name="Object 10"/>
            <p:cNvGraphicFramePr>
              <a:graphicFrameLocks noChangeAspect="1"/>
            </p:cNvGraphicFramePr>
            <p:nvPr/>
          </p:nvGraphicFramePr>
          <p:xfrm>
            <a:off x="4868863" y="5770563"/>
            <a:ext cx="3108325" cy="554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6" name="Формула" r:id="rId5" imgW="27127200" imgH="4876800" progId="Equation.3">
                    <p:embed/>
                  </p:oleObj>
                </mc:Choice>
                <mc:Fallback>
                  <p:oleObj name="Формула" r:id="rId5" imgW="27127200" imgH="4876800" progId="Equation.3">
                    <p:embed/>
                    <p:pic>
                      <p:nvPicPr>
                        <p:cNvPr id="0" name="Изображение 2150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868863" y="5770563"/>
                          <a:ext cx="3108325" cy="55403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1" name="Группа 45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92" name="Группа 193"/>
            <p:cNvGrpSpPr/>
            <p:nvPr/>
          </p:nvGrpSpPr>
          <p:grpSpPr>
            <a:xfrm>
              <a:off x="1979712" y="2564904"/>
              <a:ext cx="7056784" cy="4176464"/>
              <a:chOff x="1979712" y="2564904"/>
              <a:chExt cx="7056784" cy="4176464"/>
            </a:xfrm>
          </p:grpSpPr>
          <p:grpSp>
            <p:nvGrpSpPr>
              <p:cNvPr id="98" name="Группа 160"/>
              <p:cNvGrpSpPr/>
              <p:nvPr/>
            </p:nvGrpSpPr>
            <p:grpSpPr>
              <a:xfrm>
                <a:off x="1979712" y="2564904"/>
                <a:ext cx="7056784" cy="4176464"/>
                <a:chOff x="1979712" y="2564904"/>
                <a:chExt cx="7056784" cy="4176464"/>
              </a:xfrm>
            </p:grpSpPr>
            <p:sp>
              <p:nvSpPr>
                <p:cNvPr id="100" name="Прямоугольник 99"/>
                <p:cNvSpPr/>
                <p:nvPr/>
              </p:nvSpPr>
              <p:spPr>
                <a:xfrm>
                  <a:off x="1979712" y="2564904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1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2195736" y="2636912"/>
                  <a:ext cx="38985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400" b="1" i="1" dirty="0">
                      <a:latin typeface="Times New Roman" panose="02020603050405020304" pitchFamily="18" charset="0"/>
                    </a:rPr>
                    <a:t>А</a:t>
                  </a:r>
                  <a:endParaRPr lang="ru-RU" sz="24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2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4283968" y="4581128"/>
                  <a:ext cx="38985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400" b="1" i="1" dirty="0">
                      <a:latin typeface="Times New Roman" panose="02020603050405020304" pitchFamily="18" charset="0"/>
                    </a:rPr>
                    <a:t>В</a:t>
                  </a:r>
                  <a:endParaRPr lang="ru-RU" sz="24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195736" y="4581128"/>
                  <a:ext cx="38985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400" b="1" i="1" dirty="0">
                      <a:latin typeface="Times New Roman" panose="02020603050405020304" pitchFamily="18" charset="0"/>
                    </a:rPr>
                    <a:t>С</a:t>
                  </a:r>
                  <a:endParaRPr lang="ru-RU" sz="2400" b="1" i="1" dirty="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104" name="Группа 152"/>
                <p:cNvGrpSpPr/>
                <p:nvPr/>
              </p:nvGrpSpPr>
              <p:grpSpPr>
                <a:xfrm>
                  <a:off x="2555776" y="2852936"/>
                  <a:ext cx="1697684" cy="1993968"/>
                  <a:chOff x="6108655" y="2875192"/>
                  <a:chExt cx="1097133" cy="1297273"/>
                </a:xfrm>
              </p:grpSpPr>
              <p:sp>
                <p:nvSpPr>
                  <p:cNvPr id="106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6108656" y="4039995"/>
                    <a:ext cx="144544" cy="131886"/>
                  </a:xfrm>
                  <a:prstGeom prst="rect">
                    <a:avLst/>
                  </a:prstGeom>
                  <a:noFill/>
                  <a:ln w="31750">
                    <a:solidFill>
                      <a:schemeClr val="accent3">
                        <a:lumMod val="50000"/>
                      </a:schemeClr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7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6108656" y="2875192"/>
                    <a:ext cx="1097132" cy="1297273"/>
                  </a:xfrm>
                  <a:prstGeom prst="rtTriangle">
                    <a:avLst/>
                  </a:prstGeom>
                  <a:noFill/>
                  <a:ln w="57150">
                    <a:solidFill>
                      <a:srgbClr val="C00000"/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8" name="AutoShape 24"/>
                  <p:cNvSpPr>
                    <a:spLocks noChangeArrowheads="1"/>
                  </p:cNvSpPr>
                  <p:nvPr/>
                </p:nvSpPr>
                <p:spPr bwMode="auto">
                  <a:xfrm rot="14989937">
                    <a:off x="6160055" y="3035628"/>
                    <a:ext cx="72946" cy="175745"/>
                  </a:xfrm>
                  <a:prstGeom prst="moon">
                    <a:avLst>
                      <a:gd name="adj" fmla="val 31736"/>
                    </a:avLst>
                  </a:prstGeom>
                  <a:solidFill>
                    <a:schemeClr val="tx1"/>
                  </a:solidFill>
                  <a:ln w="9525">
                    <a:solidFill>
                      <a:schemeClr val="accent3">
                        <a:lumMod val="50000"/>
                      </a:schemeClr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05" name="TextBox 104"/>
                <p:cNvSpPr txBox="1"/>
                <p:nvPr/>
              </p:nvSpPr>
              <p:spPr>
                <a:xfrm>
                  <a:off x="8772235" y="2636912"/>
                  <a:ext cx="18473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endParaRPr lang="ru-RU" sz="2800" b="1" dirty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99" name="TextBox 98"/>
              <p:cNvSpPr txBox="1"/>
              <p:nvPr/>
            </p:nvSpPr>
            <p:spPr>
              <a:xfrm>
                <a:off x="3625446" y="4941168"/>
                <a:ext cx="5282280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Квадрат гипотенузы</a:t>
                </a:r>
                <a:endPara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равен сумме квадратов катетов</a:t>
                </a:r>
                <a:endPara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93" name="Picture 2" descr="http://www.yenifelsefe.com/Content/UserFiles/ListItem/Big/pythagoras-ve-pythagorascilik_622_11-18-07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44008" y="2708920"/>
              <a:ext cx="4278090" cy="2118156"/>
            </a:xfrm>
            <a:prstGeom prst="rect">
              <a:avLst/>
            </a:prstGeom>
            <a:noFill/>
          </p:spPr>
        </p:pic>
        <p:sp>
          <p:nvSpPr>
            <p:cNvPr id="94" name="TextBox 93"/>
            <p:cNvSpPr txBox="1"/>
            <p:nvPr/>
          </p:nvSpPr>
          <p:spPr>
            <a:xfrm>
              <a:off x="2195736" y="3717032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203848" y="4797152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347864" y="3429000"/>
              <a:ext cx="3433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7" name="Object 3"/>
            <p:cNvGraphicFramePr>
              <a:graphicFrameLocks noChangeAspect="1"/>
            </p:cNvGraphicFramePr>
            <p:nvPr/>
          </p:nvGraphicFramePr>
          <p:xfrm>
            <a:off x="4931027" y="5877272"/>
            <a:ext cx="2686055" cy="7346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7" name="Формула" r:id="rId8" imgW="17678400" imgH="4876800" progId="Equation.3">
                    <p:embed/>
                  </p:oleObj>
                </mc:Choice>
                <mc:Fallback>
                  <p:oleObj name="Формула" r:id="rId8" imgW="17678400" imgH="4876800" progId="Equation.3">
                    <p:embed/>
                    <p:pic>
                      <p:nvPicPr>
                        <p:cNvPr id="0" name="Изображение 2150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931027" y="5877272"/>
                          <a:ext cx="2686055" cy="734666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9" name="Группа 37"/>
          <p:cNvGrpSpPr/>
          <p:nvPr/>
        </p:nvGrpSpPr>
        <p:grpSpPr>
          <a:xfrm>
            <a:off x="1979712" y="2564904"/>
            <a:ext cx="7056784" cy="4176464"/>
            <a:chOff x="1979712" y="2492896"/>
            <a:chExt cx="7056784" cy="4176464"/>
          </a:xfrm>
        </p:grpSpPr>
        <p:grpSp>
          <p:nvGrpSpPr>
            <p:cNvPr id="110" name="Группа 109"/>
            <p:cNvGrpSpPr/>
            <p:nvPr/>
          </p:nvGrpSpPr>
          <p:grpSpPr>
            <a:xfrm>
              <a:off x="1979712" y="2492896"/>
              <a:ext cx="7056784" cy="4176464"/>
              <a:chOff x="1979712" y="2492896"/>
              <a:chExt cx="7056784" cy="4176464"/>
            </a:xfrm>
          </p:grpSpPr>
          <p:sp>
            <p:nvSpPr>
              <p:cNvPr id="119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0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1" name="Группа 102"/>
            <p:cNvGrpSpPr/>
            <p:nvPr/>
          </p:nvGrpSpPr>
          <p:grpSpPr>
            <a:xfrm>
              <a:off x="3563888" y="2564904"/>
              <a:ext cx="3924250" cy="2764457"/>
              <a:chOff x="2159918" y="1442395"/>
              <a:chExt cx="5064125" cy="4134493"/>
            </a:xfrm>
          </p:grpSpPr>
          <p:sp>
            <p:nvSpPr>
              <p:cNvPr id="113" name="AutoShape 4"/>
              <p:cNvSpPr>
                <a:spLocks noChangeArrowheads="1"/>
              </p:cNvSpPr>
              <p:nvPr/>
            </p:nvSpPr>
            <p:spPr bwMode="auto">
              <a:xfrm>
                <a:off x="2483768" y="2176463"/>
                <a:ext cx="4464050" cy="2952750"/>
              </a:xfrm>
              <a:prstGeom prst="triangle">
                <a:avLst>
                  <a:gd name="adj" fmla="val 48741"/>
                </a:avLst>
              </a:prstGeom>
              <a:noFill/>
              <a:ln w="50800">
                <a:solidFill>
                  <a:srgbClr val="C0000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" name="Text Box 5"/>
              <p:cNvSpPr txBox="1">
                <a:spLocks noChangeArrowheads="1"/>
              </p:cNvSpPr>
              <p:nvPr/>
            </p:nvSpPr>
            <p:spPr bwMode="auto">
              <a:xfrm>
                <a:off x="4483021" y="1442395"/>
                <a:ext cx="420689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А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5" name="Text Box 6"/>
              <p:cNvSpPr txBox="1">
                <a:spLocks noChangeArrowheads="1"/>
              </p:cNvSpPr>
              <p:nvPr/>
            </p:nvSpPr>
            <p:spPr bwMode="auto">
              <a:xfrm>
                <a:off x="2159918" y="5056188"/>
                <a:ext cx="420688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В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6" name="Text Box 7"/>
              <p:cNvSpPr txBox="1">
                <a:spLocks noChangeArrowheads="1"/>
              </p:cNvSpPr>
              <p:nvPr/>
            </p:nvSpPr>
            <p:spPr bwMode="auto">
              <a:xfrm>
                <a:off x="6803356" y="5057775"/>
                <a:ext cx="420687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С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7" name="Freeform 8"/>
              <p:cNvSpPr/>
              <p:nvPr/>
            </p:nvSpPr>
            <p:spPr bwMode="auto">
              <a:xfrm>
                <a:off x="3347368" y="3689350"/>
                <a:ext cx="241300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2" y="104"/>
                  </a:cxn>
                </a:cxnLst>
                <a:rect l="0" t="0" r="r" b="b"/>
                <a:pathLst>
                  <a:path w="152" h="104">
                    <a:moveTo>
                      <a:pt x="0" y="0"/>
                    </a:moveTo>
                    <a:lnTo>
                      <a:pt x="152" y="104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" name="Freeform 10"/>
              <p:cNvSpPr/>
              <p:nvPr/>
            </p:nvSpPr>
            <p:spPr bwMode="auto">
              <a:xfrm>
                <a:off x="5795293" y="3760788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2" name="Rectangle 12"/>
            <p:cNvSpPr>
              <a:spLocks noChangeArrowheads="1"/>
            </p:cNvSpPr>
            <p:nvPr/>
          </p:nvSpPr>
          <p:spPr bwMode="auto">
            <a:xfrm>
              <a:off x="2483768" y="5661248"/>
              <a:ext cx="6336705" cy="8651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Треугольник называется равнобедренном</a:t>
              </a:r>
              <a:endParaRPr lang="ru-RU" sz="2400" b="1" dirty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если две его стороны равны. </a:t>
              </a:r>
              <a:r>
                <a:rPr lang="ru-RU" sz="2400" b="1" i="1" dirty="0">
                  <a:latin typeface="Times New Roman" panose="02020603050405020304" pitchFamily="18" charset="0"/>
                </a:rPr>
                <a:t>АВ = АС</a:t>
              </a:r>
              <a:endParaRPr lang="ru-RU" sz="2400" b="1" i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21" name="Группа 63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122" name="Группа 160"/>
            <p:cNvGrpSpPr/>
            <p:nvPr/>
          </p:nvGrpSpPr>
          <p:grpSpPr>
            <a:xfrm>
              <a:off x="1979712" y="2564904"/>
              <a:ext cx="7056784" cy="4176464"/>
              <a:chOff x="1979712" y="2564904"/>
              <a:chExt cx="7056784" cy="4176464"/>
            </a:xfrm>
          </p:grpSpPr>
          <p:sp>
            <p:nvSpPr>
              <p:cNvPr id="163" name="Прямоугольник 162"/>
              <p:cNvSpPr/>
              <p:nvPr/>
            </p:nvSpPr>
            <p:spPr>
              <a:xfrm>
                <a:off x="1979712" y="2564904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4" name="Text Box 5"/>
              <p:cNvSpPr txBox="1">
                <a:spLocks noChangeArrowheads="1"/>
              </p:cNvSpPr>
              <p:nvPr/>
            </p:nvSpPr>
            <p:spPr bwMode="auto">
              <a:xfrm>
                <a:off x="2195736" y="2636912"/>
                <a:ext cx="389850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i="1" dirty="0">
                    <a:latin typeface="Times New Roman" panose="02020603050405020304" pitchFamily="18" charset="0"/>
                  </a:rPr>
                  <a:t>А</a:t>
                </a:r>
                <a:endParaRPr lang="ru-RU" sz="24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5" name="Text Box 6"/>
              <p:cNvSpPr txBox="1">
                <a:spLocks noChangeArrowheads="1"/>
              </p:cNvSpPr>
              <p:nvPr/>
            </p:nvSpPr>
            <p:spPr bwMode="auto">
              <a:xfrm>
                <a:off x="4572000" y="4509120"/>
                <a:ext cx="389850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i="1" dirty="0">
                    <a:latin typeface="Times New Roman" panose="02020603050405020304" pitchFamily="18" charset="0"/>
                  </a:rPr>
                  <a:t>В</a:t>
                </a:r>
                <a:endParaRPr lang="ru-RU" sz="24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6" name="Text Box 7"/>
              <p:cNvSpPr txBox="1">
                <a:spLocks noChangeArrowheads="1"/>
              </p:cNvSpPr>
              <p:nvPr/>
            </p:nvSpPr>
            <p:spPr bwMode="auto">
              <a:xfrm>
                <a:off x="2123728" y="4581128"/>
                <a:ext cx="389850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i="1" dirty="0">
                    <a:latin typeface="Times New Roman" panose="02020603050405020304" pitchFamily="18" charset="0"/>
                  </a:rPr>
                  <a:t>С</a:t>
                </a:r>
                <a:endParaRPr lang="ru-RU" sz="2400" b="1" i="1" dirty="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67" name="Группа 152"/>
              <p:cNvGrpSpPr/>
              <p:nvPr/>
            </p:nvGrpSpPr>
            <p:grpSpPr>
              <a:xfrm>
                <a:off x="2555773" y="2852936"/>
                <a:ext cx="2016221" cy="1993968"/>
                <a:chOff x="6108656" y="2875192"/>
                <a:chExt cx="1302989" cy="1297273"/>
              </a:xfrm>
            </p:grpSpPr>
            <p:sp>
              <p:nvSpPr>
                <p:cNvPr id="169" name="Rectangle 8"/>
                <p:cNvSpPr>
                  <a:spLocks noChangeArrowheads="1"/>
                </p:cNvSpPr>
                <p:nvPr/>
              </p:nvSpPr>
              <p:spPr bwMode="auto">
                <a:xfrm>
                  <a:off x="6108656" y="4039995"/>
                  <a:ext cx="144544" cy="131886"/>
                </a:xfrm>
                <a:prstGeom prst="rect">
                  <a:avLst/>
                </a:prstGeom>
                <a:noFill/>
                <a:ln w="31750">
                  <a:solidFill>
                    <a:schemeClr val="accent3">
                      <a:lumMod val="50000"/>
                    </a:schemeClr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70" name="AutoShape 9"/>
                <p:cNvSpPr>
                  <a:spLocks noChangeArrowheads="1"/>
                </p:cNvSpPr>
                <p:nvPr/>
              </p:nvSpPr>
              <p:spPr bwMode="auto">
                <a:xfrm>
                  <a:off x="6108656" y="2875192"/>
                  <a:ext cx="1302989" cy="1297273"/>
                </a:xfrm>
                <a:prstGeom prst="rtTriangle">
                  <a:avLst/>
                </a:prstGeom>
                <a:noFill/>
                <a:ln w="57150">
                  <a:solidFill>
                    <a:srgbClr val="C00000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168" name="TextBox 167"/>
              <p:cNvSpPr txBox="1"/>
              <p:nvPr/>
            </p:nvSpPr>
            <p:spPr>
              <a:xfrm>
                <a:off x="8772235" y="2636912"/>
                <a:ext cx="1847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endParaRPr lang="ru-RU" sz="2800" b="1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4" name="TextBox 123"/>
            <p:cNvSpPr txBox="1"/>
            <p:nvPr/>
          </p:nvSpPr>
          <p:spPr>
            <a:xfrm>
              <a:off x="2195736" y="342900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3347864" y="4797152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3491880" y="3284984"/>
              <a:ext cx="3433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40" name="Object 3"/>
            <p:cNvGraphicFramePr>
              <a:graphicFrameLocks noChangeAspect="1"/>
            </p:cNvGraphicFramePr>
            <p:nvPr/>
          </p:nvGraphicFramePr>
          <p:xfrm>
            <a:off x="4788024" y="2636912"/>
            <a:ext cx="2736304" cy="4878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8" name="Формула" r:id="rId10" imgW="27127200" imgH="4876800" progId="Equation.3">
                    <p:embed/>
                  </p:oleObj>
                </mc:Choice>
                <mc:Fallback>
                  <p:oleObj name="Формула" r:id="rId10" imgW="27127200" imgH="4876800" progId="Equation.3">
                    <p:embed/>
                    <p:pic>
                      <p:nvPicPr>
                        <p:cNvPr id="0" name="Изображение 2150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4788024" y="2636912"/>
                          <a:ext cx="2736304" cy="487836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0" name="Object 4"/>
            <p:cNvGraphicFramePr>
              <a:graphicFrameLocks noChangeAspect="1"/>
            </p:cNvGraphicFramePr>
            <p:nvPr/>
          </p:nvGraphicFramePr>
          <p:xfrm>
            <a:off x="5364088" y="3068960"/>
            <a:ext cx="1506538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9" name="Формула" r:id="rId12" imgW="14935200" imgH="4267200" progId="Equation.3">
                    <p:embed/>
                  </p:oleObj>
                </mc:Choice>
                <mc:Fallback>
                  <p:oleObj name="Формула" r:id="rId12" imgW="14935200" imgH="4267200" progId="Equation.3">
                    <p:embed/>
                    <p:pic>
                      <p:nvPicPr>
                        <p:cNvPr id="0" name="Изображение 2150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5364088" y="3068960"/>
                          <a:ext cx="1506538" cy="42862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61" name="Прямая соединительная линия 160"/>
            <p:cNvCxnSpPr/>
            <p:nvPr/>
          </p:nvCxnSpPr>
          <p:spPr>
            <a:xfrm>
              <a:off x="4572000" y="4005064"/>
              <a:ext cx="32403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62" name="Object 5"/>
            <p:cNvGraphicFramePr>
              <a:graphicFrameLocks noChangeAspect="1"/>
            </p:cNvGraphicFramePr>
            <p:nvPr/>
          </p:nvGraphicFramePr>
          <p:xfrm>
            <a:off x="5364088" y="3429000"/>
            <a:ext cx="1577975" cy="549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0" name="Формула" r:id="rId14" imgW="12192000" imgH="4267200" progId="Equation.3">
                    <p:embed/>
                  </p:oleObj>
                </mc:Choice>
                <mc:Fallback>
                  <p:oleObj name="Формула" r:id="rId14" imgW="12192000" imgH="4267200" progId="Equation.3">
                    <p:embed/>
                    <p:pic>
                      <p:nvPicPr>
                        <p:cNvPr id="0" name="Изображение 2150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5364088" y="3429000"/>
                          <a:ext cx="1577975" cy="5492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1" name="Управляющая кнопка: настраиваемая 170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rgbClr val="B31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(3)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2" name="Прямая соединительная линия 171"/>
          <p:cNvCxnSpPr/>
          <p:nvPr/>
        </p:nvCxnSpPr>
        <p:spPr>
          <a:xfrm>
            <a:off x="2411760" y="3933056"/>
            <a:ext cx="2160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Прямая соединительная линия 172"/>
          <p:cNvCxnSpPr/>
          <p:nvPr/>
        </p:nvCxnSpPr>
        <p:spPr>
          <a:xfrm>
            <a:off x="3347864" y="4725144"/>
            <a:ext cx="0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4" name="Object 5"/>
          <p:cNvGraphicFramePr>
            <a:graphicFrameLocks noChangeAspect="1"/>
          </p:cNvGraphicFramePr>
          <p:nvPr/>
        </p:nvGraphicFramePr>
        <p:xfrm>
          <a:off x="5292080" y="4005064"/>
          <a:ext cx="205105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Формула" r:id="rId16" imgW="15849600" imgH="4267200" progId="Equation.3">
                  <p:embed/>
                </p:oleObj>
              </mc:Choice>
              <mc:Fallback>
                <p:oleObj name="Формула" r:id="rId16" imgW="15849600" imgH="4267200" progId="Equation.3">
                  <p:embed/>
                  <p:pic>
                    <p:nvPicPr>
                      <p:cNvPr id="0" name="Изображение 21510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292080" y="4005064"/>
                        <a:ext cx="2051050" cy="5492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" name="Object 3"/>
          <p:cNvGraphicFramePr>
            <a:graphicFrameLocks noChangeAspect="1"/>
          </p:cNvGraphicFramePr>
          <p:nvPr/>
        </p:nvGraphicFramePr>
        <p:xfrm>
          <a:off x="5076056" y="5013176"/>
          <a:ext cx="1008063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Формула" r:id="rId18" imgW="8534400" imgH="4267200" progId="Equation.3">
                  <p:embed/>
                </p:oleObj>
              </mc:Choice>
              <mc:Fallback>
                <p:oleObj name="Формула" r:id="rId18" imgW="8534400" imgH="4267200" progId="Equation.3">
                  <p:embed/>
                  <p:pic>
                    <p:nvPicPr>
                      <p:cNvPr id="0" name="Изображение 21511"/>
                      <p:cNvPicPr>
                        <a:picLocks noChangeAspect="1"/>
                      </p:cNvPicPr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076056" y="5013176"/>
                        <a:ext cx="1008063" cy="5000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" name="Object 11"/>
          <p:cNvGraphicFramePr>
            <a:graphicFrameLocks noChangeAspect="1"/>
          </p:cNvGraphicFramePr>
          <p:nvPr/>
        </p:nvGraphicFramePr>
        <p:xfrm>
          <a:off x="5076056" y="4509120"/>
          <a:ext cx="208756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Формула" r:id="rId20" imgW="17678400" imgH="4876800" progId="Equation.3">
                  <p:embed/>
                </p:oleObj>
              </mc:Choice>
              <mc:Fallback>
                <p:oleObj name="Формула" r:id="rId20" imgW="17678400" imgH="4876800" progId="Equation.3">
                  <p:embed/>
                  <p:pic>
                    <p:nvPicPr>
                      <p:cNvPr id="0" name="Изображение 21512"/>
                      <p:cNvPicPr>
                        <a:picLocks noChangeAspect="1"/>
                      </p:cNvPicPr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076056" y="4509120"/>
                        <a:ext cx="2087563" cy="571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" name="AutoShape 19"/>
          <p:cNvSpPr/>
          <p:nvPr/>
        </p:nvSpPr>
        <p:spPr bwMode="auto">
          <a:xfrm rot="10800000">
            <a:off x="7092280" y="4581128"/>
            <a:ext cx="269734" cy="1133503"/>
          </a:xfrm>
          <a:prstGeom prst="leftBrace">
            <a:avLst>
              <a:gd name="adj1" fmla="val 28298"/>
              <a:gd name="adj2" fmla="val 51389"/>
            </a:avLst>
          </a:prstGeom>
          <a:noFill/>
          <a:ln w="44450">
            <a:solidFill>
              <a:srgbClr val="C00000"/>
            </a:solidFill>
            <a:rou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8" name="Стрелка вправо с вырезом 177"/>
          <p:cNvSpPr/>
          <p:nvPr/>
        </p:nvSpPr>
        <p:spPr>
          <a:xfrm>
            <a:off x="7596336" y="5013176"/>
            <a:ext cx="1080120" cy="288032"/>
          </a:xfrm>
          <a:prstGeom prst="notchedRightArrow">
            <a:avLst>
              <a:gd name="adj1" fmla="val 50000"/>
              <a:gd name="adj2" fmla="val 117055"/>
            </a:avLst>
          </a:prstGeom>
          <a:solidFill>
            <a:srgbClr val="B3190D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Стрелка вправо с вырезом 178"/>
          <p:cNvSpPr/>
          <p:nvPr/>
        </p:nvSpPr>
        <p:spPr>
          <a:xfrm>
            <a:off x="2195736" y="6021288"/>
            <a:ext cx="1080120" cy="288032"/>
          </a:xfrm>
          <a:prstGeom prst="notchedRightArrow">
            <a:avLst>
              <a:gd name="adj1" fmla="val 50000"/>
              <a:gd name="adj2" fmla="val 117055"/>
            </a:avLst>
          </a:prstGeom>
          <a:solidFill>
            <a:srgbClr val="B3190D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0" name="Object 12"/>
          <p:cNvGraphicFramePr>
            <a:graphicFrameLocks noChangeAspect="1"/>
          </p:cNvGraphicFramePr>
          <p:nvPr/>
        </p:nvGraphicFramePr>
        <p:xfrm>
          <a:off x="3257550" y="5445125"/>
          <a:ext cx="3779838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Формула" r:id="rId22" imgW="32004000" imgH="10972800" progId="Equation.3">
                  <p:embed/>
                </p:oleObj>
              </mc:Choice>
              <mc:Fallback>
                <p:oleObj name="Формула" r:id="rId22" imgW="32004000" imgH="10972800" progId="Equation.3">
                  <p:embed/>
                  <p:pic>
                    <p:nvPicPr>
                      <p:cNvPr id="0" name="Изображение 21513"/>
                      <p:cNvPicPr>
                        <a:picLocks noChangeAspect="1"/>
                      </p:cNvPicPr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257550" y="5445125"/>
                        <a:ext cx="3779838" cy="12858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" name="Прямоугольник 180"/>
          <p:cNvSpPr/>
          <p:nvPr/>
        </p:nvSpPr>
        <p:spPr>
          <a:xfrm>
            <a:off x="6300192" y="5733256"/>
            <a:ext cx="720080" cy="7200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Управляющая кнопка: далее 181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3" name="Управляющая кнопка: настраиваемая 182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№25. Треугольники. Тригонометрические функции острого угла. 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500"/>
                            </p:stCondLst>
                            <p:childTnLst>
                              <p:par>
                                <p:cTn id="9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</p:childTnLst>
        </p:cTn>
      </p:par>
    </p:tnLst>
    <p:bldLst>
      <p:bldP spid="177" grpId="0" animBg="1"/>
      <p:bldP spid="178" grpId="0" animBg="1"/>
      <p:bldP spid="179" grpId="0" animBg="1"/>
      <p:bldP spid="18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Управляющая кнопка: настраиваемая 29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1" name="Группа 80"/>
          <p:cNvGrpSpPr/>
          <p:nvPr/>
        </p:nvGrpSpPr>
        <p:grpSpPr>
          <a:xfrm>
            <a:off x="251520" y="1556792"/>
            <a:ext cx="8712968" cy="679927"/>
            <a:chOff x="251520" y="4581128"/>
            <a:chExt cx="8712968" cy="679927"/>
          </a:xfrm>
        </p:grpSpPr>
        <p:pic>
          <p:nvPicPr>
            <p:cNvPr id="82" name="Picture 4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251520" y="4581128"/>
              <a:ext cx="8712968" cy="679927"/>
            </a:xfrm>
            <a:prstGeom prst="rect">
              <a:avLst/>
            </a:prstGeom>
            <a:noFill/>
            <a:ln w="38100">
              <a:solidFill>
                <a:srgbClr val="A42518"/>
              </a:solidFill>
              <a:miter lim="800000"/>
              <a:headEnd/>
              <a:tailEnd/>
            </a:ln>
          </p:spPr>
        </p:pic>
        <p:sp>
          <p:nvSpPr>
            <p:cNvPr id="83" name="Прямоугольник 82"/>
            <p:cNvSpPr/>
            <p:nvPr/>
          </p:nvSpPr>
          <p:spPr>
            <a:xfrm>
              <a:off x="251520" y="4581128"/>
              <a:ext cx="8640960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528" y="4808506"/>
              <a:ext cx="7920880" cy="312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6" name="Группа 95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3" name="Группа 3"/>
            <p:cNvGrpSpPr/>
            <p:nvPr/>
          </p:nvGrpSpPr>
          <p:grpSpPr>
            <a:xfrm>
              <a:off x="1979712" y="2564904"/>
              <a:ext cx="7056784" cy="4176464"/>
              <a:chOff x="1979712" y="2492896"/>
              <a:chExt cx="7056784" cy="4176464"/>
            </a:xfrm>
          </p:grpSpPr>
          <p:sp>
            <p:nvSpPr>
              <p:cNvPr id="13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2483768" y="4869160"/>
              <a:ext cx="325997" cy="34709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>
                  <a:latin typeface="Times New Roman" panose="02020603050405020304" pitchFamily="18" charset="0"/>
                </a:rPr>
                <a:t>А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4572000" y="4869160"/>
              <a:ext cx="325995" cy="34709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>
                  <a:latin typeface="Times New Roman" panose="02020603050405020304" pitchFamily="18" charset="0"/>
                </a:rPr>
                <a:t>С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2267744" y="5445224"/>
              <a:ext cx="6336705" cy="8651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latin typeface="Times New Roman" panose="02020603050405020304" pitchFamily="18" charset="0"/>
                </a:rPr>
                <a:t>Если два угла одного треугольника равны</a:t>
              </a:r>
              <a:endPara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latin typeface="Times New Roman" panose="02020603050405020304" pitchFamily="18" charset="0"/>
                </a:rPr>
                <a:t>двум углам другого треугольника,</a:t>
              </a:r>
              <a:endPara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latin typeface="Times New Roman" panose="02020603050405020304" pitchFamily="18" charset="0"/>
                </a:rPr>
                <a:t>то такие треугольники подобны</a:t>
              </a:r>
              <a:endParaRPr lang="ru-RU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7" name="Text Box 7"/>
            <p:cNvSpPr txBox="1">
              <a:spLocks noChangeArrowheads="1"/>
            </p:cNvSpPr>
            <p:nvPr/>
          </p:nvSpPr>
          <p:spPr bwMode="auto">
            <a:xfrm>
              <a:off x="3779912" y="3140968"/>
              <a:ext cx="423514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 smtClean="0">
                  <a:latin typeface="Times New Roman" panose="02020603050405020304" pitchFamily="18" charset="0"/>
                </a:rPr>
                <a:t>В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28" name="Text Box 7"/>
            <p:cNvSpPr txBox="1">
              <a:spLocks noChangeArrowheads="1"/>
            </p:cNvSpPr>
            <p:nvPr/>
          </p:nvSpPr>
          <p:spPr bwMode="auto">
            <a:xfrm>
              <a:off x="8388424" y="4725144"/>
              <a:ext cx="423514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i="1" dirty="0" smtClean="0">
                  <a:latin typeface="Times New Roman" panose="02020603050405020304" pitchFamily="18" charset="0"/>
                </a:rPr>
                <a:t>K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85" name="Равнобедренный треугольник 84"/>
            <p:cNvSpPr/>
            <p:nvPr/>
          </p:nvSpPr>
          <p:spPr>
            <a:xfrm>
              <a:off x="2915816" y="3717032"/>
              <a:ext cx="1656184" cy="1512168"/>
            </a:xfrm>
            <a:prstGeom prst="triangle">
              <a:avLst>
                <a:gd name="adj" fmla="val 66298"/>
              </a:avLst>
            </a:prstGeom>
            <a:solidFill>
              <a:schemeClr val="accent1">
                <a:alpha val="0"/>
              </a:schemeClr>
            </a:solidFill>
            <a:ln w="50800">
              <a:solidFill>
                <a:srgbClr val="B22C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Равнобедренный треугольник 86"/>
            <p:cNvSpPr/>
            <p:nvPr/>
          </p:nvSpPr>
          <p:spPr>
            <a:xfrm>
              <a:off x="5580112" y="2852936"/>
              <a:ext cx="2808312" cy="2376264"/>
            </a:xfrm>
            <a:prstGeom prst="triangle">
              <a:avLst>
                <a:gd name="adj" fmla="val 66298"/>
              </a:avLst>
            </a:prstGeom>
            <a:solidFill>
              <a:schemeClr val="accent1">
                <a:alpha val="0"/>
              </a:schemeClr>
            </a:solidFill>
            <a:ln w="50800">
              <a:solidFill>
                <a:srgbClr val="B22C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Text Box 7"/>
            <p:cNvSpPr txBox="1">
              <a:spLocks noChangeArrowheads="1"/>
            </p:cNvSpPr>
            <p:nvPr/>
          </p:nvSpPr>
          <p:spPr bwMode="auto">
            <a:xfrm>
              <a:off x="7452320" y="2636912"/>
              <a:ext cx="444352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i="1" dirty="0" smtClean="0">
                  <a:latin typeface="Times New Roman" panose="02020603050405020304" pitchFamily="18" charset="0"/>
                </a:rPr>
                <a:t>N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89" name="Text Box 7"/>
            <p:cNvSpPr txBox="1">
              <a:spLocks noChangeArrowheads="1"/>
            </p:cNvSpPr>
            <p:nvPr/>
          </p:nvSpPr>
          <p:spPr bwMode="auto">
            <a:xfrm>
              <a:off x="5148064" y="4869160"/>
              <a:ext cx="503664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 smtClean="0">
                  <a:latin typeface="Times New Roman" panose="02020603050405020304" pitchFamily="18" charset="0"/>
                </a:rPr>
                <a:t>М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90" name="Месяц 89"/>
            <p:cNvSpPr/>
            <p:nvPr/>
          </p:nvSpPr>
          <p:spPr>
            <a:xfrm rot="1435334">
              <a:off x="7770381" y="4606215"/>
              <a:ext cx="241176" cy="554360"/>
            </a:xfrm>
            <a:prstGeom prst="moon">
              <a:avLst>
                <a:gd name="adj" fmla="val 1831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Месяц 90"/>
            <p:cNvSpPr/>
            <p:nvPr/>
          </p:nvSpPr>
          <p:spPr>
            <a:xfrm rot="1435334">
              <a:off x="3953957" y="4606215"/>
              <a:ext cx="241176" cy="554360"/>
            </a:xfrm>
            <a:prstGeom prst="moon">
              <a:avLst>
                <a:gd name="adj" fmla="val 1831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Месяц 91"/>
            <p:cNvSpPr/>
            <p:nvPr/>
          </p:nvSpPr>
          <p:spPr>
            <a:xfrm rot="1435334">
              <a:off x="4149168" y="4738420"/>
              <a:ext cx="157416" cy="433966"/>
            </a:xfrm>
            <a:prstGeom prst="moon">
              <a:avLst>
                <a:gd name="adj" fmla="val 1831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Месяц 92"/>
            <p:cNvSpPr/>
            <p:nvPr/>
          </p:nvSpPr>
          <p:spPr>
            <a:xfrm rot="1435334">
              <a:off x="7965592" y="4738421"/>
              <a:ext cx="157416" cy="433966"/>
            </a:xfrm>
            <a:prstGeom prst="moon">
              <a:avLst>
                <a:gd name="adj" fmla="val 1831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Месяц 93"/>
            <p:cNvSpPr/>
            <p:nvPr/>
          </p:nvSpPr>
          <p:spPr>
            <a:xfrm rot="9784620">
              <a:off x="5913674" y="4812130"/>
              <a:ext cx="152830" cy="335563"/>
            </a:xfrm>
            <a:prstGeom prst="moon">
              <a:avLst>
                <a:gd name="adj" fmla="val 1831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Месяц 94"/>
            <p:cNvSpPr/>
            <p:nvPr/>
          </p:nvSpPr>
          <p:spPr>
            <a:xfrm rot="9784620">
              <a:off x="3249378" y="4812131"/>
              <a:ext cx="152830" cy="335563"/>
            </a:xfrm>
            <a:prstGeom prst="moon">
              <a:avLst>
                <a:gd name="adj" fmla="val 1831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6" name="Picture 6" descr="https://st2.depositphotos.com/5606164/8697/v/950/depositphotos_86972384-stock-illustration-teacher-on-a-white-background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3416442"/>
            <a:ext cx="1800200" cy="3441558"/>
          </a:xfrm>
          <a:prstGeom prst="rect">
            <a:avLst/>
          </a:prstGeom>
          <a:noFill/>
        </p:spPr>
      </p:pic>
      <p:sp>
        <p:nvSpPr>
          <p:cNvPr id="97" name="Управляющая кнопка: далее 96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Управляющая кнопка: настраиваемая 97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№25. Треугольники. Тригонометрические функции острого угла.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Управляющая кнопка: настраиваемая 62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3" name="Группа 193"/>
            <p:cNvGrpSpPr/>
            <p:nvPr/>
          </p:nvGrpSpPr>
          <p:grpSpPr>
            <a:xfrm>
              <a:off x="1979712" y="2564904"/>
              <a:ext cx="7056784" cy="4176464"/>
              <a:chOff x="1979712" y="2564904"/>
              <a:chExt cx="7056784" cy="4176464"/>
            </a:xfrm>
          </p:grpSpPr>
          <p:grpSp>
            <p:nvGrpSpPr>
              <p:cNvPr id="4" name="Группа 160"/>
              <p:cNvGrpSpPr/>
              <p:nvPr/>
            </p:nvGrpSpPr>
            <p:grpSpPr>
              <a:xfrm>
                <a:off x="1979712" y="2564904"/>
                <a:ext cx="7056784" cy="4176464"/>
                <a:chOff x="1979712" y="2564904"/>
                <a:chExt cx="7056784" cy="4176464"/>
              </a:xfrm>
            </p:grpSpPr>
            <p:sp>
              <p:nvSpPr>
                <p:cNvPr id="54" name="Прямоугольник 53"/>
                <p:cNvSpPr/>
                <p:nvPr/>
              </p:nvSpPr>
              <p:spPr>
                <a:xfrm>
                  <a:off x="1979712" y="2564904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5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2195736" y="2636912"/>
                  <a:ext cx="38985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400" b="1" i="1" dirty="0">
                      <a:latin typeface="Times New Roman" panose="02020603050405020304" pitchFamily="18" charset="0"/>
                    </a:rPr>
                    <a:t>А</a:t>
                  </a:r>
                  <a:endParaRPr lang="ru-RU" sz="24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6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4283968" y="4581128"/>
                  <a:ext cx="38985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400" b="1" i="1" dirty="0">
                      <a:latin typeface="Times New Roman" panose="02020603050405020304" pitchFamily="18" charset="0"/>
                    </a:rPr>
                    <a:t>В</a:t>
                  </a:r>
                  <a:endParaRPr lang="ru-RU" sz="24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195736" y="4581128"/>
                  <a:ext cx="38985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400" b="1" i="1" dirty="0">
                      <a:latin typeface="Times New Roman" panose="02020603050405020304" pitchFamily="18" charset="0"/>
                    </a:rPr>
                    <a:t>С</a:t>
                  </a:r>
                  <a:endParaRPr lang="ru-RU" sz="2400" b="1" i="1" dirty="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5" name="Группа 152"/>
                <p:cNvGrpSpPr/>
                <p:nvPr/>
              </p:nvGrpSpPr>
              <p:grpSpPr>
                <a:xfrm>
                  <a:off x="2555776" y="2852936"/>
                  <a:ext cx="1697684" cy="1993968"/>
                  <a:chOff x="6108655" y="2875192"/>
                  <a:chExt cx="1097133" cy="1297273"/>
                </a:xfrm>
              </p:grpSpPr>
              <p:sp>
                <p:nvSpPr>
                  <p:cNvPr id="60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6108656" y="4039995"/>
                    <a:ext cx="144544" cy="131886"/>
                  </a:xfrm>
                  <a:prstGeom prst="rect">
                    <a:avLst/>
                  </a:prstGeom>
                  <a:noFill/>
                  <a:ln w="31750">
                    <a:solidFill>
                      <a:schemeClr val="accent3">
                        <a:lumMod val="50000"/>
                      </a:schemeClr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6108656" y="2875192"/>
                    <a:ext cx="1097132" cy="1297273"/>
                  </a:xfrm>
                  <a:prstGeom prst="rtTriangle">
                    <a:avLst/>
                  </a:prstGeom>
                  <a:noFill/>
                  <a:ln w="57150">
                    <a:solidFill>
                      <a:srgbClr val="C00000"/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" name="AutoShape 24"/>
                  <p:cNvSpPr>
                    <a:spLocks noChangeArrowheads="1"/>
                  </p:cNvSpPr>
                  <p:nvPr/>
                </p:nvSpPr>
                <p:spPr bwMode="auto">
                  <a:xfrm rot="14989937">
                    <a:off x="6160055" y="3035628"/>
                    <a:ext cx="72946" cy="175745"/>
                  </a:xfrm>
                  <a:prstGeom prst="moon">
                    <a:avLst>
                      <a:gd name="adj" fmla="val 31736"/>
                    </a:avLst>
                  </a:prstGeom>
                  <a:solidFill>
                    <a:schemeClr val="tx1"/>
                  </a:solidFill>
                  <a:ln w="9525">
                    <a:solidFill>
                      <a:schemeClr val="accent3">
                        <a:lumMod val="50000"/>
                      </a:schemeClr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59" name="TextBox 58"/>
                <p:cNvSpPr txBox="1"/>
                <p:nvPr/>
              </p:nvSpPr>
              <p:spPr>
                <a:xfrm>
                  <a:off x="8772235" y="2636912"/>
                  <a:ext cx="18473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endParaRPr lang="ru-RU" sz="2800" b="1" dirty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3" name="TextBox 52"/>
              <p:cNvSpPr txBox="1"/>
              <p:nvPr/>
            </p:nvSpPr>
            <p:spPr>
              <a:xfrm>
                <a:off x="3790297" y="2780928"/>
                <a:ext cx="5127879" cy="2246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Синусом острого угла</a:t>
                </a:r>
                <a:endPara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прямоугольного треугольника</a:t>
                </a:r>
                <a:endPara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называют отношение</a:t>
                </a:r>
                <a:endPara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противолежащего катета</a:t>
                </a:r>
                <a:endPara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 гипотенузе</a:t>
                </a:r>
                <a:endPara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2195736" y="3717032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203848" y="4797152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347864" y="3429000"/>
              <a:ext cx="3433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1" name="Object 3"/>
            <p:cNvGraphicFramePr>
              <a:graphicFrameLocks noChangeAspect="1"/>
            </p:cNvGraphicFramePr>
            <p:nvPr/>
          </p:nvGraphicFramePr>
          <p:xfrm>
            <a:off x="5162550" y="5172075"/>
            <a:ext cx="2224088" cy="1423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29" name="Формула" r:id="rId1" imgW="14630400" imgH="9448800" progId="Equation.3">
                    <p:embed/>
                  </p:oleObj>
                </mc:Choice>
                <mc:Fallback>
                  <p:oleObj name="Формула" r:id="rId1" imgW="14630400" imgH="9448800" progId="Equation.3">
                    <p:embed/>
                    <p:pic>
                      <p:nvPicPr>
                        <p:cNvPr id="0" name="Изображение 2252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5162550" y="5172075"/>
                          <a:ext cx="2224088" cy="142398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1368" name="Object 8"/>
            <p:cNvGraphicFramePr>
              <a:graphicFrameLocks noChangeAspect="1"/>
            </p:cNvGraphicFramePr>
            <p:nvPr/>
          </p:nvGraphicFramePr>
          <p:xfrm>
            <a:off x="2627784" y="3284984"/>
            <a:ext cx="286521" cy="261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0" name="Формула" r:id="rId3" imgW="3657600" imgH="3352800" progId="Equation.3">
                    <p:embed/>
                  </p:oleObj>
                </mc:Choice>
                <mc:Fallback>
                  <p:oleObj name="Формула" r:id="rId3" imgW="3657600" imgH="3352800" progId="Equation.3">
                    <p:embed/>
                    <p:pic>
                      <p:nvPicPr>
                        <p:cNvPr id="0" name="Изображение 2252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627784" y="3284984"/>
                          <a:ext cx="286521" cy="261144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484784"/>
            <a:ext cx="8712968" cy="756318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66" name="Управляющая кнопка: настраиваемая 65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7" name="Группа 76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83" name="Группа 63"/>
            <p:cNvGrpSpPr/>
            <p:nvPr/>
          </p:nvGrpSpPr>
          <p:grpSpPr>
            <a:xfrm>
              <a:off x="1979712" y="2564904"/>
              <a:ext cx="7056784" cy="4176464"/>
              <a:chOff x="1979712" y="2564904"/>
              <a:chExt cx="7056784" cy="4176464"/>
            </a:xfrm>
          </p:grpSpPr>
          <p:grpSp>
            <p:nvGrpSpPr>
              <p:cNvPr id="85" name="Группа 160"/>
              <p:cNvGrpSpPr/>
              <p:nvPr/>
            </p:nvGrpSpPr>
            <p:grpSpPr>
              <a:xfrm>
                <a:off x="1979712" y="2564904"/>
                <a:ext cx="7056784" cy="4176464"/>
                <a:chOff x="1979712" y="2564904"/>
                <a:chExt cx="7056784" cy="4176464"/>
              </a:xfrm>
            </p:grpSpPr>
            <p:sp>
              <p:nvSpPr>
                <p:cNvPr id="92" name="Прямоугольник 91"/>
                <p:cNvSpPr/>
                <p:nvPr/>
              </p:nvSpPr>
              <p:spPr>
                <a:xfrm>
                  <a:off x="1979712" y="2564904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3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2195736" y="2636912"/>
                  <a:ext cx="38985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400" b="1" i="1" dirty="0">
                      <a:latin typeface="Times New Roman" panose="02020603050405020304" pitchFamily="18" charset="0"/>
                    </a:rPr>
                    <a:t>А</a:t>
                  </a:r>
                  <a:endParaRPr lang="ru-RU" sz="24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4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4283968" y="4581128"/>
                  <a:ext cx="38985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400" b="1" i="1" dirty="0">
                      <a:latin typeface="Times New Roman" panose="02020603050405020304" pitchFamily="18" charset="0"/>
                    </a:rPr>
                    <a:t>В</a:t>
                  </a:r>
                  <a:endParaRPr lang="ru-RU" sz="24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195736" y="4581128"/>
                  <a:ext cx="38985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400" b="1" i="1" dirty="0">
                      <a:latin typeface="Times New Roman" panose="02020603050405020304" pitchFamily="18" charset="0"/>
                    </a:rPr>
                    <a:t>С</a:t>
                  </a:r>
                  <a:endParaRPr lang="ru-RU" sz="2400" b="1" i="1" dirty="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96" name="Группа 152"/>
                <p:cNvGrpSpPr/>
                <p:nvPr/>
              </p:nvGrpSpPr>
              <p:grpSpPr>
                <a:xfrm>
                  <a:off x="2555776" y="2852936"/>
                  <a:ext cx="1697684" cy="1993968"/>
                  <a:chOff x="6108655" y="2875192"/>
                  <a:chExt cx="1097133" cy="1297273"/>
                </a:xfrm>
              </p:grpSpPr>
              <p:sp>
                <p:nvSpPr>
                  <p:cNvPr id="98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6108656" y="4039995"/>
                    <a:ext cx="144544" cy="131886"/>
                  </a:xfrm>
                  <a:prstGeom prst="rect">
                    <a:avLst/>
                  </a:prstGeom>
                  <a:noFill/>
                  <a:ln w="31750">
                    <a:solidFill>
                      <a:schemeClr val="tx1"/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9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6108656" y="2875192"/>
                    <a:ext cx="1097132" cy="1297273"/>
                  </a:xfrm>
                  <a:prstGeom prst="rtTriangle">
                    <a:avLst/>
                  </a:prstGeom>
                  <a:noFill/>
                  <a:ln w="57150">
                    <a:solidFill>
                      <a:srgbClr val="C00000"/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0" name="AutoShape 24"/>
                  <p:cNvSpPr>
                    <a:spLocks noChangeArrowheads="1"/>
                  </p:cNvSpPr>
                  <p:nvPr/>
                </p:nvSpPr>
                <p:spPr bwMode="auto">
                  <a:xfrm rot="14989937">
                    <a:off x="6160055" y="3035628"/>
                    <a:ext cx="72946" cy="175745"/>
                  </a:xfrm>
                  <a:prstGeom prst="moon">
                    <a:avLst>
                      <a:gd name="adj" fmla="val 31736"/>
                    </a:avLst>
                  </a:prstGeom>
                  <a:solidFill>
                    <a:schemeClr val="tx1"/>
                  </a:solidFill>
                  <a:ln w="9525">
                    <a:solidFill>
                      <a:schemeClr val="accent3">
                        <a:lumMod val="50000"/>
                      </a:schemeClr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97" name="TextBox 96"/>
                <p:cNvSpPr txBox="1"/>
                <p:nvPr/>
              </p:nvSpPr>
              <p:spPr>
                <a:xfrm>
                  <a:off x="8772235" y="2636912"/>
                  <a:ext cx="18473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endParaRPr lang="ru-RU" sz="2800" b="1" dirty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86" name="TextBox 85"/>
              <p:cNvSpPr txBox="1"/>
              <p:nvPr/>
            </p:nvSpPr>
            <p:spPr>
              <a:xfrm>
                <a:off x="2195736" y="3717032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ru-RU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3203848" y="4797152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:endParaRPr lang="ru-RU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3347864" y="3429000"/>
                <a:ext cx="3433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endParaRPr lang="ru-RU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aphicFrame>
            <p:nvGraphicFramePr>
              <p:cNvPr id="89" name="Object 3"/>
              <p:cNvGraphicFramePr>
                <a:graphicFrameLocks noChangeAspect="1"/>
              </p:cNvGraphicFramePr>
              <p:nvPr/>
            </p:nvGraphicFramePr>
            <p:xfrm>
              <a:off x="4788024" y="2636912"/>
              <a:ext cx="2736304" cy="4878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531" name="Формула" r:id="rId6" imgW="27127200" imgH="4876800" progId="Equation.3">
                      <p:embed/>
                    </p:oleObj>
                  </mc:Choice>
                  <mc:Fallback>
                    <p:oleObj name="Формула" r:id="rId6" imgW="27127200" imgH="4876800" progId="Equation.3">
                      <p:embed/>
                      <p:pic>
                        <p:nvPicPr>
                          <p:cNvPr id="0" name="Изображение 22530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4788024" y="2636912"/>
                            <a:ext cx="2736304" cy="487836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0" name="Object 4"/>
              <p:cNvGraphicFramePr>
                <a:graphicFrameLocks noChangeAspect="1"/>
              </p:cNvGraphicFramePr>
              <p:nvPr/>
            </p:nvGraphicFramePr>
            <p:xfrm>
              <a:off x="4427984" y="3140968"/>
              <a:ext cx="3998912" cy="4889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532" name="Формула" r:id="rId8" imgW="39624000" imgH="4876800" progId="Equation.3">
                      <p:embed/>
                    </p:oleObj>
                  </mc:Choice>
                  <mc:Fallback>
                    <p:oleObj name="Формула" r:id="rId8" imgW="39624000" imgH="4876800" progId="Equation.3">
                      <p:embed/>
                      <p:pic>
                        <p:nvPicPr>
                          <p:cNvPr id="0" name="Изображение 22531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4427984" y="3140968"/>
                            <a:ext cx="3998912" cy="48895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91" name="Прямая соединительная линия 90"/>
              <p:cNvCxnSpPr/>
              <p:nvPr/>
            </p:nvCxnSpPr>
            <p:spPr>
              <a:xfrm>
                <a:off x="4572000" y="3717032"/>
                <a:ext cx="324036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84" name="Object 3"/>
            <p:cNvGraphicFramePr>
              <a:graphicFrameLocks noChangeAspect="1"/>
            </p:cNvGraphicFramePr>
            <p:nvPr/>
          </p:nvGraphicFramePr>
          <p:xfrm>
            <a:off x="5565775" y="3819524"/>
            <a:ext cx="1695774" cy="5455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3" name="Формула" r:id="rId10" imgW="13106400" imgH="4267200" progId="Equation.3">
                    <p:embed/>
                  </p:oleObj>
                </mc:Choice>
                <mc:Fallback>
                  <p:oleObj name="Формула" r:id="rId10" imgW="13106400" imgH="4267200" progId="Equation.3">
                    <p:embed/>
                    <p:pic>
                      <p:nvPicPr>
                        <p:cNvPr id="0" name="Изображение 2253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5565775" y="3819524"/>
                          <a:ext cx="1695774" cy="545579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2" name="Object 3"/>
          <p:cNvGraphicFramePr>
            <a:graphicFrameLocks noChangeAspect="1"/>
          </p:cNvGraphicFramePr>
          <p:nvPr/>
        </p:nvGraphicFramePr>
        <p:xfrm>
          <a:off x="4788024" y="4653136"/>
          <a:ext cx="3382963" cy="142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Формула" r:id="rId12" imgW="22250400" imgH="9448800" progId="Equation.3">
                  <p:embed/>
                </p:oleObj>
              </mc:Choice>
              <mc:Fallback>
                <p:oleObj name="Формула" r:id="rId12" imgW="22250400" imgH="9448800" progId="Equation.3">
                  <p:embed/>
                  <p:pic>
                    <p:nvPicPr>
                      <p:cNvPr id="0" name="Изображение 22533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788024" y="4653136"/>
                        <a:ext cx="3382963" cy="142398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Прямоугольник 102"/>
          <p:cNvSpPr/>
          <p:nvPr/>
        </p:nvSpPr>
        <p:spPr>
          <a:xfrm>
            <a:off x="7236296" y="4941168"/>
            <a:ext cx="1080120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4" name="Picture 6" descr="https://st2.depositphotos.com/5606164/8697/v/950/depositphotos_86972384-stock-illustration-teacher-on-a-white-background.jpg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3416442"/>
            <a:ext cx="1800200" cy="3441558"/>
          </a:xfrm>
          <a:prstGeom prst="rect">
            <a:avLst/>
          </a:prstGeom>
          <a:noFill/>
        </p:spPr>
      </p:pic>
      <p:sp>
        <p:nvSpPr>
          <p:cNvPr id="105" name="Управляющая кнопка: домой 104">
            <a:hlinkClick r:id="rId15" action="ppaction://hlinksldjump" highlightClick="1"/>
          </p:cNvPr>
          <p:cNvSpPr/>
          <p:nvPr/>
        </p:nvSpPr>
        <p:spPr>
          <a:xfrm>
            <a:off x="1403648" y="6309320"/>
            <a:ext cx="610368" cy="432048"/>
          </a:xfrm>
          <a:prstGeom prst="actionButtonHom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Управляющая кнопка: настраиваемая 105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№25. Треугольники. Тригонометрические функции острого угла. 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10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2996952"/>
            <a:ext cx="2736304" cy="2952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"/>
              </a:rPr>
              <a:t>Карандаш – титул</a:t>
            </a:r>
            <a:endParaRPr lang="ru-RU" dirty="0" smtClean="0"/>
          </a:p>
          <a:p>
            <a:pPr algn="ctr"/>
            <a:r>
              <a:rPr lang="ru-RU" dirty="0" smtClean="0">
                <a:hlinkClick r:id="rId2"/>
              </a:rPr>
              <a:t>Самопроверка</a:t>
            </a:r>
            <a:endParaRPr lang="en-US" dirty="0" smtClean="0"/>
          </a:p>
          <a:p>
            <a:pPr algn="ctr"/>
            <a:r>
              <a:rPr lang="ru-RU" dirty="0" smtClean="0">
                <a:hlinkClick r:id="rId3"/>
              </a:rPr>
              <a:t>Учительница – 1</a:t>
            </a:r>
            <a:endParaRPr lang="ru-RU" dirty="0" smtClean="0"/>
          </a:p>
          <a:p>
            <a:pPr algn="ctr"/>
            <a:r>
              <a:rPr lang="ru-RU" dirty="0" smtClean="0">
                <a:hlinkClick r:id="rId4"/>
              </a:rPr>
              <a:t>Учительница – 2</a:t>
            </a:r>
            <a:endParaRPr lang="ru-RU" dirty="0" smtClean="0"/>
          </a:p>
          <a:p>
            <a:pPr algn="ctr"/>
            <a:r>
              <a:rPr lang="ru-RU" dirty="0" smtClean="0">
                <a:hlinkClick r:id="rId5"/>
              </a:rPr>
              <a:t>Учительница – 3</a:t>
            </a:r>
            <a:endParaRPr lang="ru-RU" dirty="0" smtClean="0"/>
          </a:p>
          <a:p>
            <a:pPr algn="ctr"/>
            <a:r>
              <a:rPr lang="ru-RU" dirty="0" smtClean="0">
                <a:hlinkClick r:id="rId5"/>
              </a:rPr>
              <a:t> </a:t>
            </a:r>
            <a:endParaRPr lang="ru-RU" dirty="0" smtClean="0"/>
          </a:p>
          <a:p>
            <a:pPr algn="ctr"/>
            <a:r>
              <a:rPr lang="ru-RU" dirty="0" smtClean="0">
                <a:hlinkClick r:id="rId5"/>
              </a:rPr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4869160"/>
            <a:ext cx="1836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6"/>
              </a:rPr>
              <a:t>Учительница – 4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03648" y="5157192"/>
            <a:ext cx="1836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7"/>
              </a:rPr>
              <a:t>Учительница – 5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067944" y="3933056"/>
            <a:ext cx="4248472" cy="20162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  </a:t>
            </a:r>
            <a:r>
              <a:rPr lang="ru-RU" sz="2400" b="1" dirty="0" err="1" smtClean="0">
                <a:solidFill>
                  <a:schemeClr val="tx2"/>
                </a:solidFill>
              </a:rPr>
              <a:t>Левитас</a:t>
            </a:r>
            <a:r>
              <a:rPr lang="ru-RU" sz="2400" b="1" dirty="0" smtClean="0">
                <a:solidFill>
                  <a:schemeClr val="tx2"/>
                </a:solidFill>
              </a:rPr>
              <a:t> Г.Г.</a:t>
            </a:r>
            <a:endParaRPr lang="ru-RU" sz="2400" b="1" dirty="0" smtClean="0">
              <a:solidFill>
                <a:schemeClr val="tx2"/>
              </a:solidFill>
            </a:endParaRPr>
          </a:p>
          <a:p>
            <a:r>
              <a:rPr lang="ru-RU" sz="2400" b="1" dirty="0" smtClean="0">
                <a:solidFill>
                  <a:schemeClr val="tx2"/>
                </a:solidFill>
              </a:rPr>
              <a:t>Математические диктанты. Геометрия. 7-11 классы. Дидактические материалы. – М,: ИЛЕКСА, 2016 – 72 с.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546109">
            <a:off x="6126657" y="675746"/>
            <a:ext cx="2378898" cy="357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899592" y="1268760"/>
            <a:ext cx="30937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Источники</a:t>
            </a:r>
            <a:endParaRPr lang="ru-RU" sz="4800" b="1" cap="none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Управляющая кнопка: домой 8">
            <a:hlinkClick r:id="rId9" action="ppaction://hlinksldjump" highlightClick="1"/>
          </p:cNvPr>
          <p:cNvSpPr/>
          <p:nvPr/>
        </p:nvSpPr>
        <p:spPr>
          <a:xfrm>
            <a:off x="7668344" y="6093296"/>
            <a:ext cx="610368" cy="432048"/>
          </a:xfrm>
          <a:prstGeom prst="actionButtonHom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763688" y="5445224"/>
            <a:ext cx="1030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0"/>
              </a:rPr>
              <a:t>Пифагор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fs00.infourok.ru/images/doc/52/65160/hello_html_39f2f9fc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67544" y="4581128"/>
            <a:ext cx="3018724" cy="2160240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467544" y="1484784"/>
            <a:ext cx="5760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467544" y="2492896"/>
            <a:ext cx="5760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3995936" y="3501008"/>
            <a:ext cx="5760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3995936" y="4509120"/>
            <a:ext cx="5760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3995936" y="5517232"/>
            <a:ext cx="5760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95536" y="3789040"/>
            <a:ext cx="32117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Самопроверка</a:t>
            </a:r>
            <a:endParaRPr lang="ru-RU" sz="3600" b="1" cap="none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Управляющая кнопка: возврат 24">
            <a:hlinkClick r:id="" action="ppaction://hlinkshowjump?jump=lastslideviewed" highlightClick="1"/>
          </p:cNvPr>
          <p:cNvSpPr/>
          <p:nvPr/>
        </p:nvSpPr>
        <p:spPr>
          <a:xfrm>
            <a:off x="7740352" y="6093296"/>
            <a:ext cx="970408" cy="360040"/>
          </a:xfrm>
          <a:prstGeom prst="actionButtonRetur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5004048" y="4581128"/>
            <a:ext cx="1159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см</a:t>
            </a:r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59632" y="1484784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100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100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87624" y="2132856"/>
            <a:ext cx="81198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любую точку плоскости, расположенную вне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данной прямой, можно провести единственную прямую,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параллельную данной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04048" y="3573016"/>
            <a:ext cx="2031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см,  5 см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№21. Параллелограмм. Прямоугольник. Трапеция.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5004048" y="5589240"/>
          <a:ext cx="1337417" cy="603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Формула" r:id="rId2" imgW="10668000" imgH="4876800" progId="Equation.3">
                  <p:embed/>
                </p:oleObj>
              </mc:Choice>
              <mc:Fallback>
                <p:oleObj name="Формула" r:id="rId2" imgW="10668000" imgH="4876800" progId="Equation.3">
                  <p:embed/>
                  <p:pic>
                    <p:nvPicPr>
                      <p:cNvPr id="0" name="Изображение 1024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04048" y="5589240"/>
                        <a:ext cx="1337417" cy="60382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 descr="https://ds04.infourok.ru/uploads/ex/12d5/00052f6c-bad08894/hello_html_m4fc74ae6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07504" y="3905672"/>
            <a:ext cx="1879522" cy="2952328"/>
          </a:xfrm>
          <a:prstGeom prst="rect">
            <a:avLst/>
          </a:prstGeom>
          <a:noFill/>
        </p:spPr>
      </p:pic>
      <p:sp>
        <p:nvSpPr>
          <p:cNvPr id="130" name="Line 4"/>
          <p:cNvSpPr>
            <a:spLocks noChangeShapeType="1"/>
          </p:cNvSpPr>
          <p:nvPr/>
        </p:nvSpPr>
        <p:spPr bwMode="auto">
          <a:xfrm>
            <a:off x="7668741" y="2061642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6" name="Line 4"/>
          <p:cNvSpPr>
            <a:spLocks noChangeShapeType="1"/>
          </p:cNvSpPr>
          <p:nvPr/>
        </p:nvSpPr>
        <p:spPr bwMode="auto">
          <a:xfrm>
            <a:off x="7668741" y="2061642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8712968" cy="1129225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32" name="Управляющая кнопка: настраиваемая 131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3" name="Группа 41"/>
          <p:cNvGrpSpPr/>
          <p:nvPr/>
        </p:nvGrpSpPr>
        <p:grpSpPr>
          <a:xfrm>
            <a:off x="1979712" y="2492896"/>
            <a:ext cx="7175362" cy="4248472"/>
            <a:chOff x="1979712" y="2492896"/>
            <a:chExt cx="7175362" cy="4248472"/>
          </a:xfrm>
        </p:grpSpPr>
        <p:grpSp>
          <p:nvGrpSpPr>
            <p:cNvPr id="135" name="Группа 16"/>
            <p:cNvGrpSpPr/>
            <p:nvPr/>
          </p:nvGrpSpPr>
          <p:grpSpPr>
            <a:xfrm>
              <a:off x="1979712" y="2492896"/>
              <a:ext cx="7175362" cy="4248472"/>
              <a:chOff x="1979712" y="2420888"/>
              <a:chExt cx="7175362" cy="4248472"/>
            </a:xfrm>
          </p:grpSpPr>
          <p:sp>
            <p:nvSpPr>
              <p:cNvPr id="139" name="Прямоугольник 138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0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aphicFrame>
            <p:nvGraphicFramePr>
              <p:cNvPr id="141" name="Object 5"/>
              <p:cNvGraphicFramePr>
                <a:graphicFrameLocks noChangeAspect="1"/>
              </p:cNvGraphicFramePr>
              <p:nvPr/>
            </p:nvGraphicFramePr>
            <p:xfrm>
              <a:off x="2843808" y="5661248"/>
              <a:ext cx="5172075" cy="4540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49" name="Формула" r:id="rId3" imgW="52120800" imgH="4876800" progId="Equation.3">
                      <p:embed/>
                    </p:oleObj>
                  </mc:Choice>
                  <mc:Fallback>
                    <p:oleObj name="Формула" r:id="rId3" imgW="52120800" imgH="4876800" progId="Equation.3">
                      <p:embed/>
                      <p:pic>
                        <p:nvPicPr>
                          <p:cNvPr id="0" name="Изображение 2048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2843808" y="5661248"/>
                            <a:ext cx="5172075" cy="454025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2" name="Text Box 7"/>
              <p:cNvSpPr txBox="1">
                <a:spLocks noChangeArrowheads="1"/>
              </p:cNvSpPr>
              <p:nvPr/>
            </p:nvSpPr>
            <p:spPr bwMode="auto">
              <a:xfrm>
                <a:off x="8316416" y="4077072"/>
                <a:ext cx="420687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В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" name="Text Box 8"/>
              <p:cNvSpPr txBox="1">
                <a:spLocks noChangeArrowheads="1"/>
              </p:cNvSpPr>
              <p:nvPr/>
            </p:nvSpPr>
            <p:spPr bwMode="auto">
              <a:xfrm>
                <a:off x="3563888" y="4437112"/>
                <a:ext cx="420687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А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4" name="Text Box 9"/>
              <p:cNvSpPr txBox="1">
                <a:spLocks noChangeArrowheads="1"/>
              </p:cNvSpPr>
              <p:nvPr/>
            </p:nvSpPr>
            <p:spPr bwMode="auto">
              <a:xfrm>
                <a:off x="6012160" y="4581128"/>
                <a:ext cx="441325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О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5" name="Freeform 10"/>
              <p:cNvSpPr/>
              <p:nvPr/>
            </p:nvSpPr>
            <p:spPr bwMode="auto">
              <a:xfrm>
                <a:off x="3995936" y="4581128"/>
                <a:ext cx="4381500" cy="12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60" y="8"/>
                  </a:cxn>
                </a:cxnLst>
                <a:rect l="0" t="0" r="r" b="b"/>
                <a:pathLst>
                  <a:path w="2760" h="8">
                    <a:moveTo>
                      <a:pt x="0" y="0"/>
                    </a:moveTo>
                    <a:lnTo>
                      <a:pt x="2760" y="8"/>
                    </a:lnTo>
                  </a:path>
                </a:pathLst>
              </a:custGeom>
              <a:noFill/>
              <a:ln w="57150">
                <a:solidFill>
                  <a:schemeClr val="accent6">
                    <a:lumMod val="50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6" name="Freeform 11"/>
              <p:cNvSpPr/>
              <p:nvPr/>
            </p:nvSpPr>
            <p:spPr bwMode="auto">
              <a:xfrm>
                <a:off x="4788024" y="3789040"/>
                <a:ext cx="2664296" cy="1656184"/>
              </a:xfrm>
              <a:custGeom>
                <a:avLst/>
                <a:gdLst/>
                <a:ahLst/>
                <a:cxnLst>
                  <a:cxn ang="0">
                    <a:pos x="912" y="0"/>
                  </a:cxn>
                  <a:cxn ang="0">
                    <a:pos x="0" y="1520"/>
                  </a:cxn>
                </a:cxnLst>
                <a:rect l="0" t="0" r="r" b="b"/>
                <a:pathLst>
                  <a:path w="912" h="1520">
                    <a:moveTo>
                      <a:pt x="912" y="0"/>
                    </a:moveTo>
                    <a:lnTo>
                      <a:pt x="0" y="1520"/>
                    </a:lnTo>
                  </a:path>
                </a:pathLst>
              </a:custGeom>
              <a:noFill/>
              <a:ln w="57150">
                <a:solidFill>
                  <a:schemeClr val="accent6">
                    <a:lumMod val="50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9" name="Text Box 12"/>
              <p:cNvSpPr txBox="1">
                <a:spLocks noChangeArrowheads="1"/>
              </p:cNvSpPr>
              <p:nvPr/>
            </p:nvSpPr>
            <p:spPr bwMode="auto">
              <a:xfrm>
                <a:off x="4499992" y="4869160"/>
                <a:ext cx="420688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i="1" dirty="0">
                    <a:latin typeface="Times New Roman" panose="02020603050405020304" pitchFamily="18" charset="0"/>
                  </a:rPr>
                  <a:t>C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1979712" y="2420888"/>
                <a:ext cx="7175362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Вертикальные углы</a:t>
                </a:r>
                <a:r>
                  <a:rPr lang="ru-RU" sz="2400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— это пары </a:t>
                </a:r>
                <a:r>
                  <a: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углов</a:t>
                </a:r>
                <a:r>
                  <a:rPr lang="ru-RU" sz="2400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 общей </a:t>
                </a:r>
                <a:endParaRPr lang="ru-RU" sz="2400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вершиной, которые образованы при пересечении </a:t>
                </a:r>
                <a:endParaRPr lang="ru-RU" sz="2400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двух прямых так, что стороны одного </a:t>
                </a:r>
                <a:r>
                  <a: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угла</a:t>
                </a:r>
                <a:r>
                  <a:rPr lang="ru-RU" sz="2400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являются </a:t>
                </a:r>
                <a:endParaRPr lang="ru-RU" sz="2400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продолжением сторон другого.</a:t>
                </a:r>
                <a:endParaRPr lang="ru-RU" sz="24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8" name="Text Box 9"/>
            <p:cNvSpPr txBox="1">
              <a:spLocks noChangeArrowheads="1"/>
            </p:cNvSpPr>
            <p:nvPr/>
          </p:nvSpPr>
          <p:spPr bwMode="auto">
            <a:xfrm>
              <a:off x="7380312" y="3789040"/>
              <a:ext cx="441325" cy="5191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i="1" dirty="0" smtClean="0">
                  <a:latin typeface="Times New Roman" panose="02020603050405020304" pitchFamily="18" charset="0"/>
                </a:rPr>
                <a:t>D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51" name="Управляющая кнопка: настраиваемая 150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Line 4"/>
          <p:cNvSpPr>
            <a:spLocks noChangeShapeType="1"/>
          </p:cNvSpPr>
          <p:nvPr/>
        </p:nvSpPr>
        <p:spPr bwMode="auto">
          <a:xfrm>
            <a:off x="7380709" y="2349674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53" name="Группа 45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154" name="Группа 32"/>
            <p:cNvGrpSpPr/>
            <p:nvPr/>
          </p:nvGrpSpPr>
          <p:grpSpPr>
            <a:xfrm>
              <a:off x="1979712" y="2564904"/>
              <a:ext cx="7056784" cy="4176464"/>
              <a:chOff x="2376264" y="2204864"/>
              <a:chExt cx="7056784" cy="4176464"/>
            </a:xfrm>
          </p:grpSpPr>
          <p:sp>
            <p:nvSpPr>
              <p:cNvPr id="156" name="Прямоугольник 155"/>
              <p:cNvSpPr/>
              <p:nvPr/>
            </p:nvSpPr>
            <p:spPr>
              <a:xfrm>
                <a:off x="2376264" y="2204864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7" name="Text Box 7"/>
              <p:cNvSpPr txBox="1">
                <a:spLocks noChangeArrowheads="1"/>
              </p:cNvSpPr>
              <p:nvPr/>
            </p:nvSpPr>
            <p:spPr bwMode="auto">
              <a:xfrm>
                <a:off x="7272808" y="2924944"/>
                <a:ext cx="420687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В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8" name="Text Box 8"/>
              <p:cNvSpPr txBox="1">
                <a:spLocks noChangeArrowheads="1"/>
              </p:cNvSpPr>
              <p:nvPr/>
            </p:nvSpPr>
            <p:spPr bwMode="auto">
              <a:xfrm>
                <a:off x="3168352" y="2924944"/>
                <a:ext cx="420687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А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2" name="Text Box 9"/>
              <p:cNvSpPr txBox="1">
                <a:spLocks noChangeArrowheads="1"/>
              </p:cNvSpPr>
              <p:nvPr/>
            </p:nvSpPr>
            <p:spPr bwMode="auto">
              <a:xfrm>
                <a:off x="4752528" y="3429000"/>
                <a:ext cx="441325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О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3" name="Freeform 10"/>
              <p:cNvSpPr/>
              <p:nvPr/>
            </p:nvSpPr>
            <p:spPr bwMode="auto">
              <a:xfrm>
                <a:off x="3240360" y="3429000"/>
                <a:ext cx="4381500" cy="12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60" y="8"/>
                  </a:cxn>
                </a:cxnLst>
                <a:rect l="0" t="0" r="r" b="b"/>
                <a:pathLst>
                  <a:path w="2760" h="8">
                    <a:moveTo>
                      <a:pt x="0" y="0"/>
                    </a:moveTo>
                    <a:lnTo>
                      <a:pt x="2760" y="8"/>
                    </a:lnTo>
                  </a:path>
                </a:pathLst>
              </a:custGeom>
              <a:noFill/>
              <a:ln w="57150">
                <a:solidFill>
                  <a:schemeClr val="accent6">
                    <a:lumMod val="50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" name="Freeform 11"/>
              <p:cNvSpPr/>
              <p:nvPr/>
            </p:nvSpPr>
            <p:spPr bwMode="auto">
              <a:xfrm rot="4386422" flipH="1">
                <a:off x="4668915" y="1655372"/>
                <a:ext cx="708330" cy="3339300"/>
              </a:xfrm>
              <a:custGeom>
                <a:avLst/>
                <a:gdLst/>
                <a:ahLst/>
                <a:cxnLst>
                  <a:cxn ang="0">
                    <a:pos x="912" y="0"/>
                  </a:cxn>
                  <a:cxn ang="0">
                    <a:pos x="0" y="1520"/>
                  </a:cxn>
                </a:cxnLst>
                <a:rect l="0" t="0" r="r" b="b"/>
                <a:pathLst>
                  <a:path w="912" h="1520">
                    <a:moveTo>
                      <a:pt x="912" y="0"/>
                    </a:moveTo>
                    <a:lnTo>
                      <a:pt x="0" y="1520"/>
                    </a:lnTo>
                  </a:path>
                </a:pathLst>
              </a:custGeom>
              <a:noFill/>
              <a:ln w="57150">
                <a:solidFill>
                  <a:schemeClr val="accent6">
                    <a:lumMod val="50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3" name="Text Box 12"/>
              <p:cNvSpPr txBox="1">
                <a:spLocks noChangeArrowheads="1"/>
              </p:cNvSpPr>
              <p:nvPr/>
            </p:nvSpPr>
            <p:spPr bwMode="auto">
              <a:xfrm>
                <a:off x="3240360" y="3717032"/>
                <a:ext cx="420688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i="1" dirty="0">
                    <a:latin typeface="Times New Roman" panose="02020603050405020304" pitchFamily="18" charset="0"/>
                  </a:rPr>
                  <a:t>C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graphicFrame>
            <p:nvGraphicFramePr>
              <p:cNvPr id="184" name="Object 3"/>
              <p:cNvGraphicFramePr>
                <a:graphicFrameLocks noChangeAspect="1"/>
              </p:cNvGraphicFramePr>
              <p:nvPr/>
            </p:nvGraphicFramePr>
            <p:xfrm>
              <a:off x="2736304" y="4221088"/>
              <a:ext cx="6026150" cy="19319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0" name="Формула" r:id="rId5" imgW="65836800" imgH="20726400" progId="Equation.3">
                      <p:embed/>
                    </p:oleObj>
                  </mc:Choice>
                  <mc:Fallback>
                    <p:oleObj name="Формула" r:id="rId5" imgW="65836800" imgH="20726400" progId="Equation.3">
                      <p:embed/>
                      <p:pic>
                        <p:nvPicPr>
                          <p:cNvPr id="0" name="Изображение 2049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2736304" y="4221088"/>
                            <a:ext cx="6026150" cy="1931987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5" name="Object 4"/>
              <p:cNvGraphicFramePr>
                <a:graphicFrameLocks noChangeAspect="1"/>
              </p:cNvGraphicFramePr>
              <p:nvPr/>
            </p:nvGraphicFramePr>
            <p:xfrm>
              <a:off x="7200800" y="4797152"/>
              <a:ext cx="1603375" cy="3984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1" name="Формула" r:id="rId7" imgW="16154400" imgH="4267200" progId="Equation.3">
                      <p:embed/>
                    </p:oleObj>
                  </mc:Choice>
                  <mc:Fallback>
                    <p:oleObj name="Формула" r:id="rId7" imgW="16154400" imgH="4267200" progId="Equation.3">
                      <p:embed/>
                      <p:pic>
                        <p:nvPicPr>
                          <p:cNvPr id="0" name="Изображение 2050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7200800" y="4797152"/>
                            <a:ext cx="1603375" cy="398463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86" name="TextBox 185"/>
              <p:cNvSpPr txBox="1"/>
              <p:nvPr/>
            </p:nvSpPr>
            <p:spPr>
              <a:xfrm>
                <a:off x="5616624" y="2780928"/>
                <a:ext cx="46679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4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ru-RU" sz="4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5" name="Text Box 9"/>
            <p:cNvSpPr txBox="1">
              <a:spLocks noChangeArrowheads="1"/>
            </p:cNvSpPr>
            <p:nvPr/>
          </p:nvSpPr>
          <p:spPr bwMode="auto">
            <a:xfrm>
              <a:off x="5580112" y="2564904"/>
              <a:ext cx="441325" cy="5191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i="1" dirty="0" smtClean="0">
                  <a:latin typeface="Times New Roman" panose="02020603050405020304" pitchFamily="18" charset="0"/>
                </a:rPr>
                <a:t>D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</p:grpSp>
      <p:cxnSp>
        <p:nvCxnSpPr>
          <p:cNvPr id="187" name="Прямая соединительная линия 186"/>
          <p:cNvCxnSpPr/>
          <p:nvPr/>
        </p:nvCxnSpPr>
        <p:spPr>
          <a:xfrm>
            <a:off x="2123728" y="5589240"/>
            <a:ext cx="28803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8" name="Object 5"/>
          <p:cNvGraphicFramePr>
            <a:graphicFrameLocks noChangeAspect="1"/>
          </p:cNvGraphicFramePr>
          <p:nvPr/>
        </p:nvGraphicFramePr>
        <p:xfrm>
          <a:off x="5519738" y="5516563"/>
          <a:ext cx="34798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Формула" r:id="rId9" imgW="35052000" imgH="5486400" progId="Equation.3">
                  <p:embed/>
                </p:oleObj>
              </mc:Choice>
              <mc:Fallback>
                <p:oleObj name="Формула" r:id="rId9" imgW="35052000" imgH="5486400" progId="Equation.3">
                  <p:embed/>
                  <p:pic>
                    <p:nvPicPr>
                      <p:cNvPr id="0" name="Изображение 2051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19738" y="5516563"/>
                        <a:ext cx="3479800" cy="5143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" name="Прямоугольник 188"/>
          <p:cNvSpPr/>
          <p:nvPr/>
        </p:nvSpPr>
        <p:spPr>
          <a:xfrm>
            <a:off x="8028384" y="5517232"/>
            <a:ext cx="936104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90" name="Object 12"/>
          <p:cNvGraphicFramePr>
            <a:graphicFrameLocks noChangeAspect="1"/>
          </p:cNvGraphicFramePr>
          <p:nvPr/>
        </p:nvGraphicFramePr>
        <p:xfrm>
          <a:off x="5580112" y="6021288"/>
          <a:ext cx="33591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Формула" r:id="rId11" imgW="33832800" imgH="5486400" progId="Equation.3">
                  <p:embed/>
                </p:oleObj>
              </mc:Choice>
              <mc:Fallback>
                <p:oleObj name="Формула" r:id="rId11" imgW="33832800" imgH="5486400" progId="Equation.3">
                  <p:embed/>
                  <p:pic>
                    <p:nvPicPr>
                      <p:cNvPr id="0" name="Изображение 2052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580112" y="6021288"/>
                        <a:ext cx="3359150" cy="5143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1" name="Прямоугольник 190"/>
          <p:cNvSpPr/>
          <p:nvPr/>
        </p:nvSpPr>
        <p:spPr>
          <a:xfrm>
            <a:off x="8028384" y="6093296"/>
            <a:ext cx="936104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2" name="Управляющая кнопка: настраиваемая 191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№21. Параллелограмм. Прямоугольник. Трапеция.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" name="Управляющая кнопка: далее 192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</p:childTnLst>
        </p:cTn>
      </p:par>
    </p:tnLst>
    <p:bldLst>
      <p:bldP spid="189" grpId="0" animBg="1"/>
      <p:bldP spid="19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979712" y="2564904"/>
            <a:ext cx="7056784" cy="4176464"/>
            <a:chOff x="1872208" y="2492896"/>
            <a:chExt cx="7056784" cy="4176464"/>
          </a:xfrm>
        </p:grpSpPr>
        <p:grpSp>
          <p:nvGrpSpPr>
            <p:cNvPr id="4" name="Группа 21"/>
            <p:cNvGrpSpPr/>
            <p:nvPr/>
          </p:nvGrpSpPr>
          <p:grpSpPr>
            <a:xfrm>
              <a:off x="1872208" y="2492896"/>
              <a:ext cx="7056784" cy="4176464"/>
              <a:chOff x="1872208" y="2492896"/>
              <a:chExt cx="7056784" cy="4176464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1872208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Две прямые называются параллельными, если они не пересекаются.</a:t>
                </a:r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2843808" y="2564904"/>
              <a:ext cx="53241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Определение параллельных прямых</a:t>
              </a:r>
              <a:endParaRPr lang="ru-RU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>
              <a:off x="3131840" y="5157192"/>
              <a:ext cx="4320480" cy="0"/>
            </a:xfrm>
            <a:prstGeom prst="line">
              <a:avLst/>
            </a:prstGeom>
            <a:ln w="412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3131840" y="5949280"/>
              <a:ext cx="4320480" cy="0"/>
            </a:xfrm>
            <a:prstGeom prst="line">
              <a:avLst/>
            </a:prstGeom>
            <a:ln w="47625" cmpd="sng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7164288" y="4725144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236296" y="5517232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Управляющая кнопка: настраиваемая 11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 (2)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979712" y="2564904"/>
            <a:ext cx="7056784" cy="4176464"/>
            <a:chOff x="1979712" y="2492896"/>
            <a:chExt cx="7056784" cy="4176464"/>
          </a:xfrm>
        </p:grpSpPr>
        <p:grpSp>
          <p:nvGrpSpPr>
            <p:cNvPr id="14" name="Группа 2"/>
            <p:cNvGrpSpPr/>
            <p:nvPr/>
          </p:nvGrpSpPr>
          <p:grpSpPr>
            <a:xfrm>
              <a:off x="1979712" y="2492896"/>
              <a:ext cx="7056784" cy="4176464"/>
              <a:chOff x="1979712" y="2492896"/>
              <a:chExt cx="7056784" cy="4176464"/>
            </a:xfrm>
          </p:grpSpPr>
          <p:sp>
            <p:nvSpPr>
              <p:cNvPr id="22" name="Прямоугольник 21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Через любую точку плоскости, расположенную вне данной прямой, можно провести единственную прямую, параллельную данной.</a:t>
                </a:r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3131840" y="2564904"/>
              <a:ext cx="47274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Аксиома параллельных прямых</a:t>
              </a:r>
              <a:endParaRPr lang="ru-RU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3131840" y="5157192"/>
              <a:ext cx="4320480" cy="0"/>
            </a:xfrm>
            <a:prstGeom prst="line">
              <a:avLst/>
            </a:prstGeom>
            <a:ln w="412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2"/>
            <p:cNvCxnSpPr/>
            <p:nvPr/>
          </p:nvCxnSpPr>
          <p:spPr>
            <a:xfrm>
              <a:off x="3131840" y="5949280"/>
              <a:ext cx="4320480" cy="0"/>
            </a:xfrm>
            <a:prstGeom prst="line">
              <a:avLst/>
            </a:prstGeom>
            <a:ln w="47625">
              <a:solidFill>
                <a:schemeClr val="accent6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164288" y="4725144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36296" y="5517232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4211960" y="5877272"/>
              <a:ext cx="72008" cy="14401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67944" y="5445224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51520" y="1484784"/>
            <a:ext cx="8712968" cy="760780"/>
            <a:chOff x="251520" y="2420888"/>
            <a:chExt cx="8712968" cy="760780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251520" y="2420888"/>
              <a:ext cx="8712968" cy="760780"/>
            </a:xfrm>
            <a:prstGeom prst="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28" name="Прямоугольник 27"/>
            <p:cNvSpPr/>
            <p:nvPr/>
          </p:nvSpPr>
          <p:spPr>
            <a:xfrm>
              <a:off x="323528" y="2420888"/>
              <a:ext cx="8640960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2636912"/>
              <a:ext cx="7812360" cy="311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" name="Picture 2" descr="https://ds04.infourok.ru/uploads/ex/12d5/00052f6c-bad08894/hello_html_m4fc74ae6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504" y="3905672"/>
            <a:ext cx="1879522" cy="2952328"/>
          </a:xfrm>
          <a:prstGeom prst="rect">
            <a:avLst/>
          </a:prstGeom>
          <a:noFill/>
        </p:spPr>
      </p:pic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№21. Параллелограмм. Прямоугольник. Трапеция.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ds04.infourok.ru/uploads/ex/12d5/00052f6c-bad08894/hello_html_m4fc74ae6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07504" y="3905672"/>
            <a:ext cx="1879522" cy="2952328"/>
          </a:xfrm>
          <a:prstGeom prst="rect">
            <a:avLst/>
          </a:prstGeom>
          <a:noFill/>
        </p:spPr>
      </p:pic>
      <p:sp>
        <p:nvSpPr>
          <p:cNvPr id="25" name="Управляющая кнопка: настраиваемая 24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 (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Группа 49"/>
          <p:cNvGrpSpPr/>
          <p:nvPr/>
        </p:nvGrpSpPr>
        <p:grpSpPr>
          <a:xfrm>
            <a:off x="1979712" y="2564904"/>
            <a:ext cx="7056784" cy="4176464"/>
            <a:chOff x="107504" y="2564904"/>
            <a:chExt cx="7056784" cy="4176464"/>
          </a:xfrm>
        </p:grpSpPr>
        <p:grpSp>
          <p:nvGrpSpPr>
            <p:cNvPr id="29" name="Группа 18"/>
            <p:cNvGrpSpPr/>
            <p:nvPr/>
          </p:nvGrpSpPr>
          <p:grpSpPr>
            <a:xfrm>
              <a:off x="107504" y="2564904"/>
              <a:ext cx="7056784" cy="4176464"/>
              <a:chOff x="1979712" y="2492896"/>
              <a:chExt cx="7056784" cy="4176464"/>
            </a:xfrm>
          </p:grpSpPr>
          <p:sp>
            <p:nvSpPr>
              <p:cNvPr id="55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Параллелограммом называется четырёхугольник, у которого противоположные стороны попарно параллельны.</a:t>
                </a:r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0" name="Line 13"/>
            <p:cNvSpPr>
              <a:spLocks noChangeShapeType="1"/>
            </p:cNvSpPr>
            <p:nvPr/>
          </p:nvSpPr>
          <p:spPr bwMode="auto">
            <a:xfrm>
              <a:off x="2122588" y="6094661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Text Box 29"/>
            <p:cNvSpPr txBox="1">
              <a:spLocks noChangeArrowheads="1"/>
            </p:cNvSpPr>
            <p:nvPr/>
          </p:nvSpPr>
          <p:spPr bwMode="auto">
            <a:xfrm>
              <a:off x="2195736" y="594928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А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48" name="Text Box 31"/>
            <p:cNvSpPr txBox="1">
              <a:spLocks noChangeArrowheads="1"/>
            </p:cNvSpPr>
            <p:nvPr/>
          </p:nvSpPr>
          <p:spPr bwMode="auto">
            <a:xfrm>
              <a:off x="2627784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В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51" name="Text Box 40"/>
            <p:cNvSpPr txBox="1">
              <a:spLocks noChangeArrowheads="1"/>
            </p:cNvSpPr>
            <p:nvPr/>
          </p:nvSpPr>
          <p:spPr bwMode="auto">
            <a:xfrm>
              <a:off x="5220072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С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53" name="Параллелограмм 52"/>
            <p:cNvSpPr/>
            <p:nvPr/>
          </p:nvSpPr>
          <p:spPr>
            <a:xfrm>
              <a:off x="2555776" y="4869160"/>
              <a:ext cx="2664296" cy="1224136"/>
            </a:xfrm>
            <a:prstGeom prst="parallelogram">
              <a:avLst/>
            </a:prstGeom>
            <a:solidFill>
              <a:schemeClr val="bg1"/>
            </a:solidFill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Text Box 29"/>
            <p:cNvSpPr txBox="1">
              <a:spLocks noChangeArrowheads="1"/>
            </p:cNvSpPr>
            <p:nvPr/>
          </p:nvSpPr>
          <p:spPr bwMode="auto">
            <a:xfrm>
              <a:off x="4860032" y="5949280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D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58" name="Группа 50"/>
            <p:cNvGrpSpPr/>
            <p:nvPr/>
          </p:nvGrpSpPr>
          <p:grpSpPr>
            <a:xfrm>
              <a:off x="1979712" y="2564904"/>
              <a:ext cx="7056784" cy="4176464"/>
              <a:chOff x="-900608" y="3140968"/>
              <a:chExt cx="7056784" cy="4176464"/>
            </a:xfrm>
          </p:grpSpPr>
          <p:grpSp>
            <p:nvGrpSpPr>
              <p:cNvPr id="65" name="Группа 18"/>
              <p:cNvGrpSpPr/>
              <p:nvPr/>
            </p:nvGrpSpPr>
            <p:grpSpPr>
              <a:xfrm>
                <a:off x="-900608" y="3140968"/>
                <a:ext cx="7056784" cy="4176464"/>
                <a:chOff x="971600" y="3068960"/>
                <a:chExt cx="7056784" cy="4176464"/>
              </a:xfrm>
            </p:grpSpPr>
            <p:sp>
              <p:nvSpPr>
                <p:cNvPr id="71" name="Прямоугольник 3"/>
                <p:cNvSpPr/>
                <p:nvPr/>
              </p:nvSpPr>
              <p:spPr>
                <a:xfrm>
                  <a:off x="971600" y="3068960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457200" indent="-457200" algn="ctr"/>
                  <a:r>
                    <a: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Диагонали параллелограмма </a:t>
                  </a:r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457200" indent="-457200" algn="ctr"/>
                  <a:r>
                    <a: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точкой пересечения делятся пополам.</a:t>
                  </a:r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6" name="Line 13"/>
              <p:cNvSpPr>
                <a:spLocks noChangeShapeType="1"/>
              </p:cNvSpPr>
              <p:nvPr/>
            </p:nvSpPr>
            <p:spPr bwMode="auto">
              <a:xfrm>
                <a:off x="2122588" y="6094661"/>
                <a:ext cx="3175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" name="Text Box 29"/>
              <p:cNvSpPr txBox="1">
                <a:spLocks noChangeArrowheads="1"/>
              </p:cNvSpPr>
              <p:nvPr/>
            </p:nvSpPr>
            <p:spPr bwMode="auto">
              <a:xfrm>
                <a:off x="683568" y="594928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А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8" name="Text Box 31"/>
              <p:cNvSpPr txBox="1">
                <a:spLocks noChangeArrowheads="1"/>
              </p:cNvSpPr>
              <p:nvPr/>
            </p:nvSpPr>
            <p:spPr bwMode="auto">
              <a:xfrm>
                <a:off x="1259632" y="4437112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В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9" name="Text Box 40"/>
              <p:cNvSpPr txBox="1">
                <a:spLocks noChangeArrowheads="1"/>
              </p:cNvSpPr>
              <p:nvPr/>
            </p:nvSpPr>
            <p:spPr bwMode="auto">
              <a:xfrm>
                <a:off x="4499992" y="4437112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С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0" name="Text Box 29"/>
              <p:cNvSpPr txBox="1">
                <a:spLocks noChangeArrowheads="1"/>
              </p:cNvSpPr>
              <p:nvPr/>
            </p:nvSpPr>
            <p:spPr bwMode="auto">
              <a:xfrm>
                <a:off x="3995936" y="5949280"/>
                <a:ext cx="370614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anose="02020603050405020304" pitchFamily="18" charset="0"/>
                  </a:rPr>
                  <a:t>D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</p:grpSp>
        <p:cxnSp>
          <p:nvCxnSpPr>
            <p:cNvPr id="59" name="Прямая соединительная линия 58"/>
            <p:cNvCxnSpPr/>
            <p:nvPr/>
          </p:nvCxnSpPr>
          <p:spPr>
            <a:xfrm>
              <a:off x="4499992" y="4221088"/>
              <a:ext cx="2304256" cy="14401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 flipV="1">
              <a:off x="3923928" y="4221088"/>
              <a:ext cx="3456384" cy="14401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Параллелограмм 60"/>
            <p:cNvSpPr/>
            <p:nvPr/>
          </p:nvSpPr>
          <p:spPr>
            <a:xfrm>
              <a:off x="3923928" y="4221088"/>
              <a:ext cx="3456384" cy="1440160"/>
            </a:xfrm>
            <a:prstGeom prst="parallelogram">
              <a:avLst>
                <a:gd name="adj" fmla="val 39513"/>
              </a:avLst>
            </a:prstGeom>
            <a:noFill/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Text Box 29"/>
            <p:cNvSpPr txBox="1">
              <a:spLocks noChangeArrowheads="1"/>
            </p:cNvSpPr>
            <p:nvPr/>
          </p:nvSpPr>
          <p:spPr bwMode="auto">
            <a:xfrm>
              <a:off x="5508104" y="4581128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 smtClean="0">
                  <a:latin typeface="Times New Roman" panose="02020603050405020304" pitchFamily="18" charset="0"/>
                </a:rPr>
                <a:t>О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63" name="Object 2"/>
            <p:cNvGraphicFramePr>
              <a:graphicFrameLocks noChangeAspect="1"/>
            </p:cNvGraphicFramePr>
            <p:nvPr/>
          </p:nvGraphicFramePr>
          <p:xfrm>
            <a:off x="3275856" y="6021288"/>
            <a:ext cx="1481138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3" name="Формула" r:id="rId2" imgW="14935200" imgH="4876800" progId="Equation.3">
                    <p:embed/>
                  </p:oleObj>
                </mc:Choice>
                <mc:Fallback>
                  <p:oleObj name="Формула" r:id="rId2" imgW="14935200" imgH="4876800" progId="Equation.3">
                    <p:embed/>
                    <p:pic>
                      <p:nvPicPr>
                        <p:cNvPr id="0" name="Изображение 307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275856" y="6021288"/>
                          <a:ext cx="1481138" cy="4572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" name="Object 3"/>
            <p:cNvGraphicFramePr>
              <a:graphicFrameLocks noChangeAspect="1"/>
            </p:cNvGraphicFramePr>
            <p:nvPr/>
          </p:nvGraphicFramePr>
          <p:xfrm>
            <a:off x="6070600" y="6021388"/>
            <a:ext cx="15113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" name="Формула" r:id="rId4" imgW="15240000" imgH="4876800" progId="Equation.3">
                    <p:embed/>
                  </p:oleObj>
                </mc:Choice>
                <mc:Fallback>
                  <p:oleObj name="Формула" r:id="rId4" imgW="15240000" imgH="4876800" progId="Equation.3">
                    <p:embed/>
                    <p:pic>
                      <p:nvPicPr>
                        <p:cNvPr id="0" name="Изображение 307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070600" y="6021388"/>
                          <a:ext cx="1511300" cy="4572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7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484784"/>
            <a:ext cx="8712968" cy="718492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74" name="Управляющая кнопка: настраиваемая 73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5" name="Группа 74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76" name="Группа 18"/>
            <p:cNvGrpSpPr/>
            <p:nvPr/>
          </p:nvGrpSpPr>
          <p:grpSpPr>
            <a:xfrm>
              <a:off x="1979712" y="2564904"/>
              <a:ext cx="7056784" cy="4176464"/>
              <a:chOff x="971600" y="3068960"/>
              <a:chExt cx="7056784" cy="4176464"/>
            </a:xfrm>
          </p:grpSpPr>
          <p:sp>
            <p:nvSpPr>
              <p:cNvPr id="93" name="Прямоугольник 3"/>
              <p:cNvSpPr/>
              <p:nvPr/>
            </p:nvSpPr>
            <p:spPr>
              <a:xfrm>
                <a:off x="971600" y="3068960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4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7" name="Line 13"/>
            <p:cNvSpPr>
              <a:spLocks noChangeShapeType="1"/>
            </p:cNvSpPr>
            <p:nvPr/>
          </p:nvSpPr>
          <p:spPr bwMode="auto">
            <a:xfrm>
              <a:off x="6299052" y="4510485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Text Box 29"/>
            <p:cNvSpPr txBox="1">
              <a:spLocks noChangeArrowheads="1"/>
            </p:cNvSpPr>
            <p:nvPr/>
          </p:nvSpPr>
          <p:spPr bwMode="auto">
            <a:xfrm>
              <a:off x="5436096" y="4365104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А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79" name="Text Box 31"/>
            <p:cNvSpPr txBox="1">
              <a:spLocks noChangeArrowheads="1"/>
            </p:cNvSpPr>
            <p:nvPr/>
          </p:nvSpPr>
          <p:spPr bwMode="auto">
            <a:xfrm>
              <a:off x="6012160" y="2852936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В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80" name="Text Box 40"/>
            <p:cNvSpPr txBox="1">
              <a:spLocks noChangeArrowheads="1"/>
            </p:cNvSpPr>
            <p:nvPr/>
          </p:nvSpPr>
          <p:spPr bwMode="auto">
            <a:xfrm>
              <a:off x="8676456" y="2852936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С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81" name="Text Box 29"/>
            <p:cNvSpPr txBox="1">
              <a:spLocks noChangeArrowheads="1"/>
            </p:cNvSpPr>
            <p:nvPr/>
          </p:nvSpPr>
          <p:spPr bwMode="auto">
            <a:xfrm>
              <a:off x="8172400" y="4365104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D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cxnSp>
          <p:nvCxnSpPr>
            <p:cNvPr id="82" name="Прямая соединительная линия 81"/>
            <p:cNvCxnSpPr/>
            <p:nvPr/>
          </p:nvCxnSpPr>
          <p:spPr>
            <a:xfrm>
              <a:off x="6300192" y="3212976"/>
              <a:ext cx="1800200" cy="14401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 flipV="1">
              <a:off x="5724128" y="3212976"/>
              <a:ext cx="2952328" cy="14401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Параллелограмм 83"/>
            <p:cNvSpPr/>
            <p:nvPr/>
          </p:nvSpPr>
          <p:spPr>
            <a:xfrm>
              <a:off x="5724128" y="3212976"/>
              <a:ext cx="2952328" cy="1440160"/>
            </a:xfrm>
            <a:prstGeom prst="parallelogram">
              <a:avLst>
                <a:gd name="adj" fmla="val 39513"/>
              </a:avLst>
            </a:prstGeom>
            <a:noFill/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Text Box 29"/>
            <p:cNvSpPr txBox="1">
              <a:spLocks noChangeArrowheads="1"/>
            </p:cNvSpPr>
            <p:nvPr/>
          </p:nvSpPr>
          <p:spPr bwMode="auto">
            <a:xfrm>
              <a:off x="7020272" y="3501008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 smtClean="0">
                  <a:latin typeface="Times New Roman" panose="02020603050405020304" pitchFamily="18" charset="0"/>
                </a:rPr>
                <a:t>О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86" name="Object 2"/>
            <p:cNvGraphicFramePr>
              <a:graphicFrameLocks noChangeAspect="1"/>
            </p:cNvGraphicFramePr>
            <p:nvPr/>
          </p:nvGraphicFramePr>
          <p:xfrm>
            <a:off x="2051720" y="3573016"/>
            <a:ext cx="1571625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" name="Формула" r:id="rId7" imgW="15849600" imgH="4267200" progId="Equation.3">
                    <p:embed/>
                  </p:oleObj>
                </mc:Choice>
                <mc:Fallback>
                  <p:oleObj name="Формула" r:id="rId7" imgW="15849600" imgH="4267200" progId="Equation.3">
                    <p:embed/>
                    <p:pic>
                      <p:nvPicPr>
                        <p:cNvPr id="0" name="Изображение 307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051720" y="3573016"/>
                          <a:ext cx="1571625" cy="40005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7" name="Object 4"/>
            <p:cNvGraphicFramePr>
              <a:graphicFrameLocks noChangeAspect="1"/>
            </p:cNvGraphicFramePr>
            <p:nvPr/>
          </p:nvGraphicFramePr>
          <p:xfrm>
            <a:off x="2051720" y="2708920"/>
            <a:ext cx="3816423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Формула" r:id="rId9" imgW="39624000" imgH="4876800" progId="Equation.3">
                    <p:embed/>
                  </p:oleObj>
                </mc:Choice>
                <mc:Fallback>
                  <p:oleObj name="Формула" r:id="rId9" imgW="39624000" imgH="4876800" progId="Equation.3">
                    <p:embed/>
                    <p:pic>
                      <p:nvPicPr>
                        <p:cNvPr id="0" name="Изображение 307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051720" y="2708920"/>
                          <a:ext cx="3816423" cy="4572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" name="Object 5"/>
            <p:cNvGraphicFramePr>
              <a:graphicFrameLocks noChangeAspect="1"/>
            </p:cNvGraphicFramePr>
            <p:nvPr/>
          </p:nvGraphicFramePr>
          <p:xfrm>
            <a:off x="2033588" y="3141663"/>
            <a:ext cx="1662112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Формула" r:id="rId11" imgW="16764000" imgH="4876800" progId="Equation.3">
                    <p:embed/>
                  </p:oleObj>
                </mc:Choice>
                <mc:Fallback>
                  <p:oleObj name="Формула" r:id="rId11" imgW="16764000" imgH="4876800" progId="Equation.3">
                    <p:embed/>
                    <p:pic>
                      <p:nvPicPr>
                        <p:cNvPr id="0" name="Изображение 307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033588" y="3141663"/>
                          <a:ext cx="1662112" cy="4572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0" name="Object 6"/>
            <p:cNvGraphicFramePr>
              <a:graphicFrameLocks noChangeAspect="1"/>
            </p:cNvGraphicFramePr>
            <p:nvPr/>
          </p:nvGraphicFramePr>
          <p:xfrm>
            <a:off x="2123728" y="4149080"/>
            <a:ext cx="226695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" name="Формула" r:id="rId13" imgW="22860000" imgH="4876800" progId="Equation.3">
                    <p:embed/>
                  </p:oleObj>
                </mc:Choice>
                <mc:Fallback>
                  <p:oleObj name="Формула" r:id="rId13" imgW="22860000" imgH="4876800" progId="Equation.3">
                    <p:embed/>
                    <p:pic>
                      <p:nvPicPr>
                        <p:cNvPr id="0" name="Изображение 307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123728" y="4149080"/>
                          <a:ext cx="2266950" cy="4572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1" name="Прямая соединительная линия 90"/>
            <p:cNvCxnSpPr/>
            <p:nvPr/>
          </p:nvCxnSpPr>
          <p:spPr>
            <a:xfrm>
              <a:off x="2123728" y="4077072"/>
              <a:ext cx="32403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92" name="Object 7"/>
            <p:cNvGraphicFramePr>
              <a:graphicFrameLocks noChangeAspect="1"/>
            </p:cNvGraphicFramePr>
            <p:nvPr/>
          </p:nvGraphicFramePr>
          <p:xfrm>
            <a:off x="2123728" y="4581128"/>
            <a:ext cx="226695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" name="Формула" r:id="rId15" imgW="22860000" imgH="4876800" progId="Equation.3">
                    <p:embed/>
                  </p:oleObj>
                </mc:Choice>
                <mc:Fallback>
                  <p:oleObj name="Формула" r:id="rId15" imgW="22860000" imgH="4876800" progId="Equation.3">
                    <p:embed/>
                    <p:pic>
                      <p:nvPicPr>
                        <p:cNvPr id="0" name="Изображение 307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2123728" y="4581128"/>
                          <a:ext cx="2266950" cy="4572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5" name="Object 3"/>
          <p:cNvGraphicFramePr>
            <a:graphicFrameLocks noChangeAspect="1"/>
          </p:cNvGraphicFramePr>
          <p:nvPr/>
        </p:nvGraphicFramePr>
        <p:xfrm>
          <a:off x="3851920" y="5733256"/>
          <a:ext cx="329565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Формула" r:id="rId17" imgW="33223200" imgH="9448800" progId="Equation.3">
                  <p:embed/>
                </p:oleObj>
              </mc:Choice>
              <mc:Fallback>
                <p:oleObj name="Формула" r:id="rId17" imgW="33223200" imgH="9448800" progId="Equation.3">
                  <p:embed/>
                  <p:pic>
                    <p:nvPicPr>
                      <p:cNvPr id="0" name="Изображение 3079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851920" y="5733256"/>
                        <a:ext cx="3295650" cy="8858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" name="Object 8"/>
          <p:cNvGraphicFramePr>
            <a:graphicFrameLocks noChangeAspect="1"/>
          </p:cNvGraphicFramePr>
          <p:nvPr/>
        </p:nvGraphicFramePr>
        <p:xfrm>
          <a:off x="3779912" y="4941168"/>
          <a:ext cx="335597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Формула" r:id="rId19" imgW="33832800" imgH="9448800" progId="Equation.3">
                  <p:embed/>
                </p:oleObj>
              </mc:Choice>
              <mc:Fallback>
                <p:oleObj name="Формула" r:id="rId19" imgW="33832800" imgH="9448800" progId="Equation.3">
                  <p:embed/>
                  <p:pic>
                    <p:nvPicPr>
                      <p:cNvPr id="0" name="Изображение 3080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779912" y="4941168"/>
                        <a:ext cx="3355975" cy="8858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" name="Прямоугольник 96"/>
          <p:cNvSpPr/>
          <p:nvPr/>
        </p:nvSpPr>
        <p:spPr>
          <a:xfrm>
            <a:off x="6300192" y="5157192"/>
            <a:ext cx="936104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6372200" y="5949280"/>
            <a:ext cx="936104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Управляющая кнопка: далее 98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Управляющая кнопка: настраиваемая 99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№21. Параллелограмм. Прямоугольник. Трапеция.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ds04.infourok.ru/uploads/ex/12d5/00052f6c-bad08894/hello_html_m4fc74ae6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07504" y="3905672"/>
            <a:ext cx="1879522" cy="2952328"/>
          </a:xfrm>
          <a:prstGeom prst="rect">
            <a:avLst/>
          </a:prstGeom>
          <a:noFill/>
        </p:spPr>
      </p:pic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 (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49"/>
          <p:cNvGrpSpPr/>
          <p:nvPr/>
        </p:nvGrpSpPr>
        <p:grpSpPr>
          <a:xfrm>
            <a:off x="1979712" y="2564904"/>
            <a:ext cx="7056784" cy="4176464"/>
            <a:chOff x="107504" y="2564904"/>
            <a:chExt cx="7056784" cy="4176464"/>
          </a:xfrm>
        </p:grpSpPr>
        <p:grpSp>
          <p:nvGrpSpPr>
            <p:cNvPr id="3" name="Группа 18"/>
            <p:cNvGrpSpPr/>
            <p:nvPr/>
          </p:nvGrpSpPr>
          <p:grpSpPr>
            <a:xfrm>
              <a:off x="107504" y="2564904"/>
              <a:ext cx="7056784" cy="4176464"/>
              <a:chOff x="1979712" y="2492896"/>
              <a:chExt cx="7056784" cy="4176464"/>
            </a:xfrm>
          </p:grpSpPr>
          <p:sp>
            <p:nvSpPr>
              <p:cNvPr id="66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Параллелограммом называется четырёхугольник, у которого противоположные стороны попарно параллельны.</a:t>
                </a:r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0" name="Line 13"/>
            <p:cNvSpPr>
              <a:spLocks noChangeShapeType="1"/>
            </p:cNvSpPr>
            <p:nvPr/>
          </p:nvSpPr>
          <p:spPr bwMode="auto">
            <a:xfrm>
              <a:off x="2122588" y="6094661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Text Box 29"/>
            <p:cNvSpPr txBox="1">
              <a:spLocks noChangeArrowheads="1"/>
            </p:cNvSpPr>
            <p:nvPr/>
          </p:nvSpPr>
          <p:spPr bwMode="auto">
            <a:xfrm>
              <a:off x="2195736" y="594928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А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62" name="Text Box 31"/>
            <p:cNvSpPr txBox="1">
              <a:spLocks noChangeArrowheads="1"/>
            </p:cNvSpPr>
            <p:nvPr/>
          </p:nvSpPr>
          <p:spPr bwMode="auto">
            <a:xfrm>
              <a:off x="2627784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В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63" name="Text Box 40"/>
            <p:cNvSpPr txBox="1">
              <a:spLocks noChangeArrowheads="1"/>
            </p:cNvSpPr>
            <p:nvPr/>
          </p:nvSpPr>
          <p:spPr bwMode="auto">
            <a:xfrm>
              <a:off x="5220072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С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64" name="Параллелограмм 63"/>
            <p:cNvSpPr/>
            <p:nvPr/>
          </p:nvSpPr>
          <p:spPr>
            <a:xfrm>
              <a:off x="2555776" y="4869160"/>
              <a:ext cx="2664296" cy="1224136"/>
            </a:xfrm>
            <a:prstGeom prst="parallelogram">
              <a:avLst/>
            </a:prstGeom>
            <a:solidFill>
              <a:schemeClr val="bg1"/>
            </a:solidFill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Text Box 29"/>
            <p:cNvSpPr txBox="1">
              <a:spLocks noChangeArrowheads="1"/>
            </p:cNvSpPr>
            <p:nvPr/>
          </p:nvSpPr>
          <p:spPr bwMode="auto">
            <a:xfrm>
              <a:off x="4860032" y="5949280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D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</p:grp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2" cstate="print"/>
          <a:srcRect t="6331" b="5032"/>
          <a:stretch>
            <a:fillRect/>
          </a:stretch>
        </p:blipFill>
        <p:spPr bwMode="auto">
          <a:xfrm>
            <a:off x="251520" y="1484784"/>
            <a:ext cx="8712968" cy="73208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grpSp>
        <p:nvGrpSpPr>
          <p:cNvPr id="32" name="Группа 31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33" name="Группа 50"/>
            <p:cNvGrpSpPr/>
            <p:nvPr/>
          </p:nvGrpSpPr>
          <p:grpSpPr>
            <a:xfrm>
              <a:off x="1979712" y="2564904"/>
              <a:ext cx="7056784" cy="4176464"/>
              <a:chOff x="107504" y="2636912"/>
              <a:chExt cx="7056784" cy="4176464"/>
            </a:xfrm>
          </p:grpSpPr>
          <p:grpSp>
            <p:nvGrpSpPr>
              <p:cNvPr id="36" name="Группа 18"/>
              <p:cNvGrpSpPr/>
              <p:nvPr/>
            </p:nvGrpSpPr>
            <p:grpSpPr>
              <a:xfrm>
                <a:off x="107504" y="2636912"/>
                <a:ext cx="7056784" cy="4176464"/>
                <a:chOff x="1979712" y="2564904"/>
                <a:chExt cx="7056784" cy="4176464"/>
              </a:xfrm>
            </p:grpSpPr>
            <p:sp>
              <p:nvSpPr>
                <p:cNvPr id="44" name="Прямоугольник 3"/>
                <p:cNvSpPr/>
                <p:nvPr/>
              </p:nvSpPr>
              <p:spPr>
                <a:xfrm>
                  <a:off x="1979712" y="2564904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Прямоугольником называется параллелограмм, у которого все углы прямые.</a:t>
                  </a:r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sz="24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В прямоугольнике диагонали равны и точкой пересечения делятся пополам</a:t>
                  </a:r>
                  <a:endPara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5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7" name="Line 13"/>
              <p:cNvSpPr>
                <a:spLocks noChangeShapeType="1"/>
              </p:cNvSpPr>
              <p:nvPr/>
            </p:nvSpPr>
            <p:spPr bwMode="auto">
              <a:xfrm>
                <a:off x="2122588" y="6094661"/>
                <a:ext cx="3175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Text Box 29"/>
              <p:cNvSpPr txBox="1">
                <a:spLocks noChangeArrowheads="1"/>
              </p:cNvSpPr>
              <p:nvPr/>
            </p:nvSpPr>
            <p:spPr bwMode="auto">
              <a:xfrm>
                <a:off x="2195736" y="594928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А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" name="Text Box 31"/>
              <p:cNvSpPr txBox="1">
                <a:spLocks noChangeArrowheads="1"/>
              </p:cNvSpPr>
              <p:nvPr/>
            </p:nvSpPr>
            <p:spPr bwMode="auto">
              <a:xfrm>
                <a:off x="2267744" y="450912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В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" name="Text Box 40"/>
              <p:cNvSpPr txBox="1">
                <a:spLocks noChangeArrowheads="1"/>
              </p:cNvSpPr>
              <p:nvPr/>
            </p:nvSpPr>
            <p:spPr bwMode="auto">
              <a:xfrm>
                <a:off x="4932040" y="450912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С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" name="Text Box 29"/>
              <p:cNvSpPr txBox="1">
                <a:spLocks noChangeArrowheads="1"/>
              </p:cNvSpPr>
              <p:nvPr/>
            </p:nvSpPr>
            <p:spPr bwMode="auto">
              <a:xfrm>
                <a:off x="5148064" y="5949280"/>
                <a:ext cx="370614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anose="02020603050405020304" pitchFamily="18" charset="0"/>
                  </a:rPr>
                  <a:t>D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2555776" y="5805264"/>
                <a:ext cx="288032" cy="288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араллелограмм 42"/>
              <p:cNvSpPr/>
              <p:nvPr/>
            </p:nvSpPr>
            <p:spPr>
              <a:xfrm>
                <a:off x="2555776" y="4869160"/>
                <a:ext cx="2664296" cy="1224136"/>
              </a:xfrm>
              <a:prstGeom prst="parallelogram">
                <a:avLst>
                  <a:gd name="adj" fmla="val 0"/>
                </a:avLst>
              </a:prstGeom>
              <a:solidFill>
                <a:schemeClr val="bg1">
                  <a:alpha val="0"/>
                </a:schemeClr>
              </a:solidFill>
              <a:ln w="508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34" name="Прямая соединительная линия 33"/>
            <p:cNvCxnSpPr/>
            <p:nvPr/>
          </p:nvCxnSpPr>
          <p:spPr>
            <a:xfrm>
              <a:off x="4427984" y="4797152"/>
              <a:ext cx="2664296" cy="12241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4427984" y="4797152"/>
              <a:ext cx="2664296" cy="12241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Управляющая кнопка: настраиваемая 45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(4)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1979712" y="2564904"/>
            <a:ext cx="7067358" cy="4176464"/>
            <a:chOff x="1979712" y="2564904"/>
            <a:chExt cx="7067358" cy="4176464"/>
          </a:xfrm>
        </p:grpSpPr>
        <p:grpSp>
          <p:nvGrpSpPr>
            <p:cNvPr id="48" name="Группа 18"/>
            <p:cNvGrpSpPr/>
            <p:nvPr/>
          </p:nvGrpSpPr>
          <p:grpSpPr>
            <a:xfrm>
              <a:off x="1979712" y="2564904"/>
              <a:ext cx="7056784" cy="4176464"/>
              <a:chOff x="1979712" y="2564904"/>
              <a:chExt cx="7056784" cy="4176464"/>
            </a:xfrm>
          </p:grpSpPr>
          <p:sp>
            <p:nvSpPr>
              <p:cNvPr id="84" name="Прямоугольник 3"/>
              <p:cNvSpPr/>
              <p:nvPr/>
            </p:nvSpPr>
            <p:spPr>
              <a:xfrm>
                <a:off x="1979712" y="2564904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9" name="Line 13"/>
            <p:cNvSpPr>
              <a:spLocks noChangeShapeType="1"/>
            </p:cNvSpPr>
            <p:nvPr/>
          </p:nvSpPr>
          <p:spPr bwMode="auto">
            <a:xfrm>
              <a:off x="5650980" y="4366469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Text Box 29"/>
            <p:cNvSpPr txBox="1">
              <a:spLocks noChangeArrowheads="1"/>
            </p:cNvSpPr>
            <p:nvPr/>
          </p:nvSpPr>
          <p:spPr bwMode="auto">
            <a:xfrm>
              <a:off x="5724128" y="4221088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А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51" name="Text Box 31"/>
            <p:cNvSpPr txBox="1">
              <a:spLocks noChangeArrowheads="1"/>
            </p:cNvSpPr>
            <p:nvPr/>
          </p:nvSpPr>
          <p:spPr bwMode="auto">
            <a:xfrm>
              <a:off x="5796136" y="2780928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В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52" name="Text Box 40"/>
            <p:cNvSpPr txBox="1">
              <a:spLocks noChangeArrowheads="1"/>
            </p:cNvSpPr>
            <p:nvPr/>
          </p:nvSpPr>
          <p:spPr bwMode="auto">
            <a:xfrm>
              <a:off x="8460432" y="2780928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С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53" name="Text Box 29"/>
            <p:cNvSpPr txBox="1">
              <a:spLocks noChangeArrowheads="1"/>
            </p:cNvSpPr>
            <p:nvPr/>
          </p:nvSpPr>
          <p:spPr bwMode="auto">
            <a:xfrm>
              <a:off x="8676456" y="4221088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D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6084168" y="4077072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араллелограмм 54"/>
            <p:cNvSpPr/>
            <p:nvPr/>
          </p:nvSpPr>
          <p:spPr>
            <a:xfrm>
              <a:off x="6084168" y="3140968"/>
              <a:ext cx="2664296" cy="1224136"/>
            </a:xfrm>
            <a:prstGeom prst="parallelogram">
              <a:avLst>
                <a:gd name="adj" fmla="val 0"/>
              </a:avLst>
            </a:prstGeom>
            <a:solidFill>
              <a:schemeClr val="bg1">
                <a:alpha val="0"/>
              </a:schemeClr>
            </a:solidFill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6" name="Прямая соединительная линия 55"/>
            <p:cNvCxnSpPr/>
            <p:nvPr/>
          </p:nvCxnSpPr>
          <p:spPr>
            <a:xfrm>
              <a:off x="6084168" y="3140968"/>
              <a:ext cx="2664296" cy="12241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flipV="1">
              <a:off x="6084168" y="3140968"/>
              <a:ext cx="2664296" cy="12241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9" name="Object 4"/>
            <p:cNvGraphicFramePr>
              <a:graphicFrameLocks noChangeAspect="1"/>
            </p:cNvGraphicFramePr>
            <p:nvPr/>
          </p:nvGraphicFramePr>
          <p:xfrm>
            <a:off x="2152650" y="2708275"/>
            <a:ext cx="3611563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" name="Формула" r:id="rId3" imgW="37490400" imgH="4876800" progId="Equation.3">
                    <p:embed/>
                  </p:oleObj>
                </mc:Choice>
                <mc:Fallback>
                  <p:oleObj name="Формула" r:id="rId3" imgW="37490400" imgH="4876800" progId="Equation.3">
                    <p:embed/>
                    <p:pic>
                      <p:nvPicPr>
                        <p:cNvPr id="0" name="Изображение 409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152650" y="2708275"/>
                          <a:ext cx="3611563" cy="4572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" name="Text Box 29"/>
            <p:cNvSpPr txBox="1">
              <a:spLocks noChangeArrowheads="1"/>
            </p:cNvSpPr>
            <p:nvPr/>
          </p:nvSpPr>
          <p:spPr bwMode="auto">
            <a:xfrm>
              <a:off x="7236296" y="3356992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 smtClean="0">
                  <a:latin typeface="Times New Roman" panose="02020603050405020304" pitchFamily="18" charset="0"/>
                </a:rPr>
                <a:t>О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70" name="Object 2"/>
            <p:cNvGraphicFramePr>
              <a:graphicFrameLocks noChangeAspect="1"/>
            </p:cNvGraphicFramePr>
            <p:nvPr/>
          </p:nvGraphicFramePr>
          <p:xfrm>
            <a:off x="2123728" y="3140968"/>
            <a:ext cx="2408238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8" name="Формула" r:id="rId5" imgW="24993600" imgH="4267200" progId="Equation.3">
                    <p:embed/>
                  </p:oleObj>
                </mc:Choice>
                <mc:Fallback>
                  <p:oleObj name="Формула" r:id="rId5" imgW="24993600" imgH="4267200" progId="Equation.3">
                    <p:embed/>
                    <p:pic>
                      <p:nvPicPr>
                        <p:cNvPr id="0" name="Изображение 409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123728" y="3140968"/>
                          <a:ext cx="2408238" cy="40005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" name="Object 3"/>
            <p:cNvGraphicFramePr>
              <a:graphicFrameLocks noChangeAspect="1"/>
            </p:cNvGraphicFramePr>
            <p:nvPr/>
          </p:nvGraphicFramePr>
          <p:xfrm>
            <a:off x="2195736" y="3573016"/>
            <a:ext cx="1527175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9" name="Формула" r:id="rId7" imgW="15849600" imgH="4267200" progId="Equation.3">
                    <p:embed/>
                  </p:oleObj>
                </mc:Choice>
                <mc:Fallback>
                  <p:oleObj name="Формула" r:id="rId7" imgW="15849600" imgH="4267200" progId="Equation.3">
                    <p:embed/>
                    <p:pic>
                      <p:nvPicPr>
                        <p:cNvPr id="0" name="Изображение 409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195736" y="3573016"/>
                          <a:ext cx="1527175" cy="40005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2" name="Прямая соединительная линия 81"/>
            <p:cNvCxnSpPr/>
            <p:nvPr/>
          </p:nvCxnSpPr>
          <p:spPr>
            <a:xfrm>
              <a:off x="2123728" y="4005064"/>
              <a:ext cx="352839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3" name="Object 4"/>
            <p:cNvGraphicFramePr>
              <a:graphicFrameLocks noChangeAspect="1"/>
            </p:cNvGraphicFramePr>
            <p:nvPr/>
          </p:nvGraphicFramePr>
          <p:xfrm>
            <a:off x="2267744" y="4077072"/>
            <a:ext cx="2143125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0" name="Формула" r:id="rId9" imgW="22250400" imgH="4267200" progId="Equation.3">
                    <p:embed/>
                  </p:oleObj>
                </mc:Choice>
                <mc:Fallback>
                  <p:oleObj name="Формула" r:id="rId9" imgW="22250400" imgH="4267200" progId="Equation.3">
                    <p:embed/>
                    <p:pic>
                      <p:nvPicPr>
                        <p:cNvPr id="0" name="Изображение 409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267744" y="4077072"/>
                          <a:ext cx="2143125" cy="40005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6" name="Object 4"/>
          <p:cNvGraphicFramePr>
            <a:graphicFrameLocks noChangeAspect="1"/>
          </p:cNvGraphicFramePr>
          <p:nvPr/>
        </p:nvGraphicFramePr>
        <p:xfrm>
          <a:off x="2627784" y="5085184"/>
          <a:ext cx="14382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Формула" r:id="rId11" imgW="14935200" imgH="4267200" progId="Equation.3">
                  <p:embed/>
                </p:oleObj>
              </mc:Choice>
              <mc:Fallback>
                <p:oleObj name="Формула" r:id="rId11" imgW="14935200" imgH="4267200" progId="Equation.3">
                  <p:embed/>
                  <p:pic>
                    <p:nvPicPr>
                      <p:cNvPr id="0" name="Изображение 4100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627784" y="5085184"/>
                        <a:ext cx="1438275" cy="4000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6"/>
          <p:cNvGraphicFramePr>
            <a:graphicFrameLocks noChangeAspect="1"/>
          </p:cNvGraphicFramePr>
          <p:nvPr/>
        </p:nvGraphicFramePr>
        <p:xfrm>
          <a:off x="2613273" y="5517828"/>
          <a:ext cx="1468438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Формула" r:id="rId13" imgW="15240000" imgH="4267200" progId="Equation.3">
                  <p:embed/>
                </p:oleObj>
              </mc:Choice>
              <mc:Fallback>
                <p:oleObj name="Формула" r:id="rId13" imgW="15240000" imgH="4267200" progId="Equation.3">
                  <p:embed/>
                  <p:pic>
                    <p:nvPicPr>
                      <p:cNvPr id="0" name="Изображение 4101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613273" y="5517828"/>
                        <a:ext cx="1468438" cy="4000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Object 7"/>
          <p:cNvGraphicFramePr>
            <a:graphicFrameLocks noChangeAspect="1"/>
          </p:cNvGraphicFramePr>
          <p:nvPr/>
        </p:nvGraphicFramePr>
        <p:xfrm>
          <a:off x="2627784" y="6021288"/>
          <a:ext cx="1468438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Формула" r:id="rId15" imgW="15240000" imgH="4267200" progId="Equation.3">
                  <p:embed/>
                </p:oleObj>
              </mc:Choice>
              <mc:Fallback>
                <p:oleObj name="Формула" r:id="rId15" imgW="15240000" imgH="4267200" progId="Equation.3">
                  <p:embed/>
                  <p:pic>
                    <p:nvPicPr>
                      <p:cNvPr id="0" name="Изображение 4102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627784" y="6021288"/>
                        <a:ext cx="1468438" cy="4000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AutoShape 19"/>
          <p:cNvSpPr/>
          <p:nvPr/>
        </p:nvSpPr>
        <p:spPr bwMode="auto">
          <a:xfrm rot="10800000">
            <a:off x="4355976" y="5013174"/>
            <a:ext cx="288032" cy="1368153"/>
          </a:xfrm>
          <a:prstGeom prst="leftBrace">
            <a:avLst>
              <a:gd name="adj1" fmla="val 28298"/>
              <a:gd name="adj2" fmla="val 51389"/>
            </a:avLst>
          </a:prstGeom>
          <a:noFill/>
          <a:ln w="44450">
            <a:solidFill>
              <a:schemeClr val="accent6">
                <a:lumMod val="50000"/>
              </a:schemeClr>
            </a:solidFill>
            <a:rou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90" name="Object 8"/>
          <p:cNvGraphicFramePr>
            <a:graphicFrameLocks noChangeAspect="1"/>
          </p:cNvGraphicFramePr>
          <p:nvPr/>
        </p:nvGraphicFramePr>
        <p:xfrm>
          <a:off x="6228184" y="5445224"/>
          <a:ext cx="24955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Формула" r:id="rId17" imgW="25908000" imgH="4267200" progId="Equation.3">
                  <p:embed/>
                </p:oleObj>
              </mc:Choice>
              <mc:Fallback>
                <p:oleObj name="Формула" r:id="rId17" imgW="25908000" imgH="4267200" progId="Equation.3">
                  <p:embed/>
                  <p:pic>
                    <p:nvPicPr>
                      <p:cNvPr id="0" name="Изображение 4103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228184" y="5445224"/>
                        <a:ext cx="2495550" cy="4000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Стрелка вправо с вырезом 90"/>
          <p:cNvSpPr/>
          <p:nvPr/>
        </p:nvSpPr>
        <p:spPr>
          <a:xfrm>
            <a:off x="5004048" y="5517232"/>
            <a:ext cx="978408" cy="288032"/>
          </a:xfrm>
          <a:prstGeom prst="notchedRightArrow">
            <a:avLst>
              <a:gd name="adj1" fmla="val 50000"/>
              <a:gd name="adj2" fmla="val 131724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7812360" y="5445224"/>
            <a:ext cx="936104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Управляющая кнопка: далее 92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Управляющая кнопка: настраиваемая 93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№21. Параллелограмм. Прямоугольник. Трапеция.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89" grpId="0" animBg="1"/>
      <p:bldP spid="91" grpId="0" animBg="1"/>
      <p:bldP spid="9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ds04.infourok.ru/uploads/ex/12d5/00052f6c-bad08894/hello_html_m4fc74ae6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07504" y="3905672"/>
            <a:ext cx="1879522" cy="2952328"/>
          </a:xfrm>
          <a:prstGeom prst="rect">
            <a:avLst/>
          </a:prstGeom>
          <a:noFill/>
        </p:spPr>
      </p:pic>
      <p:grpSp>
        <p:nvGrpSpPr>
          <p:cNvPr id="54" name="Группа 53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55" name="Группа 54"/>
            <p:cNvGrpSpPr/>
            <p:nvPr/>
          </p:nvGrpSpPr>
          <p:grpSpPr>
            <a:xfrm>
              <a:off x="1979712" y="2564904"/>
              <a:ext cx="7056784" cy="4176464"/>
              <a:chOff x="1979712" y="2492896"/>
              <a:chExt cx="7056784" cy="4176464"/>
            </a:xfrm>
          </p:grpSpPr>
          <p:sp>
            <p:nvSpPr>
              <p:cNvPr id="65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6" name="Text Box 5"/>
            <p:cNvSpPr txBox="1">
              <a:spLocks noChangeArrowheads="1"/>
            </p:cNvSpPr>
            <p:nvPr/>
          </p:nvSpPr>
          <p:spPr bwMode="auto">
            <a:xfrm>
              <a:off x="3347864" y="4869160"/>
              <a:ext cx="325997" cy="34709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>
                  <a:latin typeface="Times New Roman" panose="02020603050405020304" pitchFamily="18" charset="0"/>
                </a:rPr>
                <a:t>А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6732240" y="3068960"/>
              <a:ext cx="325995" cy="34709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>
                  <a:latin typeface="Times New Roman" panose="02020603050405020304" pitchFamily="18" charset="0"/>
                </a:rPr>
                <a:t>С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58" name="Rectangle 12"/>
            <p:cNvSpPr>
              <a:spLocks noChangeArrowheads="1"/>
            </p:cNvSpPr>
            <p:nvPr/>
          </p:nvSpPr>
          <p:spPr bwMode="auto">
            <a:xfrm>
              <a:off x="2339752" y="5661248"/>
              <a:ext cx="6336705" cy="8651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latin typeface="Times New Roman" panose="02020603050405020304" pitchFamily="18" charset="0"/>
                </a:rPr>
                <a:t>Трапецией</a:t>
              </a:r>
              <a:r>
                <a:rPr lang="ru-RU" sz="2400" b="1" dirty="0" smtClean="0">
                  <a:latin typeface="Times New Roman" panose="02020603050405020304" pitchFamily="18" charset="0"/>
                </a:rPr>
                <a:t> называется четырёхугольник,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у которого две стороны параллельны,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а две другие не параллельны</a:t>
              </a:r>
              <a:endParaRPr lang="ru-RU" sz="2400" b="1" dirty="0">
                <a:latin typeface="Times New Roman" panose="02020603050405020304" pitchFamily="18" charset="0"/>
              </a:endParaRPr>
            </a:p>
          </p:txBody>
        </p:sp>
        <p:cxnSp>
          <p:nvCxnSpPr>
            <p:cNvPr id="59" name="Прямая соединительная линия 58"/>
            <p:cNvCxnSpPr/>
            <p:nvPr/>
          </p:nvCxnSpPr>
          <p:spPr>
            <a:xfrm>
              <a:off x="4572000" y="3429000"/>
              <a:ext cx="2160240" cy="0"/>
            </a:xfrm>
            <a:prstGeom prst="line">
              <a:avLst/>
            </a:prstGeom>
            <a:ln w="50800">
              <a:solidFill>
                <a:srgbClr val="B319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>
              <a:off x="3707904" y="5085184"/>
              <a:ext cx="3456384" cy="0"/>
            </a:xfrm>
            <a:prstGeom prst="line">
              <a:avLst/>
            </a:prstGeom>
            <a:ln w="50800">
              <a:solidFill>
                <a:srgbClr val="B319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 flipH="1">
              <a:off x="3726886" y="3429000"/>
              <a:ext cx="845114" cy="1624212"/>
            </a:xfrm>
            <a:prstGeom prst="line">
              <a:avLst/>
            </a:prstGeom>
            <a:ln w="50800">
              <a:solidFill>
                <a:srgbClr val="B319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flipH="1" flipV="1">
              <a:off x="6732240" y="3429000"/>
              <a:ext cx="432048" cy="1656184"/>
            </a:xfrm>
            <a:prstGeom prst="line">
              <a:avLst/>
            </a:prstGeom>
            <a:ln w="50800">
              <a:solidFill>
                <a:srgbClr val="B319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 Box 7"/>
            <p:cNvSpPr txBox="1">
              <a:spLocks noChangeArrowheads="1"/>
            </p:cNvSpPr>
            <p:nvPr/>
          </p:nvSpPr>
          <p:spPr bwMode="auto">
            <a:xfrm>
              <a:off x="4211960" y="2996952"/>
              <a:ext cx="423514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 smtClean="0">
                  <a:latin typeface="Times New Roman" panose="02020603050405020304" pitchFamily="18" charset="0"/>
                </a:rPr>
                <a:t>В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7164288" y="4869160"/>
              <a:ext cx="444352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i="1" dirty="0" smtClean="0">
                  <a:latin typeface="Times New Roman" panose="02020603050405020304" pitchFamily="18" charset="0"/>
                </a:rPr>
                <a:t>D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67" name="Управляющая кнопка: настраиваемая 66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(2)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8" name="Группа 67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69" name="Группа 3"/>
            <p:cNvGrpSpPr/>
            <p:nvPr/>
          </p:nvGrpSpPr>
          <p:grpSpPr>
            <a:xfrm>
              <a:off x="1979712" y="2564904"/>
              <a:ext cx="7056784" cy="4176464"/>
              <a:chOff x="1979712" y="2492896"/>
              <a:chExt cx="7056784" cy="4176464"/>
            </a:xfrm>
          </p:grpSpPr>
          <p:sp>
            <p:nvSpPr>
              <p:cNvPr id="83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0" name="Text Box 5"/>
            <p:cNvSpPr txBox="1">
              <a:spLocks noChangeArrowheads="1"/>
            </p:cNvSpPr>
            <p:nvPr/>
          </p:nvSpPr>
          <p:spPr bwMode="auto">
            <a:xfrm>
              <a:off x="3419872" y="4365104"/>
              <a:ext cx="325997" cy="34709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>
                  <a:latin typeface="Times New Roman" panose="02020603050405020304" pitchFamily="18" charset="0"/>
                </a:rPr>
                <a:t>А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71" name="Text Box 7"/>
            <p:cNvSpPr txBox="1">
              <a:spLocks noChangeArrowheads="1"/>
            </p:cNvSpPr>
            <p:nvPr/>
          </p:nvSpPr>
          <p:spPr bwMode="auto">
            <a:xfrm>
              <a:off x="6804248" y="2564904"/>
              <a:ext cx="325995" cy="34709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>
                  <a:latin typeface="Times New Roman" panose="02020603050405020304" pitchFamily="18" charset="0"/>
                </a:rPr>
                <a:t>С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72" name="Rectangle 12"/>
            <p:cNvSpPr>
              <a:spLocks noChangeArrowheads="1"/>
            </p:cNvSpPr>
            <p:nvPr/>
          </p:nvSpPr>
          <p:spPr bwMode="auto">
            <a:xfrm>
              <a:off x="2195736" y="4869160"/>
              <a:ext cx="6336705" cy="8651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latin typeface="Times New Roman" panose="02020603050405020304" pitchFamily="18" charset="0"/>
                </a:rPr>
                <a:t>Площадь трапеции</a:t>
              </a:r>
              <a:r>
                <a:rPr lang="ru-RU" sz="2400" b="1" dirty="0" smtClean="0">
                  <a:latin typeface="Times New Roman" panose="02020603050405020304" pitchFamily="18" charset="0"/>
                </a:rPr>
                <a:t> равна произведению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 err="1" smtClean="0">
                  <a:latin typeface="Times New Roman" panose="02020603050405020304" pitchFamily="18" charset="0"/>
                </a:rPr>
                <a:t>полусуммы</a:t>
              </a:r>
              <a:r>
                <a:rPr lang="ru-RU" sz="2400" b="1" dirty="0" smtClean="0">
                  <a:latin typeface="Times New Roman" panose="02020603050405020304" pitchFamily="18" charset="0"/>
                </a:rPr>
                <a:t> её оснований и высоты.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</p:txBody>
        </p:sp>
        <p:cxnSp>
          <p:nvCxnSpPr>
            <p:cNvPr id="73" name="Прямая соединительная линия 72"/>
            <p:cNvCxnSpPr/>
            <p:nvPr/>
          </p:nvCxnSpPr>
          <p:spPr>
            <a:xfrm>
              <a:off x="4644008" y="2924944"/>
              <a:ext cx="2160240" cy="0"/>
            </a:xfrm>
            <a:prstGeom prst="line">
              <a:avLst/>
            </a:prstGeom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flipH="1">
              <a:off x="3798894" y="2924944"/>
              <a:ext cx="845114" cy="1624212"/>
            </a:xfrm>
            <a:prstGeom prst="line">
              <a:avLst/>
            </a:prstGeom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 flipH="1" flipV="1">
              <a:off x="6804248" y="2924944"/>
              <a:ext cx="432048" cy="1656184"/>
            </a:xfrm>
            <a:prstGeom prst="line">
              <a:avLst/>
            </a:prstGeom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 Box 7"/>
            <p:cNvSpPr txBox="1">
              <a:spLocks noChangeArrowheads="1"/>
            </p:cNvSpPr>
            <p:nvPr/>
          </p:nvSpPr>
          <p:spPr bwMode="auto">
            <a:xfrm>
              <a:off x="4211960" y="2564904"/>
              <a:ext cx="423514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 smtClean="0">
                  <a:latin typeface="Times New Roman" panose="02020603050405020304" pitchFamily="18" charset="0"/>
                </a:rPr>
                <a:t>В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77" name="Text Box 7"/>
            <p:cNvSpPr txBox="1">
              <a:spLocks noChangeArrowheads="1"/>
            </p:cNvSpPr>
            <p:nvPr/>
          </p:nvSpPr>
          <p:spPr bwMode="auto">
            <a:xfrm>
              <a:off x="7236296" y="4293096"/>
              <a:ext cx="444352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i="1" dirty="0" smtClean="0">
                  <a:latin typeface="Times New Roman" panose="02020603050405020304" pitchFamily="18" charset="0"/>
                </a:rPr>
                <a:t>D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78" name="Object 2"/>
            <p:cNvGraphicFramePr>
              <a:graphicFrameLocks noChangeAspect="1"/>
            </p:cNvGraphicFramePr>
            <p:nvPr/>
          </p:nvGraphicFramePr>
          <p:xfrm>
            <a:off x="4149725" y="5640388"/>
            <a:ext cx="3132138" cy="1028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1" name="Формула" r:id="rId2" imgW="28346400" imgH="9448800" progId="Equation.3">
                    <p:embed/>
                  </p:oleObj>
                </mc:Choice>
                <mc:Fallback>
                  <p:oleObj name="Формула" r:id="rId2" imgW="28346400" imgH="9448800" progId="Equation.3">
                    <p:embed/>
                    <p:pic>
                      <p:nvPicPr>
                        <p:cNvPr id="0" name="Изображение 512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149725" y="5640388"/>
                          <a:ext cx="3132138" cy="10287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9" name="Прямая соединительная линия 78"/>
            <p:cNvCxnSpPr/>
            <p:nvPr/>
          </p:nvCxnSpPr>
          <p:spPr>
            <a:xfrm>
              <a:off x="4644008" y="2924944"/>
              <a:ext cx="0" cy="165618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 Box 5"/>
            <p:cNvSpPr txBox="1">
              <a:spLocks noChangeArrowheads="1"/>
            </p:cNvSpPr>
            <p:nvPr/>
          </p:nvSpPr>
          <p:spPr bwMode="auto">
            <a:xfrm>
              <a:off x="4499992" y="4581128"/>
              <a:ext cx="463588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 smtClean="0">
                  <a:latin typeface="Times New Roman" panose="02020603050405020304" pitchFamily="18" charset="0"/>
                </a:rPr>
                <a:t>Н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4644008" y="4293096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2" name="Прямая соединительная линия 81"/>
            <p:cNvCxnSpPr/>
            <p:nvPr/>
          </p:nvCxnSpPr>
          <p:spPr>
            <a:xfrm>
              <a:off x="3779912" y="4581128"/>
              <a:ext cx="3456384" cy="0"/>
            </a:xfrm>
            <a:prstGeom prst="line">
              <a:avLst/>
            </a:prstGeom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Группа 84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86" name="Группа 3"/>
            <p:cNvGrpSpPr/>
            <p:nvPr/>
          </p:nvGrpSpPr>
          <p:grpSpPr>
            <a:xfrm>
              <a:off x="1979712" y="2564904"/>
              <a:ext cx="7056784" cy="4176464"/>
              <a:chOff x="1979712" y="2492896"/>
              <a:chExt cx="7056784" cy="4176464"/>
            </a:xfrm>
          </p:grpSpPr>
          <p:sp>
            <p:nvSpPr>
              <p:cNvPr id="156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7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7" name="Группа 39"/>
            <p:cNvGrpSpPr/>
            <p:nvPr/>
          </p:nvGrpSpPr>
          <p:grpSpPr>
            <a:xfrm>
              <a:off x="5076056" y="2636912"/>
              <a:ext cx="3828728" cy="2395428"/>
              <a:chOff x="3419872" y="2564904"/>
              <a:chExt cx="4260776" cy="2539444"/>
            </a:xfrm>
          </p:grpSpPr>
          <p:sp>
            <p:nvSpPr>
              <p:cNvPr id="94" name="Text Box 5"/>
              <p:cNvSpPr txBox="1">
                <a:spLocks noChangeArrowheads="1"/>
              </p:cNvSpPr>
              <p:nvPr/>
            </p:nvSpPr>
            <p:spPr bwMode="auto">
              <a:xfrm>
                <a:off x="3419872" y="4365104"/>
                <a:ext cx="325997" cy="34709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А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5" name="Text Box 7"/>
              <p:cNvSpPr txBox="1">
                <a:spLocks noChangeArrowheads="1"/>
              </p:cNvSpPr>
              <p:nvPr/>
            </p:nvSpPr>
            <p:spPr bwMode="auto">
              <a:xfrm>
                <a:off x="6804248" y="2564904"/>
                <a:ext cx="325995" cy="34709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С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cxnSp>
            <p:nvCxnSpPr>
              <p:cNvPr id="96" name="Прямая соединительная линия 95"/>
              <p:cNvCxnSpPr/>
              <p:nvPr/>
            </p:nvCxnSpPr>
            <p:spPr>
              <a:xfrm>
                <a:off x="4644008" y="2924944"/>
                <a:ext cx="2160240" cy="0"/>
              </a:xfrm>
              <a:prstGeom prst="line">
                <a:avLst/>
              </a:prstGeom>
              <a:ln w="508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Прямая соединительная линия 96"/>
              <p:cNvCxnSpPr/>
              <p:nvPr/>
            </p:nvCxnSpPr>
            <p:spPr>
              <a:xfrm flipH="1">
                <a:off x="3798894" y="2924944"/>
                <a:ext cx="845114" cy="1624212"/>
              </a:xfrm>
              <a:prstGeom prst="line">
                <a:avLst/>
              </a:prstGeom>
              <a:ln w="508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Прямая соединительная линия 97"/>
              <p:cNvCxnSpPr/>
              <p:nvPr/>
            </p:nvCxnSpPr>
            <p:spPr>
              <a:xfrm flipH="1" flipV="1">
                <a:off x="6804248" y="2924944"/>
                <a:ext cx="432048" cy="1656184"/>
              </a:xfrm>
              <a:prstGeom prst="line">
                <a:avLst/>
              </a:prstGeom>
              <a:ln w="508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0" name="Text Box 7"/>
              <p:cNvSpPr txBox="1">
                <a:spLocks noChangeArrowheads="1"/>
              </p:cNvSpPr>
              <p:nvPr/>
            </p:nvSpPr>
            <p:spPr bwMode="auto">
              <a:xfrm>
                <a:off x="4211960" y="2564904"/>
                <a:ext cx="423514" cy="523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 smtClean="0">
                    <a:latin typeface="Times New Roman" panose="02020603050405020304" pitchFamily="18" charset="0"/>
                  </a:rPr>
                  <a:t>В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1" name="Text Box 7"/>
              <p:cNvSpPr txBox="1">
                <a:spLocks noChangeArrowheads="1"/>
              </p:cNvSpPr>
              <p:nvPr/>
            </p:nvSpPr>
            <p:spPr bwMode="auto">
              <a:xfrm>
                <a:off x="7236296" y="4293096"/>
                <a:ext cx="444352" cy="523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i="1" dirty="0" smtClean="0">
                    <a:latin typeface="Times New Roman" panose="02020603050405020304" pitchFamily="18" charset="0"/>
                  </a:rPr>
                  <a:t>D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cxnSp>
            <p:nvCxnSpPr>
              <p:cNvPr id="152" name="Прямая соединительная линия 151"/>
              <p:cNvCxnSpPr/>
              <p:nvPr/>
            </p:nvCxnSpPr>
            <p:spPr>
              <a:xfrm>
                <a:off x="4644008" y="2924944"/>
                <a:ext cx="0" cy="165618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" name="Text Box 5"/>
              <p:cNvSpPr txBox="1">
                <a:spLocks noChangeArrowheads="1"/>
              </p:cNvSpPr>
              <p:nvPr/>
            </p:nvSpPr>
            <p:spPr bwMode="auto">
              <a:xfrm>
                <a:off x="4499992" y="4581128"/>
                <a:ext cx="463588" cy="523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 smtClean="0">
                    <a:latin typeface="Times New Roman" panose="02020603050405020304" pitchFamily="18" charset="0"/>
                  </a:rPr>
                  <a:t>Н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" name="Прямоугольник 153"/>
              <p:cNvSpPr/>
              <p:nvPr/>
            </p:nvSpPr>
            <p:spPr>
              <a:xfrm>
                <a:off x="4644008" y="4293096"/>
                <a:ext cx="288032" cy="288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55" name="Прямая соединительная линия 154"/>
              <p:cNvCxnSpPr/>
              <p:nvPr/>
            </p:nvCxnSpPr>
            <p:spPr>
              <a:xfrm>
                <a:off x="3779912" y="4581128"/>
                <a:ext cx="3456384" cy="0"/>
              </a:xfrm>
              <a:prstGeom prst="line">
                <a:avLst/>
              </a:prstGeom>
              <a:ln w="508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88" name="Object 4"/>
            <p:cNvGraphicFramePr>
              <a:graphicFrameLocks noChangeAspect="1"/>
            </p:cNvGraphicFramePr>
            <p:nvPr/>
          </p:nvGraphicFramePr>
          <p:xfrm>
            <a:off x="2195736" y="2708920"/>
            <a:ext cx="3263900" cy="530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2" name="Формула" r:id="rId4" imgW="29565600" imgH="4876800" progId="Equation.3">
                    <p:embed/>
                  </p:oleObj>
                </mc:Choice>
                <mc:Fallback>
                  <p:oleObj name="Формула" r:id="rId4" imgW="29565600" imgH="4876800" progId="Equation.3">
                    <p:embed/>
                    <p:pic>
                      <p:nvPicPr>
                        <p:cNvPr id="0" name="Изображение 512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195736" y="2708920"/>
                          <a:ext cx="3263900" cy="5302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" name="Object 5"/>
            <p:cNvGraphicFramePr>
              <a:graphicFrameLocks noChangeAspect="1"/>
            </p:cNvGraphicFramePr>
            <p:nvPr/>
          </p:nvGraphicFramePr>
          <p:xfrm>
            <a:off x="2195736" y="3140968"/>
            <a:ext cx="1751012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3" name="Формула" r:id="rId6" imgW="15849600" imgH="4267200" progId="Equation.3">
                    <p:embed/>
                  </p:oleObj>
                </mc:Choice>
                <mc:Fallback>
                  <p:oleObj name="Формула" r:id="rId6" imgW="15849600" imgH="4267200" progId="Equation.3">
                    <p:embed/>
                    <p:pic>
                      <p:nvPicPr>
                        <p:cNvPr id="0" name="Изображение 512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195736" y="3140968"/>
                          <a:ext cx="1751012" cy="4635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0" name="Object 6"/>
            <p:cNvGraphicFramePr>
              <a:graphicFrameLocks noChangeAspect="1"/>
            </p:cNvGraphicFramePr>
            <p:nvPr/>
          </p:nvGraphicFramePr>
          <p:xfrm>
            <a:off x="2211388" y="3573463"/>
            <a:ext cx="1717675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4" name="Формула" r:id="rId8" imgW="15544800" imgH="4267200" progId="Equation.3">
                    <p:embed/>
                  </p:oleObj>
                </mc:Choice>
                <mc:Fallback>
                  <p:oleObj name="Формула" r:id="rId8" imgW="15544800" imgH="4267200" progId="Equation.3">
                    <p:embed/>
                    <p:pic>
                      <p:nvPicPr>
                        <p:cNvPr id="0" name="Изображение 512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211388" y="3573463"/>
                          <a:ext cx="1717675" cy="4635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1" name="Object 7"/>
            <p:cNvGraphicFramePr>
              <a:graphicFrameLocks noChangeAspect="1"/>
            </p:cNvGraphicFramePr>
            <p:nvPr/>
          </p:nvGraphicFramePr>
          <p:xfrm>
            <a:off x="2195513" y="3933825"/>
            <a:ext cx="1751012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5" name="Формула" r:id="rId10" imgW="15849600" imgH="4267200" progId="Equation.3">
                    <p:embed/>
                  </p:oleObj>
                </mc:Choice>
                <mc:Fallback>
                  <p:oleObj name="Формула" r:id="rId10" imgW="15849600" imgH="4267200" progId="Equation.3">
                    <p:embed/>
                    <p:pic>
                      <p:nvPicPr>
                        <p:cNvPr id="0" name="Изображение 512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195513" y="3933825"/>
                          <a:ext cx="1751012" cy="4635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2" name="Прямая соединительная линия 91"/>
            <p:cNvCxnSpPr/>
            <p:nvPr/>
          </p:nvCxnSpPr>
          <p:spPr>
            <a:xfrm>
              <a:off x="2195736" y="4437112"/>
              <a:ext cx="237626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93" name="Object 8"/>
            <p:cNvGraphicFramePr>
              <a:graphicFrameLocks noChangeAspect="1"/>
            </p:cNvGraphicFramePr>
            <p:nvPr/>
          </p:nvGraphicFramePr>
          <p:xfrm>
            <a:off x="2439988" y="4441825"/>
            <a:ext cx="1699964" cy="654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6" name="Формула" r:id="rId12" imgW="14020800" imgH="5486400" progId="Equation.3">
                    <p:embed/>
                  </p:oleObj>
                </mc:Choice>
                <mc:Fallback>
                  <p:oleObj name="Формула" r:id="rId12" imgW="14020800" imgH="5486400" progId="Equation.3">
                    <p:embed/>
                    <p:pic>
                      <p:nvPicPr>
                        <p:cNvPr id="0" name="Изображение 512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439988" y="4441825"/>
                          <a:ext cx="1699964" cy="65423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8" name="Управляющая кнопка: настраиваемая 157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(3)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9" name="Object 2"/>
          <p:cNvGraphicFramePr>
            <a:graphicFrameLocks noChangeAspect="1"/>
          </p:cNvGraphicFramePr>
          <p:nvPr/>
        </p:nvGraphicFramePr>
        <p:xfrm>
          <a:off x="2195736" y="5301208"/>
          <a:ext cx="3198833" cy="1028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Формула" r:id="rId14" imgW="28956000" imgH="9448800" progId="Equation.3">
                  <p:embed/>
                </p:oleObj>
              </mc:Choice>
              <mc:Fallback>
                <p:oleObj name="Формула" r:id="rId14" imgW="28956000" imgH="9448800" progId="Equation.3">
                  <p:embed/>
                  <p:pic>
                    <p:nvPicPr>
                      <p:cNvPr id="0" name="Изображение 5126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95736" y="5301208"/>
                        <a:ext cx="3198833" cy="102897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" name="Object 9"/>
          <p:cNvGraphicFramePr>
            <a:graphicFrameLocks noChangeAspect="1"/>
          </p:cNvGraphicFramePr>
          <p:nvPr/>
        </p:nvGraphicFramePr>
        <p:xfrm>
          <a:off x="5226050" y="5300663"/>
          <a:ext cx="3333750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Формула" r:id="rId16" imgW="30175200" imgH="9448800" progId="Equation.3">
                  <p:embed/>
                </p:oleObj>
              </mc:Choice>
              <mc:Fallback>
                <p:oleObj name="Формула" r:id="rId16" imgW="30175200" imgH="9448800" progId="Equation.3">
                  <p:embed/>
                  <p:pic>
                    <p:nvPicPr>
                      <p:cNvPr id="0" name="Изображение 5127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226050" y="5300663"/>
                        <a:ext cx="3333750" cy="10302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" name="Прямоугольник 160"/>
          <p:cNvSpPr/>
          <p:nvPr/>
        </p:nvSpPr>
        <p:spPr>
          <a:xfrm>
            <a:off x="7092280" y="5445224"/>
            <a:ext cx="1440160" cy="720080"/>
          </a:xfrm>
          <a:prstGeom prst="rect">
            <a:avLst/>
          </a:prstGeom>
          <a:solidFill>
            <a:schemeClr val="accent2">
              <a:lumMod val="75000"/>
              <a:alpha val="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Управляющая кнопка: домой 161">
            <a:hlinkClick r:id="rId18" action="ppaction://hlinksldjump" highlightClick="1"/>
          </p:cNvPr>
          <p:cNvSpPr/>
          <p:nvPr/>
        </p:nvSpPr>
        <p:spPr>
          <a:xfrm>
            <a:off x="1691680" y="6309320"/>
            <a:ext cx="610368" cy="432048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Управляющая кнопка: настраиваемая 162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№21. Параллелограмм. Прямоугольник. Трапеция.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4" name="Picture 5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51520" y="1556792"/>
            <a:ext cx="8712968" cy="700497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</p:childTnLst>
        </p:cTn>
      </p:par>
    </p:tnLst>
    <p:bldLst>
      <p:bldP spid="16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8370</Words>
  <Application>WPS Presentation</Application>
  <PresentationFormat>Экран (4:3)</PresentationFormat>
  <Paragraphs>1541</Paragraphs>
  <Slides>38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153</vt:i4>
      </vt:variant>
      <vt:variant>
        <vt:lpstr>幻灯片标题</vt:lpstr>
      </vt:variant>
      <vt:variant>
        <vt:i4>38</vt:i4>
      </vt:variant>
    </vt:vector>
  </HeadingPairs>
  <TitlesOfParts>
    <vt:vector size="199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KarMaN</dc:creator>
  <cp:lastModifiedBy>talic</cp:lastModifiedBy>
  <cp:revision>461</cp:revision>
  <dcterms:created xsi:type="dcterms:W3CDTF">2018-07-30T12:06:00Z</dcterms:created>
  <dcterms:modified xsi:type="dcterms:W3CDTF">2025-02-16T15:33:41Z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B9E568FDC36F4379A6C76F8066F63360_12</vt:lpwstr>
  </property>
  <property fmtid="{D5CDD505-2E9C-101B-9397-08002B2CF9AE}" pid="3" name="KSOProductBuildVer">
    <vt:lpwstr>1049-12.2.0.19805</vt:lpwstr>
  </property>
</Properties>
</file>