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4"/>
  </p:notesMasterIdLst>
  <p:sldIdLst>
    <p:sldId id="332" r:id="rId2"/>
    <p:sldId id="318" r:id="rId3"/>
    <p:sldId id="303" r:id="rId4"/>
    <p:sldId id="302" r:id="rId5"/>
    <p:sldId id="259" r:id="rId6"/>
    <p:sldId id="267" r:id="rId7"/>
    <p:sldId id="310" r:id="rId8"/>
    <p:sldId id="323" r:id="rId9"/>
    <p:sldId id="321" r:id="rId10"/>
    <p:sldId id="324" r:id="rId11"/>
    <p:sldId id="322" r:id="rId12"/>
    <p:sldId id="335" r:id="rId13"/>
    <p:sldId id="311" r:id="rId14"/>
    <p:sldId id="328" r:id="rId15"/>
    <p:sldId id="336" r:id="rId16"/>
    <p:sldId id="312" r:id="rId17"/>
    <p:sldId id="270" r:id="rId18"/>
    <p:sldId id="330" r:id="rId19"/>
    <p:sldId id="286" r:id="rId20"/>
    <p:sldId id="308" r:id="rId21"/>
    <p:sldId id="287" r:id="rId22"/>
    <p:sldId id="333" r:id="rId23"/>
  </p:sldIdLst>
  <p:sldSz cx="9144000" cy="6858000" type="screen4x3"/>
  <p:notesSz cx="6858000" cy="9144000"/>
  <p:defaultTextStyle>
    <a:defPPr>
      <a:defRPr lang="ru-RU"/>
    </a:defPPr>
    <a:lvl1pPr algn="l" rtl="0" fontAlgn="base">
      <a:lnSpc>
        <a:spcPct val="90000"/>
      </a:lnSpc>
      <a:spcBef>
        <a:spcPct val="20000"/>
      </a:spcBef>
      <a:spcAft>
        <a:spcPct val="0"/>
      </a:spcAft>
      <a:buClr>
        <a:schemeClr val="tx2"/>
      </a:buClr>
      <a:buSzPct val="75000"/>
      <a:buFont typeface="Wingdings" pitchFamily="2" charset="2"/>
      <a:defRPr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lnSpc>
        <a:spcPct val="90000"/>
      </a:lnSpc>
      <a:spcBef>
        <a:spcPct val="20000"/>
      </a:spcBef>
      <a:spcAft>
        <a:spcPct val="0"/>
      </a:spcAft>
      <a:buClr>
        <a:schemeClr val="tx2"/>
      </a:buClr>
      <a:buSzPct val="75000"/>
      <a:buFont typeface="Wingdings" pitchFamily="2" charset="2"/>
      <a:defRPr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lnSpc>
        <a:spcPct val="90000"/>
      </a:lnSpc>
      <a:spcBef>
        <a:spcPct val="20000"/>
      </a:spcBef>
      <a:spcAft>
        <a:spcPct val="0"/>
      </a:spcAft>
      <a:buClr>
        <a:schemeClr val="tx2"/>
      </a:buClr>
      <a:buSzPct val="75000"/>
      <a:buFont typeface="Wingdings" pitchFamily="2" charset="2"/>
      <a:defRPr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lnSpc>
        <a:spcPct val="90000"/>
      </a:lnSpc>
      <a:spcBef>
        <a:spcPct val="20000"/>
      </a:spcBef>
      <a:spcAft>
        <a:spcPct val="0"/>
      </a:spcAft>
      <a:buClr>
        <a:schemeClr val="tx2"/>
      </a:buClr>
      <a:buSzPct val="75000"/>
      <a:buFont typeface="Wingdings" pitchFamily="2" charset="2"/>
      <a:defRPr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lnSpc>
        <a:spcPct val="90000"/>
      </a:lnSpc>
      <a:spcBef>
        <a:spcPct val="20000"/>
      </a:spcBef>
      <a:spcAft>
        <a:spcPct val="0"/>
      </a:spcAft>
      <a:buClr>
        <a:schemeClr val="tx2"/>
      </a:buClr>
      <a:buSzPct val="75000"/>
      <a:buFont typeface="Wingdings" pitchFamily="2" charset="2"/>
      <a:defRPr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8917" autoAdjust="0"/>
    <p:restoredTop sz="93153" autoAdjust="0"/>
  </p:normalViewPr>
  <p:slideViewPr>
    <p:cSldViewPr>
      <p:cViewPr>
        <p:scale>
          <a:sx n="69" d="100"/>
          <a:sy n="69" d="100"/>
        </p:scale>
        <p:origin x="-126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50" d="100"/>
        <a:sy n="5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34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200">
                <a:latin typeface="Arial" charset="0"/>
              </a:defRPr>
            </a:lvl1pPr>
          </a:lstStyle>
          <a:p>
            <a:pPr>
              <a:defRPr/>
            </a:pPr>
            <a:fld id="{F9671384-D071-4B52-B99A-1AFC2AA0BF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586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7758113" y="1463675"/>
            <a:ext cx="16902113" cy="10795000"/>
            <a:chOff x="-4887" y="922"/>
            <a:chExt cx="10647" cy="6800"/>
          </a:xfrm>
        </p:grpSpPr>
        <p:sp>
          <p:nvSpPr>
            <p:cNvPr id="5" name="Freeform 3"/>
            <p:cNvSpPr>
              <a:spLocks/>
            </p:cNvSpPr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Arc 4"/>
            <p:cNvSpPr>
              <a:spLocks/>
            </p:cNvSpPr>
            <p:nvPr/>
          </p:nvSpPr>
          <p:spPr bwMode="auto">
            <a:xfrm>
              <a:off x="-4887" y="922"/>
              <a:ext cx="8474" cy="6800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43200 w 43200"/>
                <a:gd name="T1" fmla="*/ 21600 h 43200"/>
                <a:gd name="T2" fmla="*/ 24979 w 43200"/>
                <a:gd name="T3" fmla="*/ 266 h 43200"/>
                <a:gd name="T4" fmla="*/ 21600 w 432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200" fill="none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731" y="-1"/>
                    <a:pt x="23861" y="88"/>
                    <a:pt x="24979" y="265"/>
                  </a:cubicBezTo>
                </a:path>
                <a:path w="43200" h="43200" stroke="0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22731" y="-1"/>
                    <a:pt x="23861" y="88"/>
                    <a:pt x="24979" y="26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5125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429000" y="2085975"/>
            <a:ext cx="5638800" cy="1038225"/>
          </a:xfrm>
        </p:spPr>
        <p:txBody>
          <a:bodyPr lIns="92075" rIns="92075"/>
          <a:lstStyle>
            <a:lvl1pPr marL="0" indent="0">
              <a:lnSpc>
                <a:spcPct val="70000"/>
              </a:lnSpc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1295400" y="6365875"/>
            <a:ext cx="426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>
                <a:latin typeface="+mn-lt"/>
              </a:defRPr>
            </a:lvl2pPr>
          </a:lstStyle>
          <a:p>
            <a:pPr lvl="1">
              <a:defRPr/>
            </a:pPr>
            <a:fld id="{E77EF206-B34F-4455-94AB-6D00A49B380C}" type="slidenum">
              <a:rPr lang="ru-RU"/>
              <a:pPr lvl="1"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3E355A26-148E-4D1A-AA71-16EE6D54E4F3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B6606EC8-7EDC-4483-8828-FF1B5231AE70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26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5025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AFD3FE21-C85D-4E33-A262-024CF39727B9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98FC79F0-E239-4927-9799-D2E6C2178D12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B34DC737-9B3F-47E9-8CB5-792BC38E9D08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3AEDF339-9295-4E4B-A928-7C749B9FF48B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C03935A9-04FB-4592-8F2A-79C4CD5BB159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931C6AEC-415C-40BF-9530-206D8ACEB00B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E3CCC73D-A010-4904-A40D-F1279068FCAF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609600"/>
            <a:ext cx="20193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2625" y="609600"/>
            <a:ext cx="5908675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0CE87EFC-3DDD-495C-B6E2-5716682A29D8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625" y="609600"/>
            <a:ext cx="8080375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82625" y="1981200"/>
            <a:ext cx="77724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6AA4BB05-2096-4C08-B103-D40D70FE99F7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82625" y="609600"/>
            <a:ext cx="8080375" cy="5486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2pPr lvl="1">
              <a:defRPr/>
            </a:lvl2pPr>
          </a:lstStyle>
          <a:p>
            <a:pPr lvl="1">
              <a:defRPr/>
            </a:pPr>
            <a:fld id="{7C620E47-3B3E-4F1F-BCFF-D2290A0D9458}" type="slidenum">
              <a:rPr lang="ru-RU"/>
              <a:pPr lvl="1">
                <a:defRPr/>
              </a:pPr>
              <a:t>‹#›</a:t>
            </a:fld>
            <a:endParaRPr lang="ru-RU">
              <a:latin typeface="+mn-lt"/>
            </a:endParaRP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-8405813" y="4763"/>
            <a:ext cx="17538701" cy="13690600"/>
            <a:chOff x="-5295" y="3"/>
            <a:chExt cx="11048" cy="8624"/>
          </a:xfrm>
        </p:grpSpPr>
        <p:sp>
          <p:nvSpPr>
            <p:cNvPr id="4099" name="Freeform 3"/>
            <p:cNvSpPr>
              <a:spLocks/>
            </p:cNvSpPr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100" name="Arc 4"/>
            <p:cNvSpPr>
              <a:spLocks/>
            </p:cNvSpPr>
            <p:nvPr/>
          </p:nvSpPr>
          <p:spPr bwMode="auto">
            <a:xfrm>
              <a:off x="-5295" y="3"/>
              <a:ext cx="10596" cy="8624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43200 w 43200"/>
                <a:gd name="T1" fmla="*/ 21600 h 43200"/>
                <a:gd name="T2" fmla="*/ 21600 w 43200"/>
                <a:gd name="T3" fmla="*/ 0 h 43200"/>
                <a:gd name="T4" fmla="*/ 21600 w 43200"/>
                <a:gd name="T5" fmla="*/ 21600 h 43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200" fill="none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</a:path>
                <a:path w="43200" h="43200" stroke="0" extrusionOk="0">
                  <a:moveTo>
                    <a:pt x="43200" y="21600"/>
                  </a:moveTo>
                  <a:cubicBezTo>
                    <a:pt x="43200" y="33529"/>
                    <a:pt x="33529" y="43200"/>
                    <a:pt x="21600" y="43200"/>
                  </a:cubicBezTo>
                  <a:cubicBezTo>
                    <a:pt x="9670" y="43200"/>
                    <a:pt x="0" y="33529"/>
                    <a:pt x="0" y="21600"/>
                  </a:cubicBezTo>
                  <a:cubicBezTo>
                    <a:pt x="-1" y="9670"/>
                    <a:pt x="9670" y="0"/>
                    <a:pt x="21599" y="0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2700" cap="sq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2625" y="609600"/>
            <a:ext cx="80803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2625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82562" tIns="46038" rIns="182562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215188" y="6442075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2625" y="6365875"/>
            <a:ext cx="426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199313" y="6148388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0" rIns="92075" bIns="0" numCol="1" anchor="b" anchorCtr="0" compatLnSpc="1">
            <a:prstTxWarp prst="textNoShape">
              <a:avLst/>
            </a:prstTxWarp>
          </a:bodyPr>
          <a:lstStyle>
            <a:lvl2pPr lvl="1" algn="r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sz="1400">
                <a:latin typeface="+mj-lt"/>
              </a:defRPr>
            </a:lvl2pPr>
          </a:lstStyle>
          <a:p>
            <a:pPr lvl="1">
              <a:defRPr/>
            </a:pPr>
            <a:fld id="{F2381161-A58D-4D2C-8BA0-9441A4697DCD}" type="slidenum">
              <a:rPr lang="ru-RU"/>
              <a:pPr lvl="1"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2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0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0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0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0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0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0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0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0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0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0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0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0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0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0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410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0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CCFF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>
                <a:solidFill>
                  <a:srgbClr val="FFFFFF"/>
                </a:solidFill>
                <a:effectLst/>
              </a:rPr>
              <a:t> </a:t>
            </a:r>
            <a:r>
              <a:rPr lang="ru-RU" sz="1800" b="1" dirty="0">
                <a:solidFill>
                  <a:srgbClr val="FFFFFF"/>
                </a:solidFill>
                <a:effectLst/>
              </a:rPr>
              <a:t>Муниципальное бюджетное общеобразовательное учреждение</a:t>
            </a:r>
            <a:br>
              <a:rPr lang="ru-RU" sz="1800" b="1" dirty="0">
                <a:solidFill>
                  <a:srgbClr val="FFFFFF"/>
                </a:solidFill>
                <a:effectLst/>
              </a:rPr>
            </a:br>
            <a:r>
              <a:rPr lang="ru-RU" sz="1800" b="1" dirty="0">
                <a:solidFill>
                  <a:srgbClr val="FFFFFF"/>
                </a:solidFill>
                <a:effectLst/>
              </a:rPr>
              <a:t>                                             «Гимназия №3» </a:t>
            </a:r>
            <a:br>
              <a:rPr lang="ru-RU" sz="1800" b="1" dirty="0">
                <a:solidFill>
                  <a:srgbClr val="FFFFFF"/>
                </a:solidFill>
                <a:effectLst/>
              </a:rPr>
            </a:br>
            <a:r>
              <a:rPr lang="ru-RU" sz="1800" b="1" dirty="0">
                <a:solidFill>
                  <a:srgbClr val="FFFFFF"/>
                </a:solidFill>
                <a:effectLst/>
              </a:rPr>
              <a:t>                                               г. Чистополя</a:t>
            </a:r>
            <a:r>
              <a:rPr lang="ru-RU" sz="3200" b="1" dirty="0">
                <a:solidFill>
                  <a:srgbClr val="FFFFFF"/>
                </a:solidFill>
                <a:effectLst/>
              </a:rPr>
              <a:t/>
            </a:r>
            <a:br>
              <a:rPr lang="ru-RU" sz="3200" b="1" dirty="0">
                <a:solidFill>
                  <a:srgbClr val="FFFFFF"/>
                </a:solidFill>
                <a:effectLst/>
              </a:rPr>
            </a:b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B34DC737-9B3F-47E9-8CB5-792BC38E9D08}" type="slidenum">
              <a:rPr lang="ru-RU" smtClean="0"/>
              <a:pPr lvl="1">
                <a:defRPr/>
              </a:pPr>
              <a:t>1</a:t>
            </a:fld>
            <a:endParaRPr lang="ru-RU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58208" y="5661248"/>
            <a:ext cx="4572000" cy="7017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0" hangingPunct="0">
              <a:lnSpc>
                <a:spcPct val="100000"/>
              </a:lnSpc>
              <a:buClr>
                <a:srgbClr val="85D9F7"/>
              </a:buClr>
              <a:buSzPct val="115000"/>
            </a:pPr>
            <a:r>
              <a:rPr lang="ru-RU" sz="1800" kern="0" dirty="0" smtClean="0">
                <a:solidFill>
                  <a:srgbClr val="FFFFFF"/>
                </a:solidFill>
                <a:latin typeface="Arial"/>
              </a:rPr>
              <a:t>    Автор</a:t>
            </a:r>
            <a:r>
              <a:rPr lang="ru-RU" sz="1800" kern="0" dirty="0">
                <a:solidFill>
                  <a:srgbClr val="FFFFFF"/>
                </a:solidFill>
                <a:latin typeface="Arial"/>
              </a:rPr>
              <a:t>: Вахитова Лариса Равкатовна </a:t>
            </a:r>
            <a:r>
              <a:rPr lang="ru-RU" sz="1800" kern="0" dirty="0" smtClean="0">
                <a:solidFill>
                  <a:srgbClr val="FFFFFF"/>
                </a:solidFill>
                <a:latin typeface="Arial"/>
              </a:rPr>
              <a:t>                                                                                             </a:t>
            </a:r>
          </a:p>
          <a:p>
            <a:pPr lvl="0" algn="ctr" eaLnBrk="0" hangingPunct="0">
              <a:lnSpc>
                <a:spcPct val="100000"/>
              </a:lnSpc>
              <a:buClr>
                <a:srgbClr val="85D9F7"/>
              </a:buClr>
              <a:buSzPct val="115000"/>
            </a:pPr>
            <a:r>
              <a:rPr lang="ru-RU" sz="1800" kern="0" dirty="0">
                <a:solidFill>
                  <a:srgbClr val="FFFFFF"/>
                </a:solidFill>
                <a:latin typeface="Arial"/>
              </a:rPr>
              <a:t> </a:t>
            </a:r>
            <a:r>
              <a:rPr lang="ru-RU" sz="1800" kern="0" dirty="0" smtClean="0">
                <a:solidFill>
                  <a:srgbClr val="FFFFFF"/>
                </a:solidFill>
                <a:latin typeface="Arial"/>
              </a:rPr>
              <a:t>                              социальный </a:t>
            </a:r>
            <a:r>
              <a:rPr lang="ru-RU" sz="1800" kern="0" dirty="0">
                <a:solidFill>
                  <a:srgbClr val="FFFFFF"/>
                </a:solidFill>
                <a:latin typeface="Arial"/>
              </a:rPr>
              <a:t>педагог</a:t>
            </a:r>
            <a:endParaRPr lang="ru-RU" sz="1800" kern="0" dirty="0">
              <a:solidFill>
                <a:srgbClr val="FFFFFF"/>
              </a:solidFill>
              <a:latin typeface="Arial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4293096"/>
            <a:ext cx="8640960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Arial" pitchFamily="34" charset="0"/>
                <a:cs typeface="Arial" pitchFamily="34" charset="0"/>
              </a:rPr>
              <a:t>дополнительный материал </a:t>
            </a:r>
            <a:br>
              <a:rPr lang="ru-RU" sz="2800" dirty="0">
                <a:latin typeface="Arial" pitchFamily="34" charset="0"/>
                <a:cs typeface="Arial" pitchFamily="34" charset="0"/>
              </a:rPr>
            </a:br>
            <a:r>
              <a:rPr lang="ru-RU" sz="2800" dirty="0">
                <a:latin typeface="Arial" pitchFamily="34" charset="0"/>
                <a:cs typeface="Arial" pitchFamily="34" charset="0"/>
              </a:rPr>
              <a:t>к выступлению на педагогическом совете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2127627"/>
            <a:ext cx="7992888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628900" algn="l"/>
              </a:tabLst>
            </a:pP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sz="4000" b="1" dirty="0" smtClean="0">
                <a:latin typeface="Arial" pitchFamily="34" charset="0"/>
                <a:ea typeface="Times New Roman"/>
                <a:cs typeface="Arial" pitchFamily="34" charset="0"/>
              </a:rPr>
              <a:t>Конфликт в школе </a:t>
            </a:r>
            <a:endParaRPr lang="ru-RU" sz="4000" dirty="0" smtClean="0">
              <a:latin typeface="Arial" pitchFamily="34" charset="0"/>
              <a:ea typeface="Times New Roman"/>
              <a:cs typeface="Arial" pitchFamily="34" charset="0"/>
            </a:endParaRPr>
          </a:p>
          <a:p>
            <a:pPr algn="ctr">
              <a:spcAft>
                <a:spcPts val="0"/>
              </a:spcAft>
              <a:tabLst>
                <a:tab pos="2628900" algn="l"/>
              </a:tabLst>
            </a:pPr>
            <a:r>
              <a:rPr lang="ru-RU" sz="4000" dirty="0" smtClean="0"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r>
              <a:rPr lang="ru-RU" sz="4000" b="1" dirty="0" smtClean="0">
                <a:latin typeface="Arial" pitchFamily="34" charset="0"/>
                <a:ea typeface="Times New Roman"/>
                <a:cs typeface="Arial" pitchFamily="34" charset="0"/>
              </a:rPr>
              <a:t>и пути выхода</a:t>
            </a:r>
            <a:br>
              <a:rPr lang="ru-RU" sz="4000" b="1" dirty="0" smtClean="0">
                <a:latin typeface="Arial" pitchFamily="34" charset="0"/>
                <a:ea typeface="Times New Roman"/>
                <a:cs typeface="Arial" pitchFamily="34" charset="0"/>
              </a:rPr>
            </a:br>
            <a:r>
              <a:rPr lang="ru-RU" sz="4000" b="1" dirty="0" smtClean="0">
                <a:latin typeface="Arial" pitchFamily="34" charset="0"/>
                <a:ea typeface="Times New Roman"/>
                <a:cs typeface="Arial" pitchFamily="34" charset="0"/>
              </a:rPr>
              <a:t>      из конфликтной ситуации</a:t>
            </a:r>
            <a:endParaRPr lang="ru-RU" sz="4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969917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712967" cy="1491952"/>
          </a:xfrm>
        </p:spPr>
        <p:txBody>
          <a:bodyPr/>
          <a:lstStyle/>
          <a:p>
            <a:pPr algn="ctr"/>
            <a:r>
              <a:rPr lang="ru-RU" sz="3200" kern="1200" dirty="0">
                <a:solidFill>
                  <a:prstClr val="black"/>
                </a:solidFill>
                <a:effectLst/>
                <a:latin typeface="Calibri"/>
              </a:rPr>
              <a:t/>
            </a:r>
            <a:br>
              <a:rPr lang="ru-RU" sz="3200" kern="1200" dirty="0">
                <a:solidFill>
                  <a:prstClr val="black"/>
                </a:solidFill>
                <a:effectLst/>
                <a:latin typeface="Calibri"/>
              </a:rPr>
            </a:br>
            <a:r>
              <a:rPr lang="ru-RU" sz="3200" kern="1200" dirty="0" smtClean="0">
                <a:solidFill>
                  <a:prstClr val="black"/>
                </a:solidFill>
                <a:effectLst/>
                <a:latin typeface="Calibri"/>
              </a:rPr>
              <a:t/>
            </a:r>
            <a:br>
              <a:rPr lang="ru-RU" sz="3200" kern="1200" dirty="0" smtClean="0">
                <a:solidFill>
                  <a:prstClr val="black"/>
                </a:solidFill>
                <a:effectLst/>
                <a:latin typeface="Calibri"/>
              </a:rPr>
            </a:br>
            <a:r>
              <a:rPr lang="ru-RU" sz="3200" kern="1200" dirty="0">
                <a:solidFill>
                  <a:prstClr val="black"/>
                </a:solidFill>
                <a:effectLst/>
                <a:latin typeface="Calibri"/>
              </a:rPr>
              <a:t/>
            </a:r>
            <a:br>
              <a:rPr lang="ru-RU" sz="3200" kern="1200" dirty="0">
                <a:solidFill>
                  <a:prstClr val="black"/>
                </a:solidFill>
                <a:effectLst/>
                <a:latin typeface="Calibri"/>
              </a:rPr>
            </a:br>
            <a:r>
              <a:rPr lang="ru-RU" sz="3200" kern="1200" dirty="0" smtClean="0">
                <a:solidFill>
                  <a:prstClr val="black"/>
                </a:solidFill>
                <a:effectLst/>
                <a:latin typeface="Calibri"/>
              </a:rPr>
              <a:t/>
            </a:r>
            <a:br>
              <a:rPr lang="ru-RU" sz="3200" kern="1200" dirty="0" smtClean="0">
                <a:solidFill>
                  <a:prstClr val="black"/>
                </a:solidFill>
                <a:effectLst/>
                <a:latin typeface="Calibri"/>
              </a:rPr>
            </a:br>
            <a:r>
              <a:rPr lang="ru-RU" sz="3200" kern="1200" dirty="0">
                <a:solidFill>
                  <a:prstClr val="black"/>
                </a:solidFill>
                <a:effectLst/>
                <a:latin typeface="Calibri"/>
              </a:rPr>
              <a:t/>
            </a:r>
            <a:br>
              <a:rPr lang="ru-RU" sz="3200" kern="1200" dirty="0">
                <a:solidFill>
                  <a:prstClr val="black"/>
                </a:solidFill>
                <a:effectLst/>
                <a:latin typeface="Calibri"/>
              </a:rPr>
            </a:br>
            <a:r>
              <a:rPr lang="ru-RU" sz="3200" kern="1200" dirty="0" smtClean="0">
                <a:solidFill>
                  <a:prstClr val="black"/>
                </a:solidFill>
                <a:effectLst/>
                <a:latin typeface="Calibri"/>
              </a:rPr>
              <a:t/>
            </a:r>
            <a:br>
              <a:rPr lang="ru-RU" sz="3200" kern="1200" dirty="0" smtClean="0">
                <a:solidFill>
                  <a:prstClr val="black"/>
                </a:solidFill>
                <a:effectLst/>
                <a:latin typeface="Calibri"/>
              </a:rPr>
            </a:br>
            <a:r>
              <a:rPr lang="ru-RU" sz="3200" kern="1200" dirty="0">
                <a:solidFill>
                  <a:prstClr val="black"/>
                </a:solidFill>
                <a:effectLst/>
                <a:latin typeface="Calibri"/>
              </a:rPr>
              <a:t/>
            </a:r>
            <a:br>
              <a:rPr lang="ru-RU" sz="3200" kern="1200" dirty="0">
                <a:solidFill>
                  <a:prstClr val="black"/>
                </a:solidFill>
                <a:effectLst/>
                <a:latin typeface="Calibri"/>
              </a:rPr>
            </a:br>
            <a:r>
              <a:rPr lang="ru-RU" sz="3200" kern="1200" dirty="0" smtClean="0">
                <a:solidFill>
                  <a:prstClr val="black"/>
                </a:solidFill>
                <a:effectLst/>
                <a:latin typeface="Calibri"/>
              </a:rPr>
              <a:t/>
            </a:r>
            <a:br>
              <a:rPr lang="ru-RU" sz="3200" kern="1200" dirty="0" smtClean="0">
                <a:solidFill>
                  <a:prstClr val="black"/>
                </a:solidFill>
                <a:effectLst/>
                <a:latin typeface="Calibri"/>
              </a:rPr>
            </a:br>
            <a:r>
              <a:rPr lang="ru-RU" sz="2700" i="1" kern="1200" dirty="0" smtClean="0">
                <a:solidFill>
                  <a:schemeClr val="tx1"/>
                </a:solidFill>
                <a:effectLst/>
                <a:latin typeface="Calibri"/>
              </a:rPr>
              <a:t>    </a:t>
            </a:r>
            <a:br>
              <a:rPr lang="ru-RU" sz="2700" i="1" kern="1200" dirty="0" smtClean="0">
                <a:solidFill>
                  <a:schemeClr val="tx1"/>
                </a:solidFill>
                <a:effectLst/>
                <a:latin typeface="Calibri"/>
              </a:rPr>
            </a:br>
            <a:r>
              <a:rPr lang="ru-RU" sz="2700" i="1" kern="1200" dirty="0">
                <a:solidFill>
                  <a:schemeClr val="tx1"/>
                </a:solidFill>
                <a:effectLst/>
                <a:latin typeface="Calibri"/>
              </a:rPr>
              <a:t/>
            </a:r>
            <a:br>
              <a:rPr lang="ru-RU" sz="2700" i="1" kern="1200" dirty="0">
                <a:solidFill>
                  <a:schemeClr val="tx1"/>
                </a:solidFill>
                <a:effectLst/>
                <a:latin typeface="Calibri"/>
              </a:rPr>
            </a:br>
            <a:r>
              <a:rPr lang="ru-RU" sz="2700" i="1" kern="1200" dirty="0" smtClean="0">
                <a:solidFill>
                  <a:schemeClr val="tx1"/>
                </a:solidFill>
                <a:effectLst/>
              </a:rPr>
              <a:t>«</a:t>
            </a:r>
            <a:r>
              <a:rPr lang="ru-RU" sz="2700" i="1" kern="1200" dirty="0">
                <a:solidFill>
                  <a:schemeClr val="tx1"/>
                </a:solidFill>
                <a:effectLst/>
              </a:rPr>
              <a:t>Конфликт между педагогом и ребенком,</a:t>
            </a:r>
            <a:br>
              <a:rPr lang="ru-RU" sz="2700" i="1" kern="1200" dirty="0">
                <a:solidFill>
                  <a:schemeClr val="tx1"/>
                </a:solidFill>
                <a:effectLst/>
              </a:rPr>
            </a:br>
            <a:r>
              <a:rPr lang="ru-RU" sz="2700" i="1" kern="1200" dirty="0">
                <a:solidFill>
                  <a:schemeClr val="tx1"/>
                </a:solidFill>
                <a:effectLst/>
              </a:rPr>
              <a:t> </a:t>
            </a:r>
            <a:r>
              <a:rPr lang="ru-RU" sz="2700" i="1" kern="1200" dirty="0" smtClean="0">
                <a:solidFill>
                  <a:schemeClr val="tx1"/>
                </a:solidFill>
                <a:effectLst/>
              </a:rPr>
              <a:t>  между </a:t>
            </a:r>
            <a:r>
              <a:rPr lang="ru-RU" sz="2700" i="1" kern="1200" dirty="0">
                <a:solidFill>
                  <a:schemeClr val="tx1"/>
                </a:solidFill>
                <a:effectLst/>
              </a:rPr>
              <a:t>учителем и родителями, </a:t>
            </a:r>
            <a:br>
              <a:rPr lang="ru-RU" sz="2700" i="1" kern="1200" dirty="0">
                <a:solidFill>
                  <a:schemeClr val="tx1"/>
                </a:solidFill>
                <a:effectLst/>
              </a:rPr>
            </a:br>
            <a:r>
              <a:rPr lang="ru-RU" sz="2700" i="1" kern="1200" dirty="0" smtClean="0">
                <a:solidFill>
                  <a:schemeClr val="tx1"/>
                </a:solidFill>
                <a:effectLst/>
              </a:rPr>
              <a:t>  педагогом </a:t>
            </a:r>
            <a:r>
              <a:rPr lang="ru-RU" sz="2700" i="1" kern="1200" dirty="0">
                <a:solidFill>
                  <a:schemeClr val="tx1"/>
                </a:solidFill>
                <a:effectLst/>
              </a:rPr>
              <a:t>и коллективом – большая беда школы. </a:t>
            </a:r>
            <a:r>
              <a:rPr lang="ru-RU" sz="2700" i="1" kern="1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700" i="1" kern="1200" dirty="0" smtClean="0">
                <a:solidFill>
                  <a:schemeClr val="tx1"/>
                </a:solidFill>
                <a:effectLst/>
              </a:rPr>
            </a:br>
            <a:r>
              <a:rPr lang="ru-RU" sz="2700" i="1" kern="1200" dirty="0" smtClean="0">
                <a:solidFill>
                  <a:schemeClr val="tx1"/>
                </a:solidFill>
                <a:effectLst/>
              </a:rPr>
              <a:t>  Умение </a:t>
            </a:r>
            <a:r>
              <a:rPr lang="ru-RU" sz="2700" i="1" kern="1200" dirty="0">
                <a:solidFill>
                  <a:schemeClr val="tx1"/>
                </a:solidFill>
                <a:effectLst/>
              </a:rPr>
              <a:t>избежать конфликт – одна из составных </a:t>
            </a:r>
            <a:r>
              <a:rPr lang="ru-RU" sz="2700" i="1" kern="1200" dirty="0" smtClean="0">
                <a:solidFill>
                  <a:schemeClr val="tx1"/>
                </a:solidFill>
                <a:effectLst/>
              </a:rPr>
              <a:t>             </a:t>
            </a:r>
            <a:br>
              <a:rPr lang="ru-RU" sz="2700" i="1" kern="1200" dirty="0" smtClean="0">
                <a:solidFill>
                  <a:schemeClr val="tx1"/>
                </a:solidFill>
                <a:effectLst/>
              </a:rPr>
            </a:br>
            <a:r>
              <a:rPr lang="ru-RU" sz="2700" i="1" kern="1200" dirty="0">
                <a:solidFill>
                  <a:schemeClr val="tx1"/>
                </a:solidFill>
                <a:effectLst/>
              </a:rPr>
              <a:t> </a:t>
            </a:r>
            <a:r>
              <a:rPr lang="ru-RU" sz="2700" i="1" kern="1200" dirty="0" smtClean="0">
                <a:solidFill>
                  <a:schemeClr val="tx1"/>
                </a:solidFill>
                <a:effectLst/>
              </a:rPr>
              <a:t>     частей </a:t>
            </a:r>
            <a:r>
              <a:rPr lang="ru-RU" sz="2700" i="1" kern="1200" dirty="0">
                <a:solidFill>
                  <a:schemeClr val="tx1"/>
                </a:solidFill>
                <a:effectLst/>
              </a:rPr>
              <a:t>педагогической </a:t>
            </a:r>
            <a:r>
              <a:rPr lang="ru-RU" sz="2700" i="1" kern="1200" dirty="0" smtClean="0">
                <a:solidFill>
                  <a:schemeClr val="tx1"/>
                </a:solidFill>
                <a:effectLst/>
              </a:rPr>
              <a:t>мудрости учителя</a:t>
            </a:r>
            <a:br>
              <a:rPr lang="ru-RU" sz="2700" i="1" kern="1200" dirty="0" smtClean="0">
                <a:solidFill>
                  <a:schemeClr val="tx1"/>
                </a:solidFill>
                <a:effectLst/>
              </a:rPr>
            </a:br>
            <a:r>
              <a:rPr lang="ru-RU" sz="2700" i="1" kern="1200" dirty="0" smtClean="0">
                <a:solidFill>
                  <a:schemeClr val="tx1"/>
                </a:solidFill>
                <a:effectLst/>
              </a:rPr>
              <a:t>Предупреждая </a:t>
            </a:r>
            <a:r>
              <a:rPr lang="ru-RU" sz="2700" i="1" kern="1200" dirty="0">
                <a:solidFill>
                  <a:schemeClr val="tx1"/>
                </a:solidFill>
                <a:effectLst/>
              </a:rPr>
              <a:t>конфликт, </a:t>
            </a:r>
            <a:r>
              <a:rPr lang="ru-RU" sz="2700" i="1" kern="1200" dirty="0" smtClean="0">
                <a:solidFill>
                  <a:schemeClr val="tx1"/>
                </a:solidFill>
                <a:effectLst/>
              </a:rPr>
              <a:t>                                  </a:t>
            </a:r>
            <a:br>
              <a:rPr lang="ru-RU" sz="2700" i="1" kern="1200" dirty="0" smtClean="0">
                <a:solidFill>
                  <a:schemeClr val="tx1"/>
                </a:solidFill>
                <a:effectLst/>
              </a:rPr>
            </a:br>
            <a:r>
              <a:rPr lang="ru-RU" sz="2700" i="1" kern="1200" dirty="0">
                <a:solidFill>
                  <a:schemeClr val="tx1"/>
                </a:solidFill>
                <a:effectLst/>
              </a:rPr>
              <a:t> </a:t>
            </a:r>
            <a:r>
              <a:rPr lang="ru-RU" sz="2700" i="1" kern="1200" dirty="0" smtClean="0">
                <a:solidFill>
                  <a:schemeClr val="tx1"/>
                </a:solidFill>
                <a:effectLst/>
              </a:rPr>
              <a:t>                                   педагог </a:t>
            </a:r>
            <a:r>
              <a:rPr lang="ru-RU" sz="2700" i="1" kern="1200" dirty="0">
                <a:solidFill>
                  <a:schemeClr val="tx1"/>
                </a:solidFill>
                <a:effectLst/>
              </a:rPr>
              <a:t>не только сохраняет, </a:t>
            </a:r>
            <a:br>
              <a:rPr lang="ru-RU" sz="2700" i="1" kern="1200" dirty="0">
                <a:solidFill>
                  <a:schemeClr val="tx1"/>
                </a:solidFill>
                <a:effectLst/>
              </a:rPr>
            </a:br>
            <a:r>
              <a:rPr lang="ru-RU" sz="2700" i="1" kern="1200" dirty="0" smtClean="0">
                <a:solidFill>
                  <a:schemeClr val="tx1"/>
                </a:solidFill>
                <a:effectLst/>
              </a:rPr>
              <a:t>    но </a:t>
            </a:r>
            <a:r>
              <a:rPr lang="ru-RU" sz="2700" i="1" kern="1200" dirty="0">
                <a:solidFill>
                  <a:schemeClr val="tx1"/>
                </a:solidFill>
                <a:effectLst/>
              </a:rPr>
              <a:t>и создает воспитательную силу коллектива» </a:t>
            </a:r>
            <a:r>
              <a:rPr lang="ru-RU" sz="2800" i="1" kern="1200" dirty="0">
                <a:solidFill>
                  <a:schemeClr val="tx1"/>
                </a:solidFill>
                <a:effectLst/>
              </a:rPr>
              <a:t/>
            </a:r>
            <a:br>
              <a:rPr lang="ru-RU" sz="2800" i="1" kern="1200" dirty="0">
                <a:solidFill>
                  <a:schemeClr val="tx1"/>
                </a:solidFill>
                <a:effectLst/>
              </a:rPr>
            </a:br>
            <a:r>
              <a:rPr lang="ru-RU" sz="3000" i="1" kern="12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3000" i="1" kern="1200" dirty="0" smtClean="0">
                <a:solidFill>
                  <a:schemeClr val="tx1"/>
                </a:solidFill>
                <a:effectLst/>
              </a:rPr>
            </a:br>
            <a:r>
              <a:rPr lang="ru-RU" sz="3000" i="1" kern="1200" dirty="0" smtClean="0">
                <a:solidFill>
                  <a:schemeClr val="tx1"/>
                </a:solidFill>
                <a:effectLst/>
              </a:rPr>
              <a:t>                          </a:t>
            </a:r>
            <a:br>
              <a:rPr lang="ru-RU" sz="3000" i="1" kern="1200" dirty="0" smtClean="0">
                <a:solidFill>
                  <a:schemeClr val="tx1"/>
                </a:solidFill>
                <a:effectLst/>
              </a:rPr>
            </a:br>
            <a:r>
              <a:rPr lang="ru-RU" sz="3000" i="1" kern="1200" dirty="0">
                <a:solidFill>
                  <a:schemeClr val="tx1"/>
                </a:solidFill>
                <a:effectLst/>
              </a:rPr>
              <a:t> </a:t>
            </a:r>
            <a:r>
              <a:rPr lang="ru-RU" sz="3000" i="1" kern="1200" dirty="0" smtClean="0">
                <a:solidFill>
                  <a:schemeClr val="tx1"/>
                </a:solidFill>
                <a:effectLst/>
              </a:rPr>
              <a:t>             </a:t>
            </a:r>
            <a:r>
              <a:rPr lang="ru-RU" sz="2400" i="1" kern="1200" dirty="0" smtClean="0">
                <a:solidFill>
                  <a:schemeClr val="tx1"/>
                </a:solidFill>
                <a:effectLst/>
              </a:rPr>
              <a:t>Василий  </a:t>
            </a:r>
            <a:r>
              <a:rPr lang="ru-RU" sz="2400" i="1" kern="1200" dirty="0">
                <a:solidFill>
                  <a:schemeClr val="tx1"/>
                </a:solidFill>
                <a:effectLst/>
              </a:rPr>
              <a:t>Александрович Сухомлинский </a:t>
            </a:r>
            <a:endParaRPr lang="ru-RU" sz="2400" i="1" dirty="0">
              <a:solidFill>
                <a:schemeClr val="tx1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B34DC737-9B3F-47E9-8CB5-792BC38E9D08}" type="slidenum">
              <a:rPr lang="ru-RU" smtClean="0"/>
              <a:pPr lvl="1">
                <a:defRPr/>
              </a:pPr>
              <a:t>2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792232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63588" y="0"/>
            <a:ext cx="7416824" cy="1143000"/>
          </a:xfrm>
        </p:spPr>
        <p:txBody>
          <a:bodyPr/>
          <a:lstStyle/>
          <a:p>
            <a:pPr algn="ctr"/>
            <a:r>
              <a:rPr lang="ru-RU" sz="4000" dirty="0">
                <a:solidFill>
                  <a:schemeClr val="tx1"/>
                </a:solidFill>
              </a:rPr>
              <a:t>ПЕДАГОГИ УТВЕРЖДАЮТ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9144000" cy="5661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WordArt 4"/>
          <p:cNvSpPr>
            <a:spLocks noChangeArrowheads="1" noChangeShapeType="1" noTextEdit="1"/>
          </p:cNvSpPr>
          <p:nvPr/>
        </p:nvSpPr>
        <p:spPr bwMode="auto">
          <a:xfrm>
            <a:off x="914400" y="457200"/>
            <a:ext cx="72390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E01E0A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КОНФЛИКТ</a:t>
            </a:r>
            <a:endParaRPr lang="ru-RU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E01E0A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17411" name="Rectangle 5"/>
          <p:cNvSpPr>
            <a:spLocks noChangeArrowheads="1"/>
          </p:cNvSpPr>
          <p:nvPr/>
        </p:nvSpPr>
        <p:spPr bwMode="auto">
          <a:xfrm>
            <a:off x="228600" y="2162979"/>
            <a:ext cx="84582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4000" dirty="0"/>
              <a:t>   </a:t>
            </a:r>
            <a:r>
              <a:rPr lang="ru-RU" sz="4000" b="1" dirty="0"/>
              <a:t>(от лат. </a:t>
            </a:r>
            <a:r>
              <a:rPr lang="ru-RU" sz="4000" b="1" dirty="0" err="1"/>
              <a:t>conflictus</a:t>
            </a:r>
            <a:r>
              <a:rPr lang="ru-RU" sz="4000" b="1" dirty="0"/>
              <a:t> - столкновение) - в     широком смысле направленное на преодоление противоречия столкновение, противостояние двух начал, проявляющееся в активности сторон.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7" name="Rectangle 11"/>
          <p:cNvSpPr>
            <a:spLocks noGrp="1" noChangeArrowheads="1"/>
          </p:cNvSpPr>
          <p:nvPr>
            <p:ph type="title"/>
          </p:nvPr>
        </p:nvSpPr>
        <p:spPr>
          <a:xfrm>
            <a:off x="3131840" y="0"/>
            <a:ext cx="6012160" cy="6858000"/>
          </a:xfrm>
        </p:spPr>
        <p:txBody>
          <a:bodyPr/>
          <a:lstStyle/>
          <a:p>
            <a:pPr eaLnBrk="1" hangingPunct="1">
              <a:defRPr/>
            </a:pPr>
            <a:r>
              <a:rPr lang="ru-RU" sz="2500" i="1" dirty="0" smtClean="0">
                <a:solidFill>
                  <a:schemeClr val="tx1"/>
                </a:solidFill>
              </a:rPr>
              <a:t>КОНФЛИКТ</a:t>
            </a:r>
            <a:r>
              <a:rPr lang="ru-RU" sz="2500" dirty="0" smtClean="0">
                <a:solidFill>
                  <a:schemeClr val="tx1"/>
                </a:solidFill>
              </a:rPr>
              <a:t> – столкновение противоположно направленных целей, интересов, позиций, мнений </a:t>
            </a:r>
            <a:br>
              <a:rPr lang="ru-RU" sz="2500" dirty="0" smtClean="0">
                <a:solidFill>
                  <a:schemeClr val="tx1"/>
                </a:solidFill>
              </a:rPr>
            </a:br>
            <a:r>
              <a:rPr lang="ru-RU" sz="2500" dirty="0" smtClean="0">
                <a:solidFill>
                  <a:schemeClr val="tx1"/>
                </a:solidFill>
              </a:rPr>
              <a:t>и взглядов людей. </a:t>
            </a:r>
            <a:br>
              <a:rPr lang="ru-RU" sz="2500" dirty="0" smtClean="0">
                <a:solidFill>
                  <a:schemeClr val="tx1"/>
                </a:solidFill>
              </a:rPr>
            </a:br>
            <a:r>
              <a:rPr lang="ru-RU" sz="2500" dirty="0" smtClean="0">
                <a:solidFill>
                  <a:schemeClr val="tx1"/>
                </a:solidFill>
              </a:rPr>
              <a:t/>
            </a:r>
            <a:br>
              <a:rPr lang="ru-RU" sz="2500" dirty="0" smtClean="0">
                <a:solidFill>
                  <a:schemeClr val="tx1"/>
                </a:solidFill>
              </a:rPr>
            </a:br>
            <a:r>
              <a:rPr lang="ru-RU" sz="2500" dirty="0" smtClean="0">
                <a:solidFill>
                  <a:schemeClr val="tx1"/>
                </a:solidFill>
              </a:rPr>
              <a:t>В основе любого конфликта </a:t>
            </a:r>
            <a:br>
              <a:rPr lang="ru-RU" sz="2500" dirty="0" smtClean="0">
                <a:solidFill>
                  <a:schemeClr val="tx1"/>
                </a:solidFill>
              </a:rPr>
            </a:br>
            <a:r>
              <a:rPr lang="ru-RU" sz="2500" dirty="0" smtClean="0">
                <a:solidFill>
                  <a:schemeClr val="tx1"/>
                </a:solidFill>
              </a:rPr>
              <a:t>лежит ситуация, включающая либо противоречивые позиции сторон </a:t>
            </a:r>
            <a:br>
              <a:rPr lang="ru-RU" sz="2500" dirty="0" smtClean="0">
                <a:solidFill>
                  <a:schemeClr val="tx1"/>
                </a:solidFill>
              </a:rPr>
            </a:br>
            <a:r>
              <a:rPr lang="ru-RU" sz="2500" dirty="0" smtClean="0">
                <a:solidFill>
                  <a:schemeClr val="tx1"/>
                </a:solidFill>
              </a:rPr>
              <a:t>по какому-либо поводу, </a:t>
            </a:r>
            <a:br>
              <a:rPr lang="ru-RU" sz="2500" dirty="0" smtClean="0">
                <a:solidFill>
                  <a:schemeClr val="tx1"/>
                </a:solidFill>
              </a:rPr>
            </a:br>
            <a:r>
              <a:rPr lang="ru-RU" sz="2500" dirty="0" smtClean="0">
                <a:solidFill>
                  <a:schemeClr val="tx1"/>
                </a:solidFill>
              </a:rPr>
              <a:t>либо противоположные цели </a:t>
            </a:r>
            <a:br>
              <a:rPr lang="ru-RU" sz="2500" dirty="0" smtClean="0">
                <a:solidFill>
                  <a:schemeClr val="tx1"/>
                </a:solidFill>
              </a:rPr>
            </a:br>
            <a:r>
              <a:rPr lang="ru-RU" sz="2500" dirty="0" smtClean="0">
                <a:solidFill>
                  <a:schemeClr val="tx1"/>
                </a:solidFill>
              </a:rPr>
              <a:t>и средства их достижения в данных обстоятельствах, либо несовпадение интересов, желаний партнеров.</a:t>
            </a:r>
            <a:r>
              <a:rPr lang="ru-RU" sz="2500" dirty="0" smtClean="0"/>
              <a:t> </a:t>
            </a:r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6C077A89-2340-459F-B0CE-405509864FFF}" type="slidenum">
              <a:rPr lang="ru-RU"/>
              <a:pPr lvl="1">
                <a:defRPr/>
              </a:pPr>
              <a:t>5</a:t>
            </a:fld>
            <a:endParaRPr lang="ru-RU">
              <a:latin typeface="Times New Roman" pitchFamily="18" charset="0"/>
            </a:endParaRPr>
          </a:p>
        </p:txBody>
      </p:sp>
      <p:pic>
        <p:nvPicPr>
          <p:cNvPr id="18436" name="Picture 4" descr="ik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4625" y="1071563"/>
            <a:ext cx="2863850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60648"/>
            <a:ext cx="7632203" cy="1008112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3200" b="1" dirty="0" smtClean="0">
                <a:solidFill>
                  <a:schemeClr val="tx1"/>
                </a:solidFill>
              </a:rPr>
              <a:t>СВЯЗАННЫЕ С НЕДОСТАТКАМИ</a:t>
            </a:r>
            <a:br>
              <a:rPr lang="ru-RU" sz="3200" b="1" dirty="0" smtClean="0">
                <a:solidFill>
                  <a:schemeClr val="tx1"/>
                </a:solidFill>
              </a:rPr>
            </a:br>
            <a:r>
              <a:rPr lang="ru-RU" sz="3200" b="1" dirty="0" smtClean="0">
                <a:solidFill>
                  <a:schemeClr val="tx1"/>
                </a:solidFill>
              </a:rPr>
              <a:t>В ОРГАНИЗАЦИИ В ОБУЧЕНИИ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idx="1"/>
          </p:nvPr>
        </p:nvSpPr>
        <p:spPr>
          <a:xfrm>
            <a:off x="0" y="1484784"/>
            <a:ext cx="9144000" cy="5184576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b="1" dirty="0" smtClean="0">
                <a:solidFill>
                  <a:schemeClr val="hlink"/>
                </a:solidFill>
              </a:rPr>
              <a:t>I</a:t>
            </a:r>
            <a:r>
              <a:rPr lang="ru-RU" b="1" dirty="0" smtClean="0">
                <a:solidFill>
                  <a:schemeClr val="hlink"/>
                </a:solidFill>
              </a:rPr>
              <a:t> конфликтный период</a:t>
            </a:r>
            <a:r>
              <a:rPr lang="ru-RU" dirty="0" smtClean="0">
                <a:solidFill>
                  <a:schemeClr val="tx2"/>
                </a:solidFill>
              </a:rPr>
              <a:t> </a:t>
            </a:r>
            <a:r>
              <a:rPr lang="ru-RU" sz="2400" dirty="0" smtClean="0">
                <a:solidFill>
                  <a:schemeClr val="tx2"/>
                </a:solidFill>
              </a:rPr>
              <a:t>п</a:t>
            </a:r>
            <a:r>
              <a:rPr lang="ru-RU" sz="2400" b="1" i="1" dirty="0" smtClean="0">
                <a:solidFill>
                  <a:schemeClr val="tx2"/>
                </a:solidFill>
              </a:rPr>
              <a:t>роисходит в начальной школе, когда первоклассник переживает довольно сложный этап в своей жизни: происходит смена игровой деятельности на </a:t>
            </a:r>
            <a:r>
              <a:rPr lang="ru-RU" sz="1800" b="1" i="1" dirty="0" smtClean="0">
                <a:solidFill>
                  <a:schemeClr val="tx2"/>
                </a:solidFill>
              </a:rPr>
              <a:t>учебную</a:t>
            </a:r>
            <a:r>
              <a:rPr lang="ru-RU" sz="2400" b="1" i="1" dirty="0" smtClean="0">
                <a:solidFill>
                  <a:schemeClr val="tx2"/>
                </a:solidFill>
              </a:rPr>
              <a:t>.</a:t>
            </a:r>
          </a:p>
          <a:p>
            <a:pPr eaLnBrk="1" hangingPunct="1">
              <a:buFont typeface="Wingdings" pitchFamily="2" charset="2"/>
              <a:buNone/>
            </a:pPr>
            <a:endParaRPr lang="ru-RU" sz="400" b="1" i="1" dirty="0" smtClean="0">
              <a:solidFill>
                <a:schemeClr val="tx2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>
                <a:solidFill>
                  <a:schemeClr val="hlink"/>
                </a:solidFill>
              </a:rPr>
              <a:t>II </a:t>
            </a:r>
            <a:r>
              <a:rPr lang="ru-RU" b="1" dirty="0" smtClean="0">
                <a:solidFill>
                  <a:schemeClr val="hlink"/>
                </a:solidFill>
              </a:rPr>
              <a:t>конфликтный период</a:t>
            </a:r>
            <a:r>
              <a:rPr lang="ru-RU" dirty="0" smtClean="0">
                <a:solidFill>
                  <a:schemeClr val="tx2"/>
                </a:solidFill>
              </a:rPr>
              <a:t>  </a:t>
            </a:r>
            <a:r>
              <a:rPr lang="ru-RU" sz="2400" dirty="0" smtClean="0">
                <a:solidFill>
                  <a:schemeClr val="tx2"/>
                </a:solidFill>
              </a:rPr>
              <a:t>- </a:t>
            </a:r>
            <a:r>
              <a:rPr lang="ru-RU" sz="2400" b="1" i="1" dirty="0" smtClean="0">
                <a:solidFill>
                  <a:schemeClr val="tx2"/>
                </a:solidFill>
              </a:rPr>
              <a:t>переход в 5 класс. На смену одному учителю приходит несколько учителей –предметников . Появляются новые учебные предметы.</a:t>
            </a:r>
          </a:p>
          <a:p>
            <a:pPr eaLnBrk="1" hangingPunct="1">
              <a:buFont typeface="Wingdings" pitchFamily="2" charset="2"/>
              <a:buNone/>
            </a:pPr>
            <a:endParaRPr lang="ru-RU" sz="400" b="1" i="1" dirty="0" smtClean="0">
              <a:solidFill>
                <a:schemeClr val="tx2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>
                <a:solidFill>
                  <a:schemeClr val="hlink"/>
                </a:solidFill>
              </a:rPr>
              <a:t>III</a:t>
            </a:r>
            <a:r>
              <a:rPr lang="ru-RU" dirty="0" smtClean="0">
                <a:solidFill>
                  <a:schemeClr val="hlink"/>
                </a:solidFill>
              </a:rPr>
              <a:t> </a:t>
            </a:r>
            <a:r>
              <a:rPr lang="ru-RU" b="1" dirty="0" smtClean="0">
                <a:solidFill>
                  <a:schemeClr val="hlink"/>
                </a:solidFill>
              </a:rPr>
              <a:t>конфликтный период</a:t>
            </a:r>
            <a:r>
              <a:rPr lang="ru-RU" b="1" dirty="0" smtClean="0">
                <a:solidFill>
                  <a:schemeClr val="tx2"/>
                </a:solidFill>
              </a:rPr>
              <a:t>  </a:t>
            </a:r>
            <a:r>
              <a:rPr lang="ru-RU" sz="2400" b="1" dirty="0" smtClean="0">
                <a:solidFill>
                  <a:schemeClr val="tx2"/>
                </a:solidFill>
              </a:rPr>
              <a:t>- </a:t>
            </a:r>
            <a:r>
              <a:rPr lang="ru-RU" sz="2400" b="1" i="1" dirty="0" smtClean="0">
                <a:solidFill>
                  <a:schemeClr val="tx2"/>
                </a:solidFill>
              </a:rPr>
              <a:t>в начале 9 класса, когда нужно решить, что делать после его окончания – идти  в среднее учебное заведение или в 10 класс.</a:t>
            </a:r>
          </a:p>
          <a:p>
            <a:pPr eaLnBrk="1" hangingPunct="1">
              <a:buFont typeface="Wingdings" pitchFamily="2" charset="2"/>
              <a:buNone/>
            </a:pPr>
            <a:endParaRPr lang="ru-RU" sz="400" b="1" i="1" dirty="0" smtClean="0">
              <a:solidFill>
                <a:schemeClr val="tx2"/>
              </a:solidFill>
            </a:endParaRPr>
          </a:p>
          <a:p>
            <a:pPr eaLnBrk="1" hangingPunct="1">
              <a:buFont typeface="Wingdings" pitchFamily="2" charset="2"/>
              <a:buNone/>
            </a:pPr>
            <a:r>
              <a:rPr lang="en-US" dirty="0" smtClean="0">
                <a:solidFill>
                  <a:schemeClr val="hlink"/>
                </a:solidFill>
              </a:rPr>
              <a:t>IV </a:t>
            </a:r>
            <a:r>
              <a:rPr lang="ru-RU" b="1" dirty="0" smtClean="0">
                <a:solidFill>
                  <a:schemeClr val="hlink"/>
                </a:solidFill>
              </a:rPr>
              <a:t>конфликтный период</a:t>
            </a:r>
            <a:r>
              <a:rPr lang="en-US" b="1" dirty="0" smtClean="0">
                <a:solidFill>
                  <a:schemeClr val="tx2"/>
                </a:solidFill>
              </a:rPr>
              <a:t> </a:t>
            </a:r>
            <a:r>
              <a:rPr lang="en-US" sz="2400" b="1" dirty="0" smtClean="0">
                <a:solidFill>
                  <a:schemeClr val="tx2"/>
                </a:solidFill>
              </a:rPr>
              <a:t>– </a:t>
            </a:r>
            <a:r>
              <a:rPr lang="ru-RU" sz="2400" b="1" i="1" dirty="0" smtClean="0">
                <a:solidFill>
                  <a:schemeClr val="tx2"/>
                </a:solidFill>
              </a:rPr>
              <a:t>окончание школы, выбор будущей профессии, ЕГЭ, начало личной жизни.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A7960B1B-F245-4C9D-9442-86DC98226DAC}" type="slidenum">
              <a:rPr lang="ru-RU"/>
              <a:pPr lvl="1">
                <a:defRPr/>
              </a:pPr>
              <a:t>6</a:t>
            </a:fld>
            <a:endParaRPr lang="ru-RU">
              <a:latin typeface="Times New Roman" pitchFamily="18" charset="0"/>
            </a:endParaRP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36868" name="i-main-pic" descr="Картинка 34 из 10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" y="0"/>
            <a:ext cx="9144000" cy="6093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WordArt 5"/>
          <p:cNvSpPr>
            <a:spLocks noChangeArrowheads="1" noChangeShapeType="1" noTextEdit="1"/>
          </p:cNvSpPr>
          <p:nvPr/>
        </p:nvSpPr>
        <p:spPr bwMode="auto">
          <a:xfrm>
            <a:off x="0" y="5943600"/>
            <a:ext cx="91440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E01E0A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УЧИТЕЛЬ-УЧЕНИК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3E355A26-148E-4D1A-AA71-16EE6D54E4F3}" type="slidenum">
              <a:rPr lang="ru-RU" smtClean="0"/>
              <a:pPr lvl="1">
                <a:defRPr/>
              </a:pPr>
              <a:t>8</a:t>
            </a:fld>
            <a:endParaRPr lang="ru-RU">
              <a:latin typeface="+mn-lt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10708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439473" cy="1340768"/>
          </a:xfrm>
        </p:spPr>
        <p:txBody>
          <a:bodyPr/>
          <a:lstStyle/>
          <a:p>
            <a:pPr algn="ctr"/>
            <a:r>
              <a:rPr lang="ru-RU" dirty="0"/>
              <a:t>ПО </a:t>
            </a:r>
            <a:r>
              <a:rPr lang="ru-RU" dirty="0" smtClean="0"/>
              <a:t>МНЕНИЮ </a:t>
            </a:r>
            <a:r>
              <a:rPr lang="ru-RU" dirty="0"/>
              <a:t>УЧЕНИКОВ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3E355A26-148E-4D1A-AA71-16EE6D54E4F3}" type="slidenum">
              <a:rPr lang="ru-RU" smtClean="0"/>
              <a:pPr lvl="1">
                <a:defRPr/>
              </a:pPr>
              <a:t>9</a:t>
            </a:fld>
            <a:endParaRPr lang="ru-RU">
              <a:latin typeface="+mn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18509" y="2895277"/>
            <a:ext cx="1853952" cy="1859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15314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116632"/>
            <a:ext cx="8439472" cy="1512168"/>
          </a:xfrm>
        </p:spPr>
        <p:txBody>
          <a:bodyPr/>
          <a:lstStyle/>
          <a:p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3E355A26-148E-4D1A-AA71-16EE6D54E4F3}" type="slidenum">
              <a:rPr lang="ru-RU" smtClean="0"/>
              <a:pPr lvl="1">
                <a:defRPr/>
              </a:pPr>
              <a:t>10</a:t>
            </a:fld>
            <a:endParaRPr lang="ru-RU">
              <a:latin typeface="+mn-lt"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95596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3E355A26-148E-4D1A-AA71-16EE6D54E4F3}" type="slidenum">
              <a:rPr lang="ru-RU" smtClean="0"/>
              <a:pPr lvl="1">
                <a:defRPr/>
              </a:pPr>
              <a:t>11</a:t>
            </a:fld>
            <a:endParaRPr lang="ru-RU">
              <a:latin typeface="+mn-lt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28805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80920" cy="1143000"/>
          </a:xfrm>
        </p:spPr>
        <p:txBody>
          <a:bodyPr/>
          <a:lstStyle/>
          <a:p>
            <a:r>
              <a:rPr lang="ru-RU" sz="2800" dirty="0" smtClean="0"/>
              <a:t>ПЕДАГОГИКА ИМЕЕТ НА ВООРУЖЕНИИ РЯД АЛГОРИТМОВ ПОВЕДЕНИЯ, НЕОБХОДИМЫХ ДЛЯ УСПЕШНОЙ РАБОТЫ УЧИТЕЛЯ: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412776"/>
            <a:ext cx="8928992" cy="5328592"/>
          </a:xfrm>
        </p:spPr>
        <p:txBody>
          <a:bodyPr/>
          <a:lstStyle/>
          <a:p>
            <a:r>
              <a:rPr lang="ru-RU" sz="2700" dirty="0" smtClean="0"/>
              <a:t>на </a:t>
            </a:r>
            <a:r>
              <a:rPr lang="ru-RU" sz="2700" dirty="0"/>
              <a:t>работе должно быть только рабочее настроение, </a:t>
            </a:r>
            <a:r>
              <a:rPr lang="ru-RU" sz="2700" dirty="0" smtClean="0"/>
              <a:t> </a:t>
            </a:r>
          </a:p>
          <a:p>
            <a:pPr marL="0" indent="0">
              <a:buNone/>
            </a:pPr>
            <a:r>
              <a:rPr lang="ru-RU" sz="2700" dirty="0" smtClean="0"/>
              <a:t>    отрицательные эмоции,  связанные с личными  </a:t>
            </a:r>
          </a:p>
          <a:p>
            <a:pPr marL="0" indent="0">
              <a:buNone/>
            </a:pPr>
            <a:r>
              <a:rPr lang="ru-RU" sz="2700" dirty="0"/>
              <a:t> </a:t>
            </a:r>
            <a:r>
              <a:rPr lang="ru-RU" sz="2700" dirty="0" smtClean="0"/>
              <a:t>   проблемами</a:t>
            </a:r>
            <a:r>
              <a:rPr lang="ru-RU" sz="2700" dirty="0"/>
              <a:t>, остаются за порогом;</a:t>
            </a:r>
          </a:p>
          <a:p>
            <a:r>
              <a:rPr lang="ru-RU" sz="2700" dirty="0" smtClean="0"/>
              <a:t>не </a:t>
            </a:r>
            <a:r>
              <a:rPr lang="ru-RU" sz="2700" dirty="0"/>
              <a:t>избегать конфликтов, направлять процесс их </a:t>
            </a:r>
            <a:r>
              <a:rPr lang="ru-RU" sz="2700" dirty="0" smtClean="0"/>
              <a:t>  </a:t>
            </a:r>
          </a:p>
          <a:p>
            <a:pPr marL="0" indent="0">
              <a:buNone/>
            </a:pPr>
            <a:r>
              <a:rPr lang="ru-RU" sz="2700" dirty="0" smtClean="0"/>
              <a:t>    разрешения </a:t>
            </a:r>
            <a:r>
              <a:rPr lang="ru-RU" sz="2700" dirty="0"/>
              <a:t>в  конструктивное русло,  не  </a:t>
            </a:r>
            <a:r>
              <a:rPr lang="ru-RU" sz="2700" dirty="0" smtClean="0"/>
              <a:t>затягивать  </a:t>
            </a:r>
          </a:p>
          <a:p>
            <a:pPr marL="0" indent="0">
              <a:buNone/>
            </a:pPr>
            <a:r>
              <a:rPr lang="ru-RU" sz="2700" dirty="0" smtClean="0"/>
              <a:t>    их </a:t>
            </a:r>
            <a:r>
              <a:rPr lang="ru-RU" sz="2700" dirty="0"/>
              <a:t>разрешения;</a:t>
            </a:r>
          </a:p>
          <a:p>
            <a:r>
              <a:rPr lang="ru-RU" sz="2700" dirty="0" smtClean="0"/>
              <a:t>одинаковое</a:t>
            </a:r>
            <a:r>
              <a:rPr lang="ru-RU" sz="2700" dirty="0"/>
              <a:t>, справедливое отношение ко всем </a:t>
            </a:r>
            <a:r>
              <a:rPr lang="ru-RU" sz="2700" dirty="0" smtClean="0"/>
              <a:t>     ученикам</a:t>
            </a:r>
            <a:r>
              <a:rPr lang="ru-RU" sz="2700" dirty="0"/>
              <a:t>:</a:t>
            </a:r>
          </a:p>
          <a:p>
            <a:r>
              <a:rPr lang="ru-RU" sz="2700" dirty="0" smtClean="0"/>
              <a:t>вся </a:t>
            </a:r>
            <a:r>
              <a:rPr lang="ru-RU" sz="2700" dirty="0"/>
              <a:t>деятельность учителя сосредоточивается на процессе обучения и воспитания:</a:t>
            </a:r>
          </a:p>
          <a:p>
            <a:r>
              <a:rPr lang="ru-RU" sz="2700" dirty="0" smtClean="0"/>
              <a:t>не </a:t>
            </a:r>
            <a:r>
              <a:rPr lang="ru-RU" sz="2700" dirty="0"/>
              <a:t>унижать учеников, а поднимать их до своего уровня:</a:t>
            </a:r>
          </a:p>
          <a:p>
            <a:r>
              <a:rPr lang="ru-RU" sz="2800" dirty="0" smtClean="0"/>
              <a:t>учить </a:t>
            </a:r>
            <a:r>
              <a:rPr lang="ru-RU" sz="2800" dirty="0"/>
              <a:t>школьников умению учиться.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3E355A26-148E-4D1A-AA71-16EE6D54E4F3}" type="slidenum">
              <a:rPr lang="ru-RU" smtClean="0"/>
              <a:pPr lvl="1">
                <a:defRPr/>
              </a:pPr>
              <a:t>12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03003967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800600" y="-990600"/>
            <a:ext cx="4343400" cy="7543800"/>
          </a:xfrm>
        </p:spPr>
        <p:txBody>
          <a:bodyPr/>
          <a:lstStyle/>
          <a:p>
            <a:pPr eaLnBrk="1" hangingPunct="1">
              <a:defRPr/>
            </a:pPr>
            <a:r>
              <a:rPr lang="ru-RU" sz="4800" i="1" smtClean="0">
                <a:solidFill>
                  <a:srgbClr val="DDE208"/>
                </a:solidFill>
              </a:rPr>
              <a:t>КОНФЛИКТ В ШКОЛЕ.</a:t>
            </a:r>
            <a:br>
              <a:rPr lang="ru-RU" sz="4800" i="1" smtClean="0">
                <a:solidFill>
                  <a:srgbClr val="DDE208"/>
                </a:solidFill>
              </a:rPr>
            </a:br>
            <a:r>
              <a:rPr lang="ru-RU" sz="4800" i="1" smtClean="0">
                <a:solidFill>
                  <a:srgbClr val="DDE208"/>
                </a:solidFill>
              </a:rPr>
              <a:t>ПУТИ ВЫХОДА ИЗ КОНФЛИКТНЫХ СИТУАЦИЙ</a:t>
            </a:r>
          </a:p>
        </p:txBody>
      </p:sp>
      <p:pic>
        <p:nvPicPr>
          <p:cNvPr id="37891" name="i-main-pic" descr="Картинка 266 из 10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-304800" y="4038600"/>
            <a:ext cx="10058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i="1">
                <a:solidFill>
                  <a:srgbClr val="E01E0A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</a:t>
            </a:r>
          </a:p>
        </p:txBody>
      </p:sp>
      <p:sp>
        <p:nvSpPr>
          <p:cNvPr id="37893" name="WordArt 6"/>
          <p:cNvSpPr>
            <a:spLocks noChangeArrowheads="1" noChangeShapeType="1" noTextEdit="1"/>
          </p:cNvSpPr>
          <p:nvPr/>
        </p:nvSpPr>
        <p:spPr bwMode="auto">
          <a:xfrm>
            <a:off x="-381000" y="5791200"/>
            <a:ext cx="952500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E01E0A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  УЧИТЕЛЬ-УЧИТЕЛЬ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8353"/>
            <a:ext cx="8245423" cy="1066428"/>
          </a:xfrm>
        </p:spPr>
        <p:txBody>
          <a:bodyPr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sz="3600" dirty="0" smtClean="0">
                <a:latin typeface="Arial" pitchFamily="34" charset="0"/>
                <a:cs typeface="Arial" pitchFamily="34" charset="0"/>
              </a:rPr>
              <a:t>ОСОБЕННО </a:t>
            </a:r>
            <a:r>
              <a:rPr lang="ru-RU" sz="3600" dirty="0">
                <a:latin typeface="Arial" pitchFamily="34" charset="0"/>
                <a:cs typeface="Arial" pitchFamily="34" charset="0"/>
              </a:rPr>
              <a:t>ХОЧЕТСЯ ВЫДЕЛИТЬ</a:t>
            </a:r>
            <a:r>
              <a:rPr lang="ru-RU" sz="2800" dirty="0">
                <a:latin typeface="Arial" pitchFamily="34" charset="0"/>
                <a:cs typeface="Arial" pitchFamily="34" charset="0"/>
              </a:rPr>
              <a:t/>
            </a:r>
            <a:br>
              <a:rPr lang="ru-RU" sz="2800" dirty="0">
                <a:latin typeface="Arial" pitchFamily="34" charset="0"/>
                <a:cs typeface="Arial" pitchFamily="34" charset="0"/>
              </a:rPr>
            </a:b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3E355A26-148E-4D1A-AA71-16EE6D54E4F3}" type="slidenum">
              <a:rPr lang="ru-RU" smtClean="0"/>
              <a:pPr lvl="1">
                <a:defRPr/>
              </a:pPr>
              <a:t>14</a:t>
            </a:fld>
            <a:endParaRPr lang="ru-RU">
              <a:latin typeface="+mn-lt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8760" y="-315416"/>
            <a:ext cx="576064" cy="144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00807" y="0"/>
            <a:ext cx="576063" cy="404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57772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152383" cy="1143000"/>
          </a:xfrm>
        </p:spPr>
        <p:txBody>
          <a:bodyPr/>
          <a:lstStyle/>
          <a:p>
            <a:r>
              <a:rPr lang="ru-RU" dirty="0" smtClean="0">
                <a:solidFill>
                  <a:srgbClr val="FFCC66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ПСИХОЛОГИ ОТМЕЧАЮТ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8" cy="5184576"/>
          </a:xfrm>
        </p:spPr>
        <p:txBody>
          <a:bodyPr/>
          <a:lstStyle/>
          <a:p>
            <a:pPr lvl="0" algn="ctr" eaLnBrk="1" hangingPunct="1">
              <a:lnSpc>
                <a:spcPct val="70000"/>
              </a:lnSpc>
              <a:buClr>
                <a:srgbClr val="FFCC66"/>
              </a:buClr>
              <a:buNone/>
            </a:pPr>
            <a:r>
              <a:rPr lang="ru-RU" dirty="0">
                <a:solidFill>
                  <a:srgbClr val="FFCC66"/>
                </a:solidFill>
              </a:rPr>
              <a:t>Еще недавно конфликт считался всецело негативным явлением в системе взаимоотношений между людьми. </a:t>
            </a:r>
            <a:endParaRPr lang="ru-RU" dirty="0" smtClean="0">
              <a:solidFill>
                <a:srgbClr val="FFCC66"/>
              </a:solidFill>
            </a:endParaRPr>
          </a:p>
          <a:p>
            <a:pPr lvl="0" algn="ctr" eaLnBrk="1" hangingPunct="1">
              <a:lnSpc>
                <a:spcPct val="70000"/>
              </a:lnSpc>
              <a:buClr>
                <a:srgbClr val="FFCC66"/>
              </a:buClr>
              <a:buNone/>
            </a:pPr>
            <a:endParaRPr lang="ru-RU" sz="2400" dirty="0">
              <a:solidFill>
                <a:srgbClr val="FFCC66"/>
              </a:solidFill>
            </a:endParaRPr>
          </a:p>
          <a:p>
            <a:pPr lvl="0" algn="ctr" eaLnBrk="1" hangingPunct="1">
              <a:lnSpc>
                <a:spcPct val="70000"/>
              </a:lnSpc>
              <a:buClr>
                <a:srgbClr val="FFCC66"/>
              </a:buClr>
              <a:buNone/>
            </a:pPr>
            <a:r>
              <a:rPr lang="ru-RU" dirty="0" smtClean="0">
                <a:solidFill>
                  <a:srgbClr val="FFCC66"/>
                </a:solidFill>
              </a:rPr>
              <a:t>В </a:t>
            </a:r>
            <a:r>
              <a:rPr lang="ru-RU" dirty="0">
                <a:solidFill>
                  <a:srgbClr val="FFCC66"/>
                </a:solidFill>
              </a:rPr>
              <a:t>настоящее время </a:t>
            </a:r>
            <a:r>
              <a:rPr lang="ru-RU" dirty="0" smtClean="0">
                <a:solidFill>
                  <a:srgbClr val="FFCC66"/>
                </a:solidFill>
              </a:rPr>
              <a:t>конфликт</a:t>
            </a:r>
            <a:r>
              <a:rPr lang="ru-RU" dirty="0">
                <a:solidFill>
                  <a:srgbClr val="FFCC66"/>
                </a:solidFill>
              </a:rPr>
              <a:t> рассматривают</a:t>
            </a:r>
            <a:r>
              <a:rPr lang="ru-RU" dirty="0" smtClean="0">
                <a:solidFill>
                  <a:srgbClr val="FFCC66"/>
                </a:solidFill>
              </a:rPr>
              <a:t> </a:t>
            </a:r>
            <a:r>
              <a:rPr lang="ru-RU" dirty="0">
                <a:solidFill>
                  <a:srgbClr val="FFCC66"/>
                </a:solidFill>
              </a:rPr>
              <a:t>как естественное возникновение назревших противоречий между людьми.</a:t>
            </a:r>
          </a:p>
          <a:p>
            <a:pPr lvl="0" algn="ctr" eaLnBrk="1" hangingPunct="1">
              <a:lnSpc>
                <a:spcPct val="70000"/>
              </a:lnSpc>
              <a:buClr>
                <a:srgbClr val="FFCC66"/>
              </a:buClr>
              <a:buNone/>
            </a:pPr>
            <a:endParaRPr lang="ru-RU" sz="2400" dirty="0">
              <a:solidFill>
                <a:srgbClr val="FFCC66"/>
              </a:solidFill>
            </a:endParaRPr>
          </a:p>
          <a:p>
            <a:pPr lvl="0" algn="ctr" eaLnBrk="1" hangingPunct="1">
              <a:lnSpc>
                <a:spcPct val="70000"/>
              </a:lnSpc>
              <a:buClr>
                <a:srgbClr val="FFCC66"/>
              </a:buClr>
              <a:buNone/>
            </a:pPr>
            <a:r>
              <a:rPr lang="ru-RU" dirty="0">
                <a:solidFill>
                  <a:srgbClr val="FFCC66"/>
                </a:solidFill>
              </a:rPr>
              <a:t>Направленность и качество разрешения конфликта определяют возможность личности выходить на новый уровень взаимоотношений и взаимодействия.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3E355A26-148E-4D1A-AA71-16EE6D54E4F3}" type="slidenum">
              <a:rPr lang="ru-RU" smtClean="0"/>
              <a:pPr lvl="1">
                <a:defRPr/>
              </a:pPr>
              <a:t>15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52724898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dirty="0" smtClean="0"/>
          </a:p>
        </p:txBody>
      </p:sp>
      <p:sp>
        <p:nvSpPr>
          <p:cNvPr id="39941" name="WordArt 5"/>
          <p:cNvSpPr>
            <a:spLocks noChangeArrowheads="1" noChangeShapeType="1" noTextEdit="1"/>
          </p:cNvSpPr>
          <p:nvPr/>
        </p:nvSpPr>
        <p:spPr bwMode="auto">
          <a:xfrm>
            <a:off x="0" y="5943600"/>
            <a:ext cx="9144000" cy="1018309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E01E0A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УЧИТЕЛЬ-РОДИТЕЛИ</a:t>
            </a:r>
            <a:endParaRPr lang="ru-RU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E01E0A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11684830-AAF8-45BD-A1C4-B62DB2B3828E}" type="slidenum">
              <a:rPr lang="ru-RU"/>
              <a:pPr lvl="1">
                <a:defRPr/>
              </a:pPr>
              <a:t>17</a:t>
            </a:fld>
            <a:endParaRPr lang="ru-RU">
              <a:latin typeface="Times New Roman" pitchFamily="18" charset="0"/>
            </a:endParaRP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067944" y="692696"/>
            <a:ext cx="5076056" cy="5976664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400" b="1" u="sng" dirty="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ru-RU" sz="2400" b="1" u="sng" dirty="0">
              <a:solidFill>
                <a:schemeClr val="accent2"/>
              </a:solidFill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dirty="0" smtClean="0">
                <a:solidFill>
                  <a:srgbClr val="FFC000"/>
                </a:solidFill>
              </a:rPr>
              <a:t>Всякая ошибка педагога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dirty="0" smtClean="0">
                <a:solidFill>
                  <a:srgbClr val="FFC000"/>
                </a:solidFill>
              </a:rPr>
              <a:t>при  разрешении конфликта порождает новые ситуации и конфликты,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dirty="0" smtClean="0">
                <a:solidFill>
                  <a:srgbClr val="FFC000"/>
                </a:solidFill>
              </a:rPr>
              <a:t>в которые включаются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b="1" dirty="0" smtClean="0">
                <a:solidFill>
                  <a:srgbClr val="FFC000"/>
                </a:solidFill>
              </a:rPr>
              <a:t>и другие участники - ученики, педагоги, администрация, родители.</a:t>
            </a:r>
          </a:p>
        </p:txBody>
      </p:sp>
      <p:pic>
        <p:nvPicPr>
          <p:cNvPr id="41988" name="Picture 5" descr="banner3"/>
          <p:cNvPicPr>
            <a:picLocks noChangeAspect="1" noChangeArrowheads="1"/>
          </p:cNvPicPr>
          <p:nvPr/>
        </p:nvPicPr>
        <p:blipFill>
          <a:blip r:embed="rId2"/>
          <a:srcRect b="24059"/>
          <a:stretch>
            <a:fillRect/>
          </a:stretch>
        </p:blipFill>
        <p:spPr bwMode="auto">
          <a:xfrm>
            <a:off x="323528" y="918561"/>
            <a:ext cx="3744416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625" y="0"/>
            <a:ext cx="8080375" cy="148478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ИЗ-ЗА ЧЕГО ВОЗНИКАЮТ  КОНФЛИКТЫ МЕЖДУ УЧИТЕЛЕМ </a:t>
            </a:r>
            <a:r>
              <a:rPr lang="ru-RU" sz="2800" b="1" dirty="0">
                <a:solidFill>
                  <a:srgbClr val="FF0000"/>
                </a:solidFill>
              </a:rPr>
              <a:t>И РОДИТЕЛЯМИ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400600"/>
          </a:xfrm>
        </p:spPr>
        <p:txBody>
          <a:bodyPr/>
          <a:lstStyle/>
          <a:p>
            <a:r>
              <a:rPr lang="ru-RU" dirty="0" smtClean="0"/>
              <a:t>взаимодействия </a:t>
            </a:r>
            <a:r>
              <a:rPr lang="ru-RU" dirty="0"/>
              <a:t>учителя и родителя в </a:t>
            </a:r>
            <a:r>
              <a:rPr lang="ru-RU" dirty="0" smtClean="0"/>
              <a:t>      области </a:t>
            </a:r>
            <a:r>
              <a:rPr lang="ru-RU" dirty="0"/>
              <a:t>организации домашней работы ученика;</a:t>
            </a:r>
          </a:p>
          <a:p>
            <a:r>
              <a:rPr lang="ru-RU" dirty="0" smtClean="0"/>
              <a:t>несогласия </a:t>
            </a:r>
            <a:r>
              <a:rPr lang="ru-RU" dirty="0"/>
              <a:t>родителей с отношением к школьнику со стороны учителя;</a:t>
            </a:r>
          </a:p>
          <a:p>
            <a:r>
              <a:rPr lang="ru-RU" dirty="0" smtClean="0"/>
              <a:t>неадекватно </a:t>
            </a:r>
            <a:r>
              <a:rPr lang="ru-RU" dirty="0"/>
              <a:t>заниженных, по мнению родителей, оценок, выставляемых учителем ученику</a:t>
            </a:r>
            <a:r>
              <a:rPr lang="ru-RU" dirty="0" smtClean="0"/>
              <a:t>;</a:t>
            </a:r>
            <a:endParaRPr lang="ru-RU" dirty="0"/>
          </a:p>
          <a:p>
            <a:r>
              <a:rPr lang="ru-RU" dirty="0" smtClean="0"/>
              <a:t>непринятия </a:t>
            </a:r>
            <a:r>
              <a:rPr lang="ru-RU" dirty="0"/>
              <a:t>ученика сверстниками, одноклассниками; </a:t>
            </a:r>
            <a:endParaRPr lang="ru-RU" dirty="0" smtClean="0"/>
          </a:p>
          <a:p>
            <a:r>
              <a:rPr lang="ru-RU" dirty="0" smtClean="0"/>
              <a:t>личная </a:t>
            </a:r>
            <a:r>
              <a:rPr lang="ru-RU" dirty="0"/>
              <a:t>неприязнь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3E355A26-148E-4D1A-AA71-16EE6D54E4F3}" type="slidenum">
              <a:rPr lang="ru-RU" smtClean="0"/>
              <a:pPr lvl="1">
                <a:defRPr/>
              </a:pPr>
              <a:t>18</a:t>
            </a:fld>
            <a:endParaRPr lang="ru-RU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3967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773238"/>
          </a:xfrm>
        </p:spPr>
        <p:txBody>
          <a:bodyPr/>
          <a:lstStyle/>
          <a:p>
            <a:pPr eaLnBrk="1" hangingPunct="1">
              <a:defRPr/>
            </a:pP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>
          <a:xfrm>
            <a:off x="467545" y="2132857"/>
            <a:ext cx="8136706" cy="4547344"/>
          </a:xfrm>
        </p:spPr>
        <p:txBody>
          <a:bodyPr/>
          <a:lstStyle/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endParaRPr lang="ru-RU" sz="1400" dirty="0" smtClean="0"/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1800" b="1" i="1" dirty="0" smtClean="0">
                <a:solidFill>
                  <a:schemeClr val="accent5"/>
                </a:solidFill>
              </a:rPr>
              <a:t>Существует специальная технология общения, приемы которой убедительно демонстрирует американский учёный – психолог Д. Карнеги.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1800" b="1" i="1" dirty="0" smtClean="0">
                <a:solidFill>
                  <a:schemeClr val="accent5"/>
                </a:solidFill>
              </a:rPr>
              <a:t>	</a:t>
            </a:r>
          </a:p>
          <a:p>
            <a:pPr marL="0" indent="0" eaLnBrk="1" hangingPunct="1">
              <a:lnSpc>
                <a:spcPct val="70000"/>
              </a:lnSpc>
              <a:buNone/>
            </a:pPr>
            <a:r>
              <a:rPr lang="ru-RU" sz="1800" b="1" i="1" dirty="0" smtClean="0">
                <a:solidFill>
                  <a:schemeClr val="accent5"/>
                </a:solidFill>
              </a:rPr>
              <a:t>1. УЛЫБАЙТЕСЬ! Улыбка обогащает тех, кто ее получает, и не обедняет  </a:t>
            </a:r>
          </a:p>
          <a:p>
            <a:pPr marL="0" indent="0" eaLnBrk="1" hangingPunct="1">
              <a:lnSpc>
                <a:spcPct val="70000"/>
              </a:lnSpc>
              <a:buNone/>
            </a:pPr>
            <a:r>
              <a:rPr lang="ru-RU" sz="1800" b="1" i="1" dirty="0">
                <a:solidFill>
                  <a:schemeClr val="accent5"/>
                </a:solidFill>
              </a:rPr>
              <a:t> </a:t>
            </a:r>
            <a:r>
              <a:rPr lang="ru-RU" sz="1800" b="1" i="1" dirty="0" smtClean="0">
                <a:solidFill>
                  <a:schemeClr val="accent5"/>
                </a:solidFill>
              </a:rPr>
              <a:t>    тех, кто ее дает!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AutoNum type="arabicPeriod"/>
            </a:pPr>
            <a:endParaRPr lang="ru-RU" sz="1800" b="1" i="1" dirty="0" smtClean="0">
              <a:solidFill>
                <a:schemeClr val="accent5"/>
              </a:solidFill>
            </a:endParaRP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1800" b="1" i="1" dirty="0" smtClean="0">
                <a:solidFill>
                  <a:schemeClr val="accent5"/>
                </a:solidFill>
              </a:rPr>
              <a:t>2.   Помните, что для человека звук его имени является самым важным звуком в человеческой речи. Как можно чаще обращайтесь к другому человеку по имени.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endParaRPr lang="ru-RU" sz="1800" b="1" i="1" dirty="0" smtClean="0">
              <a:solidFill>
                <a:schemeClr val="accent5"/>
              </a:solidFill>
            </a:endParaRP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1800" b="1" i="1" dirty="0" smtClean="0">
                <a:solidFill>
                  <a:schemeClr val="accent5"/>
                </a:solidFill>
              </a:rPr>
              <a:t>3.   Давайте четко и искренне признавать хорошее в других.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endParaRPr lang="ru-RU" sz="1800" b="1" i="1" dirty="0" smtClean="0">
              <a:solidFill>
                <a:schemeClr val="accent5"/>
              </a:solidFill>
            </a:endParaRP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1800" b="1" i="1" dirty="0" smtClean="0">
                <a:solidFill>
                  <a:schemeClr val="accent5"/>
                </a:solidFill>
              </a:rPr>
              <a:t>4.   Будьте сердечными в своем одобрении и щедры на похвалы, 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1800" b="1" i="1" dirty="0">
                <a:solidFill>
                  <a:schemeClr val="accent5"/>
                </a:solidFill>
              </a:rPr>
              <a:t> </a:t>
            </a:r>
            <a:r>
              <a:rPr lang="ru-RU" sz="1800" b="1" i="1" dirty="0" smtClean="0">
                <a:solidFill>
                  <a:schemeClr val="accent5"/>
                </a:solidFill>
              </a:rPr>
              <a:t>     и люди будут дорожить вашими словами, помнить их в течение 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1800" b="1" i="1" dirty="0">
                <a:solidFill>
                  <a:schemeClr val="accent5"/>
                </a:solidFill>
              </a:rPr>
              <a:t> </a:t>
            </a:r>
            <a:r>
              <a:rPr lang="ru-RU" sz="1800" b="1" i="1" dirty="0" smtClean="0">
                <a:solidFill>
                  <a:schemeClr val="accent5"/>
                </a:solidFill>
              </a:rPr>
              <a:t>     всей жизни.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endParaRPr lang="ru-RU" sz="1800" b="1" i="1" dirty="0" smtClean="0">
              <a:solidFill>
                <a:schemeClr val="accent5"/>
              </a:solidFill>
            </a:endParaRP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</a:pPr>
            <a:r>
              <a:rPr lang="ru-RU" sz="1800" b="1" i="1" dirty="0" smtClean="0">
                <a:solidFill>
                  <a:schemeClr val="accent5"/>
                </a:solidFill>
              </a:rPr>
              <a:t>5.   Желание понимать другого человека порождает сотрудничество. </a:t>
            </a:r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756576" y="5229200"/>
            <a:ext cx="1905000" cy="381000"/>
          </a:xfrm>
        </p:spPr>
        <p:txBody>
          <a:bodyPr/>
          <a:lstStyle/>
          <a:p>
            <a:pPr lvl="1">
              <a:defRPr/>
            </a:pPr>
            <a:fld id="{16459F57-0447-4EDC-99DB-086C2D80BF7B}" type="slidenum">
              <a:rPr lang="ru-RU"/>
              <a:pPr lvl="1">
                <a:defRPr/>
              </a:pPr>
              <a:t>19</a:t>
            </a:fld>
            <a:endParaRPr lang="ru-RU" dirty="0">
              <a:latin typeface="Times New Roman" pitchFamily="18" charset="0"/>
            </a:endParaRPr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251520" y="260350"/>
            <a:ext cx="8568952" cy="28629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182562" tIns="46038" rIns="182562" bIns="46038">
            <a:spAutoFit/>
          </a:bodyPr>
          <a:lstStyle/>
          <a:p>
            <a:pPr marL="342900" indent="-342900">
              <a:defRPr/>
            </a:pP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Какими 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бы путями ни решались конфликтные ситуации, какими бы </a:t>
            </a: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     благородными 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целями ни руководствовались их участники, они </a:t>
            </a: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никогда        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не должны противоречить нормам педагогической этики и требованиям общественной морали. </a:t>
            </a: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Конфликт  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- </a:t>
            </a: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тот 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же </a:t>
            </a: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порох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Он 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вспыхнет или от слова</a:t>
            </a: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   или   от   единственного   поступка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Поэтому  лучший   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способ </a:t>
            </a: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предупредить или разрешить  любой  конфликт  -  обеспечить  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высокую </a:t>
            </a: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культуру общения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 </a:t>
            </a:r>
            <a:b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</a:t>
            </a:r>
            <a: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ru-RU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ru-RU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0" y="5432"/>
            <a:ext cx="9036496" cy="5921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endParaRPr lang="ru-RU" dirty="0"/>
          </a:p>
          <a:p>
            <a:r>
              <a:rPr lang="ru-RU" sz="2800" b="1" dirty="0" smtClean="0">
                <a:solidFill>
                  <a:schemeClr val="tx2"/>
                </a:solidFill>
              </a:rPr>
              <a:t> «</a:t>
            </a:r>
            <a:r>
              <a:rPr lang="ru-RU" sz="2800" b="1" dirty="0">
                <a:solidFill>
                  <a:schemeClr val="tx2"/>
                </a:solidFill>
              </a:rPr>
              <a:t>Худой мир лучше доброй ссоры»</a:t>
            </a:r>
          </a:p>
          <a:p>
            <a:pPr algn="ctr"/>
            <a:r>
              <a:rPr lang="ru-RU" sz="2800" b="1" dirty="0">
                <a:solidFill>
                  <a:schemeClr val="tx2"/>
                </a:solidFill>
              </a:rPr>
              <a:t> «Из двух спорщиков умнее тот, кто первый замолчит</a:t>
            </a:r>
            <a:r>
              <a:rPr lang="ru-RU" sz="2800" b="1" dirty="0" smtClean="0">
                <a:solidFill>
                  <a:schemeClr val="tx2"/>
                </a:solidFill>
              </a:rPr>
              <a:t>»</a:t>
            </a:r>
          </a:p>
          <a:p>
            <a:r>
              <a:rPr lang="ru-RU" sz="2800" b="1" dirty="0">
                <a:solidFill>
                  <a:schemeClr val="tx2"/>
                </a:solidFill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</a:rPr>
              <a:t>«</a:t>
            </a:r>
            <a:r>
              <a:rPr lang="ru-RU" sz="2800" b="1" dirty="0">
                <a:solidFill>
                  <a:schemeClr val="tx2"/>
                </a:solidFill>
              </a:rPr>
              <a:t>Держись подальше от людей, </a:t>
            </a:r>
            <a:endParaRPr lang="ru-RU" sz="2800" b="1" dirty="0" smtClean="0">
              <a:solidFill>
                <a:schemeClr val="tx2"/>
              </a:solidFill>
            </a:endParaRPr>
          </a:p>
          <a:p>
            <a:pPr algn="ctr"/>
            <a:r>
              <a:rPr lang="ru-RU" sz="2800" b="1" dirty="0" smtClean="0">
                <a:solidFill>
                  <a:schemeClr val="tx2"/>
                </a:solidFill>
              </a:rPr>
              <a:t>                                        которые </a:t>
            </a:r>
            <a:r>
              <a:rPr lang="ru-RU" sz="2800" b="1" dirty="0">
                <a:solidFill>
                  <a:schemeClr val="tx2"/>
                </a:solidFill>
              </a:rPr>
              <a:t>не согласны </a:t>
            </a:r>
            <a:r>
              <a:rPr lang="ru-RU" sz="2800" b="1" dirty="0" smtClean="0">
                <a:solidFill>
                  <a:schemeClr val="tx2"/>
                </a:solidFill>
              </a:rPr>
              <a:t>с </a:t>
            </a:r>
            <a:r>
              <a:rPr lang="ru-RU" sz="2800" b="1" dirty="0">
                <a:solidFill>
                  <a:schemeClr val="tx2"/>
                </a:solidFill>
              </a:rPr>
              <a:t>тобой</a:t>
            </a:r>
            <a:r>
              <a:rPr lang="ru-RU" sz="2800" b="1" dirty="0" smtClean="0">
                <a:solidFill>
                  <a:schemeClr val="tx2"/>
                </a:solidFill>
              </a:rPr>
              <a:t>»</a:t>
            </a:r>
          </a:p>
          <a:p>
            <a:pPr algn="ctr"/>
            <a:endParaRPr lang="ru-RU" sz="1000" b="1" dirty="0">
              <a:solidFill>
                <a:schemeClr val="tx2"/>
              </a:solidFill>
            </a:endParaRPr>
          </a:p>
          <a:p>
            <a:r>
              <a:rPr lang="ru-RU" sz="2800" b="1" dirty="0">
                <a:solidFill>
                  <a:srgbClr val="FFFF00"/>
                </a:solidFill>
              </a:rPr>
              <a:t> </a:t>
            </a:r>
            <a:r>
              <a:rPr lang="ru-RU" sz="2800" b="1" dirty="0" smtClean="0">
                <a:solidFill>
                  <a:srgbClr val="FFFF00"/>
                </a:solidFill>
              </a:rPr>
              <a:t>          </a:t>
            </a:r>
            <a:r>
              <a:rPr lang="ru-RU" sz="2800" b="1" dirty="0" smtClean="0">
                <a:solidFill>
                  <a:srgbClr val="C00000"/>
                </a:solidFill>
              </a:rPr>
              <a:t>«</a:t>
            </a:r>
            <a:r>
              <a:rPr lang="ru-RU" sz="2800" b="1" dirty="0">
                <a:solidFill>
                  <a:srgbClr val="C00000"/>
                </a:solidFill>
              </a:rPr>
              <a:t>Кто спорит – ни гроша не стоит»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                   «</a:t>
            </a:r>
            <a:r>
              <a:rPr lang="ru-RU" sz="2800" b="1" dirty="0">
                <a:solidFill>
                  <a:srgbClr val="C00000"/>
                </a:solidFill>
              </a:rPr>
              <a:t>Мягко стелет, да жестко спать»</a:t>
            </a:r>
          </a:p>
          <a:p>
            <a:r>
              <a:rPr lang="ru-RU" sz="2800" b="1" dirty="0">
                <a:solidFill>
                  <a:srgbClr val="C00000"/>
                </a:solidFill>
              </a:rPr>
              <a:t> </a:t>
            </a:r>
            <a:r>
              <a:rPr lang="ru-RU" sz="2800" b="1" dirty="0" smtClean="0">
                <a:solidFill>
                  <a:srgbClr val="C00000"/>
                </a:solidFill>
              </a:rPr>
              <a:t>                          «</a:t>
            </a:r>
            <a:r>
              <a:rPr lang="ru-RU" sz="2800" b="1" dirty="0">
                <a:solidFill>
                  <a:srgbClr val="C00000"/>
                </a:solidFill>
              </a:rPr>
              <a:t>Не подмажешь – не поедешь» 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                                 «</a:t>
            </a:r>
            <a:r>
              <a:rPr lang="ru-RU" sz="2800" b="1" dirty="0">
                <a:solidFill>
                  <a:srgbClr val="C00000"/>
                </a:solidFill>
              </a:rPr>
              <a:t>Убивай врагов своих добротой» </a:t>
            </a:r>
            <a:endParaRPr lang="ru-RU" sz="2800" b="1" dirty="0" smtClean="0">
              <a:solidFill>
                <a:srgbClr val="C00000"/>
              </a:solidFill>
            </a:endParaRPr>
          </a:p>
          <a:p>
            <a:endParaRPr lang="ru-RU" sz="1000" b="1" dirty="0">
              <a:solidFill>
                <a:srgbClr val="C00000"/>
              </a:solidFill>
            </a:endParaRPr>
          </a:p>
          <a:p>
            <a:r>
              <a:rPr lang="ru-RU" sz="2800" b="1" dirty="0" smtClean="0">
                <a:solidFill>
                  <a:srgbClr val="C00000"/>
                </a:solidFill>
              </a:rPr>
              <a:t> </a:t>
            </a:r>
            <a:r>
              <a:rPr lang="ru-RU" sz="2800" b="1" dirty="0" smtClean="0">
                <a:solidFill>
                  <a:schemeClr val="accent5"/>
                </a:solidFill>
              </a:rPr>
              <a:t>«Доброе слово не требует затрат, а ценится дорого»</a:t>
            </a:r>
            <a:endParaRPr lang="ru-RU" sz="2800" dirty="0">
              <a:solidFill>
                <a:schemeClr val="accent5"/>
              </a:solidFill>
            </a:endParaRPr>
          </a:p>
          <a:p>
            <a:r>
              <a:rPr lang="ru-RU" sz="2800" b="1" dirty="0" smtClean="0">
                <a:solidFill>
                  <a:schemeClr val="accent5"/>
                </a:solidFill>
              </a:rPr>
              <a:t> «</a:t>
            </a:r>
            <a:r>
              <a:rPr lang="ru-RU" sz="2800" b="1" dirty="0">
                <a:solidFill>
                  <a:schemeClr val="accent5"/>
                </a:solidFill>
              </a:rPr>
              <a:t>Ум хорошо, а два </a:t>
            </a:r>
            <a:r>
              <a:rPr lang="ru-RU" sz="2800" b="1" dirty="0" smtClean="0">
                <a:solidFill>
                  <a:schemeClr val="accent5"/>
                </a:solidFill>
              </a:rPr>
              <a:t>лучше</a:t>
            </a:r>
            <a:endParaRPr lang="ru-RU" sz="2800" b="1" dirty="0">
              <a:solidFill>
                <a:schemeClr val="accent5"/>
              </a:solidFill>
            </a:endParaRPr>
          </a:p>
          <a:p>
            <a:r>
              <a:rPr lang="ru-RU" sz="2800" b="1" dirty="0" smtClean="0">
                <a:solidFill>
                  <a:schemeClr val="accent5"/>
                </a:solidFill>
              </a:rPr>
              <a:t> «Выноси </a:t>
            </a:r>
            <a:r>
              <a:rPr lang="ru-RU" sz="2800" b="1" dirty="0">
                <a:solidFill>
                  <a:schemeClr val="accent5"/>
                </a:solidFill>
              </a:rPr>
              <a:t>заботы на свет и держи с другими совет»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-33033"/>
            <a:ext cx="8080375" cy="156396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b="1" dirty="0" smtClean="0">
                <a:solidFill>
                  <a:srgbClr val="FF0000"/>
                </a:solidFill>
              </a:rPr>
              <a:t>Выводы:</a:t>
            </a:r>
            <a:r>
              <a:rPr lang="ru-RU" sz="3600" dirty="0" smtClean="0">
                <a:solidFill>
                  <a:srgbClr val="FF0000"/>
                </a:solidFill>
              </a:rPr>
              <a:t/>
            </a:r>
            <a:br>
              <a:rPr lang="ru-RU" sz="3600" dirty="0" smtClean="0">
                <a:solidFill>
                  <a:srgbClr val="FF0000"/>
                </a:solidFill>
              </a:rPr>
            </a:br>
            <a:endParaRPr lang="ru-RU" sz="3600" dirty="0" smtClean="0">
              <a:solidFill>
                <a:srgbClr val="FF0000"/>
              </a:solidFill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-1764704" y="908720"/>
            <a:ext cx="10764962" cy="5120506"/>
          </a:xfrm>
        </p:spPr>
        <p:txBody>
          <a:bodyPr/>
          <a:lstStyle/>
          <a:p>
            <a:pPr marL="1828800" lvl="4" indent="0" eaLnBrk="1" hangingPunct="1">
              <a:buNone/>
            </a:pPr>
            <a:r>
              <a:rPr lang="ru-RU" dirty="0" smtClean="0">
                <a:solidFill>
                  <a:srgbClr val="FFC000"/>
                </a:solidFill>
              </a:rPr>
              <a:t>1) </a:t>
            </a:r>
            <a:r>
              <a:rPr lang="ru-RU" sz="1600" dirty="0" smtClean="0">
                <a:solidFill>
                  <a:srgbClr val="FFC000"/>
                </a:solidFill>
              </a:rPr>
              <a:t>КОНФЛИКТА НЕ НАДО БОЯТЬСЯ. ОН ЯВЛЯЕТСЯ НЕКИМ   </a:t>
            </a:r>
          </a:p>
          <a:p>
            <a:pPr marL="1828800" lvl="4" indent="0" eaLnBrk="1" hangingPunct="1">
              <a:buNone/>
            </a:pPr>
            <a:r>
              <a:rPr lang="ru-RU" sz="1600" dirty="0">
                <a:solidFill>
                  <a:srgbClr val="FFC000"/>
                </a:solidFill>
              </a:rPr>
              <a:t> </a:t>
            </a:r>
            <a:r>
              <a:rPr lang="ru-RU" sz="1600" dirty="0" smtClean="0">
                <a:solidFill>
                  <a:srgbClr val="FFC000"/>
                </a:solidFill>
              </a:rPr>
              <a:t>    ИНДИКАТОРОМ ТОГО, КУДА  НАДО НАПРАВЛЯТЬ ПЕРВООЧЕРЕДНЫЕ     </a:t>
            </a:r>
          </a:p>
          <a:p>
            <a:pPr marL="1828800" lvl="4" indent="0" eaLnBrk="1" hangingPunct="1">
              <a:buNone/>
            </a:pPr>
            <a:r>
              <a:rPr lang="ru-RU" sz="1600" dirty="0">
                <a:solidFill>
                  <a:srgbClr val="FFC000"/>
                </a:solidFill>
              </a:rPr>
              <a:t> </a:t>
            </a:r>
            <a:r>
              <a:rPr lang="ru-RU" sz="1600" dirty="0" smtClean="0">
                <a:solidFill>
                  <a:srgbClr val="FFC000"/>
                </a:solidFill>
              </a:rPr>
              <a:t>    УСИЛИЯ.</a:t>
            </a:r>
          </a:p>
          <a:p>
            <a:pPr marL="1828800" lvl="4" indent="0" eaLnBrk="1" hangingPunct="1">
              <a:buNone/>
            </a:pPr>
            <a:endParaRPr lang="ru-RU" sz="1000" dirty="0" smtClean="0">
              <a:solidFill>
                <a:schemeClr val="accent2"/>
              </a:solidFill>
            </a:endParaRPr>
          </a:p>
          <a:p>
            <a:pPr marL="1828800" lvl="4" indent="0" eaLnBrk="1" hangingPunct="1">
              <a:buNone/>
            </a:pPr>
            <a:r>
              <a:rPr lang="ru-RU" sz="1600" dirty="0" smtClean="0">
                <a:solidFill>
                  <a:srgbClr val="FFC000"/>
                </a:solidFill>
              </a:rPr>
              <a:t>2)  НЕ ВСЕГДА КОНФЛИКТ ОПРЕДЕЛЯЕТСЯ ОДНОЙ ПРОБЛЕМОЙ.   </a:t>
            </a:r>
          </a:p>
          <a:p>
            <a:pPr marL="1828800" lvl="4" indent="0" eaLnBrk="1" hangingPunct="1">
              <a:buNone/>
            </a:pPr>
            <a:r>
              <a:rPr lang="ru-RU" sz="1600" dirty="0" smtClean="0">
                <a:solidFill>
                  <a:srgbClr val="FFC000"/>
                </a:solidFill>
              </a:rPr>
              <a:t>      ВОЗМОЖНО ПЕРЕПЛЕТЕНИЕ ВНУТРЕННЕГО КОНФЛИКТА</a:t>
            </a:r>
          </a:p>
          <a:p>
            <a:pPr marL="1828800" lvl="4" indent="0" eaLnBrk="1" hangingPunct="1">
              <a:buNone/>
            </a:pPr>
            <a:r>
              <a:rPr lang="ru-RU" sz="1600" dirty="0" smtClean="0">
                <a:solidFill>
                  <a:srgbClr val="FFC000"/>
                </a:solidFill>
              </a:rPr>
              <a:t>      С ИННОВАЦИОННЫМ.</a:t>
            </a:r>
          </a:p>
          <a:p>
            <a:pPr marL="1828800" lvl="4" indent="0" eaLnBrk="1" hangingPunct="1">
              <a:buNone/>
            </a:pPr>
            <a:endParaRPr lang="ru-RU" sz="1000" dirty="0">
              <a:solidFill>
                <a:schemeClr val="accent2"/>
              </a:solidFill>
            </a:endParaRPr>
          </a:p>
          <a:p>
            <a:pPr marL="1828800" lvl="4" indent="0" eaLnBrk="1" hangingPunct="1">
              <a:buNone/>
            </a:pPr>
            <a:r>
              <a:rPr lang="ru-RU" sz="1600" dirty="0" smtClean="0">
                <a:solidFill>
                  <a:srgbClr val="FFC000"/>
                </a:solidFill>
              </a:rPr>
              <a:t>3)  БЕЗУСЛОВНО, РАЗРЕШЕНИЕ КОНФЛИКТА ЧЕРЕЗ СОТРУДНИЧЕСТВО ЯВЛЯЕТСЯ  </a:t>
            </a:r>
          </a:p>
          <a:p>
            <a:pPr marL="1828800" lvl="4" indent="0" eaLnBrk="1" hangingPunct="1">
              <a:buNone/>
            </a:pPr>
            <a:r>
              <a:rPr lang="ru-RU" sz="1600" dirty="0" smtClean="0">
                <a:solidFill>
                  <a:srgbClr val="FFC000"/>
                </a:solidFill>
              </a:rPr>
              <a:t>     ПРЕИМУЩЕСТВЕННЫМ. НО ИНОГДА ПЕРВОНАЧАЛЬНО НАДО ПРИМЕНЯТЬ ДРУГИЕ  </a:t>
            </a:r>
          </a:p>
          <a:p>
            <a:pPr marL="1828800" lvl="4" indent="0" eaLnBrk="1" hangingPunct="1">
              <a:buNone/>
            </a:pPr>
            <a:r>
              <a:rPr lang="ru-RU" sz="1600" dirty="0" smtClean="0">
                <a:solidFill>
                  <a:srgbClr val="FFC000"/>
                </a:solidFill>
              </a:rPr>
              <a:t>     МЕТОДЫ (УХОД ОТ КОНФЛИКТА, СИЛОЙ, ЧЕРЕЗ КОМПРОМИСС И Т. Д.) СОГЛАСНО  </a:t>
            </a:r>
          </a:p>
          <a:p>
            <a:pPr marL="1828800" lvl="4" indent="0" eaLnBrk="1" hangingPunct="1">
              <a:buNone/>
            </a:pPr>
            <a:r>
              <a:rPr lang="ru-RU" sz="1600" dirty="0" smtClean="0">
                <a:solidFill>
                  <a:srgbClr val="FFC000"/>
                </a:solidFill>
              </a:rPr>
              <a:t>     СИТУАЦИИ.    </a:t>
            </a:r>
          </a:p>
          <a:p>
            <a:pPr marL="1828800" lvl="4" indent="0" eaLnBrk="1" hangingPunct="1">
              <a:buNone/>
            </a:pPr>
            <a:r>
              <a:rPr lang="ru-RU" sz="1600" dirty="0" smtClean="0">
                <a:solidFill>
                  <a:schemeClr val="accent2"/>
                </a:solidFill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br>
              <a:rPr lang="ru-RU" sz="1600" dirty="0" smtClean="0">
                <a:solidFill>
                  <a:schemeClr val="accent2"/>
                </a:solidFill>
              </a:rPr>
            </a:br>
            <a:r>
              <a:rPr lang="ru-RU" sz="1600" dirty="0" smtClean="0">
                <a:solidFill>
                  <a:srgbClr val="FFC000"/>
                </a:solidFill>
              </a:rPr>
              <a:t>4)  ПРИ АНАЛИЗЕ КОНФЛИКТНОЙ СИТУАЦИИ ВАЖНО РАССМОТРЕТЬ ВСЕ ФАКТОРЫ,  </a:t>
            </a:r>
          </a:p>
          <a:p>
            <a:pPr marL="1828800" lvl="4" indent="0" eaLnBrk="1" hangingPunct="1">
              <a:buNone/>
            </a:pPr>
            <a:r>
              <a:rPr lang="ru-RU" sz="1600" dirty="0" smtClean="0">
                <a:solidFill>
                  <a:srgbClr val="FFC000"/>
                </a:solidFill>
              </a:rPr>
              <a:t>     СПОСОБСТВУЮЩИЕ ЕЕ ВОЗНИКНОВЕНИЮ.  </a:t>
            </a:r>
          </a:p>
          <a:p>
            <a:pPr marL="1828800" lvl="4" indent="0" eaLnBrk="1" hangingPunct="1">
              <a:buNone/>
            </a:pPr>
            <a:r>
              <a:rPr lang="ru-RU" dirty="0" smtClean="0">
                <a:solidFill>
                  <a:schemeClr val="accent2"/>
                </a:solidFill>
              </a:rPr>
              <a:t/>
            </a:r>
            <a:br>
              <a:rPr lang="ru-RU" dirty="0" smtClean="0">
                <a:solidFill>
                  <a:schemeClr val="accent2"/>
                </a:solidFill>
              </a:rPr>
            </a:br>
            <a:r>
              <a:rPr lang="ru-RU" dirty="0" smtClean="0">
                <a:solidFill>
                  <a:srgbClr val="FFC000"/>
                </a:solidFill>
              </a:rPr>
              <a:t>5)  </a:t>
            </a:r>
            <a:r>
              <a:rPr lang="ru-RU" sz="1600" dirty="0" smtClean="0">
                <a:solidFill>
                  <a:srgbClr val="FFC000"/>
                </a:solidFill>
              </a:rPr>
              <a:t>ПРИ ИННОВАЦИОННОМ КОНФЛИКТЕ НЕОБХОДИМ АНАЛИЗ   БЫСТРОТЫ    </a:t>
            </a:r>
          </a:p>
          <a:p>
            <a:pPr marL="1828800" lvl="4" indent="0" eaLnBrk="1" hangingPunct="1">
              <a:buNone/>
            </a:pPr>
            <a:r>
              <a:rPr lang="ru-RU" sz="1600" dirty="0">
                <a:solidFill>
                  <a:srgbClr val="FFC000"/>
                </a:solidFill>
              </a:rPr>
              <a:t> </a:t>
            </a:r>
            <a:r>
              <a:rPr lang="ru-RU" sz="1600" dirty="0" smtClean="0">
                <a:solidFill>
                  <a:srgbClr val="FFC000"/>
                </a:solidFill>
              </a:rPr>
              <a:t>     ВНЕДРЕНИЯ НОВШЕСТВ. НЕ СТОИТ СРАЗУ ВСЕХ   «ВКЛЮЧАТЬ В ЭКСПЕРИМЕНТ»,  </a:t>
            </a:r>
          </a:p>
          <a:p>
            <a:pPr marL="1828800" lvl="4" indent="0" eaLnBrk="1" hangingPunct="1">
              <a:buNone/>
            </a:pPr>
            <a:r>
              <a:rPr lang="ru-RU" sz="1600" dirty="0">
                <a:solidFill>
                  <a:srgbClr val="FFC000"/>
                </a:solidFill>
              </a:rPr>
              <a:t> </a:t>
            </a:r>
            <a:r>
              <a:rPr lang="ru-RU" sz="1600" dirty="0" smtClean="0">
                <a:solidFill>
                  <a:srgbClr val="FFC000"/>
                </a:solidFill>
              </a:rPr>
              <a:t>     ЭТО МОЖНО ДЕЛАТЬ  ПОСТЕПЕННО, ОПИРАЯСЬ НА ИНИЦИАТИВНУЮ ГРУППУ.</a:t>
            </a: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684568" y="5733256"/>
            <a:ext cx="1905000" cy="381000"/>
          </a:xfrm>
        </p:spPr>
        <p:txBody>
          <a:bodyPr/>
          <a:lstStyle/>
          <a:p>
            <a:pPr lvl="1">
              <a:defRPr/>
            </a:pPr>
            <a:fld id="{427B053E-3359-4CA4-BF07-621A8FADD587}" type="slidenum">
              <a:rPr lang="ru-RU"/>
              <a:pPr lvl="1">
                <a:defRPr/>
              </a:pPr>
              <a:t>21</a:t>
            </a:fld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24272" y="332656"/>
            <a:ext cx="8367464" cy="5486400"/>
          </a:xfrm>
        </p:spPr>
        <p:txBody>
          <a:bodyPr/>
          <a:lstStyle/>
          <a:p>
            <a:pPr marL="0" indent="0" algn="ctr">
              <a:buNone/>
            </a:pPr>
            <a:endParaRPr lang="ru-RU" dirty="0" smtClean="0">
              <a:latin typeface="+mj-lt"/>
            </a:endParaRPr>
          </a:p>
          <a:p>
            <a:pPr marL="0" indent="0" algn="ctr">
              <a:buNone/>
            </a:pPr>
            <a:r>
              <a:rPr lang="ru-RU" dirty="0" smtClean="0">
                <a:latin typeface="+mj-lt"/>
              </a:rPr>
              <a:t>Список используемых</a:t>
            </a:r>
            <a:r>
              <a:rPr lang="ru-RU" dirty="0" smtClean="0"/>
              <a:t> </a:t>
            </a:r>
            <a:r>
              <a:rPr lang="ru-RU" dirty="0">
                <a:latin typeface="+mj-lt"/>
              </a:rPr>
              <a:t>источников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1">
              <a:defRPr/>
            </a:pPr>
            <a:fld id="{7C620E47-3B3E-4F1F-BCFF-D2290A0D9458}" type="slidenum">
              <a:rPr lang="ru-RU" smtClean="0"/>
              <a:pPr lvl="1">
                <a:defRPr/>
              </a:pPr>
              <a:t>22</a:t>
            </a:fld>
            <a:endParaRPr lang="ru-RU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916832"/>
            <a:ext cx="8712968" cy="374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400" dirty="0" smtClean="0">
                <a:latin typeface="+mj-lt"/>
                <a:ea typeface="Times New Roman"/>
              </a:rPr>
              <a:t>1.  </a:t>
            </a:r>
            <a:r>
              <a:rPr lang="ru-RU" sz="2400" dirty="0" err="1" smtClean="0">
                <a:latin typeface="+mj-lt"/>
                <a:ea typeface="Times New Roman"/>
              </a:rPr>
              <a:t>Анцупов</a:t>
            </a:r>
            <a:r>
              <a:rPr lang="ru-RU" sz="2400" dirty="0" smtClean="0">
                <a:latin typeface="+mj-lt"/>
                <a:ea typeface="Times New Roman"/>
              </a:rPr>
              <a:t> </a:t>
            </a:r>
            <a:r>
              <a:rPr lang="ru-RU" sz="2400" dirty="0">
                <a:latin typeface="+mj-lt"/>
                <a:ea typeface="Times New Roman"/>
              </a:rPr>
              <a:t>А.Я. «Профилактика конфликтов в школьном </a:t>
            </a:r>
            <a:r>
              <a:rPr lang="ru-RU" sz="2400" dirty="0" smtClean="0">
                <a:latin typeface="+mj-lt"/>
                <a:ea typeface="Times New Roman"/>
              </a:rPr>
              <a:t> </a:t>
            </a: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400" dirty="0" smtClean="0">
                <a:latin typeface="+mj-lt"/>
                <a:ea typeface="Times New Roman"/>
              </a:rPr>
              <a:t>     коллективе</a:t>
            </a:r>
            <a:r>
              <a:rPr lang="ru-RU" sz="2400" dirty="0">
                <a:latin typeface="+mj-lt"/>
                <a:ea typeface="Times New Roman"/>
              </a:rPr>
              <a:t>» — М.: «</a:t>
            </a:r>
            <a:r>
              <a:rPr lang="ru-RU" sz="2400" dirty="0" err="1">
                <a:latin typeface="+mj-lt"/>
                <a:ea typeface="Times New Roman"/>
              </a:rPr>
              <a:t>Владос</a:t>
            </a:r>
            <a:r>
              <a:rPr lang="ru-RU" sz="2400" dirty="0">
                <a:latin typeface="+mj-lt"/>
                <a:ea typeface="Times New Roman"/>
              </a:rPr>
              <a:t>», 2003. </a:t>
            </a:r>
            <a:r>
              <a:rPr lang="ru-RU" sz="2400" dirty="0" smtClean="0">
                <a:latin typeface="+mj-lt"/>
                <a:ea typeface="Times New Roman"/>
              </a:rPr>
              <a:t>—208 </a:t>
            </a:r>
            <a:r>
              <a:rPr lang="ru-RU" sz="2400" dirty="0">
                <a:latin typeface="+mj-lt"/>
                <a:ea typeface="Times New Roman"/>
              </a:rPr>
              <a:t>с. </a:t>
            </a:r>
            <a:endParaRPr lang="ru-RU" sz="2400" dirty="0" smtClean="0">
              <a:latin typeface="+mj-lt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endParaRPr lang="ru-RU" sz="1400" dirty="0">
              <a:latin typeface="+mj-lt"/>
              <a:ea typeface="Times New Roman"/>
            </a:endParaRP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400" dirty="0" smtClean="0">
                <a:latin typeface="+mj-lt"/>
                <a:ea typeface="Times New Roman"/>
              </a:rPr>
              <a:t>2.  </a:t>
            </a:r>
            <a:r>
              <a:rPr lang="ru-RU" sz="2400" dirty="0" err="1" smtClean="0">
                <a:latin typeface="+mj-lt"/>
                <a:ea typeface="Times New Roman"/>
              </a:rPr>
              <a:t>Баныкина</a:t>
            </a:r>
            <a:r>
              <a:rPr lang="ru-RU" sz="2400" dirty="0" smtClean="0">
                <a:latin typeface="+mj-lt"/>
                <a:ea typeface="Times New Roman"/>
              </a:rPr>
              <a:t> </a:t>
            </a:r>
            <a:r>
              <a:rPr lang="ru-RU" sz="2400" dirty="0">
                <a:latin typeface="+mj-lt"/>
                <a:ea typeface="Times New Roman"/>
              </a:rPr>
              <a:t>С.В. «</a:t>
            </a:r>
            <a:r>
              <a:rPr lang="ru-RU" sz="2400" dirty="0" err="1">
                <a:latin typeface="+mj-lt"/>
                <a:ea typeface="Times New Roman"/>
              </a:rPr>
              <a:t>Конфликтологическая</a:t>
            </a:r>
            <a:r>
              <a:rPr lang="ru-RU" sz="2400" dirty="0">
                <a:latin typeface="+mj-lt"/>
                <a:ea typeface="Times New Roman"/>
              </a:rPr>
              <a:t> компетентность </a:t>
            </a:r>
            <a:r>
              <a:rPr lang="ru-RU" sz="2400" dirty="0" smtClean="0">
                <a:latin typeface="+mj-lt"/>
                <a:ea typeface="Times New Roman"/>
              </a:rPr>
              <a:t> </a:t>
            </a: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400" dirty="0">
                <a:latin typeface="+mj-lt"/>
                <a:ea typeface="Times New Roman"/>
              </a:rPr>
              <a:t> </a:t>
            </a:r>
            <a:r>
              <a:rPr lang="ru-RU" sz="2400" dirty="0" smtClean="0">
                <a:latin typeface="+mj-lt"/>
                <a:ea typeface="Times New Roman"/>
              </a:rPr>
              <a:t>    педагога</a:t>
            </a:r>
            <a:r>
              <a:rPr lang="ru-RU" sz="2400" dirty="0">
                <a:latin typeface="+mj-lt"/>
                <a:ea typeface="Times New Roman"/>
              </a:rPr>
              <a:t>» — Астрахань, 1997 г. </a:t>
            </a:r>
            <a:endParaRPr lang="ru-RU" sz="2400" dirty="0" smtClean="0">
              <a:latin typeface="+mj-lt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endParaRPr lang="ru-RU" sz="1400" dirty="0">
              <a:latin typeface="+mj-lt"/>
              <a:ea typeface="Times New Roman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400" dirty="0">
                <a:latin typeface="+mj-lt"/>
                <a:ea typeface="Times New Roman"/>
              </a:rPr>
              <a:t>Гришина Н.В. «Психология конфликта» — СПб., 2000 г</a:t>
            </a:r>
            <a:r>
              <a:rPr lang="ru-RU" sz="2400" dirty="0" smtClean="0">
                <a:latin typeface="+mj-lt"/>
                <a:ea typeface="Times New Roman"/>
              </a:rPr>
              <a:t>. </a:t>
            </a: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400" dirty="0" smtClean="0">
                <a:latin typeface="+mj-lt"/>
                <a:ea typeface="Times New Roman"/>
              </a:rPr>
              <a:t> </a:t>
            </a:r>
            <a:endParaRPr lang="ru-RU" sz="2400" dirty="0">
              <a:latin typeface="+mj-lt"/>
              <a:ea typeface="Times New Roman"/>
            </a:endParaRP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400" dirty="0" smtClean="0">
                <a:latin typeface="+mj-lt"/>
                <a:ea typeface="Times New Roman"/>
              </a:rPr>
              <a:t>4. Журавлев </a:t>
            </a:r>
            <a:r>
              <a:rPr lang="ru-RU" sz="2400" dirty="0">
                <a:latin typeface="+mj-lt"/>
                <a:ea typeface="Times New Roman"/>
              </a:rPr>
              <a:t>В.И. «Основы педагогической </a:t>
            </a:r>
            <a:endParaRPr lang="ru-RU" sz="2400" dirty="0" smtClean="0">
              <a:latin typeface="+mj-lt"/>
              <a:ea typeface="Times New Roman"/>
            </a:endParaRPr>
          </a:p>
          <a:p>
            <a:pPr lvl="0">
              <a:spcAft>
                <a:spcPts val="0"/>
              </a:spcAft>
              <a:tabLst>
                <a:tab pos="457200" algn="l"/>
              </a:tabLst>
            </a:pPr>
            <a:r>
              <a:rPr lang="ru-RU" sz="2400" dirty="0">
                <a:latin typeface="+mj-lt"/>
                <a:ea typeface="Times New Roman"/>
              </a:rPr>
              <a:t> </a:t>
            </a:r>
            <a:r>
              <a:rPr lang="ru-RU" sz="2400" dirty="0" smtClean="0">
                <a:latin typeface="+mj-lt"/>
                <a:ea typeface="Times New Roman"/>
              </a:rPr>
              <a:t>   </a:t>
            </a:r>
            <a:r>
              <a:rPr lang="ru-RU" sz="2400" dirty="0" err="1" smtClean="0">
                <a:latin typeface="+mj-lt"/>
                <a:ea typeface="Times New Roman"/>
              </a:rPr>
              <a:t>конфликтологии</a:t>
            </a:r>
            <a:r>
              <a:rPr lang="ru-RU" sz="2400" dirty="0">
                <a:latin typeface="+mj-lt"/>
                <a:ea typeface="Times New Roman"/>
              </a:rPr>
              <a:t>» — М., 1995 г.</a:t>
            </a:r>
            <a:endParaRPr lang="ru-RU" sz="2400" dirty="0">
              <a:effectLst/>
              <a:latin typeface="+mj-lt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64070236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raining">
  <a:themeElements>
    <a:clrScheme name="Train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CCFF"/>
      </a:accent1>
      <a:accent2>
        <a:srgbClr val="FFFF00"/>
      </a:accent2>
      <a:accent3>
        <a:srgbClr val="AAAAFF"/>
      </a:accent3>
      <a:accent4>
        <a:srgbClr val="DADADA"/>
      </a:accent4>
      <a:accent5>
        <a:srgbClr val="AAE2FF"/>
      </a:accent5>
      <a:accent6>
        <a:srgbClr val="E7E700"/>
      </a:accent6>
      <a:hlink>
        <a:srgbClr val="FF0033"/>
      </a:hlink>
      <a:folHlink>
        <a:srgbClr val="3366FF"/>
      </a:folHlink>
    </a:clrScheme>
    <a:fontScheme name="Training">
      <a:majorFont>
        <a:latin typeface="Arial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182562" tIns="46038" rIns="182562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5000"/>
          <a:buFont typeface="Wingdings" pitchFamily="2" charset="2"/>
          <a:buNone/>
          <a:tabLst/>
          <a:defRPr kumimoji="0" lang="ru-RU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182562" tIns="46038" rIns="182562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5000"/>
          <a:buFont typeface="Wingdings" pitchFamily="2" charset="2"/>
          <a:buNone/>
          <a:tabLst/>
          <a:defRPr kumimoji="0" lang="ru-RU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charset="0"/>
          </a:defRPr>
        </a:defPPr>
      </a:lstStyle>
    </a:lnDef>
  </a:objectDefaults>
  <a:extraClrSchemeLst>
    <a:extraClrScheme>
      <a:clrScheme name="Train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CCFF"/>
        </a:accent1>
        <a:accent2>
          <a:srgbClr val="FFFF00"/>
        </a:accent2>
        <a:accent3>
          <a:srgbClr val="AAAAFF"/>
        </a:accent3>
        <a:accent4>
          <a:srgbClr val="DADADA"/>
        </a:accent4>
        <a:accent5>
          <a:srgbClr val="AAE2FF"/>
        </a:accent5>
        <a:accent6>
          <a:srgbClr val="E7E700"/>
        </a:accent6>
        <a:hlink>
          <a:srgbClr val="FF0033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00CCCC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00B9B9"/>
        </a:accent6>
        <a:hlink>
          <a:srgbClr val="CC99FF"/>
        </a:hlink>
        <a:folHlink>
          <a:srgbClr val="66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878787"/>
        </a:accent6>
        <a:hlink>
          <a:srgbClr val="5F5F5F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in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FFFF00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E7E700"/>
        </a:accent6>
        <a:hlink>
          <a:srgbClr val="6600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in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FFFF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E7E700"/>
        </a:accent6>
        <a:hlink>
          <a:srgbClr val="CC0000"/>
        </a:hlink>
        <a:folHlink>
          <a:srgbClr val="CC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2331</TotalTime>
  <Words>675</Words>
  <Application>Microsoft Office PowerPoint</Application>
  <PresentationFormat>Экран (4:3)</PresentationFormat>
  <Paragraphs>132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Training</vt:lpstr>
      <vt:lpstr> Муниципальное бюджетное общеобразовательное учреждение                                              «Гимназия №3»                                                 г. Чистополя </vt:lpstr>
      <vt:lpstr>              «Конфликт между педагогом и ребенком,    между учителем и родителями,    педагогом и коллективом – большая беда школы.    Умение избежать конфликт – одна из составных                     частей педагогической мудрости учителя Предупреждая конфликт,                                                                        педагог не только сохраняет,      но и создает воспитательную силу коллектива»                                            Василий  Александрович Сухомлинский </vt:lpstr>
      <vt:lpstr>ПЕДАГОГИ УТВЕРЖДАЮТ</vt:lpstr>
      <vt:lpstr>Презентация PowerPoint</vt:lpstr>
      <vt:lpstr>КОНФЛИКТ – столкновение противоположно направленных целей, интересов, позиций, мнений  и взглядов людей.   В основе любого конфликта  лежит ситуация, включающая либо противоречивые позиции сторон  по какому-либо поводу,  либо противоположные цели  и средства их достижения в данных обстоятельствах, либо несовпадение интересов, желаний партнеров. </vt:lpstr>
      <vt:lpstr>СВЯЗАННЫЕ С НЕДОСТАТКАМИ В ОРГАНИЗАЦИИ В ОБУЧЕНИИ</vt:lpstr>
      <vt:lpstr>Презентация PowerPoint</vt:lpstr>
      <vt:lpstr>Презентация PowerPoint</vt:lpstr>
      <vt:lpstr>ПО МНЕНИЮ УЧЕНИКОВ</vt:lpstr>
      <vt:lpstr>Презентация PowerPoint</vt:lpstr>
      <vt:lpstr>Презентация PowerPoint</vt:lpstr>
      <vt:lpstr>ПЕДАГОГИКА ИМЕЕТ НА ВООРУЖЕНИИ РЯД АЛГОРИТМОВ ПОВЕДЕНИЯ, НЕОБХОДИМЫХ ДЛЯ УСПЕШНОЙ РАБОТЫ УЧИТЕЛЯ: </vt:lpstr>
      <vt:lpstr>КОНФЛИКТ В ШКОЛЕ. ПУТИ ВЫХОДА ИЗ КОНФЛИКТНЫХ СИТУАЦИЙ</vt:lpstr>
      <vt:lpstr> ОСОБЕННО ХОЧЕТСЯ ВЫДЕЛИТЬ </vt:lpstr>
      <vt:lpstr> ПСИХОЛОГИ ОТМЕЧАЮТ</vt:lpstr>
      <vt:lpstr>Презентация PowerPoint</vt:lpstr>
      <vt:lpstr>Презентация PowerPoint</vt:lpstr>
      <vt:lpstr>ИЗ-ЗА ЧЕГО ВОЗНИКАЮТ  КОНФЛИКТЫ МЕЖДУ УЧИТЕЛЕМ И РОДИТЕЛЯМИ</vt:lpstr>
      <vt:lpstr> </vt:lpstr>
      <vt:lpstr>Презентация PowerPoint</vt:lpstr>
      <vt:lpstr>Выводы: 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</dc:title>
  <dc:creator>Ирина</dc:creator>
  <cp:lastModifiedBy>1</cp:lastModifiedBy>
  <cp:revision>122</cp:revision>
  <dcterms:created xsi:type="dcterms:W3CDTF">2008-03-25T21:15:24Z</dcterms:created>
  <dcterms:modified xsi:type="dcterms:W3CDTF">2015-01-16T07:33:28Z</dcterms:modified>
</cp:coreProperties>
</file>